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11"/>
  </p:notesMasterIdLst>
  <p:sldIdLst>
    <p:sldId id="256" r:id="rId3"/>
    <p:sldId id="294" r:id="rId4"/>
    <p:sldId id="295" r:id="rId5"/>
    <p:sldId id="296" r:id="rId6"/>
    <p:sldId id="297" r:id="rId7"/>
    <p:sldId id="298" r:id="rId8"/>
    <p:sldId id="299" r:id="rId9"/>
    <p:sldId id="300" r:id="rId10"/>
    <p:sldId id="301" r:id="rId12"/>
    <p:sldId id="302" r:id="rId13"/>
    <p:sldId id="303" r:id="rId14"/>
    <p:sldId id="304" r:id="rId15"/>
    <p:sldId id="305" r:id="rId16"/>
    <p:sldId id="306" r:id="rId17"/>
    <p:sldId id="307" r:id="rId18"/>
    <p:sldId id="308" r:id="rId19"/>
    <p:sldId id="269" r:id="rId20"/>
    <p:sldId id="309" r:id="rId21"/>
    <p:sldId id="310" r:id="rId22"/>
    <p:sldId id="311" r:id="rId23"/>
    <p:sldId id="312" r:id="rId24"/>
    <p:sldId id="313" r:id="rId25"/>
    <p:sldId id="314" r:id="rId26"/>
    <p:sldId id="315" r:id="rId27"/>
    <p:sldId id="316" r:id="rId28"/>
    <p:sldId id="317" r:id="rId29"/>
    <p:sldId id="318" r:id="rId30"/>
    <p:sldId id="319" r:id="rId31"/>
    <p:sldId id="320" r:id="rId32"/>
    <p:sldId id="321" r:id="rId33"/>
    <p:sldId id="322" r:id="rId34"/>
    <p:sldId id="323" r:id="rId35"/>
    <p:sldId id="324" r:id="rId36"/>
    <p:sldId id="325" r:id="rId37"/>
    <p:sldId id="326" r:id="rId38"/>
    <p:sldId id="327" r:id="rId39"/>
    <p:sldId id="328" r:id="rId40"/>
    <p:sldId id="329" r:id="rId41"/>
    <p:sldId id="330" r:id="rId42"/>
    <p:sldId id="331" r:id="rId43"/>
    <p:sldId id="332" r:id="rId44"/>
    <p:sldId id="333" r:id="rId45"/>
    <p:sldId id="334" r:id="rId46"/>
    <p:sldId id="335" r:id="rId47"/>
    <p:sldId id="336" r:id="rId48"/>
    <p:sldId id="337" r:id="rId49"/>
    <p:sldId id="338" r:id="rId50"/>
    <p:sldId id="339" r:id="rId51"/>
    <p:sldId id="340" r:id="rId52"/>
    <p:sldId id="341" r:id="rId53"/>
    <p:sldId id="342" r:id="rId54"/>
    <p:sldId id="343" r:id="rId55"/>
    <p:sldId id="344" r:id="rId56"/>
    <p:sldId id="345" r:id="rId57"/>
    <p:sldId id="346" r:id="rId58"/>
    <p:sldId id="347" r:id="rId59"/>
    <p:sldId id="348" r:id="rId60"/>
    <p:sldId id="349" r:id="rId61"/>
    <p:sldId id="350" r:id="rId62"/>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8A3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6" Type="http://schemas.openxmlformats.org/officeDocument/2006/relationships/tags" Target="tags/tag1.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6456BE-12E5-4515-8741-BECDCF39B35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6FB96A-3154-4D26-99DE-43CE6A040AE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86FB96A-3154-4D26-99DE-43CE6A040AE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86FB96A-3154-4D26-99DE-43CE6A040AE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ctrTitle"/>
          </p:nvPr>
        </p:nvSpPr>
        <p:spPr>
          <a:xfrm>
            <a:off x="841248" y="448056"/>
            <a:ext cx="10515600" cy="4069080"/>
          </a:xfrm>
        </p:spPr>
        <p:txBody>
          <a:bodyPr anchor="b"/>
          <a:lstStyle>
            <a:lvl1pPr algn="l">
              <a:lnSpc>
                <a:spcPct val="105000"/>
              </a:lnSpc>
              <a:defRPr sz="8800"/>
            </a:lvl1pPr>
          </a:lstStyle>
          <a:p>
            <a:r>
              <a:rPr lang="en-US"/>
              <a:t>Click to edit Master title style</a:t>
            </a:r>
            <a:endParaRPr lang="en-US" dirty="0"/>
          </a:p>
        </p:txBody>
      </p:sp>
      <p:sp>
        <p:nvSpPr>
          <p:cNvPr id="3" name="Subtitle 2"/>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4" name="Date Placeholder 3"/>
          <p:cNvSpPr>
            <a:spLocks noGrp="1"/>
          </p:cNvSpPr>
          <p:nvPr>
            <p:ph type="dt" sz="half" idx="10"/>
          </p:nvPr>
        </p:nvSpPr>
        <p:spPr/>
        <p:txBody>
          <a:bodyPr/>
          <a:lstStyle/>
          <a:p>
            <a:fld id="{72345051-2045-45DA-935E-2E3CA1A69ADC}"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D31F4-64FA-4BA0-9498-67783267A8C8}"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72345051-2045-45DA-935E-2E3CA1A69AD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D31F4-64FA-4BA0-9498-67783267A8C8}"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72345051-2045-45DA-935E-2E3CA1A69AD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D31F4-64FA-4BA0-9498-67783267A8C8}"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72345051-2045-45DA-935E-2E3CA1A69AD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D31F4-64FA-4BA0-9498-67783267A8C8}" type="slidenum">
              <a:rPr lang="en-US" smtClean="0"/>
            </a:fld>
            <a:endParaRPr lang="en-US"/>
          </a:p>
        </p:txBody>
      </p:sp>
      <p:sp>
        <p:nvSpPr>
          <p:cNvPr id="8" name="Rectangle 7" descr="Tag=AccentColor&#10;Flavor=Light&#10;Target=FillAndLine"/>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endParaRPr lang="en-US" dirty="0"/>
          </a:p>
        </p:txBody>
      </p:sp>
      <p:sp>
        <p:nvSpPr>
          <p:cNvPr id="3" name="Text Placeholder 2"/>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72345051-2045-45DA-935E-2E3CA1A69AD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D31F4-64FA-4BA0-9498-67783267A8C8}" type="slidenum">
              <a:rPr lang="en-US" smtClean="0"/>
            </a:fld>
            <a:endParaRPr lang="en-US"/>
          </a:p>
        </p:txBody>
      </p:sp>
      <p:sp>
        <p:nvSpPr>
          <p:cNvPr id="7" name="Rectangle 6" descr="Tag=AccentColor&#10;Flavor=Light&#10;Target=FillAndLine"/>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929384"/>
            <a:ext cx="5181600" cy="4251960"/>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Content Placeholder 3"/>
          <p:cNvSpPr>
            <a:spLocks noGrp="1"/>
          </p:cNvSpPr>
          <p:nvPr>
            <p:ph sz="half" idx="2"/>
          </p:nvPr>
        </p:nvSpPr>
        <p:spPr>
          <a:xfrm>
            <a:off x="6172200" y="1929384"/>
            <a:ext cx="5181600" cy="4251960"/>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5" name="Date Placeholder 4"/>
          <p:cNvSpPr>
            <a:spLocks noGrp="1"/>
          </p:cNvSpPr>
          <p:nvPr>
            <p:ph type="dt" sz="half" idx="10"/>
          </p:nvPr>
        </p:nvSpPr>
        <p:spPr/>
        <p:txBody>
          <a:bodyPr/>
          <a:lstStyle/>
          <a:p>
            <a:fld id="{72345051-2045-45DA-935E-2E3CA1A69ADC}"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D31F4-64FA-4BA0-9498-67783267A8C8}" type="slidenum">
              <a:rPr lang="en-US" smtClean="0"/>
            </a:fld>
            <a:endParaRPr lang="en-US"/>
          </a:p>
        </p:txBody>
      </p:sp>
      <p:sp>
        <p:nvSpPr>
          <p:cNvPr id="9" name="Rectangle 8" descr="Tag=AccentColor&#10;Flavor=Light&#10;Target=FillAndLine"/>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839788" y="2926080"/>
            <a:ext cx="5157787" cy="326440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5" name="Text Placeholder 4"/>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72200" y="2926080"/>
            <a:ext cx="5183188" cy="326440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7" name="Date Placeholder 6"/>
          <p:cNvSpPr>
            <a:spLocks noGrp="1"/>
          </p:cNvSpPr>
          <p:nvPr>
            <p:ph type="dt" sz="half" idx="10"/>
          </p:nvPr>
        </p:nvSpPr>
        <p:spPr/>
        <p:txBody>
          <a:bodyPr/>
          <a:lstStyle/>
          <a:p>
            <a:fld id="{72345051-2045-45DA-935E-2E3CA1A69ADC}"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CD31F4-64FA-4BA0-9498-67783267A8C8}" type="slidenum">
              <a:rPr lang="en-US" smtClean="0"/>
            </a:fld>
            <a:endParaRPr lang="en-US"/>
          </a:p>
        </p:txBody>
      </p:sp>
      <p:sp>
        <p:nvSpPr>
          <p:cNvPr id="11" name="Rectangle 10" descr="Tag=AccentColor&#10;Flavor=Light&#10;Target=FillAndLine"/>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2345051-2045-45DA-935E-2E3CA1A69ADC}"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CD31F4-64FA-4BA0-9498-67783267A8C8}" type="slidenum">
              <a:rPr lang="en-US" smtClean="0"/>
            </a:fld>
            <a:endParaRPr lang="en-US"/>
          </a:p>
        </p:txBody>
      </p:sp>
      <p:sp>
        <p:nvSpPr>
          <p:cNvPr id="6" name="Rectangle 6" descr="Tag=AccentColor&#10;Flavor=Light&#10;Target=FillAndLine"/>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345051-2045-45DA-935E-2E3CA1A69ADC}"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CD31F4-64FA-4BA0-9498-67783267A8C8}"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endParaRPr lang="en-US" dirty="0"/>
          </a:p>
        </p:txBody>
      </p:sp>
      <p:sp>
        <p:nvSpPr>
          <p:cNvPr id="3" name="Content Placeholder 2"/>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Text Placeholder 3"/>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endParaRPr lang="en-US" dirty="0"/>
          </a:p>
        </p:txBody>
      </p:sp>
      <p:sp>
        <p:nvSpPr>
          <p:cNvPr id="5" name="Date Placeholder 4"/>
          <p:cNvSpPr>
            <a:spLocks noGrp="1"/>
          </p:cNvSpPr>
          <p:nvPr>
            <p:ph type="dt" sz="half" idx="10"/>
          </p:nvPr>
        </p:nvSpPr>
        <p:spPr/>
        <p:txBody>
          <a:bodyPr/>
          <a:lstStyle/>
          <a:p>
            <a:fld id="{72345051-2045-45DA-935E-2E3CA1A69ADC}"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D31F4-64FA-4BA0-9498-67783267A8C8}" type="slidenum">
              <a:rPr lang="en-US" smtClean="0"/>
            </a:fld>
            <a:endParaRPr lang="en-US"/>
          </a:p>
        </p:txBody>
      </p:sp>
      <p:sp>
        <p:nvSpPr>
          <p:cNvPr id="8" name="Rectangle 6" descr="Tag=AccentColor&#10;Flavor=Light&#10;Target=FillAndLine"/>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endParaRPr lang="en-US" dirty="0"/>
          </a:p>
        </p:txBody>
      </p:sp>
      <p:sp>
        <p:nvSpPr>
          <p:cNvPr id="3" name="Picture Placeholder 2"/>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a:p>
        </p:txBody>
      </p:sp>
      <p:sp>
        <p:nvSpPr>
          <p:cNvPr id="4" name="Text Placeholder 3"/>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endParaRPr lang="en-US" dirty="0"/>
          </a:p>
        </p:txBody>
      </p:sp>
      <p:sp>
        <p:nvSpPr>
          <p:cNvPr id="5" name="Date Placeholder 4"/>
          <p:cNvSpPr>
            <a:spLocks noGrp="1"/>
          </p:cNvSpPr>
          <p:nvPr>
            <p:ph type="dt" sz="half" idx="10"/>
          </p:nvPr>
        </p:nvSpPr>
        <p:spPr/>
        <p:txBody>
          <a:bodyPr/>
          <a:lstStyle/>
          <a:p>
            <a:fld id="{72345051-2045-45DA-935E-2E3CA1A69ADC}"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D31F4-64FA-4BA0-9498-67783267A8C8}" type="slidenum">
              <a:rPr lang="en-US" smtClean="0"/>
            </a:fld>
            <a:endParaRPr lang="en-US"/>
          </a:p>
        </p:txBody>
      </p:sp>
      <p:sp>
        <p:nvSpPr>
          <p:cNvPr id="8" name="Rectangle 6" descr="Tag=AccentColor&#10;Flavor=Light&#10;Target=FillAndLine"/>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lIns="109728" tIns="109728" rIns="109728" bIns="91440" anchor="ctr"/>
          <a:lstStyle/>
          <a:p>
            <a:r>
              <a:rPr lang="en-US" dirty="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lIns="109728" tIns="109728" rIns="109728" bIns="91440"/>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lIns="109728" tIns="109728" rIns="109728" bIns="91440" anchor="ctr"/>
          <a:lstStyle>
            <a:lvl1pPr algn="l">
              <a:defRPr sz="1400" spc="40">
                <a:solidFill>
                  <a:schemeClr val="tx1">
                    <a:tint val="75000"/>
                  </a:schemeClr>
                </a:solidFill>
              </a:defRPr>
            </a:lvl1pPr>
          </a:lstStyle>
          <a:p>
            <a:fld id="{72345051-2045-45DA-935E-2E3CA1A69ADC}" type="datetimeFigureOut">
              <a:rPr lang="en-US" smtClean="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lIns="109728" tIns="109728" rIns="109728" bIns="91440" anchor="ctr"/>
          <a:lstStyle>
            <a:lvl1pPr algn="ctr">
              <a:defRPr sz="1400" spc="4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lIns="109728" tIns="109728" rIns="109728" bIns="91440" anchor="ctr"/>
          <a:lstStyle>
            <a:lvl1pPr algn="r">
              <a:defRPr sz="1400" spc="40">
                <a:solidFill>
                  <a:schemeClr val="tx1">
                    <a:tint val="75000"/>
                  </a:schemeClr>
                </a:solidFill>
              </a:defRPr>
            </a:lvl1pPr>
          </a:lstStyle>
          <a:p>
            <a:fld id="{A7CD31F4-64FA-4BA0-9498-67783267A8C8}"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5000"/>
        </a:lnSpc>
        <a:spcBef>
          <a:spcPct val="0"/>
        </a:spcBef>
        <a:buNone/>
        <a:defRPr sz="4400" kern="1200" spc="120">
          <a:solidFill>
            <a:schemeClr val="tx1"/>
          </a:solidFill>
          <a:latin typeface="+mj-lt"/>
          <a:ea typeface="+mj-ea"/>
          <a:cs typeface="+mj-cs"/>
        </a:defRPr>
      </a:lvl1pPr>
    </p:titleStyle>
    <p:bodyStyle>
      <a:lvl1pPr marL="228600" indent="-228600" algn="l" defTabSz="914400" rtl="0" eaLnBrk="1" latinLnBrk="0" hangingPunct="1">
        <a:lnSpc>
          <a:spcPct val="105000"/>
        </a:lnSpc>
        <a:spcBef>
          <a:spcPts val="1000"/>
        </a:spcBef>
        <a:buFont typeface="Arial" panose="020B0604020202020204" pitchFamily="34" charset="0"/>
        <a:buChar char="•"/>
        <a:defRPr sz="2600" kern="1200" spc="90">
          <a:solidFill>
            <a:schemeClr val="tx1"/>
          </a:solidFill>
          <a:latin typeface="+mn-lt"/>
          <a:ea typeface="+mn-ea"/>
          <a:cs typeface="+mn-cs"/>
        </a:defRPr>
      </a:lvl1pPr>
      <a:lvl2pPr marL="685800" indent="-228600" algn="l" defTabSz="914400" rtl="0" eaLnBrk="1" latinLnBrk="0" hangingPunct="1">
        <a:lnSpc>
          <a:spcPct val="105000"/>
        </a:lnSpc>
        <a:spcBef>
          <a:spcPts val="500"/>
        </a:spcBef>
        <a:buFont typeface="Arial" panose="020B0604020202020204" pitchFamily="34" charset="0"/>
        <a:buChar char="•"/>
        <a:defRPr sz="2200" kern="1200" spc="90">
          <a:solidFill>
            <a:schemeClr val="tx1"/>
          </a:solidFill>
          <a:latin typeface="+mn-lt"/>
          <a:ea typeface="+mn-ea"/>
          <a:cs typeface="+mn-cs"/>
        </a:defRPr>
      </a:lvl2pPr>
      <a:lvl3pPr marL="1143000" indent="-228600" algn="l" defTabSz="914400" rtl="0" eaLnBrk="1" latinLnBrk="0" hangingPunct="1">
        <a:lnSpc>
          <a:spcPct val="105000"/>
        </a:lnSpc>
        <a:spcBef>
          <a:spcPts val="500"/>
        </a:spcBef>
        <a:buFont typeface="Arial" panose="020B0604020202020204" pitchFamily="34" charset="0"/>
        <a:buChar char="•"/>
        <a:defRPr sz="2000" kern="1200" spc="90">
          <a:solidFill>
            <a:schemeClr val="tx1"/>
          </a:solidFill>
          <a:latin typeface="+mn-lt"/>
          <a:ea typeface="+mn-ea"/>
          <a:cs typeface="+mn-cs"/>
        </a:defRPr>
      </a:lvl3pPr>
      <a:lvl4pPr marL="1600200" indent="-228600" algn="l" defTabSz="914400" rtl="0" eaLnBrk="1" latinLnBrk="0" hangingPunct="1">
        <a:lnSpc>
          <a:spcPct val="105000"/>
        </a:lnSpc>
        <a:spcBef>
          <a:spcPts val="500"/>
        </a:spcBef>
        <a:buFont typeface="Arial" panose="020B0604020202020204" pitchFamily="34" charset="0"/>
        <a:buChar char="•"/>
        <a:defRPr sz="1800" kern="1200" spc="90">
          <a:solidFill>
            <a:schemeClr val="tx1"/>
          </a:solidFill>
          <a:latin typeface="+mn-lt"/>
          <a:ea typeface="+mn-ea"/>
          <a:cs typeface="+mn-cs"/>
        </a:defRPr>
      </a:lvl4pPr>
      <a:lvl5pPr marL="2057400" indent="-228600" algn="l" defTabSz="914400" rtl="0" eaLnBrk="1" latinLnBrk="0" hangingPunct="1">
        <a:lnSpc>
          <a:spcPct val="105000"/>
        </a:lnSpc>
        <a:spcBef>
          <a:spcPts val="500"/>
        </a:spcBef>
        <a:buFont typeface="Arial" panose="020B0604020202020204" pitchFamily="34" charset="0"/>
        <a:buChar char="•"/>
        <a:defRPr sz="1800" kern="1200" spc="9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useBgFill="1">
        <p:nvSpPr>
          <p:cNvPr id="14" name="Rectangle 8"/>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3"/>
          <p:cNvPicPr>
            <a:picLocks noChangeAspect="1"/>
          </p:cNvPicPr>
          <p:nvPr/>
        </p:nvPicPr>
        <p:blipFill rotWithShape="1">
          <a:blip r:embed="rId1">
            <a:alphaModFix amt="50000"/>
          </a:blip>
          <a:srcRect l="3135" r="1" b="1"/>
          <a:stretch>
            <a:fillRect/>
          </a:stretch>
        </p:blipFill>
        <p:spPr>
          <a:xfrm>
            <a:off x="0" y="88500"/>
            <a:ext cx="12188931" cy="6857990"/>
          </a:xfrm>
          <a:prstGeom prst="rect">
            <a:avLst/>
          </a:prstGeom>
        </p:spPr>
      </p:pic>
      <p:sp>
        <p:nvSpPr>
          <p:cNvPr id="2" name="标题 1"/>
          <p:cNvSpPr>
            <a:spLocks noGrp="1"/>
          </p:cNvSpPr>
          <p:nvPr>
            <p:ph type="ctrTitle"/>
          </p:nvPr>
        </p:nvSpPr>
        <p:spPr>
          <a:xfrm>
            <a:off x="1527048" y="1124712"/>
            <a:ext cx="9144000" cy="3063240"/>
          </a:xfrm>
        </p:spPr>
        <p:txBody>
          <a:bodyPr>
            <a:normAutofit/>
          </a:bodyPr>
          <a:lstStyle/>
          <a:p>
            <a:pPr algn="ctr">
              <a:lnSpc>
                <a:spcPct val="95000"/>
              </a:lnSpc>
            </a:pPr>
            <a:r>
              <a:rPr lang="zh-CN" altLang="en-US" sz="9600" dirty="0">
                <a:effectLst/>
                <a:latin typeface="宋体" panose="02010600030101010101" pitchFamily="2" charset="-122"/>
                <a:ea typeface="宋体" panose="02010600030101010101" pitchFamily="2" charset="-122"/>
                <a:cs typeface="宋体" panose="02010600030101010101" pitchFamily="2" charset="-122"/>
              </a:rPr>
              <a:t>第四章</a:t>
            </a:r>
            <a:r>
              <a:rPr lang="zh-TW" altLang="zh-CN" sz="9600" dirty="0">
                <a:effectLst/>
                <a:latin typeface="宋体" panose="02010600030101010101" pitchFamily="2" charset="-122"/>
                <a:ea typeface="宋体" panose="02010600030101010101" pitchFamily="2" charset="-122"/>
                <a:cs typeface="宋体" panose="02010600030101010101" pitchFamily="2" charset="-122"/>
              </a:rPr>
              <a:t>类和对象</a:t>
            </a:r>
            <a:br>
              <a:rPr lang="zh-CN" altLang="zh-CN" sz="9600" dirty="0">
                <a:effectLst/>
                <a:latin typeface="宋体" panose="02010600030101010101" pitchFamily="2" charset="-122"/>
                <a:ea typeface="宋体" panose="02010600030101010101" pitchFamily="2" charset="-122"/>
                <a:cs typeface="宋体" panose="02010600030101010101" pitchFamily="2" charset="-122"/>
              </a:rPr>
            </a:br>
            <a:endParaRPr lang="zh-CN" altLang="en-US" sz="9600" dirty="0"/>
          </a:p>
        </p:txBody>
      </p:sp>
      <p:sp>
        <p:nvSpPr>
          <p:cNvPr id="16" name="Rectangle 6"/>
          <p:cNvSpPr>
            <a:spLocks noGrp="1" noRot="1" noChangeAspect="1" noMove="1" noResize="1" noEditPoints="1" noAdjustHandles="1" noChangeArrowheads="1" noChangeShapeType="1" noTextEdit="1"/>
          </p:cNvSpPr>
          <p:nvPr/>
        </p:nvSpPr>
        <p:spPr>
          <a:xfrm flipV="1">
            <a:off x="838200" y="720953"/>
            <a:ext cx="10515600" cy="5416094"/>
          </a:xfrm>
          <a:custGeom>
            <a:avLst/>
            <a:gdLst>
              <a:gd name="connsiteX0" fmla="*/ 0 w 10515600"/>
              <a:gd name="connsiteY0" fmla="*/ 0 h 5416094"/>
              <a:gd name="connsiteX1" fmla="*/ 552069 w 10515600"/>
              <a:gd name="connsiteY1" fmla="*/ 0 h 5416094"/>
              <a:gd name="connsiteX2" fmla="*/ 893826 w 10515600"/>
              <a:gd name="connsiteY2" fmla="*/ 0 h 5416094"/>
              <a:gd name="connsiteX3" fmla="*/ 1761363 w 10515600"/>
              <a:gd name="connsiteY3" fmla="*/ 0 h 5416094"/>
              <a:gd name="connsiteX4" fmla="*/ 2313432 w 10515600"/>
              <a:gd name="connsiteY4" fmla="*/ 0 h 5416094"/>
              <a:gd name="connsiteX5" fmla="*/ 2865501 w 10515600"/>
              <a:gd name="connsiteY5" fmla="*/ 0 h 5416094"/>
              <a:gd name="connsiteX6" fmla="*/ 3733038 w 10515600"/>
              <a:gd name="connsiteY6" fmla="*/ 0 h 5416094"/>
              <a:gd name="connsiteX7" fmla="*/ 4179951 w 10515600"/>
              <a:gd name="connsiteY7" fmla="*/ 0 h 5416094"/>
              <a:gd name="connsiteX8" fmla="*/ 5047488 w 10515600"/>
              <a:gd name="connsiteY8" fmla="*/ 0 h 5416094"/>
              <a:gd name="connsiteX9" fmla="*/ 5915025 w 10515600"/>
              <a:gd name="connsiteY9" fmla="*/ 0 h 5416094"/>
              <a:gd name="connsiteX10" fmla="*/ 6572250 w 10515600"/>
              <a:gd name="connsiteY10" fmla="*/ 0 h 5416094"/>
              <a:gd name="connsiteX11" fmla="*/ 7439787 w 10515600"/>
              <a:gd name="connsiteY11" fmla="*/ 0 h 5416094"/>
              <a:gd name="connsiteX12" fmla="*/ 7991856 w 10515600"/>
              <a:gd name="connsiteY12" fmla="*/ 0 h 5416094"/>
              <a:gd name="connsiteX13" fmla="*/ 8543925 w 10515600"/>
              <a:gd name="connsiteY13" fmla="*/ 0 h 5416094"/>
              <a:gd name="connsiteX14" fmla="*/ 9306306 w 10515600"/>
              <a:gd name="connsiteY14" fmla="*/ 0 h 5416094"/>
              <a:gd name="connsiteX15" fmla="*/ 9858375 w 10515600"/>
              <a:gd name="connsiteY15" fmla="*/ 0 h 5416094"/>
              <a:gd name="connsiteX16" fmla="*/ 10515600 w 10515600"/>
              <a:gd name="connsiteY16" fmla="*/ 0 h 5416094"/>
              <a:gd name="connsiteX17" fmla="*/ 10515600 w 10515600"/>
              <a:gd name="connsiteY17" fmla="*/ 785334 h 5416094"/>
              <a:gd name="connsiteX18" fmla="*/ 10515600 w 10515600"/>
              <a:gd name="connsiteY18" fmla="*/ 1516506 h 5416094"/>
              <a:gd name="connsiteX19" fmla="*/ 10515600 w 10515600"/>
              <a:gd name="connsiteY19" fmla="*/ 2247679 h 5416094"/>
              <a:gd name="connsiteX20" fmla="*/ 10515600 w 10515600"/>
              <a:gd name="connsiteY20" fmla="*/ 2762208 h 5416094"/>
              <a:gd name="connsiteX21" fmla="*/ 10515600 w 10515600"/>
              <a:gd name="connsiteY21" fmla="*/ 3330898 h 5416094"/>
              <a:gd name="connsiteX22" fmla="*/ 10515600 w 10515600"/>
              <a:gd name="connsiteY22" fmla="*/ 4062071 h 5416094"/>
              <a:gd name="connsiteX23" fmla="*/ 10515600 w 10515600"/>
              <a:gd name="connsiteY23" fmla="*/ 4684921 h 5416094"/>
              <a:gd name="connsiteX24" fmla="*/ 10515600 w 10515600"/>
              <a:gd name="connsiteY24" fmla="*/ 5416094 h 5416094"/>
              <a:gd name="connsiteX25" fmla="*/ 9753219 w 10515600"/>
              <a:gd name="connsiteY25" fmla="*/ 5416094 h 5416094"/>
              <a:gd name="connsiteX26" fmla="*/ 9411462 w 10515600"/>
              <a:gd name="connsiteY26" fmla="*/ 5416094 h 5416094"/>
              <a:gd name="connsiteX27" fmla="*/ 8754237 w 10515600"/>
              <a:gd name="connsiteY27" fmla="*/ 5416094 h 5416094"/>
              <a:gd name="connsiteX28" fmla="*/ 8307324 w 10515600"/>
              <a:gd name="connsiteY28" fmla="*/ 5416094 h 5416094"/>
              <a:gd name="connsiteX29" fmla="*/ 7544943 w 10515600"/>
              <a:gd name="connsiteY29" fmla="*/ 5416094 h 5416094"/>
              <a:gd name="connsiteX30" fmla="*/ 7098030 w 10515600"/>
              <a:gd name="connsiteY30" fmla="*/ 5416094 h 5416094"/>
              <a:gd name="connsiteX31" fmla="*/ 6335649 w 10515600"/>
              <a:gd name="connsiteY31" fmla="*/ 5416094 h 5416094"/>
              <a:gd name="connsiteX32" fmla="*/ 5993892 w 10515600"/>
              <a:gd name="connsiteY32" fmla="*/ 5416094 h 5416094"/>
              <a:gd name="connsiteX33" fmla="*/ 5231511 w 10515600"/>
              <a:gd name="connsiteY33" fmla="*/ 5416094 h 5416094"/>
              <a:gd name="connsiteX34" fmla="*/ 4784598 w 10515600"/>
              <a:gd name="connsiteY34" fmla="*/ 5416094 h 5416094"/>
              <a:gd name="connsiteX35" fmla="*/ 4442841 w 10515600"/>
              <a:gd name="connsiteY35" fmla="*/ 5416094 h 5416094"/>
              <a:gd name="connsiteX36" fmla="*/ 3995928 w 10515600"/>
              <a:gd name="connsiteY36" fmla="*/ 5416094 h 5416094"/>
              <a:gd name="connsiteX37" fmla="*/ 3233547 w 10515600"/>
              <a:gd name="connsiteY37" fmla="*/ 5416094 h 5416094"/>
              <a:gd name="connsiteX38" fmla="*/ 2786634 w 10515600"/>
              <a:gd name="connsiteY38" fmla="*/ 5416094 h 5416094"/>
              <a:gd name="connsiteX39" fmla="*/ 2444877 w 10515600"/>
              <a:gd name="connsiteY39" fmla="*/ 5416094 h 5416094"/>
              <a:gd name="connsiteX40" fmla="*/ 1997964 w 10515600"/>
              <a:gd name="connsiteY40" fmla="*/ 5416094 h 5416094"/>
              <a:gd name="connsiteX41" fmla="*/ 1445895 w 10515600"/>
              <a:gd name="connsiteY41" fmla="*/ 5416094 h 5416094"/>
              <a:gd name="connsiteX42" fmla="*/ 788670 w 10515600"/>
              <a:gd name="connsiteY42" fmla="*/ 5416094 h 5416094"/>
              <a:gd name="connsiteX43" fmla="*/ 0 w 10515600"/>
              <a:gd name="connsiteY43" fmla="*/ 5416094 h 5416094"/>
              <a:gd name="connsiteX44" fmla="*/ 0 w 10515600"/>
              <a:gd name="connsiteY44" fmla="*/ 4630760 h 5416094"/>
              <a:gd name="connsiteX45" fmla="*/ 0 w 10515600"/>
              <a:gd name="connsiteY45" fmla="*/ 3953749 h 5416094"/>
              <a:gd name="connsiteX46" fmla="*/ 0 w 10515600"/>
              <a:gd name="connsiteY46" fmla="*/ 3276737 h 5416094"/>
              <a:gd name="connsiteX47" fmla="*/ 0 w 10515600"/>
              <a:gd name="connsiteY47" fmla="*/ 2599725 h 5416094"/>
              <a:gd name="connsiteX48" fmla="*/ 0 w 10515600"/>
              <a:gd name="connsiteY48" fmla="*/ 1922713 h 5416094"/>
              <a:gd name="connsiteX49" fmla="*/ 0 w 10515600"/>
              <a:gd name="connsiteY49" fmla="*/ 1299863 h 5416094"/>
              <a:gd name="connsiteX50" fmla="*/ 0 w 10515600"/>
              <a:gd name="connsiteY50" fmla="*/ 0 h 541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515600" h="5416094"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24919" y="196329"/>
                  <a:pt x="10549062" y="488432"/>
                  <a:pt x="10515600" y="785334"/>
                </a:cubicBezTo>
                <a:cubicBezTo>
                  <a:pt x="10482138" y="1082236"/>
                  <a:pt x="10536385" y="1323726"/>
                  <a:pt x="10515600" y="1516506"/>
                </a:cubicBezTo>
                <a:cubicBezTo>
                  <a:pt x="10494815" y="1709286"/>
                  <a:pt x="10546328" y="2097632"/>
                  <a:pt x="10515600" y="2247679"/>
                </a:cubicBezTo>
                <a:cubicBezTo>
                  <a:pt x="10484872" y="2397726"/>
                  <a:pt x="10491771" y="2577292"/>
                  <a:pt x="10515600" y="2762208"/>
                </a:cubicBezTo>
                <a:cubicBezTo>
                  <a:pt x="10539429" y="2947124"/>
                  <a:pt x="10511007" y="3105736"/>
                  <a:pt x="10515600" y="3330898"/>
                </a:cubicBezTo>
                <a:cubicBezTo>
                  <a:pt x="10520194" y="3556060"/>
                  <a:pt x="10497393" y="3882611"/>
                  <a:pt x="10515600" y="4062071"/>
                </a:cubicBezTo>
                <a:cubicBezTo>
                  <a:pt x="10533807" y="4241531"/>
                  <a:pt x="10544791" y="4505155"/>
                  <a:pt x="10515600" y="4684921"/>
                </a:cubicBezTo>
                <a:cubicBezTo>
                  <a:pt x="10486410" y="4864687"/>
                  <a:pt x="10497356" y="5246484"/>
                  <a:pt x="10515600" y="5416094"/>
                </a:cubicBezTo>
                <a:cubicBezTo>
                  <a:pt x="10245623" y="5445692"/>
                  <a:pt x="10029676" y="5415505"/>
                  <a:pt x="9753219" y="5416094"/>
                </a:cubicBezTo>
                <a:cubicBezTo>
                  <a:pt x="9476762" y="5416683"/>
                  <a:pt x="9553148" y="5422760"/>
                  <a:pt x="9411462" y="5416094"/>
                </a:cubicBezTo>
                <a:cubicBezTo>
                  <a:pt x="9269776" y="5409428"/>
                  <a:pt x="8927709" y="5385012"/>
                  <a:pt x="8754237" y="5416094"/>
                </a:cubicBezTo>
                <a:cubicBezTo>
                  <a:pt x="8580766" y="5447176"/>
                  <a:pt x="8413264" y="5410024"/>
                  <a:pt x="8307324" y="5416094"/>
                </a:cubicBezTo>
                <a:cubicBezTo>
                  <a:pt x="8201384" y="5422164"/>
                  <a:pt x="7912690" y="5421686"/>
                  <a:pt x="7544943" y="5416094"/>
                </a:cubicBezTo>
                <a:cubicBezTo>
                  <a:pt x="7177196" y="5410502"/>
                  <a:pt x="7304235" y="5418502"/>
                  <a:pt x="7098030" y="5416094"/>
                </a:cubicBezTo>
                <a:cubicBezTo>
                  <a:pt x="6891825" y="5413686"/>
                  <a:pt x="6541479" y="5434609"/>
                  <a:pt x="6335649" y="5416094"/>
                </a:cubicBezTo>
                <a:cubicBezTo>
                  <a:pt x="6129819" y="5397579"/>
                  <a:pt x="6106541" y="5402791"/>
                  <a:pt x="5993892" y="5416094"/>
                </a:cubicBezTo>
                <a:cubicBezTo>
                  <a:pt x="5881243" y="5429397"/>
                  <a:pt x="5545248" y="5437743"/>
                  <a:pt x="5231511" y="5416094"/>
                </a:cubicBezTo>
                <a:cubicBezTo>
                  <a:pt x="4917774" y="5394445"/>
                  <a:pt x="4963237" y="5426599"/>
                  <a:pt x="4784598" y="5416094"/>
                </a:cubicBezTo>
                <a:cubicBezTo>
                  <a:pt x="4605959" y="5405589"/>
                  <a:pt x="4605904" y="5406658"/>
                  <a:pt x="4442841" y="5416094"/>
                </a:cubicBezTo>
                <a:cubicBezTo>
                  <a:pt x="4279778" y="5425530"/>
                  <a:pt x="4177180" y="5426138"/>
                  <a:pt x="3995928" y="5416094"/>
                </a:cubicBezTo>
                <a:cubicBezTo>
                  <a:pt x="3814676" y="5406050"/>
                  <a:pt x="3516440" y="5429234"/>
                  <a:pt x="3233547" y="5416094"/>
                </a:cubicBezTo>
                <a:cubicBezTo>
                  <a:pt x="2950654" y="5402954"/>
                  <a:pt x="2884354" y="5436103"/>
                  <a:pt x="2786634" y="5416094"/>
                </a:cubicBezTo>
                <a:cubicBezTo>
                  <a:pt x="2688914" y="5396085"/>
                  <a:pt x="2522958" y="5423232"/>
                  <a:pt x="2444877" y="5416094"/>
                </a:cubicBezTo>
                <a:cubicBezTo>
                  <a:pt x="2366796" y="5408956"/>
                  <a:pt x="2104768" y="5395479"/>
                  <a:pt x="1997964" y="5416094"/>
                </a:cubicBezTo>
                <a:cubicBezTo>
                  <a:pt x="1891160" y="5436709"/>
                  <a:pt x="1573016" y="5412376"/>
                  <a:pt x="1445895" y="5416094"/>
                </a:cubicBezTo>
                <a:cubicBezTo>
                  <a:pt x="1318774" y="5419812"/>
                  <a:pt x="986443" y="5400529"/>
                  <a:pt x="788670" y="5416094"/>
                </a:cubicBezTo>
                <a:cubicBezTo>
                  <a:pt x="590897" y="5431659"/>
                  <a:pt x="363709" y="5381266"/>
                  <a:pt x="0" y="5416094"/>
                </a:cubicBezTo>
                <a:cubicBezTo>
                  <a:pt x="-22973" y="5218643"/>
                  <a:pt x="-26699" y="5010779"/>
                  <a:pt x="0" y="4630760"/>
                </a:cubicBezTo>
                <a:cubicBezTo>
                  <a:pt x="26699" y="4250741"/>
                  <a:pt x="-15389" y="4196664"/>
                  <a:pt x="0" y="3953749"/>
                </a:cubicBezTo>
                <a:cubicBezTo>
                  <a:pt x="15389" y="3710834"/>
                  <a:pt x="468" y="3611311"/>
                  <a:pt x="0" y="3276737"/>
                </a:cubicBezTo>
                <a:cubicBezTo>
                  <a:pt x="-468" y="2942163"/>
                  <a:pt x="15360" y="2781998"/>
                  <a:pt x="0" y="2599725"/>
                </a:cubicBezTo>
                <a:cubicBezTo>
                  <a:pt x="-15360" y="2417452"/>
                  <a:pt x="14816" y="2100232"/>
                  <a:pt x="0" y="1922713"/>
                </a:cubicBezTo>
                <a:cubicBezTo>
                  <a:pt x="-14816" y="1745194"/>
                  <a:pt x="-24648" y="1604167"/>
                  <a:pt x="0" y="1299863"/>
                </a:cubicBezTo>
                <a:cubicBezTo>
                  <a:pt x="24648" y="995559"/>
                  <a:pt x="2182" y="279525"/>
                  <a:pt x="0" y="0"/>
                </a:cubicBezTo>
                <a:close/>
              </a:path>
            </a:pathLst>
          </a:custGeom>
          <a:noFill/>
          <a:ln w="571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6"/>
          <p:cNvSpPr>
            <a:spLocks noGrp="1" noRot="1" noChangeAspect="1" noMove="1" noResize="1" noEditPoints="1" noAdjustHandles="1" noChangeArrowheads="1" noChangeShapeType="1" noTextEdit="1"/>
          </p:cNvSpPr>
          <p:nvPr/>
        </p:nvSpPr>
        <p:spPr>
          <a:xfrm>
            <a:off x="3974206" y="441942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74958"/>
            <a:ext cx="10515600" cy="883572"/>
          </a:xfrm>
          <a:pattFill prst="pct5">
            <a:fgClr>
              <a:schemeClr val="accent1"/>
            </a:fgClr>
            <a:bgClr>
              <a:schemeClr val="bg1"/>
            </a:bgClr>
          </a:pattFill>
        </p:spPr>
        <p:txBody>
          <a:bodyPr/>
          <a:lstStyle/>
          <a:p>
            <a:br>
              <a:rPr lang="en-US" altLang="zh-CN" sz="4400" b="1" dirty="0">
                <a:solidFill>
                  <a:schemeClr val="accent1"/>
                </a:solidFill>
              </a:rPr>
            </a:br>
            <a:r>
              <a:rPr lang="en-US" altLang="zh-CN" sz="4400" b="1" dirty="0">
                <a:solidFill>
                  <a:schemeClr val="accent1"/>
                </a:solidFill>
              </a:rPr>
              <a:t>2.</a:t>
            </a:r>
            <a:r>
              <a:rPr lang="zh-TW" altLang="zh-CN" sz="4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成员方法用来实现类的操作</a:t>
            </a:r>
            <a:br>
              <a:rPr lang="zh-CN" altLang="zh-CN" sz="4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br>
            <a:endParaRPr lang="zh-CN" altLang="en-US" dirty="0"/>
          </a:p>
        </p:txBody>
      </p:sp>
      <p:sp>
        <p:nvSpPr>
          <p:cNvPr id="3" name="内容占位符 2"/>
          <p:cNvSpPr>
            <a:spLocks noGrp="1"/>
          </p:cNvSpPr>
          <p:nvPr>
            <p:ph idx="1"/>
          </p:nvPr>
        </p:nvSpPr>
        <p:spPr>
          <a:xfrm>
            <a:off x="838200" y="1838632"/>
            <a:ext cx="11058832" cy="4748981"/>
          </a:xfrm>
          <a:pattFill prst="pct5">
            <a:fgClr>
              <a:schemeClr val="accent1"/>
            </a:fgClr>
            <a:bgClr>
              <a:schemeClr val="bg1"/>
            </a:bgClr>
          </a:pattFill>
        </p:spPr>
        <p:txBody>
          <a:bodyPr/>
          <a:lstStyle/>
          <a:p>
            <a:endParaRPr lang="en-US" altLang="zh-CN" sz="2400" dirty="0"/>
          </a:p>
          <a:p>
            <a:r>
              <a:rPr lang="en-US" altLang="zh-CN" sz="2400" dirty="0"/>
              <a:t>1.</a:t>
            </a:r>
            <a:r>
              <a:rPr lang="zh-CN" altLang="en-US" sz="2400" dirty="0"/>
              <a:t>公有方法 </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无论内部或外部均可访问的方法，用</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public</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修饰的方法。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r>
              <a:rPr lang="en-US" altLang="zh-CN" sz="2400" dirty="0"/>
              <a:t>2. </a:t>
            </a:r>
            <a:r>
              <a:rPr lang="zh-CN" altLang="en-US" sz="2400" dirty="0"/>
              <a:t>保护方法 </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用</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protected</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定义的方法。同一包中的类和该类的子类可以访问的</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r>
              <a:rPr lang="en-US" altLang="zh-CN" sz="2400" dirty="0"/>
              <a:t>3. </a:t>
            </a:r>
            <a:r>
              <a:rPr lang="zh-CN" altLang="en-US" sz="2400" dirty="0"/>
              <a:t>默认方法 </a:t>
            </a:r>
            <a:r>
              <a:rPr lang="en-US" altLang="zh-CN" sz="2400" dirty="0" err="1">
                <a:solidFill>
                  <a:srgbClr val="000000"/>
                </a:solidFill>
                <a:effectLst/>
                <a:latin typeface="Times New Roman" panose="02020603050405020304" pitchFamily="18" charset="0"/>
                <a:ea typeface="Times New Roman" panose="02020603050405020304" pitchFamily="18" charset="0"/>
              </a:rPr>
              <a:t>不用访问修饰符修饰的方法。只有同一包中的类可以访问的方法</a:t>
            </a:r>
            <a:r>
              <a:rPr lang="en-US" altLang="zh-CN" sz="2400" dirty="0">
                <a:solidFill>
                  <a:srgbClr val="000000"/>
                </a:solidFill>
                <a:effectLst/>
                <a:latin typeface="Times New Roman" panose="02020603050405020304" pitchFamily="18" charset="0"/>
                <a:ea typeface="Times New Roman" panose="02020603050405020304" pitchFamily="18" charset="0"/>
              </a:rPr>
              <a:t>。</a:t>
            </a:r>
            <a:endParaRPr lang="en-US" altLang="zh-CN" sz="2400" dirty="0">
              <a:solidFill>
                <a:srgbClr val="000000"/>
              </a:solidFill>
              <a:effectLst/>
              <a:latin typeface="Times New Roman" panose="02020603050405020304" pitchFamily="18" charset="0"/>
              <a:ea typeface="Times New Roman" panose="02020603050405020304" pitchFamily="18" charset="0"/>
            </a:endParaRPr>
          </a:p>
          <a:p>
            <a:r>
              <a:rPr lang="en-US" altLang="zh-CN" sz="2400" dirty="0">
                <a:solidFill>
                  <a:srgbClr val="000000"/>
                </a:solidFill>
                <a:latin typeface="Times New Roman" panose="02020603050405020304" pitchFamily="18" charset="0"/>
              </a:rPr>
              <a:t>4.</a:t>
            </a:r>
            <a:r>
              <a:rPr lang="zh-CN" altLang="en-US" sz="2400" dirty="0">
                <a:solidFill>
                  <a:srgbClr val="000000"/>
                </a:solidFill>
                <a:latin typeface="Times New Roman" panose="02020603050405020304" pitchFamily="18" charset="0"/>
              </a:rPr>
              <a:t>私有方法 </a:t>
            </a:r>
            <a:r>
              <a:rPr lang="en-US" altLang="zh-CN" sz="2400" dirty="0" err="1">
                <a:solidFill>
                  <a:srgbClr val="000000"/>
                </a:solidFill>
                <a:effectLst/>
                <a:latin typeface="Times New Roman" panose="02020603050405020304" pitchFamily="18" charset="0"/>
                <a:ea typeface="Times New Roman" panose="02020603050405020304" pitchFamily="18" charset="0"/>
              </a:rPr>
              <a:t>用private定义的方法。只有同一类可以访问的方法</a:t>
            </a:r>
            <a:r>
              <a:rPr lang="en-US" altLang="zh-CN" sz="2400" dirty="0">
                <a:solidFill>
                  <a:srgbClr val="000000"/>
                </a:solidFill>
                <a:effectLst/>
                <a:latin typeface="Times New Roman" panose="02020603050405020304" pitchFamily="18" charset="0"/>
                <a:ea typeface="Times New Roman" panose="02020603050405020304" pitchFamily="18" charset="0"/>
              </a:rPr>
              <a:t>。</a:t>
            </a:r>
            <a:endParaRPr lang="en-US" altLang="zh-CN" sz="2400" dirty="0">
              <a:solidFill>
                <a:srgbClr val="000000"/>
              </a:solidFill>
              <a:effectLst/>
              <a:latin typeface="Times New Roman" panose="02020603050405020304" pitchFamily="18" charset="0"/>
              <a:ea typeface="Times New Roman" panose="02020603050405020304" pitchFamily="18" charset="0"/>
            </a:endParaRPr>
          </a:p>
          <a:p>
            <a:r>
              <a:rPr lang="en-US" altLang="zh-CN" sz="2400" dirty="0">
                <a:solidFill>
                  <a:srgbClr val="000000"/>
                </a:solidFill>
                <a:latin typeface="Times New Roman" panose="02020603050405020304" pitchFamily="18" charset="0"/>
              </a:rPr>
              <a:t>5. </a:t>
            </a:r>
            <a:r>
              <a:rPr lang="zh-CN" altLang="en-US" sz="2400" dirty="0">
                <a:solidFill>
                  <a:srgbClr val="000000"/>
                </a:solidFill>
                <a:latin typeface="Times New Roman" panose="02020603050405020304" pitchFamily="18" charset="0"/>
              </a:rPr>
              <a:t>静态方法 </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可以不实例化对象，通过类名</a:t>
            </a:r>
            <a:r>
              <a:rPr lang="en-US"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方法就可以调用的方法。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r>
              <a:rPr lang="en-US" altLang="zh-CN" sz="2400" dirty="0"/>
              <a:t>6.</a:t>
            </a:r>
            <a:r>
              <a:rPr lang="zh-CN" altLang="en-US" sz="2400" dirty="0"/>
              <a:t>抽象方法 </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只有方法的声明而没有实现的方法。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63776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199" y="226143"/>
            <a:ext cx="10862187" cy="6266732"/>
          </a:xfrm>
          <a:pattFill prst="pct5">
            <a:fgClr>
              <a:schemeClr val="accent1"/>
            </a:fgClr>
            <a:bgClr>
              <a:schemeClr val="bg1"/>
            </a:bgClr>
          </a:pattFill>
        </p:spPr>
        <p:txBody>
          <a:bodyPr>
            <a:normAutofit lnSpcReduction="10000"/>
          </a:bodyPr>
          <a:lstStyle/>
          <a:p>
            <a:pPr indent="266700" algn="just">
              <a:lnSpc>
                <a:spcPts val="1610"/>
              </a:lnSpc>
              <a:spcAft>
                <a:spcPts val="43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定义格式如下:</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40000"/>
              </a:lnSpc>
              <a:spcAft>
                <a:spcPts val="16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［修饰符］返回值类型 方法名（［形参列表］）</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533400">
              <a:lnSpc>
                <a:spcPts val="160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方法体</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00"/>
              </a:lnSpc>
              <a:spcAft>
                <a:spcPts val="300"/>
              </a:spcAft>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0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根据方法返回值的类型可以分为有返回值的方法（可以是基本类型也可以是引用类 型）和无返回值的方法</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void）</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266700" indent="254000">
              <a:lnSpc>
                <a:spcPts val="1600"/>
              </a:lnSpc>
              <a:spcAft>
                <a:spcPts val="5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形参列表可以分为无参数方法和有参数方法。有参数方法中各参数用逗号分隔。 例如：</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void add (int a)</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this. a = a;</a:t>
            </a:r>
            <a:endParaRPr lang="zh-CN" altLang="zh-CN" sz="1800" dirty="0">
              <a:effectLst/>
              <a:latin typeface="Times New Roman" panose="02020603050405020304" pitchFamily="18" charset="0"/>
              <a:ea typeface="等线" panose="02010600030101010101" pitchFamily="2" charset="-122"/>
            </a:endParaRPr>
          </a:p>
          <a:p>
            <a:pPr indent="266700">
              <a:lnSpc>
                <a:spcPts val="1610"/>
              </a:lnSpc>
              <a:spcAft>
                <a:spcPts val="70"/>
              </a:spcAft>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定义一个学生类，该类记录学生的学号、姓名、性别、成绩属性，并且学生要执行学 习的方法和个人信息展示的方法。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br>
              <a:rPr lang="zh-TW" altLang="zh-CN" sz="1800" dirty="0">
                <a:effectLst/>
                <a:ea typeface="宋体" panose="02010600030101010101" pitchFamily="2" charset="-122"/>
                <a:cs typeface="宋体" panose="02010600030101010101" pitchFamily="2" charset="-122"/>
              </a:rPr>
            </a:b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517422" y="256970"/>
            <a:ext cx="11157155" cy="6492875"/>
          </a:xfrm>
          <a:pattFill prst="pct5">
            <a:fgClr>
              <a:schemeClr val="accent1"/>
            </a:fgClr>
            <a:bgClr>
              <a:schemeClr val="bg1"/>
            </a:bgClr>
          </a:pattFill>
        </p:spPr>
        <p:txBody>
          <a:bodyPr>
            <a:normAutofit fontScale="92500" lnSpcReduction="10000"/>
          </a:bodyPr>
          <a:lstStyle/>
          <a:p>
            <a:pPr indent="279400">
              <a:lnSpc>
                <a:spcPts val="1560"/>
              </a:lnSpc>
              <a:spcAft>
                <a:spcPts val="5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进行该类的设计，首先需要用</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class</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关键字定义一个类。</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79400">
              <a:lnSpc>
                <a:spcPct val="150000"/>
              </a:lnSpc>
              <a:spcAft>
                <a:spcPts val="25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Student</a:t>
            </a:r>
            <a:endParaRPr lang="zh-CN" altLang="zh-CN" sz="1800" dirty="0">
              <a:effectLst/>
              <a:latin typeface="Times New Roman" panose="02020603050405020304" pitchFamily="18" charset="0"/>
              <a:ea typeface="等线" panose="02010600030101010101" pitchFamily="2" charset="-122"/>
            </a:endParaRPr>
          </a:p>
          <a:p>
            <a:pPr indent="279400">
              <a:lnSpc>
                <a:spcPts val="161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之后需要分别设计该类的属性和方法。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79400">
              <a:lnSpc>
                <a:spcPts val="1610"/>
              </a:lnSpc>
              <a:spcAft>
                <a:spcPts val="44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属性是记录类的特征，所以属性用定义变量的方式来实现。</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79400">
              <a:lnSpc>
                <a:spcPct val="140000"/>
              </a:lnSpc>
              <a:spcAft>
                <a:spcPts val="200"/>
              </a:spcAft>
              <a:tabLst>
                <a:tab pos="1346200" algn="l"/>
              </a:tabLst>
            </a:pPr>
            <a:r>
              <a:rPr lang="en-US" altLang="zh-CN" sz="1800" dirty="0">
                <a:solidFill>
                  <a:srgbClr val="000000"/>
                </a:solidFill>
                <a:effectLst/>
                <a:latin typeface="Times New Roman" panose="02020603050405020304" pitchFamily="18" charset="0"/>
                <a:ea typeface="Times New Roman" panose="02020603050405020304" pitchFamily="18" charset="0"/>
              </a:rPr>
              <a:t>int num;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//记录学号信息</a:t>
            </a:r>
            <a:endParaRPr lang="zh-CN" altLang="zh-CN" sz="1800" dirty="0">
              <a:effectLst/>
              <a:latin typeface="Times New Roman" panose="02020603050405020304" pitchFamily="18" charset="0"/>
              <a:ea typeface="等线" panose="02010600030101010101" pitchFamily="2" charset="-122"/>
            </a:endParaRPr>
          </a:p>
          <a:p>
            <a:pPr marL="800100" indent="279400">
              <a:lnSpc>
                <a:spcPct val="140000"/>
              </a:lnSpc>
              <a:spcAft>
                <a:spcPts val="200"/>
              </a:spcAft>
              <a:tabLst>
                <a:tab pos="1346200" algn="l"/>
              </a:tabLst>
            </a:pPr>
            <a:r>
              <a:rPr lang="en-US" altLang="zh-CN" sz="1800" dirty="0">
                <a:solidFill>
                  <a:srgbClr val="000000"/>
                </a:solidFill>
                <a:effectLst/>
                <a:latin typeface="Times New Roman" panose="02020603050405020304" pitchFamily="18" charset="0"/>
                <a:ea typeface="Times New Roman" panose="02020603050405020304" pitchFamily="18" charset="0"/>
              </a:rPr>
              <a:t>String name;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//记录姓名信息</a:t>
            </a:r>
            <a:endParaRPr lang="zh-CN" altLang="zh-CN" sz="1800" dirty="0">
              <a:effectLst/>
              <a:latin typeface="Times New Roman" panose="02020603050405020304" pitchFamily="18" charset="0"/>
              <a:ea typeface="等线" panose="02010600030101010101" pitchFamily="2" charset="-122"/>
            </a:endParaRPr>
          </a:p>
          <a:p>
            <a:pPr marL="800100" indent="279400">
              <a:lnSpc>
                <a:spcPct val="140000"/>
              </a:lnSpc>
              <a:spcAft>
                <a:spcPts val="200"/>
              </a:spcAft>
              <a:tabLst>
                <a:tab pos="1346200" algn="l"/>
              </a:tabLst>
            </a:pPr>
            <a:r>
              <a:rPr lang="en-US" altLang="zh-CN" sz="1800" dirty="0">
                <a:solidFill>
                  <a:srgbClr val="000000"/>
                </a:solidFill>
                <a:effectLst/>
                <a:latin typeface="Times New Roman" panose="02020603050405020304" pitchFamily="18" charset="0"/>
                <a:ea typeface="Times New Roman" panose="02020603050405020304" pitchFamily="18" charset="0"/>
              </a:rPr>
              <a:t>char sex;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//记录性别信息</a:t>
            </a:r>
            <a:endParaRPr lang="zh-CN" altLang="zh-CN" sz="1800" dirty="0">
              <a:effectLst/>
              <a:latin typeface="Times New Roman" panose="02020603050405020304" pitchFamily="18" charset="0"/>
              <a:ea typeface="等线" panose="02010600030101010101" pitchFamily="2" charset="-122"/>
            </a:endParaRPr>
          </a:p>
          <a:p>
            <a:pPr marL="800100" indent="266700" algn="just">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double score;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//记录成绩信息</a:t>
            </a:r>
            <a:endParaRPr lang="zh-CN" altLang="zh-CN" sz="1800" dirty="0">
              <a:effectLst/>
              <a:latin typeface="Times New Roman" panose="02020603050405020304" pitchFamily="18" charset="0"/>
              <a:ea typeface="等线" panose="02010600030101010101" pitchFamily="2" charset="-122"/>
            </a:endParaRPr>
          </a:p>
          <a:p>
            <a:pPr indent="266700">
              <a:lnSpc>
                <a:spcPts val="161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方法表示要执行的动作，所以用定义函数的方式实现。</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10"/>
              </a:lnSpc>
              <a:spcAft>
                <a:spcPts val="235"/>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显示学生正在学习的方法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study </a:t>
            </a:r>
            <a:r>
              <a:rPr lang="zh-TW"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(name+</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"正</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在学习中！”)；</a:t>
            </a:r>
            <a:endParaRPr lang="zh-CN" altLang="zh-CN" sz="1800" dirty="0">
              <a:effectLst/>
              <a:latin typeface="Times New Roman" panose="02020603050405020304" pitchFamily="18" charset="0"/>
              <a:ea typeface="等线" panose="02010600030101010101" pitchFamily="2" charset="-122"/>
            </a:endParaRPr>
          </a:p>
          <a:p>
            <a:pPr indent="266700">
              <a:lnSpc>
                <a:spcPts val="1610"/>
              </a:lnSpc>
              <a:spcAft>
                <a:spcPts val="300"/>
              </a:spcAft>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10"/>
              </a:lnSpc>
              <a:spcAft>
                <a:spcPts val="225"/>
              </a:spcAft>
            </a:pP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85249"/>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pattFill prst="pct5">
            <a:fgClr>
              <a:schemeClr val="accent1"/>
            </a:fgClr>
            <a:bgClr>
              <a:schemeClr val="bg1"/>
            </a:bgClr>
          </a:pattFill>
        </p:spPr>
        <p:txBody>
          <a:bodyPr/>
          <a:lstStyle/>
          <a:p>
            <a:pPr indent="266700">
              <a:lnSpc>
                <a:spcPts val="1610"/>
              </a:lnSpc>
              <a:spcAft>
                <a:spcPts val="225"/>
              </a:spcAft>
            </a:pPr>
            <a:endParaRPr lang="en-US" altLang="zh-TW"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10"/>
              </a:lnSpc>
              <a:spcAft>
                <a:spcPts val="225"/>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显示个人信息的方法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show </a:t>
            </a:r>
            <a:r>
              <a:rPr lang="zh-TW"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ts val="163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("学</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号：” </a:t>
            </a:r>
            <a:r>
              <a:rPr lang="en-US" altLang="zh-CN" sz="1800" dirty="0">
                <a:solidFill>
                  <a:srgbClr val="000000"/>
                </a:solidFill>
                <a:effectLst/>
                <a:latin typeface="Times New Roman" panose="02020603050405020304" pitchFamily="18" charset="0"/>
                <a:ea typeface="Times New Roman" panose="02020603050405020304" pitchFamily="18" charset="0"/>
              </a:rPr>
              <a:t>+num+"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姓名</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dirty="0">
                <a:solidFill>
                  <a:srgbClr val="000000"/>
                </a:solidFill>
                <a:effectLst/>
                <a:latin typeface="Times New Roman" panose="02020603050405020304" pitchFamily="18" charset="0"/>
                <a:ea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rPr>
              <a:t>+n3me+"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’性另!| ：</a:t>
            </a:r>
            <a:r>
              <a:rPr lang="zh-TW" altLang="zh-CN" sz="1800" dirty="0">
                <a:solidFill>
                  <a:srgbClr val="000000"/>
                </a:solidFill>
                <a:effectLst/>
                <a:latin typeface="Times New Roman" panose="02020603050405020304" pitchFamily="18" charset="0"/>
                <a:ea typeface="Times New Roman" panose="02020603050405020304" pitchFamily="18" charset="0"/>
              </a:rPr>
              <a:t> ” </a:t>
            </a:r>
            <a:r>
              <a:rPr lang="en-US" altLang="zh-CN" sz="1800" dirty="0">
                <a:solidFill>
                  <a:srgbClr val="000000"/>
                </a:solidFill>
                <a:effectLst/>
                <a:latin typeface="Times New Roman" panose="02020603050405020304" pitchFamily="18" charset="0"/>
                <a:ea typeface="Times New Roman" panose="02020603050405020304" pitchFamily="18" charset="0"/>
              </a:rPr>
              <a:t>+sex+"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成绩:”</a:t>
            </a:r>
            <a:r>
              <a:rPr lang="en-US" altLang="zh-CN" sz="1800" dirty="0">
                <a:solidFill>
                  <a:srgbClr val="000000"/>
                </a:solidFill>
                <a:effectLst/>
                <a:latin typeface="Times New Roman" panose="02020603050405020304" pitchFamily="18" charset="0"/>
                <a:ea typeface="Times New Roman" panose="02020603050405020304" pitchFamily="18" charset="0"/>
              </a:rPr>
              <a:t>+score)</a:t>
            </a:r>
            <a:r>
              <a:rPr lang="zh-TW"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266700">
              <a:lnSpc>
                <a:spcPts val="1630"/>
              </a:lnSpc>
              <a:spcAft>
                <a:spcPts val="300"/>
              </a:spcAft>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903236"/>
          </a:xfrm>
          <a:pattFill prst="pct5">
            <a:fgClr>
              <a:schemeClr val="accent1"/>
            </a:fgClr>
            <a:bgClr>
              <a:schemeClr val="bg1"/>
            </a:bgClr>
          </a:pattFill>
        </p:spPr>
        <p:txBody>
          <a:bodyPr/>
          <a:lstStyle/>
          <a:p>
            <a:br>
              <a:rPr lang="en-US" altLang="zh-TW" sz="44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r>
              <a:rPr lang="zh-TW" altLang="zh-CN" sz="4400" dirty="0">
                <a:effectLst/>
                <a:latin typeface="宋体" panose="02010600030101010101" pitchFamily="2" charset="-122"/>
                <a:ea typeface="宋体" panose="02010600030101010101" pitchFamily="2" charset="-122"/>
                <a:cs typeface="宋体" panose="02010600030101010101" pitchFamily="2" charset="-122"/>
              </a:rPr>
              <a:t>例</a:t>
            </a:r>
            <a:r>
              <a:rPr lang="zh-CN" altLang="zh-CN" sz="4400" dirty="0">
                <a:effectLst/>
                <a:latin typeface="宋体" panose="02010600030101010101" pitchFamily="2" charset="-122"/>
                <a:ea typeface="Times New Roman" panose="02020603050405020304" pitchFamily="18" charset="0"/>
                <a:cs typeface="宋体" panose="02010600030101010101" pitchFamily="2" charset="-122"/>
              </a:rPr>
              <a:t>4-1</a:t>
            </a:r>
            <a:r>
              <a:rPr lang="zh-TW" altLang="zh-CN" sz="4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创建一个学生类的代码如下：</a:t>
            </a:r>
            <a:br>
              <a:rPr lang="zh-CN" altLang="zh-CN" sz="44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sp>
        <p:nvSpPr>
          <p:cNvPr id="3" name="内容占位符 2"/>
          <p:cNvSpPr>
            <a:spLocks noGrp="1"/>
          </p:cNvSpPr>
          <p:nvPr>
            <p:ph idx="1"/>
          </p:nvPr>
        </p:nvSpPr>
        <p:spPr>
          <a:xfrm>
            <a:off x="521110" y="1809135"/>
            <a:ext cx="10962968" cy="4965291"/>
          </a:xfrm>
          <a:pattFill prst="pct5">
            <a:fgClr>
              <a:schemeClr val="accent1"/>
            </a:fgClr>
            <a:bgClr>
              <a:schemeClr val="bg1"/>
            </a:bgClr>
          </a:pattFill>
        </p:spPr>
        <p:txBody>
          <a:bodyPr>
            <a:normAutofit fontScale="62500" lnSpcReduction="20000"/>
          </a:bodyPr>
          <a:lstStyle/>
          <a:p>
            <a:pPr marL="800100" indent="266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Student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533400" indent="12700">
              <a:lnSpc>
                <a:spcPct val="140000"/>
              </a:lnSpc>
              <a:spcAft>
                <a:spcPts val="200"/>
              </a:spcAft>
              <a:tabLst>
                <a:tab pos="1602740" algn="l"/>
              </a:tabLst>
            </a:pPr>
            <a:r>
              <a:rPr lang="en-US" altLang="zh-CN" sz="1800" dirty="0">
                <a:solidFill>
                  <a:srgbClr val="000000"/>
                </a:solidFill>
                <a:effectLst/>
                <a:latin typeface="Times New Roman" panose="02020603050405020304" pitchFamily="18" charset="0"/>
                <a:ea typeface="Times New Roman" panose="02020603050405020304" pitchFamily="18" charset="0"/>
              </a:rPr>
              <a:t>int num;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记录学号信息</a:t>
            </a:r>
            <a:endParaRPr lang="zh-CN" altLang="zh-CN" sz="1800" dirty="0">
              <a:effectLst/>
              <a:latin typeface="Times New Roman" panose="02020603050405020304" pitchFamily="18" charset="0"/>
              <a:ea typeface="等线" panose="02010600030101010101" pitchFamily="2" charset="-122"/>
            </a:endParaRPr>
          </a:p>
          <a:p>
            <a:pPr marL="533400" indent="12700">
              <a:lnSpc>
                <a:spcPct val="140000"/>
              </a:lnSpc>
              <a:spcAft>
                <a:spcPts val="200"/>
              </a:spcAft>
              <a:tabLst>
                <a:tab pos="1602740" algn="l"/>
              </a:tabLst>
            </a:pPr>
            <a:r>
              <a:rPr lang="en-US" altLang="zh-CN" sz="1800" dirty="0">
                <a:solidFill>
                  <a:srgbClr val="000000"/>
                </a:solidFill>
                <a:effectLst/>
                <a:latin typeface="Times New Roman" panose="02020603050405020304" pitchFamily="18" charset="0"/>
                <a:ea typeface="Times New Roman" panose="02020603050405020304" pitchFamily="18" charset="0"/>
              </a:rPr>
              <a:t>String name;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记录姓名信息 </a:t>
            </a:r>
            <a:r>
              <a:rPr lang="en-US" altLang="zh-CN" sz="1800" dirty="0">
                <a:solidFill>
                  <a:srgbClr val="000000"/>
                </a:solidFill>
                <a:effectLst/>
                <a:latin typeface="Times New Roman" panose="02020603050405020304" pitchFamily="18" charset="0"/>
                <a:ea typeface="Times New Roman" panose="02020603050405020304" pitchFamily="18" charset="0"/>
              </a:rPr>
              <a:t>char sex;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记录性别信息</a:t>
            </a:r>
            <a:endParaRPr lang="zh-CN" altLang="zh-CN" sz="1800" dirty="0">
              <a:effectLst/>
              <a:latin typeface="Times New Roman" panose="02020603050405020304" pitchFamily="18" charset="0"/>
              <a:ea typeface="等线" panose="02010600030101010101" pitchFamily="2" charset="-122"/>
            </a:endParaRPr>
          </a:p>
          <a:p>
            <a:pPr marL="533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double score;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记录成绩信息 </a:t>
            </a:r>
            <a:r>
              <a:rPr lang="en-US" altLang="zh-CN" sz="1800" dirty="0">
                <a:solidFill>
                  <a:srgbClr val="000000"/>
                </a:solidFill>
                <a:effectLst/>
                <a:latin typeface="Times New Roman" panose="02020603050405020304" pitchFamily="18" charset="0"/>
                <a:ea typeface="Times New Roman" panose="02020603050405020304" pitchFamily="18" charset="0"/>
              </a:rPr>
              <a:t>void study </a:t>
            </a:r>
            <a:r>
              <a:rPr lang="zh-TW"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12800" indent="12700">
              <a:lnSpc>
                <a:spcPts val="1505"/>
              </a:lnSpc>
              <a:spcBef>
                <a:spcPts val="2000"/>
              </a:spcBef>
              <a:spcAft>
                <a:spcPts val="600"/>
              </a:spcAft>
            </a:pPr>
            <a:br>
              <a:rPr lang="en-US" altLang="zh-CN" sz="1800" dirty="0">
                <a:effectLst/>
                <a:latin typeface="Times New Roman" panose="02020603050405020304" pitchFamily="18" charset="0"/>
                <a:ea typeface="等线" panose="02010600030101010101" pitchFamily="2" charset="-122"/>
              </a:rPr>
            </a:b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(n3me+</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"正</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在学习 中！ ”)；</a:t>
            </a:r>
            <a:endParaRPr lang="zh-CN" altLang="zh-CN" sz="1800" dirty="0">
              <a:effectLst/>
              <a:latin typeface="Times New Roman" panose="02020603050405020304" pitchFamily="18" charset="0"/>
              <a:ea typeface="等线" panose="02010600030101010101" pitchFamily="2" charset="-122"/>
            </a:endParaRPr>
          </a:p>
          <a:p>
            <a:pPr indent="533400">
              <a:lnSpc>
                <a:spcPts val="1505"/>
              </a:lnSpc>
              <a:spcAft>
                <a:spcPts val="600"/>
              </a:spcAft>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533400">
              <a:lnSpc>
                <a:spcPct val="13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show </a:t>
            </a:r>
            <a:r>
              <a:rPr lang="zh-TW"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3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812800" algn="just">
              <a:lnSpc>
                <a:spcPts val="1525"/>
              </a:lnSpc>
              <a:spcAft>
                <a:spcPts val="6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("学</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号：” </a:t>
            </a:r>
            <a:r>
              <a:rPr lang="en-US" altLang="zh-CN" sz="1800" dirty="0">
                <a:solidFill>
                  <a:srgbClr val="000000"/>
                </a:solidFill>
                <a:effectLst/>
                <a:latin typeface="Times New Roman" panose="02020603050405020304" pitchFamily="18" charset="0"/>
                <a:ea typeface="Times New Roman" panose="02020603050405020304" pitchFamily="18" charset="0"/>
              </a:rPr>
              <a:t>+num+"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姓名：</a:t>
            </a:r>
            <a:r>
              <a:rPr lang="zh-TW" altLang="zh-CN" sz="1800" dirty="0">
                <a:solidFill>
                  <a:srgbClr val="000000"/>
                </a:solidFill>
                <a:effectLst/>
                <a:latin typeface="Times New Roman" panose="02020603050405020304" pitchFamily="18" charset="0"/>
                <a:ea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rPr>
              <a:t>+name+"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性别：” </a:t>
            </a:r>
            <a:r>
              <a:rPr lang="en-US" altLang="zh-CN" sz="1800" dirty="0">
                <a:solidFill>
                  <a:srgbClr val="000000"/>
                </a:solidFill>
                <a:effectLst/>
                <a:latin typeface="Times New Roman" panose="02020603050405020304" pitchFamily="18" charset="0"/>
                <a:ea typeface="Times New Roman" panose="02020603050405020304" pitchFamily="18" charset="0"/>
              </a:rPr>
              <a:t>+sex+"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成 绩:"</a:t>
            </a:r>
            <a:r>
              <a:rPr lang="en-US" altLang="zh-CN" sz="1800" dirty="0">
                <a:solidFill>
                  <a:srgbClr val="000000"/>
                </a:solidFill>
                <a:effectLst/>
                <a:latin typeface="Times New Roman" panose="02020603050405020304" pitchFamily="18" charset="0"/>
                <a:ea typeface="Times New Roman" panose="02020603050405020304" pitchFamily="18" charset="0"/>
              </a:rPr>
              <a:t>+score)</a:t>
            </a:r>
            <a:r>
              <a:rPr lang="zh-TW"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533400">
              <a:lnSpc>
                <a:spcPts val="1505"/>
              </a:lnSpc>
              <a:spcAft>
                <a:spcPts val="600"/>
              </a:spcAft>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505"/>
              </a:lnSpc>
              <a:spcAft>
                <a:spcPts val="670"/>
              </a:spcAft>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0">
              <a:lnSpc>
                <a:spcPts val="1610"/>
              </a:lnSpc>
              <a:spcAft>
                <a:spcPts val="190"/>
              </a:spcAft>
              <a:buNone/>
            </a:pP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25796"/>
            <a:ext cx="10515600" cy="1090049"/>
          </a:xfrm>
          <a:pattFill prst="pct5">
            <a:fgClr>
              <a:schemeClr val="accent1"/>
            </a:fgClr>
            <a:bgClr>
              <a:schemeClr val="bg1"/>
            </a:bgClr>
          </a:pattFill>
        </p:spPr>
        <p:txBody>
          <a:bodyPr/>
          <a:lstStyle/>
          <a:p>
            <a:r>
              <a:rPr lang="en-US" altLang="zh-CN" sz="3200" b="1" dirty="0">
                <a:solidFill>
                  <a:schemeClr val="accent1"/>
                </a:solidFill>
                <a:effectLst/>
                <a:latin typeface="Times New Roman" panose="02020603050405020304" pitchFamily="18" charset="0"/>
                <a:ea typeface="Times New Roman" panose="02020603050405020304" pitchFamily="18" charset="0"/>
                <a:cs typeface="宋体" panose="02010600030101010101" pitchFamily="2" charset="-122"/>
              </a:rPr>
              <a:t>4. 2.3</a:t>
            </a:r>
            <a:r>
              <a:rPr lang="zh-TW" altLang="zh-CN" sz="3200" b="1" dirty="0">
                <a:solidFill>
                  <a:schemeClr val="accent1"/>
                </a:solidFill>
                <a:effectLst/>
                <a:latin typeface="宋体" panose="02010600030101010101" pitchFamily="2" charset="-122"/>
                <a:ea typeface="宋体" panose="02010600030101010101" pitchFamily="2" charset="-122"/>
                <a:cs typeface="宋体" panose="02010600030101010101" pitchFamily="2" charset="-122"/>
              </a:rPr>
              <a:t>对象的创建和使用</a:t>
            </a:r>
            <a:endParaRPr lang="zh-CN" altLang="en-US" sz="3200" b="1" dirty="0">
              <a:solidFill>
                <a:schemeClr val="accent1"/>
              </a:solidFill>
            </a:endParaRPr>
          </a:p>
        </p:txBody>
      </p:sp>
      <p:sp>
        <p:nvSpPr>
          <p:cNvPr id="3" name="内容占位符 2"/>
          <p:cNvSpPr>
            <a:spLocks noGrp="1"/>
          </p:cNvSpPr>
          <p:nvPr>
            <p:ph idx="1"/>
          </p:nvPr>
        </p:nvSpPr>
        <p:spPr>
          <a:pattFill prst="pct5">
            <a:fgClr>
              <a:schemeClr val="accent1"/>
            </a:fgClr>
            <a:bgClr>
              <a:schemeClr val="bg1"/>
            </a:bgClr>
          </a:pattFill>
        </p:spPr>
        <p:txBody>
          <a:bodyPr/>
          <a:lstStyle/>
          <a:p>
            <a:endParaRPr lang="en-US" altLang="zh-CN" dirty="0"/>
          </a:p>
          <a:p>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类和对象关系密切，但并不相同。类是对同一类事物的描述，可以理解为模板。而对象 是实际存在的某类事物的个体，也称为实例。</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“张</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同学</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”“李</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同学”都具有学生的特点。学 生是类别，是针对具有相同属性和方法操作的集合，所以学生是类。而其中的</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“张</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同学”是 一个具体的学生，所以该学生可以看作是一个实例，即对象。对象可以执行具体的动作。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903236"/>
          </a:xfrm>
          <a:pattFill prst="pct5">
            <a:fgClr>
              <a:schemeClr val="accent1"/>
            </a:fgClr>
            <a:bgClr>
              <a:schemeClr val="bg1"/>
            </a:bgClr>
          </a:pattFill>
        </p:spPr>
        <p:txBody>
          <a:bodyPr/>
          <a:lstStyle/>
          <a:p>
            <a:br>
              <a:rPr lang="en-US" altLang="zh-CN" sz="3200" b="1" dirty="0">
                <a:solidFill>
                  <a:schemeClr val="accent1"/>
                </a:solidFill>
                <a:effectLst/>
                <a:latin typeface="宋体" panose="02010600030101010101" pitchFamily="2" charset="-122"/>
                <a:ea typeface="宋体" panose="02010600030101010101" pitchFamily="2" charset="-122"/>
                <a:cs typeface="宋体" panose="02010600030101010101" pitchFamily="2" charset="-122"/>
              </a:rPr>
            </a:br>
            <a:r>
              <a:rPr lang="en-US" altLang="zh-CN" sz="3200" b="1" dirty="0">
                <a:solidFill>
                  <a:schemeClr val="accent1"/>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3200" b="1" dirty="0">
                <a:solidFill>
                  <a:schemeClr val="accent1"/>
                </a:solidFill>
                <a:effectLst/>
                <a:latin typeface="宋体" panose="02010600030101010101" pitchFamily="2" charset="-122"/>
                <a:ea typeface="宋体" panose="02010600030101010101" pitchFamily="2" charset="-122"/>
                <a:cs typeface="宋体" panose="02010600030101010101" pitchFamily="2" charset="-122"/>
              </a:rPr>
              <a:t>、创建对象</a:t>
            </a:r>
            <a:br>
              <a:rPr lang="zh-CN" altLang="zh-CN"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sp>
        <p:nvSpPr>
          <p:cNvPr id="3" name="内容占位符 2"/>
          <p:cNvSpPr>
            <a:spLocks noGrp="1"/>
          </p:cNvSpPr>
          <p:nvPr>
            <p:ph idx="1"/>
          </p:nvPr>
        </p:nvSpPr>
        <p:spPr>
          <a:xfrm>
            <a:off x="838200" y="1929383"/>
            <a:ext cx="10515600" cy="4677893"/>
          </a:xfrm>
          <a:pattFill prst="pct5">
            <a:fgClr>
              <a:schemeClr val="accent1"/>
            </a:fgClr>
            <a:bgClr>
              <a:schemeClr val="bg1"/>
            </a:bgClr>
          </a:pattFill>
        </p:spPr>
        <p:txBody>
          <a:bodyPr>
            <a:normAutofit/>
          </a:bodyPr>
          <a:lstStyle/>
          <a:p>
            <a:pPr indent="266700" algn="just">
              <a:lnSpc>
                <a:spcPts val="157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对象创建的格式为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57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类名 对象名=</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new</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构造方法();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570"/>
              </a:lnSpc>
              <a:spcAft>
                <a:spcPts val="250"/>
              </a:spcAft>
            </a:pP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不例:</a:t>
            </a:r>
            <a:r>
              <a:rPr lang="en-US" altLang="zh-CN" sz="1800" dirty="0">
                <a:solidFill>
                  <a:srgbClr val="000000"/>
                </a:solidFill>
                <a:effectLst/>
                <a:latin typeface="Times New Roman" panose="02020603050405020304" pitchFamily="18" charset="0"/>
                <a:ea typeface="Times New Roman" panose="02020603050405020304" pitchFamily="18" charset="0"/>
              </a:rPr>
              <a:t>Student </a:t>
            </a: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=new Student()</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pPr marL="266700" indent="254000">
              <a:lnSpc>
                <a:spcPts val="1570"/>
              </a:lnSpc>
              <a:spcAft>
                <a:spcPts val="300"/>
              </a:spcAft>
            </a:pPr>
            <a:r>
              <a:rPr lang="en-US" altLang="zh-CN" sz="1800" dirty="0" err="1">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si</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表示一名具体的学生，可以执行方法。 对象也可以先声明：</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57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类名对象名；</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57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后创建：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57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对象名=</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new</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构造方法();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570"/>
              </a:lnSpc>
              <a:spcAft>
                <a:spcPts val="6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示例：</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spcAft>
                <a:spcPts val="250"/>
              </a:spcAft>
            </a:pPr>
            <a:r>
              <a:rPr lang="en-US" altLang="zh-CN" sz="1800" dirty="0">
                <a:solidFill>
                  <a:srgbClr val="000000"/>
                </a:solidFill>
                <a:effectLst/>
                <a:latin typeface="Times New Roman" panose="02020603050405020304" pitchFamily="18" charset="0"/>
                <a:ea typeface="Times New Roman" panose="02020603050405020304" pitchFamily="18" charset="0"/>
              </a:rPr>
              <a:t>Student s2</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pPr indent="266700">
              <a:lnSpc>
                <a:spcPts val="1570"/>
              </a:lnSpc>
              <a:spcAft>
                <a:spcPts val="250"/>
              </a:spcAft>
            </a:pPr>
            <a:r>
              <a:rPr lang="en-US" altLang="zh-CN" sz="1800" dirty="0">
                <a:solidFill>
                  <a:srgbClr val="000000"/>
                </a:solidFill>
                <a:effectLst/>
                <a:latin typeface="Times New Roman" panose="02020603050405020304" pitchFamily="18" charset="0"/>
                <a:ea typeface="Times New Roman" panose="02020603050405020304" pitchFamily="18" charset="0"/>
              </a:rPr>
              <a:t>s2 </a:t>
            </a:r>
            <a:r>
              <a:rPr lang="zh-TW" altLang="zh-CN" sz="1800" dirty="0">
                <a:solidFill>
                  <a:srgbClr val="000000"/>
                </a:solidFill>
                <a:effectLst/>
                <a:latin typeface="Times New Roman" panose="02020603050405020304" pitchFamily="18" charset="0"/>
                <a:ea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rPr>
              <a:t>new Student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pPr indent="266700" algn="just">
              <a:lnSpc>
                <a:spcPts val="1570"/>
              </a:lnSpc>
              <a:spcAft>
                <a:spcPts val="110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s2</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表示一名具体的学生，可以执行方法。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6"/>
          <p:cNvSpPr>
            <a:spLocks noGrp="1" noRot="1" noChangeAspect="1" noMove="1" noResize="1" noEditPoints="1" noAdjustHandles="1" noChangeArrowheads="1" noChangeShapeType="1" noTextEdit="1"/>
          </p:cNvSpPr>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rgbClr val="D21A7C"/>
          </a:solidFill>
          <a:ln w="38100" cap="rnd">
            <a:solidFill>
              <a:srgbClr val="D21A7C"/>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838200" y="365125"/>
            <a:ext cx="10515600" cy="1060237"/>
          </a:xfrm>
          <a:pattFill prst="pct5">
            <a:fgClr>
              <a:schemeClr val="accent1"/>
            </a:fgClr>
            <a:bgClr>
              <a:schemeClr val="bg1"/>
            </a:bgClr>
          </a:pattFill>
        </p:spPr>
        <p:txBody>
          <a:bodyPr>
            <a:normAutofit/>
          </a:bodyPr>
          <a:lstStyle/>
          <a:p>
            <a:pPr>
              <a:lnSpc>
                <a:spcPct val="95000"/>
              </a:lnSpc>
            </a:pPr>
            <a:r>
              <a:rPr lang="zh-CN" altLang="en-US" sz="3600" dirty="0">
                <a:effectLst/>
                <a:latin typeface="宋体" panose="02010600030101010101" pitchFamily="2" charset="-122"/>
                <a:ea typeface="宋体" panose="02010600030101010101" pitchFamily="2" charset="-122"/>
                <a:cs typeface="宋体" panose="02010600030101010101" pitchFamily="2" charset="-122"/>
              </a:rPr>
              <a:t>二、</a:t>
            </a:r>
            <a:r>
              <a:rPr lang="zh-TW" altLang="zh-CN" sz="3600" dirty="0">
                <a:effectLst/>
                <a:latin typeface="宋体" panose="02010600030101010101" pitchFamily="2" charset="-122"/>
                <a:ea typeface="宋体" panose="02010600030101010101" pitchFamily="2" charset="-122"/>
                <a:cs typeface="宋体" panose="02010600030101010101" pitchFamily="2" charset="-122"/>
              </a:rPr>
              <a:t>方法的调用</a:t>
            </a:r>
            <a:endParaRPr lang="zh-CN" altLang="en-US" sz="3600" dirty="0"/>
          </a:p>
        </p:txBody>
      </p:sp>
      <p:sp>
        <p:nvSpPr>
          <p:cNvPr id="7" name="内容占位符 6"/>
          <p:cNvSpPr>
            <a:spLocks noGrp="1"/>
          </p:cNvSpPr>
          <p:nvPr>
            <p:ph idx="1"/>
          </p:nvPr>
        </p:nvSpPr>
        <p:spPr>
          <a:xfrm>
            <a:off x="838200" y="1929383"/>
            <a:ext cx="10684764" cy="4563491"/>
          </a:xfrm>
          <a:pattFill prst="pct5">
            <a:fgClr>
              <a:schemeClr val="accent1"/>
            </a:fgClr>
            <a:bgClr>
              <a:schemeClr val="bg1"/>
            </a:bgClr>
          </a:pattFill>
        </p:spPr>
        <p:txBody>
          <a:bodyPr>
            <a:normAutofit/>
          </a:bodyPr>
          <a:lstStyle/>
          <a:p>
            <a:pPr indent="266700">
              <a:lnSpc>
                <a:spcPct val="95000"/>
              </a:lnSpc>
              <a:spcAft>
                <a:spcPts val="300"/>
              </a:spcAft>
            </a:pPr>
            <a:r>
              <a:rPr lang="zh-TW" altLang="zh-CN" sz="1500" dirty="0">
                <a:effectLst/>
                <a:latin typeface="宋体" panose="02010600030101010101" pitchFamily="2" charset="-122"/>
                <a:ea typeface="宋体" panose="02010600030101010101" pitchFamily="2" charset="-122"/>
                <a:cs typeface="宋体" panose="02010600030101010101" pitchFamily="2" charset="-122"/>
              </a:rPr>
              <a:t>对于普通类的方法调用，首先要创建该类的对象，即实例化一个该类的对象，然后再 通过对象访问。例如：</a:t>
            </a:r>
            <a:endParaRPr lang="zh-CN" altLang="zh-CN" sz="15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95000"/>
              </a:lnSpc>
              <a:spcAft>
                <a:spcPts val="200"/>
              </a:spcAft>
            </a:pPr>
            <a:r>
              <a:rPr lang="zh-TW" altLang="zh-CN" sz="1500" dirty="0">
                <a:effectLst/>
                <a:latin typeface="宋体" panose="02010600030101010101" pitchFamily="2" charset="-122"/>
                <a:ea typeface="宋体" panose="02010600030101010101" pitchFamily="2" charset="-122"/>
                <a:cs typeface="宋体" panose="02010600030101010101" pitchFamily="2" charset="-122"/>
              </a:rPr>
              <a:t>创建一个学生类</a:t>
            </a:r>
            <a:r>
              <a:rPr lang="en-US" altLang="zh-CN" sz="1500" dirty="0">
                <a:effectLst/>
                <a:latin typeface="Times New Roman" panose="02020603050405020304" pitchFamily="18" charset="0"/>
                <a:ea typeface="Times New Roman" panose="02020603050405020304" pitchFamily="18" charset="0"/>
                <a:cs typeface="宋体" panose="02010600030101010101" pitchFamily="2" charset="-122"/>
              </a:rPr>
              <a:t>Stu</a:t>
            </a:r>
            <a:r>
              <a:rPr lang="zh-CN" altLang="zh-CN" sz="15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sz="15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95000"/>
              </a:lnSpc>
              <a:spcAft>
                <a:spcPts val="200"/>
              </a:spcAft>
            </a:pPr>
            <a:r>
              <a:rPr lang="en-US" altLang="zh-CN" sz="1500" dirty="0">
                <a:effectLst/>
                <a:latin typeface="Times New Roman" panose="02020603050405020304" pitchFamily="18" charset="0"/>
                <a:ea typeface="Times New Roman" panose="02020603050405020304" pitchFamily="18" charset="0"/>
              </a:rPr>
              <a:t>class Stu(</a:t>
            </a:r>
            <a:endParaRPr lang="zh-CN" altLang="zh-CN" sz="1500" dirty="0">
              <a:effectLst/>
              <a:latin typeface="Times New Roman" panose="02020603050405020304" pitchFamily="18" charset="0"/>
              <a:ea typeface="等线" panose="02010600030101010101" pitchFamily="2" charset="-122"/>
            </a:endParaRPr>
          </a:p>
          <a:p>
            <a:pPr marL="812800" indent="-266700">
              <a:lnSpc>
                <a:spcPct val="95000"/>
              </a:lnSpc>
              <a:spcAft>
                <a:spcPts val="200"/>
              </a:spcAft>
            </a:pPr>
            <a:r>
              <a:rPr lang="en-US" altLang="zh-CN" sz="1500" dirty="0">
                <a:effectLst/>
                <a:latin typeface="Times New Roman" panose="02020603050405020304" pitchFamily="18" charset="0"/>
                <a:ea typeface="Times New Roman" panose="02020603050405020304" pitchFamily="18" charset="0"/>
              </a:rPr>
              <a:t>public void study () ( System, out. </a:t>
            </a:r>
            <a:r>
              <a:rPr lang="en-US" altLang="zh-CN" sz="1500" dirty="0" err="1">
                <a:effectLst/>
                <a:latin typeface="Times New Roman" panose="02020603050405020304" pitchFamily="18" charset="0"/>
                <a:ea typeface="Times New Roman" panose="02020603050405020304" pitchFamily="18" charset="0"/>
              </a:rPr>
              <a:t>printin</a:t>
            </a:r>
            <a:r>
              <a:rPr lang="en-US" altLang="zh-CN" sz="1500" dirty="0">
                <a:effectLst/>
                <a:latin typeface="Times New Roman" panose="02020603050405020304" pitchFamily="18" charset="0"/>
                <a:ea typeface="Times New Roman" panose="02020603050405020304" pitchFamily="18" charset="0"/>
              </a:rPr>
              <a:t> (</a:t>
            </a:r>
            <a:r>
              <a:rPr lang="zh-CN" altLang="zh-CN" sz="1500" dirty="0">
                <a:effectLst/>
                <a:latin typeface="Times New Roman" panose="02020603050405020304" pitchFamily="18" charset="0"/>
                <a:ea typeface="宋体" panose="02010600030101010101" pitchFamily="2" charset="-122"/>
                <a:cs typeface="宋体" panose="02010600030101010101" pitchFamily="2" charset="-122"/>
              </a:rPr>
              <a:t>”</a:t>
            </a:r>
            <a:r>
              <a:rPr lang="zh-TW" altLang="zh-CN" sz="1500" dirty="0">
                <a:effectLst/>
                <a:latin typeface="Times New Roman" panose="02020603050405020304" pitchFamily="18" charset="0"/>
                <a:ea typeface="宋体" panose="02010600030101010101" pitchFamily="2" charset="-122"/>
                <a:cs typeface="宋体" panose="02010600030101010101" pitchFamily="2" charset="-122"/>
              </a:rPr>
              <a:t>正在学习 </a:t>
            </a:r>
            <a:r>
              <a:rPr lang="en-US" altLang="zh-CN" sz="1500" baseline="30000" dirty="0">
                <a:effectLst/>
                <a:latin typeface="宋体" panose="02010600030101010101" pitchFamily="2" charset="-122"/>
                <a:ea typeface="等线" panose="02010600030101010101" pitchFamily="2" charset="-122"/>
                <a:cs typeface="宋体" panose="02010600030101010101" pitchFamily="2" charset="-122"/>
              </a:rPr>
              <a:t>n</a:t>
            </a:r>
            <a:r>
              <a:rPr lang="en-US" altLang="zh-CN" sz="1500" dirty="0">
                <a:effectLst/>
                <a:latin typeface="宋体" panose="02010600030101010101" pitchFamily="2" charset="-122"/>
                <a:ea typeface="等线" panose="02010600030101010101" pitchFamily="2" charset="-122"/>
                <a:cs typeface="宋体" panose="02010600030101010101" pitchFamily="2" charset="-122"/>
              </a:rPr>
              <a:t>);</a:t>
            </a:r>
            <a:endParaRPr lang="zh-CN" altLang="zh-CN" sz="1500" dirty="0">
              <a:effectLst/>
              <a:latin typeface="Times New Roman" panose="02020603050405020304" pitchFamily="18" charset="0"/>
              <a:ea typeface="等线" panose="02010600030101010101" pitchFamily="2" charset="-122"/>
            </a:endParaRPr>
          </a:p>
          <a:p>
            <a:pPr indent="533400">
              <a:lnSpc>
                <a:spcPct val="95000"/>
              </a:lnSpc>
              <a:spcAft>
                <a:spcPts val="200"/>
              </a:spcAft>
            </a:pPr>
            <a:r>
              <a:rPr lang="en-US" altLang="zh-CN" sz="15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sz="15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95000"/>
              </a:lnSpc>
              <a:spcAft>
                <a:spcPts val="230"/>
              </a:spcAft>
            </a:pPr>
            <a:r>
              <a:rPr lang="en-US" altLang="zh-CN" sz="15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sz="15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ct val="95000"/>
              </a:lnSpc>
              <a:spcAft>
                <a:spcPts val="500"/>
              </a:spcAft>
            </a:pPr>
            <a:r>
              <a:rPr lang="zh-TW" altLang="zh-CN" sz="1500" dirty="0">
                <a:effectLst/>
                <a:latin typeface="宋体" panose="02010600030101010101" pitchFamily="2" charset="-122"/>
                <a:ea typeface="宋体" panose="02010600030101010101" pitchFamily="2" charset="-122"/>
                <a:cs typeface="宋体" panose="02010600030101010101" pitchFamily="2" charset="-122"/>
              </a:rPr>
              <a:t>创建学生类的对象</a:t>
            </a:r>
            <a:r>
              <a:rPr lang="en-US" altLang="zh-CN" sz="1500" dirty="0" err="1">
                <a:effectLst/>
                <a:latin typeface="Times New Roman" panose="02020603050405020304" pitchFamily="18" charset="0"/>
                <a:ea typeface="Times New Roman" panose="02020603050405020304" pitchFamily="18" charset="0"/>
                <a:cs typeface="宋体" panose="02010600030101010101" pitchFamily="2" charset="-122"/>
              </a:rPr>
              <a:t>si</a:t>
            </a:r>
            <a:endParaRPr lang="zh-CN" altLang="zh-CN" sz="1500" dirty="0">
              <a:effectLst/>
              <a:latin typeface="宋体" panose="02010600030101010101" pitchFamily="2" charset="-122"/>
              <a:ea typeface="宋体" panose="02010600030101010101" pitchFamily="2" charset="-122"/>
              <a:cs typeface="宋体" panose="02010600030101010101" pitchFamily="2" charset="-122"/>
            </a:endParaRPr>
          </a:p>
          <a:p>
            <a:pPr marL="800100" indent="254000">
              <a:lnSpc>
                <a:spcPct val="95000"/>
              </a:lnSpc>
              <a:spcAft>
                <a:spcPts val="200"/>
              </a:spcAft>
            </a:pPr>
            <a:r>
              <a:rPr lang="en-US" altLang="zh-CN" sz="1500" dirty="0">
                <a:effectLst/>
                <a:latin typeface="Times New Roman" panose="02020603050405020304" pitchFamily="18" charset="0"/>
                <a:ea typeface="Times New Roman" panose="02020603050405020304" pitchFamily="18" charset="0"/>
              </a:rPr>
              <a:t>Stu </a:t>
            </a:r>
            <a:r>
              <a:rPr lang="en-US" altLang="zh-CN" sz="1500" dirty="0" err="1">
                <a:effectLst/>
                <a:latin typeface="Times New Roman" panose="02020603050405020304" pitchFamily="18" charset="0"/>
                <a:ea typeface="Times New Roman" panose="02020603050405020304" pitchFamily="18" charset="0"/>
              </a:rPr>
              <a:t>si</a:t>
            </a:r>
            <a:r>
              <a:rPr lang="en-US" altLang="zh-CN" sz="1500" dirty="0">
                <a:effectLst/>
                <a:latin typeface="Times New Roman" panose="02020603050405020304" pitchFamily="18" charset="0"/>
                <a:ea typeface="Times New Roman" panose="02020603050405020304" pitchFamily="18" charset="0"/>
              </a:rPr>
              <a:t> =new Stu ();</a:t>
            </a:r>
            <a:endParaRPr lang="zh-CN" altLang="zh-CN" sz="1500" dirty="0">
              <a:effectLst/>
              <a:latin typeface="Times New Roman" panose="02020603050405020304" pitchFamily="18" charset="0"/>
              <a:ea typeface="等线" panose="02010600030101010101" pitchFamily="2" charset="-122"/>
            </a:endParaRPr>
          </a:p>
          <a:p>
            <a:pPr indent="254000">
              <a:lnSpc>
                <a:spcPct val="95000"/>
              </a:lnSpc>
              <a:spcAft>
                <a:spcPts val="500"/>
              </a:spcAft>
            </a:pPr>
            <a:r>
              <a:rPr lang="zh-TW" altLang="zh-CN" sz="1500" dirty="0">
                <a:effectLst/>
                <a:latin typeface="宋体" panose="02010600030101010101" pitchFamily="2" charset="-122"/>
                <a:ea typeface="宋体" panose="02010600030101010101" pitchFamily="2" charset="-122"/>
                <a:cs typeface="宋体" panose="02010600030101010101" pitchFamily="2" charset="-122"/>
              </a:rPr>
              <a:t>调用学生类的方法</a:t>
            </a:r>
            <a:endParaRPr lang="zh-CN" altLang="zh-CN" sz="1500" dirty="0">
              <a:effectLst/>
              <a:latin typeface="宋体" panose="02010600030101010101" pitchFamily="2" charset="-122"/>
              <a:ea typeface="宋体" panose="02010600030101010101" pitchFamily="2" charset="-122"/>
              <a:cs typeface="宋体" panose="02010600030101010101" pitchFamily="2" charset="-122"/>
            </a:endParaRPr>
          </a:p>
          <a:p>
            <a:pPr marL="800100" indent="254000">
              <a:lnSpc>
                <a:spcPct val="95000"/>
              </a:lnSpc>
              <a:spcAft>
                <a:spcPts val="200"/>
              </a:spcAft>
            </a:pPr>
            <a:r>
              <a:rPr lang="en-US" altLang="zh-CN" sz="1500" dirty="0" err="1">
                <a:effectLst/>
                <a:latin typeface="Times New Roman" panose="02020603050405020304" pitchFamily="18" charset="0"/>
                <a:ea typeface="Times New Roman" panose="02020603050405020304" pitchFamily="18" charset="0"/>
              </a:rPr>
              <a:t>si</a:t>
            </a:r>
            <a:r>
              <a:rPr lang="en-US" altLang="zh-CN" sz="1500" dirty="0">
                <a:effectLst/>
                <a:latin typeface="Times New Roman" panose="02020603050405020304" pitchFamily="18" charset="0"/>
                <a:ea typeface="Times New Roman" panose="02020603050405020304" pitchFamily="18" charset="0"/>
              </a:rPr>
              <a:t>. study </a:t>
            </a:r>
            <a:r>
              <a:rPr lang="zh-TW" altLang="zh-CN" sz="1500" dirty="0">
                <a:effectLst/>
                <a:latin typeface="Times New Roman" panose="02020603050405020304" pitchFamily="18" charset="0"/>
                <a:ea typeface="Times New Roman" panose="02020603050405020304" pitchFamily="18" charset="0"/>
              </a:rPr>
              <a:t>();</a:t>
            </a:r>
            <a:endParaRPr lang="zh-CN" altLang="zh-CN" sz="1500" dirty="0">
              <a:effectLst/>
              <a:latin typeface="Times New Roman" panose="02020603050405020304" pitchFamily="18" charset="0"/>
              <a:ea typeface="等线" panose="02010600030101010101" pitchFamily="2" charset="-122"/>
            </a:endParaRPr>
          </a:p>
          <a:p>
            <a:pPr>
              <a:lnSpc>
                <a:spcPct val="95000"/>
              </a:lnSpc>
            </a:pPr>
            <a:endParaRPr lang="zh-CN" altLang="en-US" sz="15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913069"/>
          </a:xfrm>
          <a:pattFill prst="pct5">
            <a:fgClr>
              <a:schemeClr val="accent1"/>
            </a:fgClr>
            <a:bgClr>
              <a:schemeClr val="bg1"/>
            </a:bgClr>
          </a:pattFill>
        </p:spPr>
        <p:txBody>
          <a:bodyPr/>
          <a:lstStyle/>
          <a:p>
            <a:r>
              <a:rPr lang="en-US" altLang="zh-CN" sz="2400" b="1" dirty="0">
                <a:solidFill>
                  <a:schemeClr val="accent1"/>
                </a:solidFill>
                <a:effectLst/>
                <a:latin typeface="Times New Roman" panose="02020603050405020304" pitchFamily="18" charset="0"/>
                <a:ea typeface="Times New Roman" panose="02020603050405020304" pitchFamily="18" charset="0"/>
              </a:rPr>
              <a:t>例4-2创建一个学生，并显示学生信息</a:t>
            </a:r>
            <a:endParaRPr lang="zh-CN" altLang="en-US" sz="2400" b="1" dirty="0">
              <a:solidFill>
                <a:schemeClr val="accent1"/>
              </a:solidFill>
            </a:endParaRPr>
          </a:p>
        </p:txBody>
      </p:sp>
      <p:sp>
        <p:nvSpPr>
          <p:cNvPr id="3" name="内容占位符 2"/>
          <p:cNvSpPr>
            <a:spLocks noGrp="1"/>
          </p:cNvSpPr>
          <p:nvPr>
            <p:ph idx="1"/>
          </p:nvPr>
        </p:nvSpPr>
        <p:spPr>
          <a:xfrm>
            <a:off x="838200" y="1828801"/>
            <a:ext cx="10901516" cy="4847302"/>
          </a:xfrm>
          <a:pattFill prst="pct5">
            <a:fgClr>
              <a:schemeClr val="accent1"/>
            </a:fgClr>
            <a:bgClr>
              <a:schemeClr val="bg1"/>
            </a:bgClr>
          </a:pattFill>
        </p:spPr>
        <p:txBody>
          <a:bodyPr>
            <a:normAutofit fontScale="62500" lnSpcReduction="20000"/>
          </a:bodyPr>
          <a:lstStyle/>
          <a:p>
            <a:pPr marL="800100" indent="2540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class Test_2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static void main (String [ ] </a:t>
            </a:r>
            <a:r>
              <a:rPr lang="en-US" altLang="zh-CN" sz="1800" dirty="0" err="1">
                <a:solidFill>
                  <a:srgbClr val="000000"/>
                </a:solidFill>
                <a:effectLst/>
                <a:latin typeface="Times New Roman" panose="02020603050405020304" pitchFamily="18" charset="0"/>
                <a:ea typeface="Times New Roman" panose="02020603050405020304" pitchFamily="18" charset="0"/>
              </a:rPr>
              <a:t>args</a:t>
            </a:r>
            <a:r>
              <a:rPr lang="en-US" altLang="zh-CN" sz="1800" dirty="0">
                <a:solidFill>
                  <a:srgbClr val="000000"/>
                </a:solidFill>
                <a:effectLst/>
                <a:latin typeface="Times New Roman" panose="02020603050405020304" pitchFamily="18" charset="0"/>
                <a:ea typeface="Times New Roman" panose="02020603050405020304" pitchFamily="18" charset="0"/>
              </a:rPr>
              <a:t>) (</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Student </a:t>
            </a: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=new Student();</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2000"/>
              </a:lnSpc>
              <a:spcAft>
                <a:spcPts val="200"/>
              </a:spcAft>
            </a:pP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num = 1001;</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2000"/>
              </a:lnSpc>
              <a:spcAft>
                <a:spcPts val="200"/>
              </a:spcAft>
            </a:pP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name =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张三七</a:t>
            </a:r>
            <a:endParaRPr lang="zh-CN" altLang="zh-CN" sz="1800" dirty="0">
              <a:effectLst/>
              <a:latin typeface="Times New Roman" panose="02020603050405020304" pitchFamily="18" charset="0"/>
              <a:ea typeface="等线" panose="02010600030101010101" pitchFamily="2" charset="-122"/>
            </a:endParaRPr>
          </a:p>
          <a:p>
            <a:pPr marL="800100" indent="12700">
              <a:lnSpc>
                <a:spcPts val="1645"/>
              </a:lnSpc>
              <a:spcAft>
                <a:spcPts val="500"/>
              </a:spcAft>
            </a:pP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sex=</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，男七</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2000"/>
              </a:lnSpc>
              <a:spcAft>
                <a:spcPts val="200"/>
              </a:spcAft>
            </a:pP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score = 90. 0;</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2000"/>
              </a:lnSpc>
              <a:spcAft>
                <a:spcPts val="200"/>
              </a:spcAft>
            </a:pP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show ();</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2000"/>
              </a:lnSpc>
              <a:spcAft>
                <a:spcPts val="200"/>
              </a:spcAft>
            </a:pP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study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54000">
              <a:lnSpc>
                <a:spcPct val="142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540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Student</a:t>
            </a:r>
            <a:endParaRPr lang="zh-CN" altLang="zh-CN" sz="1800" dirty="0">
              <a:effectLst/>
              <a:latin typeface="Times New Roman" panose="02020603050405020304" pitchFamily="18" charset="0"/>
              <a:ea typeface="等线" panose="02010600030101010101" pitchFamily="2" charset="-122"/>
            </a:endParaRPr>
          </a:p>
          <a:p>
            <a:pPr marL="800100" indent="2540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199" y="226142"/>
            <a:ext cx="10586885" cy="6518787"/>
          </a:xfrm>
          <a:pattFill prst="pct5">
            <a:fgClr>
              <a:schemeClr val="accent1"/>
            </a:fgClr>
            <a:bgClr>
              <a:schemeClr val="bg1"/>
            </a:bgClr>
          </a:pattFill>
        </p:spPr>
        <p:txBody>
          <a:bodyPr>
            <a:noAutofit/>
          </a:bodyPr>
          <a:lstStyle/>
          <a:p>
            <a:pPr marL="800100" indent="520700">
              <a:lnSpc>
                <a:spcPct val="142000"/>
              </a:lnSpc>
              <a:spcAft>
                <a:spcPts val="200"/>
              </a:spcAft>
              <a:tabLst>
                <a:tab pos="1591310" algn="l"/>
              </a:tabLst>
            </a:pPr>
            <a:r>
              <a:rPr lang="en-US" altLang="zh-CN" sz="1200" dirty="0">
                <a:solidFill>
                  <a:srgbClr val="000000"/>
                </a:solidFill>
                <a:effectLst/>
                <a:latin typeface="Times New Roman" panose="02020603050405020304" pitchFamily="18" charset="0"/>
                <a:ea typeface="Times New Roman" panose="02020603050405020304" pitchFamily="18" charset="0"/>
              </a:rPr>
              <a:t>int num;	</a:t>
            </a:r>
            <a:r>
              <a:rPr lang="en-US" altLang="zh-CN" sz="12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TW" altLang="zh-CN" sz="12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记录学号信息</a:t>
            </a:r>
            <a:endParaRPr lang="zh-CN" altLang="zh-CN" sz="12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tabLst>
                <a:tab pos="1591310" algn="l"/>
              </a:tabLst>
            </a:pPr>
            <a:r>
              <a:rPr lang="en-US" altLang="zh-CN" sz="1200" dirty="0">
                <a:solidFill>
                  <a:srgbClr val="000000"/>
                </a:solidFill>
                <a:effectLst/>
                <a:latin typeface="Times New Roman" panose="02020603050405020304" pitchFamily="18" charset="0"/>
                <a:ea typeface="Times New Roman" panose="02020603050405020304" pitchFamily="18" charset="0"/>
              </a:rPr>
              <a:t>String name;	</a:t>
            </a:r>
            <a:r>
              <a:rPr lang="en-US" altLang="zh-CN" sz="12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TW" altLang="zh-CN" sz="12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记录姓名信息</a:t>
            </a:r>
            <a:endParaRPr lang="zh-CN" altLang="zh-CN" sz="12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tabLst>
                <a:tab pos="1591310" algn="l"/>
              </a:tabLst>
            </a:pPr>
            <a:r>
              <a:rPr lang="en-US" altLang="zh-CN" sz="1200" dirty="0">
                <a:solidFill>
                  <a:srgbClr val="000000"/>
                </a:solidFill>
                <a:effectLst/>
                <a:latin typeface="Times New Roman" panose="02020603050405020304" pitchFamily="18" charset="0"/>
                <a:ea typeface="Times New Roman" panose="02020603050405020304" pitchFamily="18" charset="0"/>
              </a:rPr>
              <a:t>char sex;	</a:t>
            </a:r>
            <a:r>
              <a:rPr lang="en-US" altLang="zh-CN" sz="12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TW" altLang="zh-CN" sz="12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记录性别信息</a:t>
            </a:r>
            <a:endParaRPr lang="zh-CN" altLang="zh-CN" sz="12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pPr>
            <a:r>
              <a:rPr lang="en-US" altLang="zh-CN" sz="1200" dirty="0">
                <a:solidFill>
                  <a:srgbClr val="000000"/>
                </a:solidFill>
                <a:effectLst/>
                <a:latin typeface="Times New Roman" panose="02020603050405020304" pitchFamily="18" charset="0"/>
                <a:ea typeface="Times New Roman" panose="02020603050405020304" pitchFamily="18" charset="0"/>
              </a:rPr>
              <a:t>double score; </a:t>
            </a:r>
            <a:r>
              <a:rPr lang="en-US" altLang="zh-CN" sz="12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TW" altLang="zh-CN" sz="12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记录成绩信息</a:t>
            </a:r>
            <a:endParaRPr lang="zh-CN" altLang="zh-CN" sz="12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pPr>
            <a:r>
              <a:rPr lang="en-US" altLang="zh-CN" sz="1200" dirty="0">
                <a:solidFill>
                  <a:srgbClr val="000000"/>
                </a:solidFill>
                <a:effectLst/>
                <a:latin typeface="Times New Roman" panose="02020603050405020304" pitchFamily="18" charset="0"/>
                <a:ea typeface="Times New Roman" panose="02020603050405020304" pitchFamily="18" charset="0"/>
              </a:rPr>
              <a:t>void study ()</a:t>
            </a:r>
            <a:endParaRPr lang="zh-CN" altLang="zh-CN" sz="12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200" dirty="0">
                <a:solidFill>
                  <a:srgbClr val="000000"/>
                </a:solidFill>
                <a:effectLst/>
                <a:latin typeface="Times New Roman" panose="02020603050405020304" pitchFamily="18" charset="0"/>
                <a:ea typeface="Times New Roman" panose="02020603050405020304" pitchFamily="18" charset="0"/>
              </a:rPr>
              <a:t>{</a:t>
            </a:r>
            <a:endParaRPr lang="zh-CN" altLang="zh-CN" sz="12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200" dirty="0">
                <a:solidFill>
                  <a:srgbClr val="000000"/>
                </a:solidFill>
                <a:effectLst/>
                <a:latin typeface="Times New Roman" panose="02020603050405020304" pitchFamily="18" charset="0"/>
                <a:ea typeface="Times New Roman" panose="02020603050405020304" pitchFamily="18" charset="0"/>
              </a:rPr>
              <a:t>System, out. </a:t>
            </a:r>
            <a:r>
              <a:rPr lang="en-US" altLang="zh-CN" sz="1200" dirty="0" err="1">
                <a:solidFill>
                  <a:srgbClr val="000000"/>
                </a:solidFill>
                <a:effectLst/>
                <a:latin typeface="Times New Roman" panose="02020603050405020304" pitchFamily="18" charset="0"/>
                <a:ea typeface="Times New Roman" panose="02020603050405020304" pitchFamily="18" charset="0"/>
              </a:rPr>
              <a:t>printin</a:t>
            </a:r>
            <a:r>
              <a:rPr lang="en-US" altLang="zh-CN" sz="1200" dirty="0">
                <a:solidFill>
                  <a:srgbClr val="000000"/>
                </a:solidFill>
                <a:effectLst/>
                <a:latin typeface="Times New Roman" panose="02020603050405020304" pitchFamily="18" charset="0"/>
                <a:ea typeface="Times New Roman" panose="02020603050405020304" pitchFamily="18" charset="0"/>
              </a:rPr>
              <a:t> (name + ”</a:t>
            </a:r>
            <a:r>
              <a:rPr lang="zh-TW" altLang="zh-CN" sz="12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正在学习中！ ”);</a:t>
            </a:r>
            <a:endParaRPr lang="zh-CN" altLang="zh-CN" sz="12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200" dirty="0">
                <a:solidFill>
                  <a:srgbClr val="000000"/>
                </a:solidFill>
                <a:effectLst/>
                <a:latin typeface="Times New Roman" panose="02020603050405020304" pitchFamily="18" charset="0"/>
                <a:ea typeface="Times New Roman" panose="02020603050405020304" pitchFamily="18" charset="0"/>
              </a:rPr>
              <a:t>}</a:t>
            </a:r>
            <a:endParaRPr lang="zh-CN" altLang="zh-CN" sz="1200" dirty="0">
              <a:effectLst/>
              <a:latin typeface="Times New Roman" panose="02020603050405020304" pitchFamily="18" charset="0"/>
              <a:ea typeface="等线" panose="02010600030101010101" pitchFamily="2" charset="-122"/>
            </a:endParaRPr>
          </a:p>
          <a:p>
            <a:pPr marL="800100" indent="520700">
              <a:lnSpc>
                <a:spcPct val="140000"/>
              </a:lnSpc>
              <a:spcAft>
                <a:spcPts val="500"/>
              </a:spcAft>
            </a:pPr>
            <a:r>
              <a:rPr lang="en-US" altLang="zh-CN" sz="1200" dirty="0">
                <a:solidFill>
                  <a:srgbClr val="000000"/>
                </a:solidFill>
                <a:effectLst/>
                <a:latin typeface="Times New Roman" panose="02020603050405020304" pitchFamily="18" charset="0"/>
                <a:ea typeface="Times New Roman" panose="02020603050405020304" pitchFamily="18" charset="0"/>
              </a:rPr>
              <a:t>void show ()</a:t>
            </a:r>
            <a:endParaRPr lang="zh-CN" altLang="zh-CN" sz="12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200" dirty="0">
                <a:solidFill>
                  <a:srgbClr val="000000"/>
                </a:solidFill>
                <a:effectLst/>
                <a:latin typeface="Times New Roman" panose="02020603050405020304" pitchFamily="18" charset="0"/>
                <a:ea typeface="Times New Roman" panose="02020603050405020304" pitchFamily="18" charset="0"/>
              </a:rPr>
              <a:t>(</a:t>
            </a:r>
            <a:endParaRPr lang="zh-CN" altLang="zh-CN" sz="1200" dirty="0">
              <a:effectLst/>
              <a:latin typeface="Times New Roman" panose="02020603050405020304" pitchFamily="18" charset="0"/>
              <a:ea typeface="等线" panose="02010600030101010101" pitchFamily="2" charset="-122"/>
            </a:endParaRPr>
          </a:p>
          <a:p>
            <a:pPr marL="800100" indent="800100">
              <a:lnSpc>
                <a:spcPts val="1645"/>
              </a:lnSpc>
              <a:spcAft>
                <a:spcPts val="500"/>
              </a:spcAft>
            </a:pPr>
            <a:r>
              <a:rPr lang="en-US" altLang="zh-CN" sz="1200" dirty="0">
                <a:solidFill>
                  <a:srgbClr val="000000"/>
                </a:solidFill>
                <a:effectLst/>
                <a:latin typeface="Times New Roman" panose="02020603050405020304" pitchFamily="18" charset="0"/>
                <a:ea typeface="Times New Roman" panose="02020603050405020304" pitchFamily="18" charset="0"/>
              </a:rPr>
              <a:t>System, out. </a:t>
            </a:r>
            <a:r>
              <a:rPr lang="en-US" altLang="zh-CN" sz="1200" dirty="0" err="1">
                <a:solidFill>
                  <a:srgbClr val="000000"/>
                </a:solidFill>
                <a:effectLst/>
                <a:latin typeface="Times New Roman" panose="02020603050405020304" pitchFamily="18" charset="0"/>
                <a:ea typeface="Times New Roman" panose="02020603050405020304" pitchFamily="18" charset="0"/>
              </a:rPr>
              <a:t>printin</a:t>
            </a:r>
            <a:r>
              <a:rPr lang="en-US" altLang="zh-CN" sz="1200" dirty="0">
                <a:solidFill>
                  <a:srgbClr val="000000"/>
                </a:solidFill>
                <a:effectLst/>
                <a:latin typeface="Times New Roman" panose="02020603050405020304" pitchFamily="18" charset="0"/>
                <a:ea typeface="Times New Roman" panose="02020603050405020304" pitchFamily="18" charset="0"/>
              </a:rPr>
              <a:t> </a:t>
            </a:r>
            <a:r>
              <a:rPr lang="zh-CN" altLang="zh-CN" sz="12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(”学</a:t>
            </a:r>
            <a:r>
              <a:rPr lang="zh-TW" altLang="zh-CN" sz="12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号：</a:t>
            </a:r>
            <a:r>
              <a:rPr lang="en-US" altLang="zh-CN" sz="1200" baseline="30000" dirty="0" err="1">
                <a:solidFill>
                  <a:srgbClr val="000000"/>
                </a:solidFill>
                <a:effectLst/>
                <a:latin typeface="Times New Roman" panose="02020603050405020304" pitchFamily="18" charset="0"/>
                <a:ea typeface="Times New Roman" panose="02020603050405020304" pitchFamily="18" charset="0"/>
              </a:rPr>
              <a:t>n</a:t>
            </a:r>
            <a:r>
              <a:rPr lang="en-US" altLang="zh-CN" sz="1200" dirty="0" err="1">
                <a:solidFill>
                  <a:srgbClr val="000000"/>
                </a:solidFill>
                <a:effectLst/>
                <a:latin typeface="Times New Roman" panose="02020603050405020304" pitchFamily="18" charset="0"/>
                <a:ea typeface="Times New Roman" panose="02020603050405020304" pitchFamily="18" charset="0"/>
              </a:rPr>
              <a:t>+num+</a:t>
            </a:r>
            <a:r>
              <a:rPr lang="en-US" altLang="zh-CN" sz="1200" baseline="30000" dirty="0" err="1">
                <a:solidFill>
                  <a:srgbClr val="000000"/>
                </a:solidFill>
                <a:effectLst/>
                <a:latin typeface="Times New Roman" panose="02020603050405020304" pitchFamily="18" charset="0"/>
                <a:ea typeface="Times New Roman" panose="02020603050405020304" pitchFamily="18" charset="0"/>
              </a:rPr>
              <a:t>n</a:t>
            </a:r>
            <a:r>
              <a:rPr lang="en-US" altLang="zh-CN" sz="1200" dirty="0">
                <a:solidFill>
                  <a:srgbClr val="000000"/>
                </a:solidFill>
                <a:effectLst/>
                <a:latin typeface="Times New Roman" panose="02020603050405020304" pitchFamily="18" charset="0"/>
                <a:ea typeface="Times New Roman" panose="02020603050405020304" pitchFamily="18" charset="0"/>
              </a:rPr>
              <a:t> </a:t>
            </a:r>
            <a:r>
              <a:rPr lang="zh-TW" altLang="zh-CN" sz="12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姓名:</a:t>
            </a:r>
            <a:r>
              <a:rPr lang="en-US" altLang="zh-CN" sz="1200" baseline="30000" dirty="0" err="1">
                <a:solidFill>
                  <a:srgbClr val="000000"/>
                </a:solidFill>
                <a:effectLst/>
                <a:latin typeface="Times New Roman" panose="02020603050405020304" pitchFamily="18" charset="0"/>
                <a:ea typeface="Times New Roman" panose="02020603050405020304" pitchFamily="18" charset="0"/>
              </a:rPr>
              <a:t>n</a:t>
            </a:r>
            <a:r>
              <a:rPr lang="en-US" altLang="zh-CN" sz="1200" dirty="0" err="1">
                <a:solidFill>
                  <a:srgbClr val="000000"/>
                </a:solidFill>
                <a:effectLst/>
                <a:latin typeface="Times New Roman" panose="02020603050405020304" pitchFamily="18" charset="0"/>
                <a:ea typeface="Times New Roman" panose="02020603050405020304" pitchFamily="18" charset="0"/>
              </a:rPr>
              <a:t>+name</a:t>
            </a:r>
            <a:r>
              <a:rPr lang="en-US" altLang="zh-CN" sz="1200" dirty="0">
                <a:solidFill>
                  <a:srgbClr val="000000"/>
                </a:solidFill>
                <a:effectLst/>
                <a:latin typeface="Times New Roman" panose="02020603050405020304" pitchFamily="18" charset="0"/>
                <a:ea typeface="Times New Roman" panose="02020603050405020304" pitchFamily="18" charset="0"/>
              </a:rPr>
              <a:t> + </a:t>
            </a:r>
            <a:r>
              <a:rPr lang="en-US" altLang="zh-CN" sz="1200" baseline="30000" dirty="0">
                <a:solidFill>
                  <a:srgbClr val="000000"/>
                </a:solidFill>
                <a:effectLst/>
                <a:latin typeface="Times New Roman" panose="02020603050405020304" pitchFamily="18" charset="0"/>
                <a:ea typeface="Times New Roman" panose="02020603050405020304" pitchFamily="18" charset="0"/>
              </a:rPr>
              <a:t>n</a:t>
            </a:r>
            <a:r>
              <a:rPr lang="en-US" altLang="zh-CN" sz="1200" dirty="0">
                <a:solidFill>
                  <a:srgbClr val="000000"/>
                </a:solidFill>
                <a:effectLst/>
                <a:latin typeface="Times New Roman" panose="02020603050405020304" pitchFamily="18" charset="0"/>
                <a:ea typeface="Times New Roman" panose="02020603050405020304" pitchFamily="18" charset="0"/>
              </a:rPr>
              <a:t> </a:t>
            </a:r>
            <a:r>
              <a:rPr lang="zh-TW" altLang="zh-CN" sz="12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'性另</a:t>
            </a:r>
            <a:r>
              <a:rPr lang="en-US" altLang="zh-CN" sz="1200" dirty="0">
                <a:solidFill>
                  <a:srgbClr val="000000"/>
                </a:solidFill>
                <a:effectLst/>
                <a:latin typeface="Times New Roman" panose="02020603050405020304" pitchFamily="18" charset="0"/>
                <a:ea typeface="Times New Roman" panose="02020603050405020304" pitchFamily="18" charset="0"/>
              </a:rPr>
              <a:t>L </a:t>
            </a:r>
            <a:r>
              <a:rPr lang="en-US" altLang="zh-CN" sz="1200" baseline="30000" dirty="0">
                <a:solidFill>
                  <a:srgbClr val="000000"/>
                </a:solidFill>
                <a:effectLst/>
                <a:latin typeface="Times New Roman" panose="02020603050405020304" pitchFamily="18" charset="0"/>
                <a:ea typeface="Times New Roman" panose="02020603050405020304" pitchFamily="18" charset="0"/>
              </a:rPr>
              <a:t>n</a:t>
            </a:r>
            <a:r>
              <a:rPr lang="en-US" altLang="zh-CN" sz="1200" dirty="0">
                <a:solidFill>
                  <a:srgbClr val="000000"/>
                </a:solidFill>
                <a:effectLst/>
                <a:latin typeface="Times New Roman" panose="02020603050405020304" pitchFamily="18" charset="0"/>
                <a:ea typeface="Times New Roman" panose="02020603050405020304" pitchFamily="18" charset="0"/>
              </a:rPr>
              <a:t> + sex </a:t>
            </a:r>
            <a:r>
              <a:rPr lang="en-US" altLang="zh-CN" sz="12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 </a:t>
            </a:r>
            <a:r>
              <a:rPr lang="zh-TW" altLang="zh-CN" sz="12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成绩:</a:t>
            </a:r>
            <a:r>
              <a:rPr lang="en-US" altLang="zh-CN" sz="1200" baseline="30000" dirty="0" err="1">
                <a:solidFill>
                  <a:srgbClr val="000000"/>
                </a:solidFill>
                <a:effectLst/>
                <a:latin typeface="Times New Roman" panose="02020603050405020304" pitchFamily="18" charset="0"/>
                <a:ea typeface="Times New Roman" panose="02020603050405020304" pitchFamily="18" charset="0"/>
              </a:rPr>
              <a:t>n</a:t>
            </a:r>
            <a:r>
              <a:rPr lang="en-US" altLang="zh-CN" sz="1200" dirty="0" err="1">
                <a:solidFill>
                  <a:srgbClr val="000000"/>
                </a:solidFill>
                <a:effectLst/>
                <a:latin typeface="Times New Roman" panose="02020603050405020304" pitchFamily="18" charset="0"/>
                <a:ea typeface="Times New Roman" panose="02020603050405020304" pitchFamily="18" charset="0"/>
              </a:rPr>
              <a:t>+score</a:t>
            </a:r>
            <a:r>
              <a:rPr lang="en-US" altLang="zh-CN" sz="1200" dirty="0">
                <a:solidFill>
                  <a:srgbClr val="000000"/>
                </a:solidFill>
                <a:effectLst/>
                <a:latin typeface="Times New Roman" panose="02020603050405020304" pitchFamily="18" charset="0"/>
                <a:ea typeface="Times New Roman" panose="02020603050405020304" pitchFamily="18" charset="0"/>
              </a:rPr>
              <a:t>);</a:t>
            </a:r>
            <a:endParaRPr lang="zh-CN" altLang="zh-CN" sz="12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pPr>
            <a:r>
              <a:rPr lang="en-US" altLang="zh-CN" sz="1200" dirty="0">
                <a:solidFill>
                  <a:srgbClr val="000000"/>
                </a:solidFill>
                <a:effectLst/>
                <a:latin typeface="Times New Roman" panose="02020603050405020304" pitchFamily="18" charset="0"/>
                <a:ea typeface="Times New Roman" panose="02020603050405020304" pitchFamily="18" charset="0"/>
              </a:rPr>
              <a:t>}</a:t>
            </a:r>
            <a:endParaRPr lang="zh-CN" altLang="zh-CN" sz="1200" dirty="0">
              <a:effectLst/>
              <a:latin typeface="Times New Roman" panose="02020603050405020304" pitchFamily="18" charset="0"/>
              <a:ea typeface="等线" panose="02010600030101010101" pitchFamily="2" charset="-122"/>
            </a:endParaRPr>
          </a:p>
          <a:p>
            <a:pPr marL="800100" indent="254000">
              <a:lnSpc>
                <a:spcPct val="142000"/>
              </a:lnSpc>
              <a:spcAft>
                <a:spcPts val="200"/>
              </a:spcAft>
            </a:pPr>
            <a:r>
              <a:rPr lang="en-US" altLang="zh-CN" sz="1200" dirty="0">
                <a:solidFill>
                  <a:srgbClr val="000000"/>
                </a:solidFill>
                <a:effectLst/>
                <a:latin typeface="Times New Roman" panose="02020603050405020304" pitchFamily="18" charset="0"/>
                <a:ea typeface="Times New Roman" panose="02020603050405020304" pitchFamily="18" charset="0"/>
              </a:rPr>
              <a:t>}</a:t>
            </a:r>
            <a:endParaRPr lang="zh-CN" altLang="zh-CN" sz="1200" dirty="0">
              <a:effectLst/>
              <a:latin typeface="Times New Roman" panose="02020603050405020304" pitchFamily="18" charset="0"/>
              <a:ea typeface="等线" panose="02010600030101010101" pitchFamily="2" charset="-122"/>
            </a:endParaRPr>
          </a:p>
          <a:p>
            <a:pPr indent="254000">
              <a:lnSpc>
                <a:spcPts val="1645"/>
              </a:lnSpc>
              <a:spcAft>
                <a:spcPts val="300"/>
              </a:spcAft>
            </a:pPr>
            <a:r>
              <a:rPr lang="zh-TW" altLang="zh-CN" sz="12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该程序运行结果如下：</a:t>
            </a:r>
            <a:endParaRPr lang="zh-CN" altLang="zh-CN" sz="12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45"/>
              </a:lnSpc>
              <a:spcAft>
                <a:spcPts val="300"/>
              </a:spcAft>
            </a:pPr>
            <a:r>
              <a:rPr lang="zh-TW" altLang="zh-CN" sz="12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学号：</a:t>
            </a:r>
            <a:r>
              <a:rPr lang="zh-TW" altLang="zh-CN" sz="12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1001</a:t>
            </a:r>
            <a:r>
              <a:rPr lang="zh-TW" altLang="zh-CN" sz="12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姓名:张三 性别:男 成绩：</a:t>
            </a:r>
            <a:r>
              <a:rPr lang="zh-TW" altLang="zh-CN" sz="12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90.0</a:t>
            </a:r>
            <a:endParaRPr lang="zh-CN" altLang="zh-CN" sz="12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45"/>
              </a:lnSpc>
              <a:spcAft>
                <a:spcPts val="500"/>
              </a:spcAft>
            </a:pPr>
            <a:r>
              <a:rPr lang="zh-TW" altLang="zh-CN" sz="12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张三正在学习中！</a:t>
            </a:r>
            <a:endParaRPr lang="zh-CN" altLang="zh-CN" sz="1200" dirty="0">
              <a:effectLst/>
              <a:latin typeface="宋体" panose="02010600030101010101" pitchFamily="2" charset="-122"/>
              <a:ea typeface="宋体" panose="02010600030101010101" pitchFamily="2" charset="-122"/>
              <a:cs typeface="宋体" panose="02010600030101010101" pitchFamily="2" charset="-122"/>
            </a:endParaRPr>
          </a:p>
          <a:p>
            <a:br>
              <a:rPr lang="zh-TW" altLang="zh-CN" sz="1200" dirty="0">
                <a:effectLst/>
                <a:ea typeface="宋体" panose="02010600030101010101" pitchFamily="2" charset="-122"/>
                <a:cs typeface="宋体" panose="02010600030101010101" pitchFamily="2" charset="-122"/>
              </a:rPr>
            </a:br>
            <a:endParaRPr lang="zh-CN" altLang="en-US" sz="1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48929" y="237305"/>
            <a:ext cx="10515600" cy="991727"/>
          </a:xfrm>
          <a:pattFill prst="pct5">
            <a:fgClr>
              <a:schemeClr val="accent1"/>
            </a:fgClr>
            <a:bgClr>
              <a:schemeClr val="bg1"/>
            </a:bgClr>
          </a:pattFill>
        </p:spPr>
        <p:txBody>
          <a:bodyPr/>
          <a:lstStyle/>
          <a:p>
            <a:r>
              <a:rPr lang="zh-CN" altLang="en-US" dirty="0"/>
              <a:t>学习目标</a:t>
            </a:r>
            <a:endParaRPr lang="zh-CN" altLang="en-US" dirty="0"/>
          </a:p>
        </p:txBody>
      </p:sp>
      <p:sp>
        <p:nvSpPr>
          <p:cNvPr id="3" name="内容占位符 2"/>
          <p:cNvSpPr>
            <a:spLocks noGrp="1"/>
          </p:cNvSpPr>
          <p:nvPr>
            <p:ph idx="1"/>
          </p:nvPr>
        </p:nvSpPr>
        <p:spPr>
          <a:xfrm>
            <a:off x="911942" y="1828800"/>
            <a:ext cx="10704871" cy="4791895"/>
          </a:xfrm>
          <a:pattFill prst="pct5">
            <a:fgClr>
              <a:schemeClr val="accent1"/>
            </a:fgClr>
            <a:bgClr>
              <a:schemeClr val="bg1"/>
            </a:bgClr>
          </a:pattFill>
        </p:spPr>
        <p:txBody>
          <a:bodyPr>
            <a:normAutofit fontScale="92500" lnSpcReduction="10000"/>
          </a:bodyPr>
          <a:lstStyle/>
          <a:p>
            <a:r>
              <a:rPr lang="en-US" altLang="zh-CN" dirty="0">
                <a:solidFill>
                  <a:srgbClr val="00B0F0"/>
                </a:solidFill>
              </a:rPr>
              <a:t>1.</a:t>
            </a:r>
            <a:r>
              <a:rPr lang="zh-CN" altLang="en-US" dirty="0">
                <a:solidFill>
                  <a:srgbClr val="00B0F0"/>
                </a:solidFill>
              </a:rPr>
              <a:t> 面向对象的基本思想</a:t>
            </a:r>
            <a:endParaRPr lang="en-US" altLang="zh-CN" dirty="0">
              <a:solidFill>
                <a:srgbClr val="00B0F0"/>
              </a:solidFill>
            </a:endParaRPr>
          </a:p>
          <a:p>
            <a:r>
              <a:rPr lang="en-US" altLang="zh-CN" dirty="0">
                <a:solidFill>
                  <a:srgbClr val="00B0F0"/>
                </a:solidFill>
              </a:rPr>
              <a:t>2. </a:t>
            </a:r>
            <a:r>
              <a:rPr lang="zh-CN" altLang="en-US" dirty="0">
                <a:solidFill>
                  <a:srgbClr val="00B0F0"/>
                </a:solidFill>
              </a:rPr>
              <a:t>类的定义</a:t>
            </a:r>
            <a:endParaRPr lang="en-US" altLang="zh-CN" dirty="0">
              <a:solidFill>
                <a:srgbClr val="00B0F0"/>
              </a:solidFill>
            </a:endParaRPr>
          </a:p>
          <a:p>
            <a:r>
              <a:rPr lang="en-US" altLang="zh-CN" dirty="0">
                <a:solidFill>
                  <a:srgbClr val="00B0F0"/>
                </a:solidFill>
              </a:rPr>
              <a:t>3. </a:t>
            </a:r>
            <a:r>
              <a:rPr lang="zh-CN" altLang="en-US" dirty="0">
                <a:solidFill>
                  <a:srgbClr val="00B0F0"/>
                </a:solidFill>
              </a:rPr>
              <a:t>对象的创建和使用</a:t>
            </a:r>
            <a:endParaRPr lang="en-US" altLang="zh-CN" dirty="0">
              <a:solidFill>
                <a:srgbClr val="00B0F0"/>
              </a:solidFill>
            </a:endParaRPr>
          </a:p>
          <a:p>
            <a:r>
              <a:rPr lang="en-US" altLang="zh-CN" dirty="0">
                <a:solidFill>
                  <a:srgbClr val="00B0F0"/>
                </a:solidFill>
              </a:rPr>
              <a:t>4.</a:t>
            </a:r>
            <a:r>
              <a:rPr lang="zh-CN" altLang="en-US" dirty="0">
                <a:solidFill>
                  <a:srgbClr val="00B0F0"/>
                </a:solidFill>
              </a:rPr>
              <a:t>构造方法</a:t>
            </a:r>
            <a:endParaRPr lang="en-US" altLang="zh-CN" dirty="0">
              <a:solidFill>
                <a:srgbClr val="00B0F0"/>
              </a:solidFill>
            </a:endParaRPr>
          </a:p>
          <a:p>
            <a:r>
              <a:rPr lang="en-US" altLang="zh-CN" dirty="0">
                <a:solidFill>
                  <a:srgbClr val="00B0F0"/>
                </a:solidFill>
              </a:rPr>
              <a:t>5.</a:t>
            </a:r>
            <a:r>
              <a:rPr lang="zh-CN" altLang="en-US" dirty="0">
                <a:solidFill>
                  <a:srgbClr val="00B0F0"/>
                </a:solidFill>
              </a:rPr>
              <a:t>方法的重载</a:t>
            </a:r>
            <a:endParaRPr lang="en-US" altLang="zh-CN" dirty="0">
              <a:solidFill>
                <a:srgbClr val="00B0F0"/>
              </a:solidFill>
            </a:endParaRPr>
          </a:p>
          <a:p>
            <a:r>
              <a:rPr lang="en-US" altLang="zh-CN" dirty="0">
                <a:solidFill>
                  <a:srgbClr val="00B0F0"/>
                </a:solidFill>
              </a:rPr>
              <a:t>6.this</a:t>
            </a:r>
            <a:r>
              <a:rPr lang="zh-CN" altLang="en-US" dirty="0">
                <a:solidFill>
                  <a:srgbClr val="00B0F0"/>
                </a:solidFill>
              </a:rPr>
              <a:t>关键字</a:t>
            </a:r>
            <a:endParaRPr lang="en-US" altLang="zh-CN" dirty="0">
              <a:solidFill>
                <a:srgbClr val="00B0F0"/>
              </a:solidFill>
            </a:endParaRPr>
          </a:p>
          <a:p>
            <a:r>
              <a:rPr lang="en-US" altLang="zh-CN" dirty="0">
                <a:solidFill>
                  <a:srgbClr val="00B0F0"/>
                </a:solidFill>
              </a:rPr>
              <a:t>7.static</a:t>
            </a:r>
            <a:r>
              <a:rPr lang="zh-CN" altLang="en-US" dirty="0">
                <a:solidFill>
                  <a:srgbClr val="00B0F0"/>
                </a:solidFill>
              </a:rPr>
              <a:t>关键字</a:t>
            </a:r>
            <a:endParaRPr lang="en-US" altLang="zh-CN" dirty="0">
              <a:solidFill>
                <a:srgbClr val="00B0F0"/>
              </a:solidFill>
            </a:endParaRPr>
          </a:p>
          <a:p>
            <a:r>
              <a:rPr lang="en-US" altLang="zh-CN" dirty="0">
                <a:solidFill>
                  <a:srgbClr val="00B0F0"/>
                </a:solidFill>
              </a:rPr>
              <a:t>8. </a:t>
            </a:r>
            <a:r>
              <a:rPr lang="zh-CN" altLang="en-US" dirty="0">
                <a:solidFill>
                  <a:srgbClr val="00B0F0"/>
                </a:solidFill>
              </a:rPr>
              <a:t>项目实践</a:t>
            </a:r>
            <a:endParaRPr lang="en-US" altLang="zh-CN" dirty="0">
              <a:solidFill>
                <a:srgbClr val="00B0F0"/>
              </a:solidFill>
            </a:endParaRPr>
          </a:p>
          <a:p>
            <a:r>
              <a:rPr lang="en-US" altLang="zh-CN" dirty="0">
                <a:solidFill>
                  <a:srgbClr val="00B0F0"/>
                </a:solidFill>
              </a:rPr>
              <a:t>9.</a:t>
            </a:r>
            <a:r>
              <a:rPr lang="zh-CN" altLang="en-US" dirty="0">
                <a:solidFill>
                  <a:srgbClr val="00B0F0"/>
                </a:solidFill>
              </a:rPr>
              <a:t>项目强化</a:t>
            </a:r>
            <a:endParaRPr lang="en-US" altLang="zh-CN" dirty="0">
              <a:solidFill>
                <a:srgbClr val="00B0F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96716" cy="6379803"/>
          </a:xfrm>
          <a:pattFill prst="pct5">
            <a:fgClr>
              <a:schemeClr val="accent1"/>
            </a:fgClr>
            <a:bgClr>
              <a:schemeClr val="bg1"/>
            </a:bgClr>
          </a:pattFill>
        </p:spPr>
        <p:txBody>
          <a:bodyPr>
            <a:normAutofit fontScale="62500" lnSpcReduction="20000"/>
          </a:bodyPr>
          <a:lstStyle/>
          <a:p>
            <a:pPr marL="342900" lvl="0" indent="-342900">
              <a:lnSpc>
                <a:spcPct val="155000"/>
              </a:lnSpc>
              <a:spcAft>
                <a:spcPts val="300"/>
              </a:spcAft>
              <a:buClr>
                <a:srgbClr val="000000"/>
              </a:buClr>
              <a:buSzPts val="900"/>
              <a:buFont typeface="+mj-lt"/>
              <a:buAutoNum type="arabicParenBoth"/>
              <a:tabLst>
                <a:tab pos="560705" algn="l"/>
              </a:tabLst>
            </a:pPr>
            <a:r>
              <a:rPr lang="zh-TW"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立一个测试类</a:t>
            </a:r>
            <a:endParaRPr lang="zh-CN" altLang="zh-CN" sz="18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indent="2540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class Test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17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static void main (String [ ] </a:t>
            </a:r>
            <a:r>
              <a:rPr lang="en-US" altLang="zh-CN" sz="1800" dirty="0" err="1">
                <a:solidFill>
                  <a:srgbClr val="000000"/>
                </a:solidFill>
                <a:effectLst/>
                <a:latin typeface="Times New Roman" panose="02020603050405020304" pitchFamily="18" charset="0"/>
                <a:ea typeface="Times New Roman" panose="02020603050405020304" pitchFamily="18" charset="0"/>
              </a:rPr>
              <a:t>args</a:t>
            </a:r>
            <a:r>
              <a:rPr lang="en-US" altLang="zh-CN" sz="1800" dirty="0">
                <a:solidFill>
                  <a:srgbClr val="000000"/>
                </a:solidFill>
                <a:effectLst/>
                <a:latin typeface="Times New Roman" panose="02020603050405020304" pitchFamily="18" charset="0"/>
                <a:ea typeface="Times New Roman" panose="02020603050405020304" pitchFamily="18" charset="0"/>
              </a:rPr>
              <a:t>)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540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342900" lvl="0" indent="-342900">
              <a:lnSpc>
                <a:spcPct val="155000"/>
              </a:lnSpc>
              <a:spcAft>
                <a:spcPts val="300"/>
              </a:spcAft>
              <a:buClr>
                <a:srgbClr val="000000"/>
              </a:buClr>
              <a:buSzPts val="900"/>
              <a:buFont typeface="+mj-lt"/>
              <a:buAutoNum type="arabicParenBoth"/>
              <a:tabLst>
                <a:tab pos="560705" algn="l"/>
              </a:tabLst>
            </a:pPr>
            <a:r>
              <a:rPr lang="zh-TW"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设计类</a:t>
            </a:r>
            <a:endParaRPr lang="zh-CN" altLang="zh-CN" sz="18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indent="2540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A{</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int x;</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String y;</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set (int </a:t>
            </a:r>
            <a:r>
              <a:rPr lang="en-US" altLang="zh-CN" sz="1800" dirty="0" err="1">
                <a:solidFill>
                  <a:srgbClr val="000000"/>
                </a:solidFill>
                <a:effectLst/>
                <a:latin typeface="Times New Roman" panose="02020603050405020304" pitchFamily="18" charset="0"/>
                <a:ea typeface="Times New Roman" panose="02020603050405020304" pitchFamily="18" charset="0"/>
              </a:rPr>
              <a:t>xl</a:t>
            </a:r>
            <a:r>
              <a:rPr lang="en-US" altLang="zh-CN" sz="1800" baseline="-25000" dirty="0" err="1">
                <a:solidFill>
                  <a:srgbClr val="000000"/>
                </a:solidFill>
                <a:effectLst/>
                <a:latin typeface="Times New Roman" panose="02020603050405020304" pitchFamily="18" charset="0"/>
                <a:ea typeface="Times New Roman" panose="02020603050405020304" pitchFamily="18" charset="0"/>
              </a:rPr>
              <a:t>r</a:t>
            </a:r>
            <a:r>
              <a:rPr lang="en-US" altLang="zh-CN" sz="1800" dirty="0">
                <a:solidFill>
                  <a:srgbClr val="000000"/>
                </a:solidFill>
                <a:effectLst/>
                <a:latin typeface="Times New Roman" panose="02020603050405020304" pitchFamily="18" charset="0"/>
                <a:ea typeface="Times New Roman" panose="02020603050405020304" pitchFamily="18" charset="0"/>
              </a:rPr>
              <a:t> String </a:t>
            </a:r>
            <a:r>
              <a:rPr lang="en-US" altLang="zh-CN" sz="1800" dirty="0" err="1">
                <a:solidFill>
                  <a:srgbClr val="000000"/>
                </a:solidFill>
                <a:effectLst/>
                <a:latin typeface="Times New Roman" panose="02020603050405020304" pitchFamily="18" charset="0"/>
                <a:ea typeface="Times New Roman" panose="02020603050405020304" pitchFamily="18" charset="0"/>
              </a:rPr>
              <a:t>yl</a:t>
            </a:r>
            <a:r>
              <a:rPr lang="en-US" altLang="zh-CN" sz="1800" dirty="0">
                <a:solidFill>
                  <a:srgbClr val="000000"/>
                </a:solidFill>
                <a:effectLst/>
                <a:latin typeface="Times New Roman" panose="02020603050405020304" pitchFamily="18" charset="0"/>
                <a:ea typeface="Times New Roman" panose="02020603050405020304" pitchFamily="18" charset="0"/>
              </a:rPr>
              <a:t>) (</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x = xl; y = </a:t>
            </a:r>
            <a:r>
              <a:rPr lang="en-US" altLang="zh-CN" sz="1800" dirty="0" err="1">
                <a:solidFill>
                  <a:srgbClr val="000000"/>
                </a:solidFill>
                <a:effectLst/>
                <a:latin typeface="Times New Roman" panose="02020603050405020304" pitchFamily="18" charset="0"/>
                <a:ea typeface="Times New Roman" panose="02020603050405020304" pitchFamily="18" charset="0"/>
              </a:rPr>
              <a:t>yl</a:t>
            </a: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show () {</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en-US" altLang="zh-CN" sz="1800" dirty="0" err="1">
                <a:solidFill>
                  <a:srgbClr val="000000"/>
                </a:solidFill>
                <a:effectLst/>
                <a:latin typeface="Times New Roman" panose="02020603050405020304" pitchFamily="18" charset="0"/>
                <a:ea typeface="Times New Roman" panose="02020603050405020304" pitchFamily="18" charset="0"/>
              </a:rPr>
              <a:t>x+y</a:t>
            </a: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540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6219"/>
          </a:xfrm>
          <a:pattFill prst="pct5">
            <a:fgClr>
              <a:schemeClr val="accent1"/>
            </a:fgClr>
            <a:bgClr>
              <a:schemeClr val="bg1"/>
            </a:bgClr>
          </a:pattFill>
        </p:spPr>
        <p:txBody>
          <a:bodyPr>
            <a:normAutofit fontScale="70000" lnSpcReduction="20000"/>
          </a:bodyPr>
          <a:lstStyle/>
          <a:p>
            <a:pPr marL="342900" lvl="0" indent="-342900">
              <a:lnSpc>
                <a:spcPct val="155000"/>
              </a:lnSpc>
              <a:spcAft>
                <a:spcPts val="300"/>
              </a:spcAft>
              <a:buClr>
                <a:srgbClr val="000000"/>
              </a:buClr>
              <a:buSzPts val="900"/>
              <a:buFont typeface="+mj-lt"/>
              <a:buAutoNum type="arabicParenBoth"/>
              <a:tabLst>
                <a:tab pos="560705" algn="l"/>
              </a:tabLst>
            </a:pPr>
            <a:r>
              <a:rPr lang="zh-TW"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创建对象</a:t>
            </a:r>
            <a:endParaRPr lang="zh-CN" altLang="zh-CN" sz="18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254000">
              <a:lnSpc>
                <a:spcPts val="161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声明并创建对象语句如下：</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254000" indent="279400">
              <a:lnSpc>
                <a:spcPts val="165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类型名 对象名</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=new</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类型名()； 其中声明对象语句如下：</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254000" indent="279400">
              <a:lnSpc>
                <a:spcPts val="165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类型名对象名； 创建对象语句如下：</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520700">
              <a:lnSpc>
                <a:spcPts val="161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对象名</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=new</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类型名();</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540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class Test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static void main (String [ ] </a:t>
            </a:r>
            <a:r>
              <a:rPr lang="en-US" altLang="zh-CN" sz="1800" dirty="0" err="1">
                <a:solidFill>
                  <a:srgbClr val="000000"/>
                </a:solidFill>
                <a:effectLst/>
                <a:latin typeface="Times New Roman" panose="02020603050405020304" pitchFamily="18" charset="0"/>
                <a:ea typeface="Times New Roman" panose="02020603050405020304" pitchFamily="18" charset="0"/>
              </a:rPr>
              <a:t>args</a:t>
            </a:r>
            <a:r>
              <a:rPr lang="en-US" altLang="zh-CN" sz="1800" dirty="0">
                <a:solidFill>
                  <a:srgbClr val="000000"/>
                </a:solidFill>
                <a:effectLst/>
                <a:latin typeface="Times New Roman" panose="02020603050405020304" pitchFamily="18" charset="0"/>
                <a:ea typeface="Times New Roman" panose="02020603050405020304" pitchFamily="18" charset="0"/>
              </a:rPr>
              <a:t>) (</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 al=new A ();</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 a2;</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a2 =new A ();</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 a3 =new A ();</a:t>
            </a:r>
            <a:endParaRPr lang="zh-CN" altLang="zh-CN" sz="1800" dirty="0">
              <a:effectLst/>
              <a:latin typeface="Times New Roman" panose="02020603050405020304" pitchFamily="18" charset="0"/>
              <a:ea typeface="等线" panose="02010600030101010101" pitchFamily="2" charset="-122"/>
            </a:endParaRPr>
          </a:p>
          <a:p>
            <a:pPr marL="787400" indent="12700">
              <a:lnSpc>
                <a:spcPts val="161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al. x = 1001; al. y =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”张三”； </a:t>
            </a:r>
            <a:r>
              <a:rPr lang="en-US" altLang="zh-CN" sz="1800" dirty="0">
                <a:solidFill>
                  <a:srgbClr val="000000"/>
                </a:solidFill>
                <a:effectLst/>
                <a:latin typeface="Times New Roman" panose="02020603050405020304" pitchFamily="18" charset="0"/>
                <a:ea typeface="Times New Roman" panose="02020603050405020304" pitchFamily="18" charset="0"/>
              </a:rPr>
              <a:t>a2. set (2001, </a:t>
            </a:r>
            <a:r>
              <a:rPr lang="en-US" altLang="zh-CN" sz="1800" baseline="30000" dirty="0">
                <a:solidFill>
                  <a:srgbClr val="000000"/>
                </a:solidFill>
                <a:effectLst/>
                <a:latin typeface="Times New Roman" panose="02020603050405020304" pitchFamily="18" charset="0"/>
                <a:ea typeface="Times New Roman" panose="02020603050405020304" pitchFamily="18" charset="0"/>
              </a:rPr>
              <a:t>n</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李四”)</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al. show ();</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a2. show ();</a:t>
            </a:r>
            <a:br>
              <a:rPr lang="en-US" altLang="zh-CN" sz="1800" dirty="0">
                <a:effectLst/>
                <a:latin typeface="Times New Roman" panose="02020603050405020304" pitchFamily="18" charset="0"/>
                <a:ea typeface="等线" panose="02010600030101010101" pitchFamily="2" charset="-122"/>
              </a:rPr>
            </a:b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242755" cy="1090048"/>
          </a:xfrm>
          <a:pattFill prst="pct5">
            <a:fgClr>
              <a:schemeClr val="accent1"/>
            </a:fgClr>
            <a:bgClr>
              <a:schemeClr val="bg1"/>
            </a:bgClr>
          </a:pattFill>
        </p:spPr>
        <p:txBody>
          <a:bodyPr/>
          <a:lstStyle/>
          <a:p>
            <a:br>
              <a:rPr lang="en-US" altLang="zh-CN" sz="3600" dirty="0">
                <a:solidFill>
                  <a:schemeClr val="accent1"/>
                </a:solidFill>
                <a:effectLst/>
                <a:latin typeface="Times New Roman" panose="02020603050405020304" pitchFamily="18" charset="0"/>
                <a:ea typeface="Times New Roman" panose="02020603050405020304" pitchFamily="18" charset="0"/>
                <a:cs typeface="宋体" panose="02010600030101010101" pitchFamily="2" charset="-122"/>
              </a:rPr>
            </a:br>
            <a:r>
              <a:rPr lang="en-US" altLang="zh-CN" sz="3600" b="1" dirty="0">
                <a:solidFill>
                  <a:schemeClr val="accent1"/>
                </a:solidFill>
                <a:effectLst/>
                <a:latin typeface="Times New Roman" panose="02020603050405020304" pitchFamily="18" charset="0"/>
                <a:ea typeface="Times New Roman" panose="02020603050405020304" pitchFamily="18" charset="0"/>
                <a:cs typeface="宋体" panose="02010600030101010101" pitchFamily="2" charset="-122"/>
              </a:rPr>
              <a:t>4. 2.4</a:t>
            </a:r>
            <a:r>
              <a:rPr lang="zh-TW" altLang="zh-CN" sz="3600" b="1" dirty="0">
                <a:solidFill>
                  <a:schemeClr val="accent1"/>
                </a:solidFill>
                <a:effectLst/>
                <a:latin typeface="宋体" panose="02010600030101010101" pitchFamily="2" charset="-122"/>
                <a:ea typeface="宋体" panose="02010600030101010101" pitchFamily="2" charset="-122"/>
                <a:cs typeface="宋体" panose="02010600030101010101" pitchFamily="2" charset="-122"/>
              </a:rPr>
              <a:t>构造方法</a:t>
            </a:r>
            <a:br>
              <a:rPr lang="zh-CN" altLang="zh-CN" sz="3600" dirty="0">
                <a:solidFill>
                  <a:schemeClr val="accent1"/>
                </a:solidFill>
                <a:effectLst/>
                <a:latin typeface="宋体" panose="02010600030101010101" pitchFamily="2" charset="-122"/>
                <a:ea typeface="宋体" panose="02010600030101010101" pitchFamily="2" charset="-122"/>
                <a:cs typeface="宋体" panose="02010600030101010101" pitchFamily="2" charset="-122"/>
              </a:rPr>
            </a:br>
            <a:endParaRPr lang="zh-CN" altLang="en-US" sz="3600" dirty="0">
              <a:solidFill>
                <a:schemeClr val="accent1"/>
              </a:solidFill>
            </a:endParaRPr>
          </a:p>
        </p:txBody>
      </p:sp>
      <p:sp>
        <p:nvSpPr>
          <p:cNvPr id="3" name="内容占位符 2"/>
          <p:cNvSpPr>
            <a:spLocks noGrp="1"/>
          </p:cNvSpPr>
          <p:nvPr>
            <p:ph idx="1"/>
          </p:nvPr>
        </p:nvSpPr>
        <p:spPr>
          <a:pattFill prst="pct5">
            <a:fgClr>
              <a:schemeClr val="accent1"/>
            </a:fgClr>
            <a:bgClr>
              <a:schemeClr val="bg1"/>
            </a:bgClr>
          </a:pattFill>
        </p:spPr>
        <p:txBody>
          <a:bodyPr/>
          <a:lstStyle/>
          <a:p>
            <a:endParaRPr lang="en-US" altLang="zh-TW" sz="1800" b="1"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a:p>
            <a:r>
              <a:rPr lang="zh-TW" altLang="zh-CN" sz="1800" b="1"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在类的方法中，有一种特殊的方法，该方法是用来初始化对象的，这种方法被称为构 造方法。一般构造方法设计为公有类型，构造方法在定义时必须与类同名，并且无返回值 的类型。</a:t>
            </a:r>
            <a:endParaRPr lang="zh-CN" altLang="zh-CN" sz="1800" b="1"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15"/>
              </a:lnSpc>
              <a:spcAft>
                <a:spcPts val="300"/>
              </a:spcAft>
            </a:pPr>
            <a:endParaRPr lang="en-US" altLang="zh-TW"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0">
              <a:lnSpc>
                <a:spcPts val="1615"/>
              </a:lnSpc>
              <a:spcAft>
                <a:spcPts val="300"/>
              </a:spcAft>
              <a:buNone/>
            </a:pPr>
            <a:r>
              <a:rPr lang="en-US" altLang="zh-TW" sz="180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构造方法是类中一种特殊的方法，构造方法有如下特征：</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ts val="1615"/>
              </a:lnSpc>
              <a:spcAft>
                <a:spcPts val="300"/>
              </a:spcAft>
              <a:buClr>
                <a:srgbClr val="000000"/>
              </a:buClr>
              <a:buSzPts val="900"/>
              <a:buFont typeface="+mj-lt"/>
              <a:buAutoNum type="arabicParenBoth"/>
              <a:tabLst>
                <a:tab pos="573405" algn="l"/>
              </a:tabLst>
            </a:pPr>
            <a:r>
              <a:rPr lang="zh-TW"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构造方法的名字必须与类名完全相同，在</a:t>
            </a:r>
            <a:r>
              <a:rPr lang="en-US"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Java</a:t>
            </a:r>
            <a:r>
              <a:rPr lang="zh-TW"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中大小写敏感。</a:t>
            </a:r>
            <a:endParaRPr lang="zh-CN" altLang="zh-CN" sz="18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ts val="1615"/>
              </a:lnSpc>
              <a:spcAft>
                <a:spcPts val="300"/>
              </a:spcAft>
              <a:buClr>
                <a:srgbClr val="000000"/>
              </a:buClr>
              <a:buSzPts val="900"/>
              <a:buFont typeface="+mj-lt"/>
              <a:buAutoNum type="arabicParenBoth"/>
              <a:tabLst>
                <a:tab pos="573405" algn="l"/>
              </a:tabLst>
            </a:pPr>
            <a:r>
              <a:rPr lang="zh-TW"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构造方法没有返回值的类型，需要注意</a:t>
            </a:r>
            <a:r>
              <a:rPr lang="en-US"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void</a:t>
            </a:r>
            <a:r>
              <a:rPr lang="zh-TW"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也不能写。</a:t>
            </a:r>
            <a:endParaRPr lang="zh-CN" altLang="zh-CN" sz="18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ts val="1615"/>
              </a:lnSpc>
              <a:spcAft>
                <a:spcPts val="250"/>
              </a:spcAft>
              <a:buClr>
                <a:srgbClr val="000000"/>
              </a:buClr>
              <a:buSzPts val="900"/>
              <a:buFont typeface="+mj-lt"/>
              <a:buAutoNum type="arabicParenBoth"/>
              <a:tabLst>
                <a:tab pos="573405" algn="l"/>
              </a:tabLst>
            </a:pPr>
            <a:r>
              <a:rPr lang="zh-TW" altLang="zh-CN" sz="1800" u="none" strike="noStrike" spc="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构造方法不能被 </a:t>
            </a:r>
            <a:r>
              <a:rPr lang="en-US"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static</a:t>
            </a:r>
            <a:r>
              <a:rPr lang="zh-TW" altLang="zh-CN" sz="1800" u="none" strike="noStrike" spc="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final</a:t>
            </a:r>
            <a:r>
              <a:rPr lang="zh-TW" altLang="zh-CN" sz="1800" u="none" strike="noStrike" spc="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synchronized</a:t>
            </a:r>
            <a:r>
              <a:rPr lang="zh-TW" altLang="zh-CN" sz="1800" u="none" strike="noStrike" spc="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abstract </a:t>
            </a:r>
            <a:r>
              <a:rPr lang="zh-TW" altLang="zh-CN" sz="1800" u="none" strike="noStrike" spc="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关键字修饰°</a:t>
            </a:r>
            <a:endParaRPr lang="zh-CN" altLang="zh-CN" sz="18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ts val="1615"/>
              </a:lnSpc>
              <a:spcAft>
                <a:spcPts val="300"/>
              </a:spcAft>
              <a:buClr>
                <a:srgbClr val="000000"/>
              </a:buClr>
              <a:buSzPts val="900"/>
              <a:buFont typeface="+mj-lt"/>
              <a:buAutoNum type="arabicParenBoth"/>
              <a:tabLst>
                <a:tab pos="573405" algn="l"/>
              </a:tabLst>
            </a:pPr>
            <a:r>
              <a:rPr lang="zh-TW"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构造方法的调用是在创建一个对象时使用</a:t>
            </a:r>
            <a:r>
              <a:rPr lang="en-US"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new</a:t>
            </a:r>
            <a:r>
              <a:rPr lang="zh-TW" altLang="zh-CN" sz="18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操作进行的。</a:t>
            </a:r>
            <a:endParaRPr lang="zh-CN" altLang="zh-CN" sz="18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US" altLang="zh-CN" sz="1800" dirty="0" err="1">
                <a:solidFill>
                  <a:srgbClr val="000000"/>
                </a:solidFill>
                <a:effectLst/>
                <a:latin typeface="Times New Roman" panose="02020603050405020304" pitchFamily="18" charset="0"/>
                <a:ea typeface="Times New Roman" panose="02020603050405020304" pitchFamily="18" charset="0"/>
              </a:rPr>
              <a:t>构造方法不能被子类继承，但是构造方法可以被重载</a:t>
            </a:r>
            <a:r>
              <a:rPr lang="en-US" altLang="zh-CN" sz="1800" dirty="0">
                <a:solidFill>
                  <a:srgbClr val="000000"/>
                </a:solidFill>
                <a:effectLst/>
                <a:latin typeface="Times New Roman" panose="02020603050405020304" pitchFamily="18" charset="0"/>
                <a:ea typeface="Times New Roman" panose="02020603050405020304" pitchFamily="18" charset="0"/>
              </a:rPr>
              <a:t>。</a:t>
            </a:r>
            <a:r>
              <a:rPr lang="zh-CN" altLang="en-US" sz="1800" dirty="0">
                <a:solidFill>
                  <a:srgbClr val="000000"/>
                </a:solidFill>
                <a:effectLst/>
                <a:latin typeface="Times New Roman" panose="02020603050405020304" pitchFamily="18" charset="0"/>
                <a:ea typeface="Times New Roman" panose="02020603050405020304" pitchFamily="18" charset="0"/>
              </a:rPr>
              <a:t>例如：</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6219"/>
          </a:xfrm>
          <a:pattFill prst="pct5">
            <a:fgClr>
              <a:schemeClr val="accent1"/>
            </a:fgClr>
            <a:bgClr>
              <a:schemeClr val="bg1"/>
            </a:bgClr>
          </a:pattFill>
        </p:spPr>
        <p:txBody>
          <a:bodyPr/>
          <a:lstStyle/>
          <a:p>
            <a:pPr marL="266700" indent="127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A{</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double x;</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int y;</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A (int x, int y) (this. x = x; this. y = y;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A (int m) {this. x=m;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A (double m) (this. x=m;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3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show () {System,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en-US" altLang="zh-CN" sz="1800" dirty="0" err="1">
                <a:solidFill>
                  <a:srgbClr val="000000"/>
                </a:solidFill>
                <a:effectLst/>
                <a:latin typeface="Times New Roman" panose="02020603050405020304" pitchFamily="18" charset="0"/>
                <a:ea typeface="Times New Roman" panose="02020603050405020304" pitchFamily="18" charset="0"/>
              </a:rPr>
              <a:t>x+y</a:t>
            </a:r>
            <a:r>
              <a:rPr lang="en-US" altLang="zh-CN" sz="1800" dirty="0">
                <a:solidFill>
                  <a:srgbClr val="000000"/>
                </a:solidFill>
                <a:effectLst/>
                <a:latin typeface="Times New Roman" panose="02020603050405020304" pitchFamily="18" charset="0"/>
                <a:ea typeface="Times New Roman" panose="02020603050405020304" pitchFamily="18" charset="0"/>
              </a:rPr>
              <a:t>) ; }</a:t>
            </a:r>
            <a:endParaRPr lang="zh-CN" altLang="zh-CN" sz="1800" dirty="0">
              <a:effectLst/>
              <a:latin typeface="Times New Roman" panose="02020603050405020304" pitchFamily="18" charset="0"/>
              <a:ea typeface="等线" panose="02010600030101010101" pitchFamily="2" charset="-122"/>
            </a:endParaRPr>
          </a:p>
          <a:p>
            <a:pPr indent="266700">
              <a:lnSpc>
                <a:spcPct val="140000"/>
              </a:lnSpc>
              <a:spcAft>
                <a:spcPts val="8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创建对象如下：</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A al =new A (10 20);</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0000"/>
              </a:lnSpc>
              <a:spcAft>
                <a:spcPts val="400"/>
              </a:spcAft>
              <a:tabLst>
                <a:tab pos="1972310" algn="l"/>
              </a:tabLst>
            </a:pPr>
            <a:r>
              <a:rPr lang="en-US" altLang="zh-CN" sz="1800" dirty="0">
                <a:solidFill>
                  <a:srgbClr val="000000"/>
                </a:solidFill>
                <a:effectLst/>
                <a:latin typeface="Times New Roman" panose="02020603050405020304" pitchFamily="18" charset="0"/>
                <a:ea typeface="Times New Roman" panose="02020603050405020304" pitchFamily="18" charset="0"/>
              </a:rPr>
              <a:t>A a2=new A(10. 0,20) ;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错误的，没有与之匹配的构造方法。</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6219"/>
          </a:xfrm>
          <a:pattFill prst="pct5">
            <a:fgClr>
              <a:schemeClr val="accent1"/>
            </a:fgClr>
            <a:bgClr>
              <a:schemeClr val="bg1"/>
            </a:bgClr>
          </a:pattFill>
        </p:spPr>
        <p:txBody>
          <a:bodyPr/>
          <a:lstStyle/>
          <a:p>
            <a:r>
              <a:rPr lang="en-US" altLang="zh-CN" sz="1800" dirty="0">
                <a:solidFill>
                  <a:srgbClr val="000000"/>
                </a:solidFill>
                <a:effectLst/>
                <a:latin typeface="Times New Roman" panose="02020603050405020304" pitchFamily="18" charset="0"/>
                <a:ea typeface="Times New Roman" panose="02020603050405020304" pitchFamily="18" charset="0"/>
              </a:rPr>
              <a:t>A a3 =new A (10);          </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//调用</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A (int m)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｝构造方法，寻找最匹配的。</a:t>
            </a:r>
            <a:endParaRPr lang="zh-CN" altLang="zh-CN" sz="1800" dirty="0">
              <a:effectLst/>
              <a:latin typeface="Times New Roman" panose="02020603050405020304" pitchFamily="18" charset="0"/>
              <a:ea typeface="等线" panose="02010600030101010101" pitchFamily="2" charset="-122"/>
            </a:endParaRPr>
          </a:p>
          <a:p>
            <a:r>
              <a:rPr lang="en-US" altLang="zh-CN" sz="1800" dirty="0">
                <a:solidFill>
                  <a:srgbClr val="000000"/>
                </a:solidFill>
                <a:effectLst/>
                <a:latin typeface="Times New Roman" panose="02020603050405020304" pitchFamily="18" charset="0"/>
                <a:ea typeface="Times New Roman" panose="02020603050405020304" pitchFamily="18" charset="0"/>
              </a:rPr>
              <a:t>A a4 =new A (10. 0);     </a:t>
            </a:r>
            <a:r>
              <a:rPr lang="zh-TW" altLang="zh-CN" sz="1800" dirty="0">
                <a:solidFill>
                  <a:srgbClr val="000000"/>
                </a:solidFill>
                <a:effectLst/>
                <a:ea typeface="宋体" panose="02010600030101010101" pitchFamily="2" charset="-122"/>
                <a:cs typeface="宋体" panose="02010600030101010101" pitchFamily="2" charset="-122"/>
              </a:rPr>
              <a:t>//调用</a:t>
            </a:r>
            <a:r>
              <a:rPr lang="en-US" altLang="zh-CN" sz="1800" dirty="0">
                <a:solidFill>
                  <a:srgbClr val="000000"/>
                </a:solidFill>
                <a:effectLst/>
                <a:latin typeface="Times New Roman" panose="02020603050405020304" pitchFamily="18" charset="0"/>
                <a:ea typeface="Times New Roman" panose="02020603050405020304" pitchFamily="18" charset="0"/>
              </a:rPr>
              <a:t>A (double m) (	</a:t>
            </a:r>
            <a:r>
              <a:rPr lang="zh-TW" altLang="zh-CN" sz="1800" dirty="0">
                <a:solidFill>
                  <a:srgbClr val="000000"/>
                </a:solidFill>
                <a:effectLst/>
                <a:ea typeface="宋体" panose="02010600030101010101" pitchFamily="2" charset="-122"/>
                <a:cs typeface="宋体" panose="02010600030101010101" pitchFamily="2" charset="-122"/>
              </a:rPr>
              <a:t>｝构造方法</a:t>
            </a:r>
            <a:r>
              <a:rPr lang="zh-CN" altLang="en-US" sz="1800" dirty="0">
                <a:solidFill>
                  <a:srgbClr val="000000"/>
                </a:solidFill>
                <a:effectLst/>
                <a:ea typeface="宋体" panose="02010600030101010101" pitchFamily="2" charset="-122"/>
                <a:cs typeface="宋体" panose="02010600030101010101" pitchFamily="2" charset="-122"/>
              </a:rPr>
              <a:t>。</a:t>
            </a:r>
            <a:endParaRPr lang="en-US" altLang="zh-CN" sz="1800" dirty="0">
              <a:solidFill>
                <a:srgbClr val="000000"/>
              </a:solidFill>
              <a:effectLst/>
              <a:ea typeface="宋体" panose="02010600030101010101" pitchFamily="2" charset="-122"/>
              <a:cs typeface="宋体" panose="02010600030101010101" pitchFamily="2" charset="-122"/>
            </a:endParaRPr>
          </a:p>
          <a:p>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创建对象时也可以理解为：类型名 对象名</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=new</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构造方法()；所以必须调用匹配形 式的构造方法；一个类中也可以有多个构造方法：构造方法的重载，但是形参列表必须不 同(形参个数不同，或形参类型不同)。</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79400" algn="just">
              <a:spcAft>
                <a:spcPts val="400"/>
              </a:spcAft>
            </a:pPr>
            <a:r>
              <a:rPr lang="en-US" altLang="zh-CN"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、无参构造方法</a:t>
            </a:r>
            <a:endParaRPr lang="zh-CN" altLang="zh-CN"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55"/>
              </a:lnSpc>
              <a:spcAft>
                <a:spcPts val="30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为每一个类都提供了构造方法，如果某个类没有显式的设计构造方法，</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为该 类提供了默认无参的构造方法。没有参数的构造方法称为默认构造方法。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r>
              <a:rPr lang="en-US" altLang="zh-CN" sz="1800" dirty="0" err="1">
                <a:solidFill>
                  <a:srgbClr val="000000"/>
                </a:solidFill>
                <a:effectLst/>
                <a:latin typeface="Times New Roman" panose="02020603050405020304" pitchFamily="18" charset="0"/>
                <a:ea typeface="Times New Roman" panose="02020603050405020304" pitchFamily="18" charset="0"/>
              </a:rPr>
              <a:t>例如</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070385"/>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108155"/>
            <a:ext cx="10596716" cy="6749845"/>
          </a:xfrm>
          <a:pattFill prst="pct5">
            <a:fgClr>
              <a:schemeClr val="accent1"/>
            </a:fgClr>
            <a:bgClr>
              <a:schemeClr val="bg1"/>
            </a:bgClr>
          </a:pattFill>
        </p:spPr>
        <p:txBody>
          <a:bodyPr>
            <a:normAutofit fontScale="62500" lnSpcReduction="20000"/>
          </a:bodyPr>
          <a:lstStyle/>
          <a:p>
            <a:pPr marL="800100" indent="2667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Stu(</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String name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void study () (</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(name+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正在学习”)</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7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0000"/>
              </a:lnSpc>
              <a:spcAft>
                <a:spcPts val="27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266700">
              <a:lnSpc>
                <a:spcPct val="140000"/>
              </a:lnSpc>
              <a:spcAft>
                <a:spcPts val="1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该类没有提供显式的构造方法，系统为该类提供了一个默认的构造方法。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40000"/>
              </a:lnSpc>
              <a:spcAft>
                <a:spcPts val="9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a:t>
            </a:r>
            <a:r>
              <a:rPr lang="zh-TW"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266700">
              <a:lnSpc>
                <a:spcPct val="140000"/>
              </a:lnSpc>
              <a:spcAft>
                <a:spcPts val="1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可以理解为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533400" indent="-254000">
              <a:lnSpc>
                <a:spcPct val="139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Stu{ String name = ''";</a:t>
            </a:r>
            <a:endParaRPr lang="zh-CN" altLang="zh-CN" sz="1800" dirty="0">
              <a:effectLst/>
              <a:latin typeface="Times New Roman" panose="02020603050405020304" pitchFamily="18" charset="0"/>
              <a:ea typeface="等线" panose="02010600030101010101" pitchFamily="2" charset="-122"/>
            </a:endParaRPr>
          </a:p>
          <a:p>
            <a:pPr indent="533400">
              <a:lnSpc>
                <a:spcPts val="1595"/>
              </a:lnSpc>
              <a:spcAft>
                <a:spcPts val="300"/>
              </a:spcAft>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以下一行可以理解为系统提供</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533400">
              <a:lnSpc>
                <a:spcPct val="139000"/>
              </a:lnSpc>
              <a:spcAft>
                <a:spcPts val="200"/>
              </a:spcAft>
              <a:tabLst>
                <a:tab pos="1450975" algn="l"/>
              </a:tabLst>
            </a:pPr>
            <a:r>
              <a:rPr lang="en-US" altLang="zh-CN" sz="1800" dirty="0">
                <a:solidFill>
                  <a:srgbClr val="000000"/>
                </a:solidFill>
                <a:effectLst/>
                <a:latin typeface="Times New Roman" panose="02020603050405020304" pitchFamily="18" charset="0"/>
                <a:ea typeface="Times New Roman" panose="02020603050405020304" pitchFamily="18" charset="0"/>
              </a:rPr>
              <a:t>Stu </a:t>
            </a:r>
            <a:r>
              <a:rPr lang="zh-TW" altLang="zh-CN" sz="1800" dirty="0">
                <a:solidFill>
                  <a:srgbClr val="000000"/>
                </a:solidFill>
                <a:effectLst/>
                <a:latin typeface="Times New Roman" panose="02020603050405020304" pitchFamily="18" charset="0"/>
                <a:ea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rPr>
              <a:t>{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39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void study () (</a:t>
            </a:r>
            <a:endParaRPr lang="zh-CN" altLang="zh-CN" sz="1800" dirty="0">
              <a:effectLst/>
              <a:latin typeface="Times New Roman" panose="02020603050405020304" pitchFamily="18" charset="0"/>
              <a:ea typeface="等线" panose="02010600030101010101" pitchFamily="2" charset="-122"/>
            </a:endParaRPr>
          </a:p>
          <a:p>
            <a:pPr marL="533400" indent="279400">
              <a:lnSpc>
                <a:spcPts val="174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”正</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在学习</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a:t>
            </a: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39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279400">
              <a:lnSpc>
                <a:spcPts val="1705"/>
              </a:lnSpc>
              <a:spcAft>
                <a:spcPts val="11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用</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Stu</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类创建对象时由于该类只有</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Stu(</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无参的构造方法，因此只能用无参的构造方 法创建。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40000"/>
              </a:lnSpc>
              <a:spcAft>
                <a:spcPts val="15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a:t>
            </a: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=new Stu ();</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745920"/>
          </a:xfrm>
          <a:pattFill prst="pct5">
            <a:fgClr>
              <a:schemeClr val="accent1"/>
            </a:fgClr>
            <a:bgClr>
              <a:schemeClr val="bg1"/>
            </a:bgClr>
          </a:pattFill>
        </p:spPr>
        <p:txBody>
          <a:bodyPr/>
          <a:lstStyle/>
          <a:p>
            <a:br>
              <a:rPr lang="en-US" altLang="zh-TW"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br>
              <a:rPr lang="en-US" altLang="zh-TW"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如果提供了显式的构造方法，那无参的构造方法将不再提供。例如</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sp>
        <p:nvSpPr>
          <p:cNvPr id="3" name="内容占位符 2"/>
          <p:cNvSpPr>
            <a:spLocks noGrp="1"/>
          </p:cNvSpPr>
          <p:nvPr>
            <p:ph idx="1"/>
          </p:nvPr>
        </p:nvSpPr>
        <p:spPr>
          <a:xfrm>
            <a:off x="838200" y="1248697"/>
            <a:ext cx="10515600" cy="5244177"/>
          </a:xfrm>
          <a:pattFill prst="pct5">
            <a:fgClr>
              <a:schemeClr val="accent1"/>
            </a:fgClr>
            <a:bgClr>
              <a:schemeClr val="bg1"/>
            </a:bgClr>
          </a:pattFill>
        </p:spPr>
        <p:txBody>
          <a:bodyPr>
            <a:normAutofit fontScale="77500" lnSpcReduction="20000"/>
          </a:bodyPr>
          <a:lstStyle/>
          <a:p>
            <a:pPr marL="800100" indent="2667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Stu(</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String name =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a:t>
            </a:r>
            <a:endParaRPr lang="zh-CN" altLang="zh-CN" sz="1800" dirty="0">
              <a:effectLst/>
              <a:latin typeface="Times New Roman" panose="02020603050405020304" pitchFamily="18" charset="0"/>
              <a:ea typeface="等线" panose="02010600030101010101" pitchFamily="2" charset="-122"/>
            </a:endParaRPr>
          </a:p>
          <a:p>
            <a:pPr marL="812800" indent="254000">
              <a:lnSpc>
                <a:spcPct val="140000"/>
              </a:lnSpc>
              <a:spcAft>
                <a:spcPts val="11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name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"无名</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void study () (</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(name+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正在学习”)</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0000"/>
              </a:lnSpc>
              <a:spcAft>
                <a:spcPts val="7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266700" indent="12700">
              <a:lnSpc>
                <a:spcPts val="1550"/>
              </a:lnSpc>
              <a:spcAft>
                <a:spcPts val="5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该类提供了显式的构造方法，系统将不会再为该类提供默认的构造方法。 此时用</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Stu</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创建的对象</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s2, s2</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的姓名为</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“无</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名”。</a:t>
            </a:r>
            <a:br>
              <a:rPr lang="zh-TW"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17000"/>
              </a:lnSpc>
              <a:spcAft>
                <a:spcPts val="11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s2 = new Stu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492945"/>
            <a:ext cx="10515600" cy="824578"/>
          </a:xfrm>
          <a:pattFill prst="pct5">
            <a:fgClr>
              <a:schemeClr val="accent1"/>
            </a:fgClr>
            <a:bgClr>
              <a:schemeClr val="bg1"/>
            </a:bgClr>
          </a:pattFill>
        </p:spPr>
        <p:txBody>
          <a:bodyPr/>
          <a:lstStyle/>
          <a:p>
            <a:br>
              <a:rPr lang="en-US" altLang="zh-TW"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br>
              <a:rPr lang="en-US" altLang="zh-TW"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r>
              <a:rPr lang="zh-TW" altLang="zh-CN" sz="4000" b="1" dirty="0">
                <a:effectLst/>
                <a:latin typeface="宋体" panose="02010600030101010101" pitchFamily="2" charset="-122"/>
                <a:ea typeface="宋体" panose="02010600030101010101" pitchFamily="2" charset="-122"/>
                <a:cs typeface="宋体" panose="02010600030101010101" pitchFamily="2" charset="-122"/>
              </a:rPr>
              <a:t>二、有参构造方法</a:t>
            </a:r>
            <a:br>
              <a:rPr lang="zh-CN" altLang="zh-CN" sz="4000" dirty="0">
                <a:solidFill>
                  <a:schemeClr val="accent3"/>
                </a:solidFill>
                <a:effectLst/>
                <a:latin typeface="宋体" panose="02010600030101010101" pitchFamily="2" charset="-122"/>
                <a:ea typeface="宋体" panose="02010600030101010101" pitchFamily="2" charset="-122"/>
                <a:cs typeface="宋体" panose="02010600030101010101" pitchFamily="2" charset="-122"/>
              </a:rPr>
            </a:br>
            <a:endParaRPr lang="zh-CN" altLang="en-US" sz="4000" dirty="0">
              <a:solidFill>
                <a:schemeClr val="accent3"/>
              </a:solidFill>
            </a:endParaRPr>
          </a:p>
        </p:txBody>
      </p:sp>
      <p:sp>
        <p:nvSpPr>
          <p:cNvPr id="3" name="内容占位符 2"/>
          <p:cNvSpPr>
            <a:spLocks noGrp="1"/>
          </p:cNvSpPr>
          <p:nvPr>
            <p:ph idx="1"/>
          </p:nvPr>
        </p:nvSpPr>
        <p:spPr>
          <a:xfrm>
            <a:off x="838200" y="1779639"/>
            <a:ext cx="10515600" cy="4945626"/>
          </a:xfrm>
          <a:pattFill prst="pct5">
            <a:fgClr>
              <a:schemeClr val="accent1"/>
            </a:fgClr>
            <a:bgClr>
              <a:schemeClr val="bg1"/>
            </a:bgClr>
          </a:pattFill>
        </p:spPr>
        <p:txBody>
          <a:bodyPr>
            <a:normAutofit fontScale="47500" lnSpcReduction="20000"/>
          </a:bodyPr>
          <a:lstStyle/>
          <a:p>
            <a:pPr indent="266700">
              <a:lnSpc>
                <a:spcPct val="140000"/>
              </a:lnSpc>
              <a:spcAft>
                <a:spcPts val="11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构造方法可以是显式的无参构造方法，也可以是有参构造方法。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Stu(</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String name =</a:t>
            </a:r>
            <a:r>
              <a:rPr lang="en-US" altLang="zh-CN" sz="1800" baseline="300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en-US" altLang="zh-CN" sz="1800" baseline="30000" dirty="0">
                <a:solidFill>
                  <a:srgbClr val="000000"/>
                </a:solidFill>
                <a:effectLst/>
                <a:latin typeface="Times New Roman" panose="02020603050405020304" pitchFamily="18" charset="0"/>
                <a:ea typeface="Times New Roman" panose="02020603050405020304" pitchFamily="18" charset="0"/>
              </a:rPr>
              <a:t>, n</a:t>
            </a:r>
            <a:r>
              <a:rPr lang="en-US" altLang="zh-CN" sz="1800" dirty="0">
                <a:solidFill>
                  <a:srgbClr val="000000"/>
                </a:solidFill>
                <a:effectLst/>
                <a:latin typeface="Times New Roman" panose="02020603050405020304" pitchFamily="18" charset="0"/>
                <a:ea typeface="Times New Roman" panose="02020603050405020304" pitchFamily="18" charset="0"/>
              </a:rPr>
              <a:t>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(String name)</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this, name = name;</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void study () (</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(name+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正在学习”)</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7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0000"/>
              </a:lnSpc>
              <a:spcAft>
                <a:spcPts val="27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266700">
              <a:lnSpc>
                <a:spcPct val="140000"/>
              </a:lnSpc>
              <a:spcAft>
                <a:spcPts val="4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此时用</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Stu</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创建对象</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s3,</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在创建对象时可以设置姓名。</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17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s3 </a:t>
            </a:r>
            <a:r>
              <a:rPr lang="zh-TW" altLang="zh-CN" sz="1800" dirty="0">
                <a:solidFill>
                  <a:srgbClr val="000000"/>
                </a:solidFill>
                <a:effectLst/>
                <a:latin typeface="Times New Roman" panose="02020603050405020304" pitchFamily="18" charset="0"/>
                <a:ea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rPr>
              <a:t>new Stu ( </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“张</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三”)；</a:t>
            </a:r>
            <a:endParaRPr lang="zh-CN" altLang="zh-CN" sz="1800" dirty="0">
              <a:effectLst/>
              <a:latin typeface="Times New Roman" panose="02020603050405020304" pitchFamily="18" charset="0"/>
              <a:ea typeface="等线" panose="02010600030101010101" pitchFamily="2" charset="-122"/>
            </a:endParaRPr>
          </a:p>
          <a:p>
            <a:pPr indent="2667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s3</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的姓名为张三。</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220121"/>
            <a:ext cx="10515600" cy="743440"/>
          </a:xfrm>
          <a:pattFill prst="pct5">
            <a:fgClr>
              <a:schemeClr val="accent1"/>
            </a:fgClr>
            <a:bgClr>
              <a:schemeClr val="bg1"/>
            </a:bgClr>
          </a:pattFill>
        </p:spPr>
        <p:txBody>
          <a:bodyPr/>
          <a:lstStyle/>
          <a:p>
            <a:br>
              <a:rPr lang="en-US" altLang="zh-TW"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br>
              <a:rPr lang="en-US" altLang="zh-TW"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r>
              <a:rPr lang="zh-TW" altLang="zh-CN" sz="2400" b="1" dirty="0">
                <a:effectLst/>
                <a:latin typeface="宋体" panose="02010600030101010101" pitchFamily="2" charset="-122"/>
                <a:ea typeface="宋体" panose="02010600030101010101" pitchFamily="2" charset="-122"/>
                <a:cs typeface="宋体" panose="02010600030101010101" pitchFamily="2" charset="-122"/>
              </a:rPr>
              <a:t>例</a:t>
            </a:r>
            <a:r>
              <a:rPr lang="zh-TW" altLang="zh-CN" sz="2400" b="1" dirty="0">
                <a:effectLst/>
                <a:latin typeface="宋体" panose="02010600030101010101" pitchFamily="2" charset="-122"/>
                <a:ea typeface="Times New Roman" panose="02020603050405020304" pitchFamily="18" charset="0"/>
                <a:cs typeface="宋体" panose="02010600030101010101" pitchFamily="2" charset="-122"/>
              </a:rPr>
              <a:t>4-3</a:t>
            </a:r>
            <a:r>
              <a:rPr lang="zh-TW" altLang="zh-CN" sz="2400" b="1" dirty="0">
                <a:effectLst/>
                <a:latin typeface="宋体" panose="02010600030101010101" pitchFamily="2" charset="-122"/>
                <a:ea typeface="宋体" panose="02010600030101010101" pitchFamily="2" charset="-122"/>
                <a:cs typeface="宋体" panose="02010600030101010101" pitchFamily="2" charset="-122"/>
              </a:rPr>
              <a:t>创建有参构造方法。</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sp>
        <p:nvSpPr>
          <p:cNvPr id="3" name="内容占位符 2"/>
          <p:cNvSpPr>
            <a:spLocks noGrp="1"/>
          </p:cNvSpPr>
          <p:nvPr>
            <p:ph idx="1"/>
          </p:nvPr>
        </p:nvSpPr>
        <p:spPr>
          <a:xfrm>
            <a:off x="838200" y="1278194"/>
            <a:ext cx="10515600" cy="5359685"/>
          </a:xfrm>
          <a:pattFill prst="pct5">
            <a:fgClr>
              <a:schemeClr val="accent1"/>
            </a:fgClr>
            <a:bgClr>
              <a:schemeClr val="bg1"/>
            </a:bgClr>
          </a:pattFill>
        </p:spPr>
        <p:txBody>
          <a:bodyPr>
            <a:normAutofit fontScale="92500" lnSpcReduction="20000"/>
          </a:bodyPr>
          <a:lstStyle/>
          <a:p>
            <a:pPr marL="2667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import java. util. Scanner; public class Test_3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static void main (String [ ] </a:t>
            </a:r>
            <a:r>
              <a:rPr lang="en-US" altLang="zh-CN" sz="1800" dirty="0" err="1">
                <a:solidFill>
                  <a:srgbClr val="000000"/>
                </a:solidFill>
                <a:effectLst/>
                <a:latin typeface="Times New Roman" panose="02020603050405020304" pitchFamily="18" charset="0"/>
                <a:ea typeface="Times New Roman" panose="02020603050405020304" pitchFamily="18" charset="0"/>
              </a:rPr>
              <a:t>args</a:t>
            </a:r>
            <a:r>
              <a:rPr lang="en-US" altLang="zh-CN" sz="1800" dirty="0">
                <a:solidFill>
                  <a:srgbClr val="000000"/>
                </a:solidFill>
                <a:effectLst/>
                <a:latin typeface="Times New Roman" panose="02020603050405020304" pitchFamily="18" charset="0"/>
                <a:ea typeface="Times New Roman" panose="02020603050405020304" pitchFamily="18" charset="0"/>
              </a:rPr>
              <a:t>) (</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Student </a:t>
            </a: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=new Student (1001</a:t>
            </a:r>
            <a:r>
              <a:rPr lang="en-US" altLang="zh-CN" sz="1800" baseline="-25000" dirty="0">
                <a:solidFill>
                  <a:srgbClr val="000000"/>
                </a:solidFill>
                <a:effectLst/>
                <a:latin typeface="Times New Roman" panose="02020603050405020304" pitchFamily="18" charset="0"/>
                <a:ea typeface="Times New Roman" panose="02020603050405020304" pitchFamily="18" charset="0"/>
              </a:rPr>
              <a:t>A</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”张三"，'男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a:t>
            </a:r>
            <a:r>
              <a:rPr lang="en-US" altLang="zh-CN" sz="1800" baseline="-250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a:t>
            </a:r>
            <a:r>
              <a:rPr lang="en-US" altLang="zh-CN" sz="1800" dirty="0">
                <a:solidFill>
                  <a:srgbClr val="000000"/>
                </a:solidFill>
                <a:effectLst/>
                <a:latin typeface="Times New Roman" panose="02020603050405020304" pitchFamily="18" charset="0"/>
                <a:ea typeface="Times New Roman" panose="02020603050405020304" pitchFamily="18" charset="0"/>
              </a:rPr>
              <a:t>90);</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Student s2 =new Student (1002</a:t>
            </a:r>
            <a:r>
              <a:rPr lang="en-US" altLang="zh-CN" sz="1800" baseline="-25000" dirty="0">
                <a:solidFill>
                  <a:srgbClr val="000000"/>
                </a:solidFill>
                <a:effectLst/>
                <a:latin typeface="Times New Roman" panose="02020603050405020304" pitchFamily="18" charset="0"/>
                <a:ea typeface="Times New Roman" panose="02020603050405020304" pitchFamily="18" charset="0"/>
              </a:rPr>
              <a:t>r</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”李</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四”，'女</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en-US" altLang="zh-CN" sz="1800" dirty="0">
                <a:solidFill>
                  <a:srgbClr val="000000"/>
                </a:solidFill>
                <a:effectLst/>
                <a:latin typeface="Times New Roman" panose="02020603050405020304" pitchFamily="18" charset="0"/>
                <a:ea typeface="Times New Roman" panose="02020603050405020304" pitchFamily="18" charset="0"/>
              </a:rPr>
              <a:t>90);</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show ();</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study ();</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s2. show (); s2. study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Student</a:t>
            </a:r>
            <a:endParaRPr lang="en-US" altLang="zh-CN" sz="1800" dirty="0">
              <a:solidFill>
                <a:srgbClr val="000000"/>
              </a:solidFill>
              <a:effectLst/>
              <a:latin typeface="Times New Roman" panose="02020603050405020304" pitchFamily="18" charset="0"/>
              <a:ea typeface="Times New Roman" panose="02020603050405020304" pitchFamily="18" charset="0"/>
            </a:endParaRPr>
          </a:p>
          <a:p>
            <a:pPr marL="800100" indent="266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02558" y="1"/>
            <a:ext cx="10586884" cy="6492874"/>
          </a:xfrm>
          <a:pattFill prst="pct5">
            <a:fgClr>
              <a:schemeClr val="accent1"/>
            </a:fgClr>
            <a:bgClr>
              <a:schemeClr val="bg1"/>
            </a:bgClr>
          </a:pattFill>
        </p:spPr>
        <p:txBody>
          <a:bodyPr>
            <a:normAutofit fontScale="70000" lnSpcReduction="20000"/>
          </a:bodyPr>
          <a:lstStyle/>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int num;                           //</a:t>
            </a:r>
            <a:r>
              <a:rPr lang="en-US" altLang="zh-CN" sz="1800" dirty="0" err="1">
                <a:solidFill>
                  <a:srgbClr val="000000"/>
                </a:solidFill>
                <a:effectLst/>
                <a:latin typeface="Times New Roman" panose="02020603050405020304" pitchFamily="18" charset="0"/>
                <a:ea typeface="Times New Roman" panose="02020603050405020304" pitchFamily="18" charset="0"/>
              </a:rPr>
              <a:t>记录学号信息</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String name;                    //</a:t>
            </a:r>
            <a:r>
              <a:rPr lang="en-US" altLang="zh-CN" sz="1800" dirty="0" err="1">
                <a:solidFill>
                  <a:srgbClr val="000000"/>
                </a:solidFill>
                <a:effectLst/>
                <a:latin typeface="Times New Roman" panose="02020603050405020304" pitchFamily="18" charset="0"/>
                <a:ea typeface="Times New Roman" panose="02020603050405020304" pitchFamily="18" charset="0"/>
              </a:rPr>
              <a:t>记录姓名信息</a:t>
            </a:r>
            <a:r>
              <a:rPr lang="en-US" altLang="zh-CN" sz="1800" dirty="0">
                <a:solidFill>
                  <a:srgbClr val="000000"/>
                </a:solidFill>
                <a:effectLst/>
                <a:latin typeface="Times New Roman" panose="02020603050405020304" pitchFamily="18" charset="0"/>
                <a:ea typeface="Times New Roman" panose="02020603050405020304" pitchFamily="18" charset="0"/>
              </a:rPr>
              <a:t>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char sex;                         //</a:t>
            </a:r>
            <a:r>
              <a:rPr lang="en-US" altLang="zh-CN" sz="1800" dirty="0" err="1">
                <a:solidFill>
                  <a:srgbClr val="000000"/>
                </a:solidFill>
                <a:effectLst/>
                <a:latin typeface="Times New Roman" panose="02020603050405020304" pitchFamily="18" charset="0"/>
                <a:ea typeface="Times New Roman" panose="02020603050405020304" pitchFamily="18" charset="0"/>
              </a:rPr>
              <a:t>记录性别信息</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double score;                  //</a:t>
            </a:r>
            <a:r>
              <a:rPr lang="en-US" altLang="zh-CN" sz="1800" dirty="0" err="1">
                <a:solidFill>
                  <a:srgbClr val="000000"/>
                </a:solidFill>
                <a:effectLst/>
                <a:latin typeface="Times New Roman" panose="02020603050405020304" pitchFamily="18" charset="0"/>
                <a:ea typeface="Times New Roman" panose="02020603050405020304" pitchFamily="18" charset="0"/>
              </a:rPr>
              <a:t>记录成绩信息</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Student (int </a:t>
            </a:r>
            <a:r>
              <a:rPr lang="en-US" altLang="zh-CN" sz="1800" dirty="0" err="1">
                <a:solidFill>
                  <a:srgbClr val="000000"/>
                </a:solidFill>
                <a:effectLst/>
                <a:latin typeface="Times New Roman" panose="02020603050405020304" pitchFamily="18" charset="0"/>
                <a:ea typeface="Times New Roman" panose="02020603050405020304" pitchFamily="18" charset="0"/>
              </a:rPr>
              <a:t>nl</a:t>
            </a:r>
            <a:r>
              <a:rPr lang="zh-TW" altLang="zh-CN" sz="1800" dirty="0">
                <a:solidFill>
                  <a:srgbClr val="000000"/>
                </a:solidFill>
                <a:effectLst/>
                <a:latin typeface="Times New Roman" panose="02020603050405020304" pitchFamily="18" charset="0"/>
                <a:ea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rPr>
              <a:t>String n2, char s, double </a:t>
            </a:r>
            <a:r>
              <a:rPr lang="en-US" altLang="zh-CN" sz="1800" dirty="0" err="1">
                <a:solidFill>
                  <a:srgbClr val="000000"/>
                </a:solidFill>
                <a:effectLst/>
                <a:latin typeface="Times New Roman" panose="02020603050405020304" pitchFamily="18" charset="0"/>
                <a:ea typeface="Times New Roman" panose="02020603050405020304" pitchFamily="18" charset="0"/>
              </a:rPr>
              <a:t>sc</a:t>
            </a: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en-US" altLang="zh-CN" sz="1800" dirty="0">
              <a:solidFill>
                <a:srgbClr val="000000"/>
              </a:solidFill>
              <a:effectLst/>
              <a:latin typeface="Times New Roman" panose="02020603050405020304" pitchFamily="18" charset="0"/>
              <a:ea typeface="Times New Roman" panose="02020603050405020304" pitchFamily="18" charset="0"/>
            </a:endParaRPr>
          </a:p>
          <a:p>
            <a:pPr marL="800100" indent="5334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400"/>
              </a:spcAft>
            </a:pPr>
            <a:r>
              <a:rPr lang="en-US" altLang="zh-CN" sz="1800" dirty="0">
                <a:latin typeface="Times New Roman" panose="02020603050405020304" pitchFamily="18" charset="0"/>
                <a:ea typeface="等线" panose="02010600030101010101" pitchFamily="2" charset="-122"/>
              </a:rPr>
              <a:t>Num=n1</a:t>
            </a:r>
            <a:endParaRPr lang="en-US" altLang="zh-CN" sz="1800" dirty="0">
              <a:latin typeface="Times New Roman" panose="02020603050405020304" pitchFamily="18" charset="0"/>
              <a:ea typeface="等线" panose="02010600030101010101" pitchFamily="2" charset="-122"/>
            </a:endParaRPr>
          </a:p>
          <a:p>
            <a:pPr marL="800100" indent="533400">
              <a:lnSpc>
                <a:spcPct val="140000"/>
              </a:lnSpc>
              <a:spcAft>
                <a:spcPts val="400"/>
              </a:spcAft>
            </a:pPr>
            <a:r>
              <a:rPr lang="en-US" altLang="zh-CN" sz="1800" dirty="0">
                <a:effectLst/>
                <a:latin typeface="Times New Roman" panose="02020603050405020304" pitchFamily="18" charset="0"/>
                <a:ea typeface="等线" panose="02010600030101010101" pitchFamily="2" charset="-122"/>
              </a:rPr>
              <a:t>Name=n2</a:t>
            </a:r>
            <a:endParaRPr lang="en-US" altLang="zh-CN" sz="1800" dirty="0">
              <a:effectLst/>
              <a:latin typeface="Times New Roman" panose="02020603050405020304" pitchFamily="18" charset="0"/>
              <a:ea typeface="等线" panose="02010600030101010101" pitchFamily="2" charset="-122"/>
            </a:endParaRPr>
          </a:p>
          <a:p>
            <a:pPr marL="787400" indent="127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sex = s;</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score = </a:t>
            </a:r>
            <a:r>
              <a:rPr lang="en-US" altLang="zh-CN" sz="1800" dirty="0" err="1">
                <a:solidFill>
                  <a:srgbClr val="000000"/>
                </a:solidFill>
                <a:effectLst/>
                <a:latin typeface="Times New Roman" panose="02020603050405020304" pitchFamily="18" charset="0"/>
                <a:ea typeface="Times New Roman" panose="02020603050405020304" pitchFamily="18" charset="0"/>
              </a:rPr>
              <a:t>sc</a:t>
            </a: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study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(name +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正在学习中！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3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br>
              <a:rPr lang="en-US" altLang="zh-CN" sz="1800" dirty="0">
                <a:effectLst/>
                <a:latin typeface="Times New Roman" panose="02020603050405020304" pitchFamily="18" charset="0"/>
                <a:ea typeface="等线" panose="02010600030101010101" pitchFamily="2" charset="-122"/>
              </a:rPr>
            </a:b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a:t>
            </a:r>
            <a:r>
              <a:rPr lang="zh-CN" altLang="en-US" dirty="0"/>
              <a:t>情景导入</a:t>
            </a:r>
            <a:endParaRPr lang="zh-CN" altLang="en-US" dirty="0"/>
          </a:p>
        </p:txBody>
      </p:sp>
      <p:sp>
        <p:nvSpPr>
          <p:cNvPr id="3" name="内容占位符 2"/>
          <p:cNvSpPr>
            <a:spLocks noGrp="1"/>
          </p:cNvSpPr>
          <p:nvPr>
            <p:ph idx="1"/>
          </p:nvPr>
        </p:nvSpPr>
        <p:spPr>
          <a:pattFill prst="pct5">
            <a:fgClr>
              <a:schemeClr val="accent1"/>
            </a:fgClr>
            <a:bgClr>
              <a:schemeClr val="bg1"/>
            </a:bgClr>
          </a:pattFill>
        </p:spPr>
        <p:txBody>
          <a:bodyPr/>
          <a:lstStyle/>
          <a:p>
            <a:pPr indent="266700" algn="just">
              <a:lnSpc>
                <a:spcPts val="1640"/>
              </a:lnSpc>
              <a:spcAft>
                <a:spcPts val="300"/>
              </a:spcAft>
            </a:pPr>
            <a:endPar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endParaRPr>
          </a:p>
          <a:p>
            <a:pPr indent="266700" algn="just">
              <a:lnSpc>
                <a:spcPts val="1640"/>
              </a:lnSpc>
              <a:spcAft>
                <a:spcPts val="300"/>
              </a:spcAft>
            </a:pPr>
            <a:r>
              <a:rPr lang="en-US" altLang="zh-CN" sz="1800" dirty="0">
                <a:solidFill>
                  <a:srgbClr val="00B0F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基本组成单位为类。在</a:t>
            </a:r>
            <a:r>
              <a:rPr lang="en-US" altLang="zh-CN" sz="1800" dirty="0">
                <a:solidFill>
                  <a:srgbClr val="00B0F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程序设计中，代码都是放置于类中。类的设计过程可 以理解为生产洗衣机的过程。</a:t>
            </a:r>
            <a:endParaRPr lang="zh-CN" altLang="zh-CN"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4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类的设计过程相当于洗衣机的设计图纸的绘制过程。绘制洗衣机图纸的具体步骤可以 理解为：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40"/>
              </a:lnSpc>
              <a:spcAft>
                <a:spcPts val="300"/>
              </a:spcAft>
              <a:tabLst>
                <a:tab pos="573405" algn="l"/>
              </a:tabLst>
            </a:pP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（1）</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首先为该图纸命名，即类名。</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40"/>
              </a:lnSpc>
              <a:spcAft>
                <a:spcPts val="300"/>
              </a:spcAft>
              <a:tabLst>
                <a:tab pos="560705" algn="l"/>
              </a:tabLst>
            </a:pP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（2）</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在图纸中标注需要哪些空间（放置衣物、加洗衣液等），即为类的属性。</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40"/>
              </a:lnSpc>
              <a:spcAft>
                <a:spcPts val="300"/>
              </a:spcAft>
              <a:tabLst>
                <a:tab pos="585470" algn="l"/>
              </a:tabLst>
            </a:pP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（3）</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在图纸中标注洗衣机有哪些功能按钮（启动按钮、设置转数按钮、设置温度按 钮等），即为类的方法。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4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图纸设计完毕后，按图纸生产具体的洗衣机，即为创建类的对象，所以对象可以理解 为具体的一台洗衣机</a:t>
            </a:r>
            <a:r>
              <a:rPr lang="zh-CN" altLang="en-US" sz="1800" dirty="0">
                <a:solidFill>
                  <a:srgbClr val="000000"/>
                </a:solidFill>
                <a:latin typeface="宋体" panose="02010600030101010101" pitchFamily="2" charset="-122"/>
                <a:ea typeface="宋体" panose="02010600030101010101" pitchFamily="2" charset="-122"/>
                <a:cs typeface="宋体" panose="02010600030101010101" pitchFamily="2" charset="-122"/>
              </a:rPr>
              <a:t>（如图）</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6219"/>
          </a:xfrm>
          <a:pattFill prst="pct5">
            <a:fgClr>
              <a:schemeClr val="accent1"/>
            </a:fgClr>
            <a:bgClr>
              <a:schemeClr val="bg1"/>
            </a:bgClr>
          </a:pattFill>
        </p:spPr>
        <p:txBody>
          <a:bodyPr/>
          <a:lstStyle/>
          <a:p>
            <a:pPr marL="800100" indent="520700">
              <a:lnSpc>
                <a:spcPct val="140000"/>
              </a:lnSpc>
              <a:spcAft>
                <a:spcPts val="6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show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800100">
              <a:lnSpc>
                <a:spcPts val="1645"/>
              </a:lnSpc>
              <a:spcAft>
                <a:spcPts val="6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print</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丄</a:t>
            </a:r>
            <a:r>
              <a:rPr lang="en-US" altLang="zh-CN" sz="1800" dirty="0">
                <a:solidFill>
                  <a:srgbClr val="000000"/>
                </a:solidFill>
                <a:effectLst/>
                <a:latin typeface="Times New Roman" panose="02020603050405020304" pitchFamily="18" charset="0"/>
                <a:ea typeface="Times New Roman" panose="02020603050405020304" pitchFamily="18" charset="0"/>
              </a:rPr>
              <a:t>n </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(”学</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号：</a:t>
            </a:r>
            <a:r>
              <a:rPr lang="en-US" altLang="zh-CN" sz="1800" dirty="0">
                <a:solidFill>
                  <a:srgbClr val="000000"/>
                </a:solidFill>
                <a:effectLst/>
                <a:latin typeface="Times New Roman" panose="02020603050405020304" pitchFamily="18" charset="0"/>
                <a:ea typeface="Times New Roman" panose="02020603050405020304" pitchFamily="18" charset="0"/>
              </a:rPr>
              <a:t>”+num+”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姓名：</a:t>
            </a:r>
            <a:r>
              <a:rPr lang="en-US" altLang="zh-CN" sz="1800" dirty="0">
                <a:solidFill>
                  <a:srgbClr val="000000"/>
                </a:solidFill>
                <a:effectLst/>
                <a:latin typeface="Times New Roman" panose="02020603050405020304" pitchFamily="18" charset="0"/>
                <a:ea typeface="Times New Roman" panose="02020603050405020304" pitchFamily="18" charset="0"/>
              </a:rPr>
              <a:t>”+name + ”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’性另</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r>
              <a:rPr lang="en-US" altLang="zh-CN" sz="1800" baseline="300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n</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 </a:t>
            </a:r>
            <a:r>
              <a:rPr lang="en-US" altLang="zh-CN" sz="1800" dirty="0">
                <a:solidFill>
                  <a:srgbClr val="000000"/>
                </a:solidFill>
                <a:effectLst/>
                <a:latin typeface="Times New Roman" panose="02020603050405020304" pitchFamily="18" charset="0"/>
                <a:ea typeface="Times New Roman" panose="02020603050405020304" pitchFamily="18" charset="0"/>
              </a:rPr>
              <a:t>sex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成绩:</a:t>
            </a:r>
            <a:r>
              <a:rPr lang="en-US" altLang="zh-CN" sz="1800" baseline="30000" dirty="0" err="1">
                <a:solidFill>
                  <a:srgbClr val="000000"/>
                </a:solidFill>
                <a:effectLst/>
                <a:latin typeface="Times New Roman" panose="02020603050405020304" pitchFamily="18" charset="0"/>
                <a:ea typeface="Times New Roman" panose="02020603050405020304" pitchFamily="18" charset="0"/>
              </a:rPr>
              <a:t>n</a:t>
            </a:r>
            <a:r>
              <a:rPr lang="en-US" altLang="zh-CN" sz="1800" dirty="0" err="1">
                <a:solidFill>
                  <a:srgbClr val="000000"/>
                </a:solidFill>
                <a:effectLst/>
                <a:latin typeface="Times New Roman" panose="02020603050405020304" pitchFamily="18" charset="0"/>
                <a:ea typeface="Times New Roman" panose="02020603050405020304" pitchFamily="18" charset="0"/>
              </a:rPr>
              <a:t>+score</a:t>
            </a:r>
            <a:r>
              <a:rPr lang="en-US" altLang="zh-CN" sz="1800" dirty="0">
                <a:solidFill>
                  <a:srgbClr val="000000"/>
                </a:solidFill>
                <a:effectLst/>
                <a:latin typeface="Times New Roman" panose="02020603050405020304" pitchFamily="18" charset="0"/>
                <a:ea typeface="Times New Roman" panose="02020603050405020304" pitchFamily="18" charset="0"/>
              </a:rPr>
              <a:t>)</a:t>
            </a:r>
            <a:r>
              <a:rPr lang="zh-TW"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540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254000">
              <a:lnSpc>
                <a:spcPts val="1645"/>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该程序运行结果如下：</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45"/>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学号：</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1001</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姓名:张三 性别:男 成绩：</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90.0</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45"/>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张三正在学习中！</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45"/>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学号：</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1002</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姓名:李四 性别:女 成绩：</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90. 0</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45"/>
              </a:lnSpc>
              <a:spcAft>
                <a:spcPts val="995"/>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李四正在学习中！</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229954"/>
            <a:ext cx="10515600" cy="893403"/>
          </a:xfrm>
          <a:pattFill prst="pct5">
            <a:fgClr>
              <a:schemeClr val="accent1"/>
            </a:fgClr>
            <a:bgClr>
              <a:schemeClr val="bg1"/>
            </a:bgClr>
          </a:pattFill>
        </p:spPr>
        <p:txBody>
          <a:bodyPr/>
          <a:lstStyle/>
          <a:p>
            <a:br>
              <a:rPr lang="en-US" altLang="zh-TW" sz="20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br>
              <a:rPr lang="en-US" altLang="zh-TW" sz="20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r>
              <a:rPr lang="zh-TW" altLang="zh-CN" sz="2400" b="1" dirty="0">
                <a:effectLst/>
                <a:latin typeface="宋体" panose="02010600030101010101" pitchFamily="2" charset="-122"/>
                <a:ea typeface="宋体" panose="02010600030101010101" pitchFamily="2" charset="-122"/>
                <a:cs typeface="宋体" panose="02010600030101010101" pitchFamily="2" charset="-122"/>
              </a:rPr>
              <a:t>三、构造方法的重载</a:t>
            </a:r>
            <a:br>
              <a:rPr lang="zh-CN" altLang="zh-CN"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sp>
        <p:nvSpPr>
          <p:cNvPr id="3" name="内容占位符 2"/>
          <p:cNvSpPr>
            <a:spLocks noGrp="1"/>
          </p:cNvSpPr>
          <p:nvPr>
            <p:ph idx="1"/>
          </p:nvPr>
        </p:nvSpPr>
        <p:spPr>
          <a:xfrm>
            <a:off x="838200" y="1278195"/>
            <a:ext cx="10515600" cy="5476566"/>
          </a:xfrm>
          <a:pattFill prst="pct5">
            <a:fgClr>
              <a:schemeClr val="accent1"/>
            </a:fgClr>
            <a:bgClr>
              <a:schemeClr val="bg1"/>
            </a:bgClr>
          </a:pattFill>
        </p:spPr>
        <p:txBody>
          <a:bodyPr>
            <a:normAutofit fontScale="85000" lnSpcReduction="20000"/>
          </a:bodyPr>
          <a:lstStyle/>
          <a:p>
            <a:r>
              <a:rPr lang="zh-TW" altLang="zh-CN" sz="1800" b="1"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一个类也可以同时设计多个构造方法，但是这些构造方法的形参的个数或类型必须不 同。在创建对象时需要有匹配的构造方法，该对象选择与之匹配的构造方法来初始化。</a:t>
            </a:r>
            <a:endParaRPr lang="zh-CN" altLang="zh-CN" sz="1800" b="1"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20"/>
              </a:lnSpc>
              <a:spcAft>
                <a:spcPts val="19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例如</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540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Stu{</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String name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787400" indent="254000">
              <a:lnSpc>
                <a:spcPct val="142000"/>
              </a:lnSpc>
              <a:spcAft>
                <a:spcPts val="30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name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”无名</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520700">
              <a:lnSpc>
                <a:spcPct val="140000"/>
              </a:lnSpc>
              <a:spcAft>
                <a:spcPts val="3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6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(String name)</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this, name = name;</a:t>
            </a:r>
            <a:endParaRPr lang="zh-CN" altLang="zh-CN" sz="1800" dirty="0">
              <a:effectLst/>
              <a:latin typeface="Times New Roman" panose="02020603050405020304" pitchFamily="18" charset="0"/>
              <a:ea typeface="等线" panose="02010600030101010101" pitchFamily="2" charset="-122"/>
            </a:endParaRPr>
          </a:p>
          <a:p>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6219"/>
          </a:xfrm>
          <a:pattFill prst="pct5">
            <a:fgClr>
              <a:schemeClr val="accent1"/>
            </a:fgClr>
            <a:bgClr>
              <a:schemeClr val="bg1"/>
            </a:bgClr>
          </a:pattFill>
        </p:spPr>
        <p:txBody>
          <a:bodyPr/>
          <a:lstStyle/>
          <a:p>
            <a:pPr marL="800100" indent="12700">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void study () (</a:t>
            </a:r>
            <a:endParaRPr lang="zh-CN" altLang="zh-CN" sz="1800" dirty="0">
              <a:effectLst/>
              <a:latin typeface="Times New Roman" panose="02020603050405020304" pitchFamily="18" charset="0"/>
              <a:ea typeface="等线" panose="02010600030101010101" pitchFamily="2" charset="-122"/>
            </a:endParaRPr>
          </a:p>
          <a:p>
            <a:pPr marL="800100" indent="12700" algn="ctr">
              <a:lnSpc>
                <a:spcPct val="140000"/>
              </a:lnSpc>
              <a:spcAft>
                <a:spcPts val="105"/>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(name +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正在学习”)</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0000"/>
              </a:lnSpc>
              <a:spcAft>
                <a:spcPts val="8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58800">
              <a:lnSpc>
                <a:spcPct val="140000"/>
              </a:lnSpc>
              <a:spcAft>
                <a:spcPts val="37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266700">
              <a:lnSpc>
                <a:spcPct val="140000"/>
              </a:lnSpc>
              <a:spcAft>
                <a:spcPts val="30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Stu</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类有两个构造方法，一个是无参的构造方法，一个是有一个参数的构造方法。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595"/>
              </a:lnSpc>
              <a:spcAft>
                <a:spcPts val="25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a:t>
            </a:r>
            <a:r>
              <a:rPr lang="en-US" altLang="zh-CN" sz="1800" dirty="0" err="1">
                <a:solidFill>
                  <a:srgbClr val="000000"/>
                </a:solidFill>
                <a:effectLst/>
                <a:latin typeface="Times New Roman" panose="02020603050405020304" pitchFamily="18" charset="0"/>
                <a:ea typeface="Times New Roman" panose="02020603050405020304" pitchFamily="18" charset="0"/>
              </a:rPr>
              <a:t>sll</a:t>
            </a:r>
            <a:r>
              <a:rPr lang="en-US" altLang="zh-CN" sz="1800" dirty="0">
                <a:solidFill>
                  <a:srgbClr val="000000"/>
                </a:solidFill>
                <a:effectLst/>
                <a:latin typeface="Times New Roman" panose="02020603050405020304" pitchFamily="18" charset="0"/>
                <a:ea typeface="Times New Roman" panose="02020603050405020304" pitchFamily="18" charset="0"/>
              </a:rPr>
              <a:t> =new Stu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pPr indent="266700">
              <a:lnSpc>
                <a:spcPts val="1595"/>
              </a:lnSpc>
              <a:spcAft>
                <a:spcPts val="25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s22 = new Stu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"张三"</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pPr indent="266700">
              <a:lnSpc>
                <a:spcPts val="1595"/>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其中</a:t>
            </a:r>
            <a:r>
              <a:rPr lang="en-US" altLang="zh-CN" sz="1800" dirty="0" err="1">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sll</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是调用了无参的构造方法来创建的，所以</a:t>
            </a:r>
            <a:r>
              <a:rPr lang="en-US" altLang="zh-CN" sz="1800" dirty="0" err="1">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sll</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的姓名是</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“无</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名”，而</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s22</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是调 用了有参</a:t>
            </a:r>
            <a:endParaRPr lang="en-US" altLang="zh-TW"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595"/>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的构造方法来创建的，所以</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s22</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的姓名是</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“张</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三”。</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24578"/>
          </a:xfrm>
          <a:pattFill prst="pct5">
            <a:fgClr>
              <a:schemeClr val="accent1"/>
            </a:fgClr>
            <a:bgClr>
              <a:schemeClr val="bg1"/>
            </a:bgClr>
          </a:pattFill>
        </p:spPr>
        <p:txBody>
          <a:bodyPr/>
          <a:lstStyle/>
          <a:p>
            <a:br>
              <a:rPr lang="en-US" altLang="zh-TW" sz="2000" b="1" dirty="0">
                <a:effectLst/>
                <a:latin typeface="宋体" panose="02010600030101010101" pitchFamily="2" charset="-122"/>
                <a:ea typeface="宋体" panose="02010600030101010101" pitchFamily="2" charset="-122"/>
                <a:cs typeface="宋体" panose="02010600030101010101" pitchFamily="2" charset="-122"/>
              </a:rPr>
            </a:br>
            <a:r>
              <a:rPr lang="zh-TW" altLang="zh-CN" sz="2000" b="1" dirty="0">
                <a:effectLst/>
                <a:latin typeface="宋体" panose="02010600030101010101" pitchFamily="2" charset="-122"/>
                <a:ea typeface="宋体" panose="02010600030101010101" pitchFamily="2" charset="-122"/>
                <a:cs typeface="宋体" panose="02010600030101010101" pitchFamily="2" charset="-122"/>
              </a:rPr>
              <a:t>例</a:t>
            </a:r>
            <a:r>
              <a:rPr lang="en-US" altLang="zh-CN" sz="2000" b="1" dirty="0">
                <a:effectLst/>
                <a:latin typeface="Times New Roman" panose="02020603050405020304" pitchFamily="18" charset="0"/>
                <a:ea typeface="Times New Roman" panose="02020603050405020304" pitchFamily="18" charset="0"/>
                <a:cs typeface="宋体" panose="02010600030101010101" pitchFamily="2" charset="-122"/>
              </a:rPr>
              <a:t>4-4</a:t>
            </a:r>
            <a:r>
              <a:rPr lang="zh-TW" altLang="zh-CN" sz="2000" b="1" dirty="0">
                <a:effectLst/>
                <a:latin typeface="宋体" panose="02010600030101010101" pitchFamily="2" charset="-122"/>
                <a:ea typeface="宋体" panose="02010600030101010101" pitchFamily="2" charset="-122"/>
                <a:cs typeface="宋体" panose="02010600030101010101" pitchFamily="2" charset="-122"/>
              </a:rPr>
              <a:t>创建学生类，并设计多种创建方式。</a:t>
            </a:r>
            <a:br>
              <a:rPr lang="zh-CN" altLang="zh-CN" sz="2000" b="1"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b="1" dirty="0"/>
          </a:p>
        </p:txBody>
      </p:sp>
      <p:sp>
        <p:nvSpPr>
          <p:cNvPr id="4" name="Shape 231"/>
          <p:cNvSpPr txBox="1">
            <a:spLocks noGrp="1"/>
          </p:cNvSpPr>
          <p:nvPr>
            <p:ph idx="1"/>
          </p:nvPr>
        </p:nvSpPr>
        <p:spPr>
          <a:xfrm>
            <a:off x="838199" y="1278194"/>
            <a:ext cx="10515601" cy="5417574"/>
          </a:xfrm>
          <a:prstGeom prst="rect">
            <a:avLst/>
          </a:prstGeom>
          <a:pattFill prst="pct5">
            <a:fgClr>
              <a:schemeClr val="accent1"/>
            </a:fgClr>
            <a:bgClr>
              <a:schemeClr val="bg1"/>
            </a:bgClr>
          </a:pattFill>
        </p:spPr>
        <p:txBody>
          <a:bodyPr lIns="0" tIns="0" rIns="0" bIns="0">
            <a:normAutofit/>
          </a:bodyPr>
          <a:lstStyle/>
          <a:p>
            <a:pPr marL="800100" indent="12700">
              <a:lnSpc>
                <a:spcPct val="137000"/>
              </a:lnSpc>
              <a:spcAft>
                <a:spcPts val="200"/>
              </a:spcAft>
            </a:pPr>
            <a:r>
              <a:rPr lang="en-US" sz="1400" dirty="0">
                <a:solidFill>
                  <a:srgbClr val="000000"/>
                </a:solidFill>
                <a:effectLst/>
                <a:latin typeface="Times New Roman" panose="02020603050405020304" pitchFamily="18" charset="0"/>
                <a:ea typeface="Times New Roman" panose="02020603050405020304" pitchFamily="18" charset="0"/>
              </a:rPr>
              <a:t>import java. util. Scanner;</a:t>
            </a:r>
            <a:endParaRPr lang="zh-CN" sz="1400" dirty="0">
              <a:effectLst/>
              <a:latin typeface="Times New Roman" panose="02020603050405020304" pitchFamily="18" charset="0"/>
              <a:ea typeface="等线" panose="02010600030101010101" pitchFamily="2" charset="-122"/>
            </a:endParaRPr>
          </a:p>
          <a:p>
            <a:pPr marL="800100" indent="12700">
              <a:lnSpc>
                <a:spcPct val="137000"/>
              </a:lnSpc>
              <a:spcAft>
                <a:spcPts val="200"/>
              </a:spcAft>
            </a:pPr>
            <a:r>
              <a:rPr lang="en-US" sz="1400" dirty="0">
                <a:solidFill>
                  <a:srgbClr val="000000"/>
                </a:solidFill>
                <a:effectLst/>
                <a:latin typeface="Times New Roman" panose="02020603050405020304" pitchFamily="18" charset="0"/>
                <a:ea typeface="Times New Roman" panose="02020603050405020304" pitchFamily="18" charset="0"/>
              </a:rPr>
              <a:t>public class Test_4 (</a:t>
            </a:r>
            <a:endParaRPr lang="zh-CN" sz="1400" dirty="0">
              <a:effectLst/>
              <a:latin typeface="Times New Roman" panose="02020603050405020304" pitchFamily="18" charset="0"/>
              <a:ea typeface="等线" panose="02010600030101010101" pitchFamily="2" charset="-122"/>
            </a:endParaRPr>
          </a:p>
          <a:p>
            <a:pPr marL="1663700" indent="-1397000">
              <a:lnSpc>
                <a:spcPct val="137000"/>
              </a:lnSpc>
              <a:spcAft>
                <a:spcPts val="200"/>
              </a:spcAft>
            </a:pPr>
            <a:r>
              <a:rPr lang="en-US" sz="1400" dirty="0">
                <a:solidFill>
                  <a:srgbClr val="000000"/>
                </a:solidFill>
                <a:effectLst/>
                <a:latin typeface="Times New Roman" panose="02020603050405020304" pitchFamily="18" charset="0"/>
                <a:ea typeface="Times New Roman" panose="02020603050405020304" pitchFamily="18" charset="0"/>
              </a:rPr>
              <a:t>public static void main (String [ ] </a:t>
            </a:r>
            <a:r>
              <a:rPr lang="en-US" sz="1400" dirty="0" err="1">
                <a:solidFill>
                  <a:srgbClr val="000000"/>
                </a:solidFill>
                <a:effectLst/>
                <a:latin typeface="Times New Roman" panose="02020603050405020304" pitchFamily="18" charset="0"/>
                <a:ea typeface="Times New Roman" panose="02020603050405020304" pitchFamily="18" charset="0"/>
              </a:rPr>
              <a:t>args</a:t>
            </a:r>
            <a:r>
              <a:rPr lang="en-US" sz="1400" dirty="0">
                <a:solidFill>
                  <a:srgbClr val="000000"/>
                </a:solidFill>
                <a:effectLst/>
                <a:latin typeface="Times New Roman" panose="02020603050405020304" pitchFamily="18" charset="0"/>
                <a:ea typeface="Times New Roman" panose="02020603050405020304" pitchFamily="18" charset="0"/>
              </a:rPr>
              <a:t>) ( Student();</a:t>
            </a:r>
            <a:endParaRPr lang="zh-CN" sz="1400" dirty="0">
              <a:effectLst/>
              <a:latin typeface="Times New Roman" panose="02020603050405020304" pitchFamily="18" charset="0"/>
              <a:ea typeface="等线" panose="02010600030101010101" pitchFamily="2" charset="-122"/>
            </a:endParaRPr>
          </a:p>
          <a:p>
            <a:pPr marL="1663700" indent="12700">
              <a:lnSpc>
                <a:spcPct val="137000"/>
              </a:lnSpc>
              <a:spcAft>
                <a:spcPts val="200"/>
              </a:spcAft>
            </a:pPr>
            <a:r>
              <a:rPr lang="en-US" sz="1400" dirty="0">
                <a:solidFill>
                  <a:srgbClr val="000000"/>
                </a:solidFill>
                <a:effectLst/>
                <a:latin typeface="Times New Roman" panose="02020603050405020304" pitchFamily="18" charset="0"/>
                <a:ea typeface="Times New Roman" panose="02020603050405020304" pitchFamily="18" charset="0"/>
              </a:rPr>
              <a:t>Student(1001);</a:t>
            </a:r>
            <a:endParaRPr lang="zh-CN" sz="1400" dirty="0">
              <a:effectLst/>
              <a:latin typeface="Times New Roman" panose="02020603050405020304" pitchFamily="18" charset="0"/>
              <a:ea typeface="等线" panose="02010600030101010101" pitchFamily="2" charset="-122"/>
            </a:endParaRPr>
          </a:p>
          <a:p>
            <a:pPr marL="1663700" indent="12700">
              <a:lnSpc>
                <a:spcPct val="137000"/>
              </a:lnSpc>
              <a:spcAft>
                <a:spcPts val="200"/>
              </a:spcAft>
            </a:pPr>
            <a:r>
              <a:rPr lang="en-US" sz="1400" dirty="0">
                <a:solidFill>
                  <a:srgbClr val="000000"/>
                </a:solidFill>
                <a:effectLst/>
                <a:latin typeface="Times New Roman" panose="02020603050405020304" pitchFamily="18" charset="0"/>
                <a:ea typeface="Times New Roman" panose="02020603050405020304" pitchFamily="18" charset="0"/>
              </a:rPr>
              <a:t>Student (1002</a:t>
            </a:r>
            <a:r>
              <a:rPr lang="zh-TW"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/张三”)</a:t>
            </a:r>
            <a:r>
              <a:rPr lang="en-US" sz="14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sz="1400" dirty="0">
              <a:effectLst/>
              <a:latin typeface="Times New Roman" panose="02020603050405020304" pitchFamily="18" charset="0"/>
              <a:ea typeface="等线" panose="02010600030101010101" pitchFamily="2" charset="-122"/>
            </a:endParaRPr>
          </a:p>
          <a:p>
            <a:pPr marL="1663700" indent="12700">
              <a:lnSpc>
                <a:spcPct val="137000"/>
              </a:lnSpc>
              <a:spcAft>
                <a:spcPts val="200"/>
              </a:spcAft>
            </a:pPr>
            <a:r>
              <a:rPr lang="en-US" sz="1400" dirty="0">
                <a:solidFill>
                  <a:srgbClr val="000000"/>
                </a:solidFill>
                <a:effectLst/>
                <a:latin typeface="Times New Roman" panose="02020603050405020304" pitchFamily="18" charset="0"/>
                <a:ea typeface="Times New Roman" panose="02020603050405020304" pitchFamily="18" charset="0"/>
              </a:rPr>
              <a:t>Student (1003, </a:t>
            </a:r>
            <a:r>
              <a:rPr lang="zh-CN"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”李</a:t>
            </a:r>
            <a:r>
              <a:rPr lang="zh-TW"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四”，</a:t>
            </a:r>
            <a:r>
              <a:rPr lang="zh-CN" sz="1400" i="1" dirty="0">
                <a:solidFill>
                  <a:srgbClr val="000000"/>
                </a:solidFill>
                <a:effectLst/>
                <a:latin typeface="Times New Roman" panose="02020603050405020304" pitchFamily="18" charset="0"/>
                <a:ea typeface="Times New Roman" panose="02020603050405020304" pitchFamily="18" charset="0"/>
              </a:rPr>
              <a:t>'</a:t>
            </a:r>
            <a:r>
              <a:rPr lang="zh-CN" sz="1400" i="1"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女</a:t>
            </a:r>
            <a:r>
              <a:rPr lang="zh-CN" sz="1400" i="1" dirty="0">
                <a:solidFill>
                  <a:srgbClr val="000000"/>
                </a:solidFill>
                <a:effectLst/>
                <a:latin typeface="Times New Roman" panose="02020603050405020304" pitchFamily="18" charset="0"/>
                <a:ea typeface="Times New Roman" panose="02020603050405020304" pitchFamily="18" charset="0"/>
              </a:rPr>
              <a:t>*</a:t>
            </a:r>
            <a:r>
              <a:rPr lang="zh-CN" sz="1400" dirty="0">
                <a:solidFill>
                  <a:srgbClr val="000000"/>
                </a:solidFill>
                <a:effectLst/>
                <a:latin typeface="Times New Roman" panose="02020603050405020304" pitchFamily="18" charset="0"/>
                <a:ea typeface="Times New Roman" panose="02020603050405020304" pitchFamily="18" charset="0"/>
              </a:rPr>
              <a:t> 90);</a:t>
            </a:r>
            <a:endParaRPr lang="en-US" altLang="zh-CN" sz="1400" dirty="0">
              <a:solidFill>
                <a:srgbClr val="000000"/>
              </a:solidFill>
              <a:effectLst/>
              <a:latin typeface="Times New Roman" panose="02020603050405020304" pitchFamily="18" charset="0"/>
              <a:ea typeface="Times New Roman" panose="02020603050405020304" pitchFamily="18" charset="0"/>
            </a:endParaRPr>
          </a:p>
          <a:p>
            <a:pPr marL="812800" indent="12700">
              <a:lnSpc>
                <a:spcPct val="140000"/>
              </a:lnSpc>
              <a:spcAft>
                <a:spcPts val="400"/>
              </a:spcAft>
            </a:pPr>
            <a:r>
              <a:rPr lang="en-US" altLang="zh-CN" sz="1400" dirty="0" err="1">
                <a:solidFill>
                  <a:srgbClr val="000000"/>
                </a:solidFill>
                <a:effectLst/>
                <a:latin typeface="Times New Roman" panose="02020603050405020304" pitchFamily="18" charset="0"/>
                <a:ea typeface="Times New Roman" panose="02020603050405020304" pitchFamily="18" charset="0"/>
              </a:rPr>
              <a:t>si</a:t>
            </a:r>
            <a:r>
              <a:rPr lang="en-US" altLang="zh-CN" sz="1400" dirty="0">
                <a:solidFill>
                  <a:srgbClr val="000000"/>
                </a:solidFill>
                <a:effectLst/>
                <a:latin typeface="Times New Roman" panose="02020603050405020304" pitchFamily="18" charset="0"/>
                <a:ea typeface="Times New Roman" panose="02020603050405020304" pitchFamily="18" charset="0"/>
              </a:rPr>
              <a:t>. show ();</a:t>
            </a:r>
            <a:endParaRPr lang="zh-CN" altLang="zh-CN" sz="1400" dirty="0">
              <a:effectLst/>
              <a:latin typeface="Times New Roman" panose="02020603050405020304" pitchFamily="18" charset="0"/>
              <a:ea typeface="等线" panose="02010600030101010101" pitchFamily="2" charset="-122"/>
            </a:endParaRPr>
          </a:p>
          <a:p>
            <a:pPr marL="812800" indent="12700">
              <a:lnSpc>
                <a:spcPct val="135000"/>
              </a:lnSpc>
              <a:spcAft>
                <a:spcPts val="200"/>
              </a:spcAft>
            </a:pPr>
            <a:r>
              <a:rPr lang="en-US" altLang="zh-CN" sz="1400" dirty="0" err="1">
                <a:solidFill>
                  <a:srgbClr val="000000"/>
                </a:solidFill>
                <a:effectLst/>
                <a:latin typeface="Times New Roman" panose="02020603050405020304" pitchFamily="18" charset="0"/>
                <a:ea typeface="Times New Roman" panose="02020603050405020304" pitchFamily="18" charset="0"/>
              </a:rPr>
              <a:t>si</a:t>
            </a:r>
            <a:r>
              <a:rPr lang="en-US" altLang="zh-CN" sz="1400" dirty="0">
                <a:solidFill>
                  <a:srgbClr val="000000"/>
                </a:solidFill>
                <a:effectLst/>
                <a:latin typeface="Times New Roman" panose="02020603050405020304" pitchFamily="18" charset="0"/>
                <a:ea typeface="Times New Roman" panose="02020603050405020304" pitchFamily="18" charset="0"/>
              </a:rPr>
              <a:t>. study </a:t>
            </a:r>
            <a:r>
              <a:rPr lang="zh-TW" altLang="zh-CN" sz="1400" dirty="0">
                <a:solidFill>
                  <a:srgbClr val="000000"/>
                </a:solidFill>
                <a:effectLst/>
                <a:latin typeface="Times New Roman" panose="02020603050405020304" pitchFamily="18" charset="0"/>
                <a:ea typeface="Times New Roman" panose="02020603050405020304" pitchFamily="18" charset="0"/>
              </a:rPr>
              <a:t>(); </a:t>
            </a:r>
            <a:r>
              <a:rPr lang="en-US" altLang="zh-CN" sz="1400" dirty="0">
                <a:solidFill>
                  <a:srgbClr val="000000"/>
                </a:solidFill>
                <a:effectLst/>
                <a:latin typeface="Times New Roman" panose="02020603050405020304" pitchFamily="18" charset="0"/>
                <a:ea typeface="Times New Roman" panose="02020603050405020304" pitchFamily="18" charset="0"/>
              </a:rPr>
              <a:t>s2. show ();</a:t>
            </a:r>
            <a:endParaRPr lang="zh-CN" altLang="zh-CN" sz="1400" dirty="0">
              <a:effectLst/>
              <a:latin typeface="Times New Roman" panose="02020603050405020304" pitchFamily="18" charset="0"/>
              <a:ea typeface="等线" panose="02010600030101010101" pitchFamily="2" charset="-122"/>
            </a:endParaRPr>
          </a:p>
          <a:p>
            <a:pPr marL="812800" indent="12700">
              <a:lnSpc>
                <a:spcPct val="135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s2. study (); s3. show ();</a:t>
            </a:r>
            <a:endParaRPr lang="zh-CN" altLang="zh-CN" sz="1400" dirty="0">
              <a:effectLst/>
              <a:latin typeface="Times New Roman" panose="02020603050405020304" pitchFamily="18" charset="0"/>
              <a:ea typeface="等线" panose="02010600030101010101" pitchFamily="2" charset="-122"/>
            </a:endParaRPr>
          </a:p>
          <a:p>
            <a:pPr marL="812800" indent="12700">
              <a:lnSpc>
                <a:spcPct val="135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s3. study ();</a:t>
            </a:r>
            <a:endParaRPr lang="zh-CN" altLang="zh-CN" sz="1400" dirty="0">
              <a:effectLst/>
              <a:latin typeface="Times New Roman" panose="02020603050405020304" pitchFamily="18" charset="0"/>
              <a:ea typeface="等线" panose="02010600030101010101" pitchFamily="2" charset="-122"/>
            </a:endParaRPr>
          </a:p>
          <a:p>
            <a:pPr marL="812800" indent="12700">
              <a:lnSpc>
                <a:spcPct val="135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s4. show ();</a:t>
            </a:r>
            <a:endParaRPr lang="zh-CN" altLang="zh-CN" sz="14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s4. study ();</a:t>
            </a:r>
            <a:endParaRPr lang="zh-CN" altLang="zh-CN" sz="1400" dirty="0">
              <a:effectLst/>
              <a:latin typeface="Times New Roman" panose="02020603050405020304" pitchFamily="18" charset="0"/>
              <a:ea typeface="等线" panose="02010600030101010101" pitchFamily="2" charset="-122"/>
            </a:endParaRPr>
          </a:p>
          <a:p>
            <a:pPr marL="1663700" indent="12700">
              <a:lnSpc>
                <a:spcPct val="137000"/>
              </a:lnSpc>
              <a:spcAft>
                <a:spcPts val="200"/>
              </a:spcAft>
            </a:pPr>
            <a:endParaRPr lang="zh-CN" sz="1000" dirty="0">
              <a:effectLst/>
              <a:latin typeface="Times New Roman" panose="02020603050405020304" pitchFamily="18" charset="0"/>
              <a:ea typeface="等线"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6219"/>
          </a:xfrm>
          <a:pattFill prst="pct5">
            <a:fgClr>
              <a:schemeClr val="accent1"/>
            </a:fgClr>
            <a:bgClr>
              <a:schemeClr val="bg1"/>
            </a:bgClr>
          </a:pattFill>
        </p:spPr>
        <p:txBody>
          <a:bodyPr>
            <a:normAutofit fontScale="92500" lnSpcReduction="20000"/>
          </a:bodyPr>
          <a:lstStyle/>
          <a:p>
            <a:r>
              <a:rPr lang="en-US" altLang="zh-CN" sz="1800" dirty="0">
                <a:solidFill>
                  <a:srgbClr val="000000"/>
                </a:solidFill>
                <a:effectLst/>
                <a:latin typeface="Times New Roman" panose="02020603050405020304" pitchFamily="18" charset="0"/>
                <a:ea typeface="Times New Roman" panose="02020603050405020304" pitchFamily="18" charset="0"/>
              </a:rPr>
              <a:t>Class   student</a:t>
            </a:r>
            <a:endParaRPr lang="zh-CN" altLang="zh-CN" sz="1800" dirty="0">
              <a:effectLst/>
              <a:latin typeface="Times New Roman" panose="02020603050405020304" pitchFamily="18" charset="0"/>
              <a:ea typeface="等线" panose="02010600030101010101" pitchFamily="2" charset="-122"/>
            </a:endParaRPr>
          </a:p>
          <a:p>
            <a:r>
              <a:rPr lang="en-US" altLang="zh-CN" sz="1800" dirty="0">
                <a:solidFill>
                  <a:srgbClr val="000000"/>
                </a:solidFill>
                <a:effectLst/>
                <a:latin typeface="Times New Roman" panose="02020603050405020304" pitchFamily="18" charset="0"/>
                <a:ea typeface="Times New Roman" panose="02020603050405020304" pitchFamily="18" charset="0"/>
              </a:rPr>
              <a:t>{   int  num;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记录学号信息 </a:t>
            </a:r>
            <a:endParaRPr lang="en-US" altLang="zh-TW"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000000"/>
                </a:solidFill>
                <a:effectLst/>
                <a:latin typeface="Times New Roman" panose="02020603050405020304" pitchFamily="18" charset="0"/>
                <a:ea typeface="Times New Roman" panose="02020603050405020304" pitchFamily="18" charset="0"/>
              </a:rPr>
              <a:t>String name; char sex;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记录姓名信息 </a:t>
            </a:r>
            <a:endParaRPr lang="zh-CN" altLang="zh-CN" sz="1800" dirty="0">
              <a:effectLst/>
              <a:latin typeface="Times New Roman" panose="02020603050405020304" pitchFamily="18" charset="0"/>
              <a:ea typeface="等线" panose="02010600030101010101" pitchFamily="2" charset="-122"/>
            </a:endParaRPr>
          </a:p>
          <a:p>
            <a:r>
              <a:rPr lang="en-US" altLang="zh-CN" sz="1800" dirty="0">
                <a:solidFill>
                  <a:srgbClr val="000000"/>
                </a:solidFill>
                <a:effectLst/>
                <a:latin typeface="Times New Roman" panose="02020603050405020304" pitchFamily="18" charset="0"/>
                <a:ea typeface="Times New Roman" panose="02020603050405020304" pitchFamily="18" charset="0"/>
              </a:rPr>
              <a:t>char sex;</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TW"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//记录性别信息 </a:t>
            </a:r>
            <a:endParaRPr lang="en-US" altLang="zh-TW" sz="1800" dirty="0">
              <a:latin typeface="Times New Roman" panose="02020603050405020304" pitchFamily="18" charset="0"/>
              <a:ea typeface="等线" panose="02010600030101010101" pitchFamily="2" charset="-122"/>
            </a:endParaRPr>
          </a:p>
          <a:p>
            <a:r>
              <a:rPr lang="en-US" altLang="zh-CN" sz="1800" dirty="0">
                <a:solidFill>
                  <a:srgbClr val="000000"/>
                </a:solidFill>
                <a:latin typeface="Times New Roman" panose="02020603050405020304" pitchFamily="18" charset="0"/>
                <a:ea typeface="等线" panose="02010600030101010101" pitchFamily="2" charset="-122"/>
                <a:cs typeface="宋体" panose="02010600030101010101" pitchFamily="2" charset="-122"/>
              </a:rPr>
              <a:t>double score;</a:t>
            </a:r>
            <a:r>
              <a:rPr lang="en-US" altLang="zh-CN" sz="180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//记录成绩信息</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546100">
              <a:lnSpc>
                <a:spcPct val="137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Student</a:t>
            </a:r>
            <a:r>
              <a:rPr lang="zh-TW"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54000">
              <a:lnSpc>
                <a:spcPct val="137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 num </a:t>
            </a:r>
            <a:r>
              <a:rPr lang="zh-TW" altLang="zh-CN" sz="1800" dirty="0">
                <a:solidFill>
                  <a:srgbClr val="000000"/>
                </a:solidFill>
                <a:effectLst/>
                <a:latin typeface="Times New Roman" panose="02020603050405020304" pitchFamily="18" charset="0"/>
                <a:ea typeface="Times New Roman" panose="02020603050405020304" pitchFamily="18" charset="0"/>
              </a:rPr>
              <a:t>= 1000; </a:t>
            </a:r>
            <a:r>
              <a:rPr lang="en-US" altLang="zh-CN" sz="1800" dirty="0">
                <a:solidFill>
                  <a:srgbClr val="000000"/>
                </a:solidFill>
                <a:effectLst/>
                <a:latin typeface="Times New Roman" panose="02020603050405020304" pitchFamily="18" charset="0"/>
                <a:ea typeface="Times New Roman" panose="02020603050405020304" pitchFamily="18" charset="0"/>
              </a:rPr>
              <a:t>name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”无名 </a:t>
            </a:r>
            <a:r>
              <a:rPr lang="en-US" altLang="zh-CN" sz="1800" baseline="300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n</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r>
              <a:rPr lang="en-US" altLang="zh-CN" sz="1800" dirty="0">
                <a:solidFill>
                  <a:srgbClr val="000000"/>
                </a:solidFill>
                <a:effectLst/>
                <a:latin typeface="Times New Roman" panose="02020603050405020304" pitchFamily="18" charset="0"/>
                <a:ea typeface="Times New Roman" panose="02020603050405020304" pitchFamily="18" charset="0"/>
              </a:rPr>
              <a:t>sex=</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'男</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a:t>
            </a:r>
            <a:r>
              <a:rPr lang="en-US" altLang="zh-CN" sz="1800" dirty="0">
                <a:solidFill>
                  <a:srgbClr val="000000"/>
                </a:solidFill>
                <a:effectLst/>
                <a:latin typeface="Times New Roman" panose="02020603050405020304" pitchFamily="18" charset="0"/>
                <a:ea typeface="Times New Roman" panose="02020603050405020304" pitchFamily="18" charset="0"/>
              </a:rPr>
              <a:t>score = 0</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Student(int </a:t>
            </a:r>
            <a:r>
              <a:rPr lang="en-US" altLang="zh-CN" sz="1800" dirty="0" err="1">
                <a:solidFill>
                  <a:srgbClr val="000000"/>
                </a:solidFill>
                <a:effectLst/>
                <a:latin typeface="Times New Roman" panose="02020603050405020304" pitchFamily="18" charset="0"/>
                <a:ea typeface="Times New Roman" panose="02020603050405020304" pitchFamily="18" charset="0"/>
              </a:rPr>
              <a:t>nl</a:t>
            </a:r>
            <a:r>
              <a:rPr lang="zh-TW"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num=</a:t>
            </a:r>
            <a:r>
              <a:rPr lang="en-US" altLang="zh-CN" sz="1800" dirty="0" err="1">
                <a:solidFill>
                  <a:srgbClr val="000000"/>
                </a:solidFill>
                <a:effectLst/>
                <a:latin typeface="Times New Roman" panose="02020603050405020304" pitchFamily="18" charset="0"/>
                <a:ea typeface="Times New Roman" panose="02020603050405020304" pitchFamily="18" charset="0"/>
              </a:rPr>
              <a:t>nl</a:t>
            </a: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787400" indent="254000">
              <a:lnSpc>
                <a:spcPct val="140000"/>
              </a:lnSpc>
              <a:spcAft>
                <a:spcPts val="30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name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"无名 </a:t>
            </a:r>
            <a:r>
              <a:rPr lang="en-US" altLang="zh-CN" sz="1800" baseline="30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n</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en-US" altLang="zh-TW"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r>
              <a:rPr lang="en-US" altLang="zh-TW" sz="1800" dirty="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TW"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137652"/>
            <a:ext cx="10515600" cy="6459793"/>
          </a:xfrm>
          <a:pattFill prst="pct5">
            <a:fgClr>
              <a:schemeClr val="accent1"/>
            </a:fgClr>
            <a:bgClr>
              <a:schemeClr val="bg1"/>
            </a:bgClr>
          </a:pattFill>
        </p:spPr>
        <p:txBody>
          <a:bodyPr>
            <a:normAutofit fontScale="62500" lnSpcReduction="20000"/>
          </a:bodyPr>
          <a:lstStyle/>
          <a:p>
            <a:pPr marL="787400" indent="254000">
              <a:lnSpc>
                <a:spcPct val="140000"/>
              </a:lnSpc>
              <a:spcAft>
                <a:spcPts val="300"/>
              </a:spcAft>
            </a:pPr>
            <a:r>
              <a:rPr lang="en-US" altLang="zh-CN" sz="19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sex=</a:t>
            </a:r>
            <a:r>
              <a:rPr lang="zh-TW" altLang="zh-CN" sz="19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'男</a:t>
            </a:r>
            <a:r>
              <a:rPr lang="en-US" altLang="zh-CN" sz="19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900" dirty="0">
              <a:effectLst/>
              <a:latin typeface="宋体" panose="02010600030101010101" pitchFamily="2" charset="-122"/>
              <a:ea typeface="宋体" panose="02010600030101010101" pitchFamily="2" charset="-122"/>
              <a:cs typeface="宋体" panose="02010600030101010101" pitchFamily="2" charset="-122"/>
            </a:endParaRPr>
          </a:p>
          <a:p>
            <a:pPr marL="787400" indent="12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score=0;</a:t>
            </a:r>
            <a:endParaRPr lang="zh-CN" altLang="zh-CN" sz="19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a:t>
            </a:r>
            <a:endParaRPr lang="zh-CN" altLang="zh-CN" sz="19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Student(int </a:t>
            </a:r>
            <a:r>
              <a:rPr lang="en-US" altLang="zh-CN" sz="1900" dirty="0" err="1">
                <a:solidFill>
                  <a:srgbClr val="000000"/>
                </a:solidFill>
                <a:effectLst/>
                <a:latin typeface="Times New Roman" panose="02020603050405020304" pitchFamily="18" charset="0"/>
                <a:ea typeface="Times New Roman" panose="02020603050405020304" pitchFamily="18" charset="0"/>
              </a:rPr>
              <a:t>nl,String</a:t>
            </a:r>
            <a:r>
              <a:rPr lang="en-US" altLang="zh-CN" sz="1900" dirty="0">
                <a:solidFill>
                  <a:srgbClr val="000000"/>
                </a:solidFill>
                <a:effectLst/>
                <a:latin typeface="Times New Roman" panose="02020603050405020304" pitchFamily="18" charset="0"/>
                <a:ea typeface="Times New Roman" panose="02020603050405020304" pitchFamily="18" charset="0"/>
              </a:rPr>
              <a:t> n2)</a:t>
            </a:r>
            <a:endParaRPr lang="zh-CN" altLang="zh-CN" sz="19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a:t>
            </a:r>
            <a:endParaRPr lang="zh-CN" altLang="zh-CN" sz="19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num=</a:t>
            </a:r>
            <a:r>
              <a:rPr lang="en-US" altLang="zh-CN" sz="1900" dirty="0" err="1">
                <a:solidFill>
                  <a:srgbClr val="000000"/>
                </a:solidFill>
                <a:effectLst/>
                <a:latin typeface="Times New Roman" panose="02020603050405020304" pitchFamily="18" charset="0"/>
                <a:ea typeface="Times New Roman" panose="02020603050405020304" pitchFamily="18" charset="0"/>
              </a:rPr>
              <a:t>nl</a:t>
            </a:r>
            <a:r>
              <a:rPr lang="en-US" altLang="zh-CN" sz="1900" dirty="0">
                <a:solidFill>
                  <a:srgbClr val="000000"/>
                </a:solidFill>
                <a:effectLst/>
                <a:latin typeface="Times New Roman" panose="02020603050405020304" pitchFamily="18" charset="0"/>
                <a:ea typeface="Times New Roman" panose="02020603050405020304" pitchFamily="18" charset="0"/>
              </a:rPr>
              <a:t>;</a:t>
            </a:r>
            <a:endParaRPr lang="zh-CN" altLang="zh-CN" sz="19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name =n2;</a:t>
            </a:r>
            <a:endParaRPr lang="zh-CN" altLang="zh-CN" sz="1900" dirty="0">
              <a:effectLst/>
              <a:latin typeface="Times New Roman" panose="02020603050405020304" pitchFamily="18" charset="0"/>
              <a:ea typeface="等线" panose="02010600030101010101" pitchFamily="2" charset="-122"/>
            </a:endParaRPr>
          </a:p>
          <a:p>
            <a:pPr marL="787400" indent="254000">
              <a:lnSpc>
                <a:spcPct val="140000"/>
              </a:lnSpc>
              <a:spcAft>
                <a:spcPts val="300"/>
              </a:spcAft>
            </a:pPr>
            <a:r>
              <a:rPr lang="en-US" altLang="zh-CN" sz="19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sex=</a:t>
            </a:r>
            <a:r>
              <a:rPr lang="zh-TW" altLang="zh-CN" sz="19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'男</a:t>
            </a:r>
            <a:r>
              <a:rPr lang="en-US" altLang="zh-CN" sz="19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900" dirty="0">
              <a:effectLst/>
              <a:latin typeface="宋体" panose="02010600030101010101" pitchFamily="2" charset="-122"/>
              <a:ea typeface="宋体" panose="02010600030101010101" pitchFamily="2" charset="-122"/>
              <a:cs typeface="宋体" panose="02010600030101010101" pitchFamily="2" charset="-122"/>
            </a:endParaRPr>
          </a:p>
          <a:p>
            <a:pPr marL="787400" indent="12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score = 0;</a:t>
            </a:r>
            <a:endParaRPr lang="zh-CN" altLang="zh-CN" sz="1900" dirty="0">
              <a:effectLst/>
              <a:latin typeface="Times New Roman" panose="02020603050405020304" pitchFamily="18" charset="0"/>
              <a:ea typeface="等线" panose="02010600030101010101" pitchFamily="2" charset="-122"/>
            </a:endParaRPr>
          </a:p>
          <a:p>
            <a:pPr marL="800100" indent="520700" algn="just">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a:t>
            </a:r>
            <a:endParaRPr lang="zh-CN" altLang="zh-CN" sz="19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Student (int </a:t>
            </a:r>
            <a:r>
              <a:rPr lang="en-US" altLang="zh-CN" sz="1900" dirty="0" err="1">
                <a:solidFill>
                  <a:srgbClr val="000000"/>
                </a:solidFill>
                <a:effectLst/>
                <a:latin typeface="Times New Roman" panose="02020603050405020304" pitchFamily="18" charset="0"/>
                <a:ea typeface="Times New Roman" panose="02020603050405020304" pitchFamily="18" charset="0"/>
              </a:rPr>
              <a:t>nl</a:t>
            </a:r>
            <a:r>
              <a:rPr lang="en-US" altLang="zh-CN" sz="1900" baseline="-25000" dirty="0" err="1">
                <a:solidFill>
                  <a:srgbClr val="000000"/>
                </a:solidFill>
                <a:effectLst/>
                <a:latin typeface="Times New Roman" panose="02020603050405020304" pitchFamily="18" charset="0"/>
                <a:ea typeface="Times New Roman" panose="02020603050405020304" pitchFamily="18" charset="0"/>
              </a:rPr>
              <a:t>f</a:t>
            </a:r>
            <a:r>
              <a:rPr lang="en-US" altLang="zh-CN" sz="1900" dirty="0">
                <a:solidFill>
                  <a:srgbClr val="000000"/>
                </a:solidFill>
                <a:effectLst/>
                <a:latin typeface="Times New Roman" panose="02020603050405020304" pitchFamily="18" charset="0"/>
                <a:ea typeface="Times New Roman" panose="02020603050405020304" pitchFamily="18" charset="0"/>
              </a:rPr>
              <a:t> String n2</a:t>
            </a:r>
            <a:r>
              <a:rPr lang="en-US" altLang="zh-CN" sz="1900" baseline="-25000" dirty="0">
                <a:solidFill>
                  <a:srgbClr val="000000"/>
                </a:solidFill>
                <a:effectLst/>
                <a:latin typeface="Times New Roman" panose="02020603050405020304" pitchFamily="18" charset="0"/>
                <a:ea typeface="Times New Roman" panose="02020603050405020304" pitchFamily="18" charset="0"/>
              </a:rPr>
              <a:t>r</a:t>
            </a:r>
            <a:r>
              <a:rPr lang="en-US" altLang="zh-CN" sz="1900" dirty="0">
                <a:solidFill>
                  <a:srgbClr val="000000"/>
                </a:solidFill>
                <a:effectLst/>
                <a:latin typeface="Times New Roman" panose="02020603050405020304" pitchFamily="18" charset="0"/>
                <a:ea typeface="Times New Roman" panose="02020603050405020304" pitchFamily="18" charset="0"/>
              </a:rPr>
              <a:t> char </a:t>
            </a:r>
            <a:r>
              <a:rPr lang="en-US" altLang="zh-CN" sz="1900" i="1" dirty="0" err="1">
                <a:solidFill>
                  <a:srgbClr val="000000"/>
                </a:solidFill>
                <a:effectLst/>
                <a:latin typeface="Times New Roman" panose="02020603050405020304" pitchFamily="18" charset="0"/>
                <a:ea typeface="Times New Roman" panose="02020603050405020304" pitchFamily="18" charset="0"/>
              </a:rPr>
              <a:t>s</a:t>
            </a:r>
            <a:r>
              <a:rPr lang="en-US" altLang="zh-CN" sz="1900" i="1" baseline="-25000" dirty="0" err="1">
                <a:solidFill>
                  <a:srgbClr val="000000"/>
                </a:solidFill>
                <a:effectLst/>
                <a:latin typeface="Times New Roman" panose="02020603050405020304" pitchFamily="18" charset="0"/>
                <a:ea typeface="Times New Roman" panose="02020603050405020304" pitchFamily="18" charset="0"/>
              </a:rPr>
              <a:t>r</a:t>
            </a:r>
            <a:r>
              <a:rPr lang="en-US" altLang="zh-CN" sz="1900" dirty="0">
                <a:solidFill>
                  <a:srgbClr val="000000"/>
                </a:solidFill>
                <a:effectLst/>
                <a:latin typeface="Times New Roman" panose="02020603050405020304" pitchFamily="18" charset="0"/>
                <a:ea typeface="Times New Roman" panose="02020603050405020304" pitchFamily="18" charset="0"/>
              </a:rPr>
              <a:t> double </a:t>
            </a:r>
            <a:r>
              <a:rPr lang="en-US" altLang="zh-CN" sz="1900" dirty="0" err="1">
                <a:solidFill>
                  <a:srgbClr val="000000"/>
                </a:solidFill>
                <a:effectLst/>
                <a:latin typeface="Times New Roman" panose="02020603050405020304" pitchFamily="18" charset="0"/>
                <a:ea typeface="Times New Roman" panose="02020603050405020304" pitchFamily="18" charset="0"/>
              </a:rPr>
              <a:t>sc</a:t>
            </a:r>
            <a:r>
              <a:rPr lang="en-US" altLang="zh-CN" sz="1900" dirty="0">
                <a:solidFill>
                  <a:srgbClr val="000000"/>
                </a:solidFill>
                <a:effectLst/>
                <a:latin typeface="Times New Roman" panose="02020603050405020304" pitchFamily="18" charset="0"/>
                <a:ea typeface="Times New Roman" panose="02020603050405020304" pitchFamily="18" charset="0"/>
              </a:rPr>
              <a:t>)</a:t>
            </a:r>
            <a:endParaRPr lang="zh-CN" altLang="zh-CN" sz="1900" dirty="0">
              <a:effectLst/>
              <a:latin typeface="Times New Roman" panose="02020603050405020304" pitchFamily="18" charset="0"/>
              <a:ea typeface="等线" panose="02010600030101010101" pitchFamily="2" charset="-122"/>
            </a:endParaRPr>
          </a:p>
          <a:p>
            <a:pPr marL="800100" indent="520700" algn="just">
              <a:lnSpc>
                <a:spcPct val="140000"/>
              </a:lnSpc>
              <a:spcAft>
                <a:spcPts val="70"/>
              </a:spcAft>
            </a:pPr>
            <a:r>
              <a:rPr lang="en-US" altLang="zh-CN" sz="1900" dirty="0">
                <a:solidFill>
                  <a:srgbClr val="000000"/>
                </a:solidFill>
                <a:effectLst/>
                <a:latin typeface="Times New Roman" panose="02020603050405020304" pitchFamily="18" charset="0"/>
                <a:ea typeface="Times New Roman" panose="02020603050405020304" pitchFamily="18" charset="0"/>
              </a:rPr>
              <a:t>(</a:t>
            </a:r>
            <a:endParaRPr lang="zh-CN" altLang="zh-CN" sz="19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num=</a:t>
            </a:r>
            <a:r>
              <a:rPr lang="en-US" altLang="zh-CN" sz="1900" dirty="0" err="1">
                <a:solidFill>
                  <a:srgbClr val="000000"/>
                </a:solidFill>
                <a:effectLst/>
                <a:latin typeface="Times New Roman" panose="02020603050405020304" pitchFamily="18" charset="0"/>
                <a:ea typeface="Times New Roman" panose="02020603050405020304" pitchFamily="18" charset="0"/>
              </a:rPr>
              <a:t>nl</a:t>
            </a:r>
            <a:r>
              <a:rPr lang="en-US" altLang="zh-CN" sz="1900" dirty="0">
                <a:solidFill>
                  <a:srgbClr val="000000"/>
                </a:solidFill>
                <a:effectLst/>
                <a:latin typeface="Times New Roman" panose="02020603050405020304" pitchFamily="18" charset="0"/>
                <a:ea typeface="Times New Roman" panose="02020603050405020304" pitchFamily="18" charset="0"/>
              </a:rPr>
              <a:t>;</a:t>
            </a:r>
            <a:endParaRPr lang="zh-CN" altLang="zh-CN" sz="19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name =n2;</a:t>
            </a:r>
            <a:endParaRPr lang="zh-CN" altLang="zh-CN" sz="19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sex = s;</a:t>
            </a:r>
            <a:endParaRPr lang="zh-CN" altLang="zh-CN" sz="1900" dirty="0">
              <a:effectLst/>
              <a:latin typeface="Times New Roman" panose="02020603050405020304" pitchFamily="18" charset="0"/>
              <a:ea typeface="等线" panose="02010600030101010101" pitchFamily="2" charset="-122"/>
            </a:endParaRPr>
          </a:p>
          <a:p>
            <a:pPr marL="787400" indent="12700">
              <a:lnSpc>
                <a:spcPct val="140000"/>
              </a:lnSpc>
              <a:spcAft>
                <a:spcPts val="200"/>
              </a:spcAft>
            </a:pPr>
            <a:r>
              <a:rPr lang="en-US" altLang="zh-CN" sz="1900" dirty="0">
                <a:solidFill>
                  <a:srgbClr val="000000"/>
                </a:solidFill>
                <a:effectLst/>
                <a:latin typeface="Times New Roman" panose="02020603050405020304" pitchFamily="18" charset="0"/>
                <a:ea typeface="Times New Roman" panose="02020603050405020304" pitchFamily="18" charset="0"/>
              </a:rPr>
              <a:t>score = </a:t>
            </a:r>
            <a:r>
              <a:rPr lang="en-US" altLang="zh-CN" sz="1900" dirty="0" err="1">
                <a:solidFill>
                  <a:srgbClr val="000000"/>
                </a:solidFill>
                <a:effectLst/>
                <a:latin typeface="Times New Roman" panose="02020603050405020304" pitchFamily="18" charset="0"/>
                <a:ea typeface="Times New Roman" panose="02020603050405020304" pitchFamily="18" charset="0"/>
              </a:rPr>
              <a:t>sc</a:t>
            </a:r>
            <a:r>
              <a:rPr lang="en-US" altLang="zh-CN" sz="1900" dirty="0">
                <a:solidFill>
                  <a:srgbClr val="000000"/>
                </a:solidFill>
                <a:effectLst/>
                <a:latin typeface="Times New Roman" panose="02020603050405020304" pitchFamily="18" charset="0"/>
                <a:ea typeface="Times New Roman" panose="02020603050405020304" pitchFamily="18" charset="0"/>
              </a:rPr>
              <a:t>;</a:t>
            </a:r>
            <a:endParaRPr lang="zh-CN" altLang="zh-CN" sz="1900" dirty="0">
              <a:effectLst/>
              <a:latin typeface="Times New Roman" panose="02020603050405020304" pitchFamily="18" charset="0"/>
              <a:ea typeface="等线" panose="02010600030101010101" pitchFamily="2" charset="-122"/>
            </a:endParaRPr>
          </a:p>
          <a:p>
            <a:pPr marL="800100" indent="520700">
              <a:lnSpc>
                <a:spcPct val="140000"/>
              </a:lnSpc>
              <a:spcAft>
                <a:spcPts val="500"/>
              </a:spcAft>
            </a:pPr>
            <a:r>
              <a:rPr lang="en-US" altLang="zh-CN" sz="1900" dirty="0">
                <a:solidFill>
                  <a:srgbClr val="000000"/>
                </a:solidFill>
                <a:effectLst/>
                <a:latin typeface="Times New Roman" panose="02020603050405020304" pitchFamily="18" charset="0"/>
                <a:ea typeface="Times New Roman" panose="02020603050405020304" pitchFamily="18" charset="0"/>
              </a:rPr>
              <a:t>}</a:t>
            </a:r>
            <a:endParaRPr lang="zh-CN" altLang="zh-CN" sz="19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6409301"/>
          </a:xfrm>
          <a:pattFill prst="pct5">
            <a:fgClr>
              <a:schemeClr val="accent1"/>
            </a:fgClr>
            <a:bgClr>
              <a:schemeClr val="bg1"/>
            </a:bgClr>
          </a:pattFill>
        </p:spPr>
        <p:txBody>
          <a:bodyPr>
            <a:normAutofit/>
          </a:bodyPr>
          <a:lstStyle/>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study ()</a:t>
            </a:r>
            <a:endParaRPr lang="zh-CN" altLang="zh-CN" sz="1800" dirty="0">
              <a:effectLst/>
              <a:latin typeface="Times New Roman" panose="02020603050405020304" pitchFamily="18" charset="0"/>
              <a:ea typeface="等线" panose="02010600030101010101" pitchFamily="2" charset="-122"/>
            </a:endParaRPr>
          </a:p>
          <a:p>
            <a:pPr marL="800100" indent="520700" algn="just">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787400" indent="12700">
              <a:lnSpc>
                <a:spcPts val="1620"/>
              </a:lnSpc>
              <a:spcAft>
                <a:spcPts val="1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(name +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正在学习中！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show ()</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800100">
              <a:lnSpc>
                <a:spcPts val="1620"/>
              </a:lnSpc>
              <a:spcAft>
                <a:spcPts val="7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(”学</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号：</a:t>
            </a:r>
            <a:r>
              <a:rPr lang="en-US" altLang="zh-CN" sz="1800" baseline="30000" dirty="0" err="1">
                <a:solidFill>
                  <a:srgbClr val="000000"/>
                </a:solidFill>
                <a:effectLst/>
                <a:latin typeface="Times New Roman" panose="02020603050405020304" pitchFamily="18" charset="0"/>
                <a:ea typeface="Times New Roman" panose="02020603050405020304" pitchFamily="18" charset="0"/>
              </a:rPr>
              <a:t>n</a:t>
            </a:r>
            <a:r>
              <a:rPr lang="en-US" altLang="zh-CN" sz="1800" dirty="0" err="1">
                <a:solidFill>
                  <a:srgbClr val="000000"/>
                </a:solidFill>
                <a:effectLst/>
                <a:latin typeface="Times New Roman" panose="02020603050405020304" pitchFamily="18" charset="0"/>
                <a:ea typeface="Times New Roman" panose="02020603050405020304" pitchFamily="18" charset="0"/>
              </a:rPr>
              <a:t>+num+</a:t>
            </a:r>
            <a:r>
              <a:rPr lang="en-US" altLang="zh-CN" sz="1800" baseline="30000" dirty="0" err="1">
                <a:solidFill>
                  <a:srgbClr val="000000"/>
                </a:solidFill>
                <a:effectLst/>
                <a:latin typeface="Times New Roman" panose="02020603050405020304" pitchFamily="18" charset="0"/>
                <a:ea typeface="Times New Roman" panose="02020603050405020304" pitchFamily="18" charset="0"/>
              </a:rPr>
              <a:t>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姓名:</a:t>
            </a:r>
            <a:r>
              <a:rPr lang="en-US" altLang="zh-CN" sz="1800" baseline="30000" dirty="0" err="1">
                <a:solidFill>
                  <a:srgbClr val="000000"/>
                </a:solidFill>
                <a:effectLst/>
                <a:latin typeface="Times New Roman" panose="02020603050405020304" pitchFamily="18" charset="0"/>
                <a:ea typeface="Times New Roman" panose="02020603050405020304" pitchFamily="18" charset="0"/>
              </a:rPr>
              <a:t>n</a:t>
            </a:r>
            <a:r>
              <a:rPr lang="en-US" altLang="zh-CN" sz="1800" dirty="0" err="1">
                <a:solidFill>
                  <a:srgbClr val="000000"/>
                </a:solidFill>
                <a:effectLst/>
                <a:latin typeface="Times New Roman" panose="02020603050405020304" pitchFamily="18" charset="0"/>
                <a:ea typeface="Times New Roman" panose="02020603050405020304" pitchFamily="18" charset="0"/>
              </a:rPr>
              <a:t>+name</a:t>
            </a:r>
            <a:r>
              <a:rPr lang="en-US" altLang="zh-CN" sz="1800" dirty="0">
                <a:solidFill>
                  <a:srgbClr val="000000"/>
                </a:solidFill>
                <a:effectLst/>
                <a:latin typeface="Times New Roman" panose="02020603050405020304" pitchFamily="18" charset="0"/>
                <a:ea typeface="Times New Roman" panose="02020603050405020304" pitchFamily="18" charset="0"/>
              </a:rPr>
              <a:t> + </a:t>
            </a:r>
            <a:r>
              <a:rPr lang="en-US" altLang="zh-CN" sz="1800" baseline="30000" dirty="0">
                <a:solidFill>
                  <a:srgbClr val="000000"/>
                </a:solidFill>
                <a:effectLst/>
                <a:latin typeface="Times New Roman" panose="02020603050405020304" pitchFamily="18" charset="0"/>
                <a:ea typeface="Times New Roman" panose="02020603050405020304" pitchFamily="18" charset="0"/>
              </a:rPr>
              <a:t>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'性另</a:t>
            </a:r>
            <a:r>
              <a:rPr lang="en-US" altLang="zh-CN" sz="1800" dirty="0">
                <a:solidFill>
                  <a:srgbClr val="000000"/>
                </a:solidFill>
                <a:effectLst/>
                <a:latin typeface="Times New Roman" panose="02020603050405020304" pitchFamily="18" charset="0"/>
                <a:ea typeface="Times New Roman" panose="02020603050405020304" pitchFamily="18" charset="0"/>
              </a:rPr>
              <a:t>U</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en-US" altLang="zh-CN" sz="1800" baseline="30000" dirty="0">
                <a:solidFill>
                  <a:srgbClr val="000000"/>
                </a:solidFill>
                <a:effectLst/>
                <a:latin typeface="Times New Roman" panose="02020603050405020304" pitchFamily="18" charset="0"/>
                <a:ea typeface="Times New Roman" panose="02020603050405020304" pitchFamily="18" charset="0"/>
              </a:rPr>
              <a:t>n</a:t>
            </a:r>
            <a:r>
              <a:rPr lang="en-US" altLang="zh-CN" sz="1800" dirty="0">
                <a:solidFill>
                  <a:srgbClr val="000000"/>
                </a:solidFill>
                <a:effectLst/>
                <a:latin typeface="Times New Roman" panose="02020603050405020304" pitchFamily="18" charset="0"/>
                <a:ea typeface="Times New Roman" panose="02020603050405020304" pitchFamily="18" charset="0"/>
              </a:rPr>
              <a:t> + sex </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成绩：</a:t>
            </a:r>
            <a:r>
              <a:rPr lang="zh-TW" altLang="zh-CN" sz="1800" dirty="0">
                <a:solidFill>
                  <a:srgbClr val="000000"/>
                </a:solidFill>
                <a:effectLst/>
                <a:latin typeface="Times New Roman" panose="02020603050405020304" pitchFamily="18" charset="0"/>
                <a:ea typeface="Times New Roman" panose="02020603050405020304" pitchFamily="18" charset="0"/>
              </a:rPr>
              <a:t>”</a:t>
            </a:r>
            <a:r>
              <a:rPr lang="en-US" altLang="zh-CN" sz="1800" dirty="0">
                <a:solidFill>
                  <a:srgbClr val="000000"/>
                </a:solidFill>
                <a:effectLst/>
                <a:latin typeface="Times New Roman" panose="02020603050405020304" pitchFamily="18" charset="0"/>
                <a:ea typeface="Times New Roman" panose="02020603050405020304" pitchFamily="18" charset="0"/>
              </a:rPr>
              <a:t>+score);</a:t>
            </a:r>
            <a:endParaRPr lang="zh-CN" altLang="zh-CN" sz="1800" dirty="0">
              <a:effectLst/>
              <a:latin typeface="Times New Roman" panose="02020603050405020304" pitchFamily="18" charset="0"/>
              <a:ea typeface="等线" panose="02010600030101010101" pitchFamily="2" charset="-122"/>
            </a:endParaRPr>
          </a:p>
          <a:p>
            <a:pPr marL="800100" indent="5207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540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br>
              <a:rPr lang="en-US" altLang="zh-TW" sz="4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zh-TW" altLang="zh-CN" sz="4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该程序的运行结果如下：</a:t>
            </a:r>
            <a:br>
              <a:rPr lang="zh-CN" altLang="zh-CN" sz="44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sp>
        <p:nvSpPr>
          <p:cNvPr id="3" name="内容占位符 2"/>
          <p:cNvSpPr>
            <a:spLocks noGrp="1"/>
          </p:cNvSpPr>
          <p:nvPr>
            <p:ph idx="1"/>
          </p:nvPr>
        </p:nvSpPr>
        <p:spPr>
          <a:pattFill prst="pct5">
            <a:fgClr>
              <a:schemeClr val="accent1"/>
            </a:fgClr>
            <a:bgClr>
              <a:schemeClr val="bg1"/>
            </a:bgClr>
          </a:pattFill>
        </p:spPr>
        <p:txBody>
          <a:bodyPr/>
          <a:lstStyle/>
          <a:p>
            <a:pPr indent="254000">
              <a:lnSpc>
                <a:spcPts val="1620"/>
              </a:lnSpc>
              <a:spcAft>
                <a:spcPts val="300"/>
              </a:spcAft>
            </a:pPr>
            <a:endParaRPr lang="en-US" altLang="zh-TW"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20"/>
              </a:lnSpc>
              <a:spcAft>
                <a:spcPts val="300"/>
              </a:spcAft>
            </a:pPr>
            <a:endParaRPr lang="en-US" altLang="zh-TW" sz="1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54000">
              <a:lnSpc>
                <a:spcPts val="1620"/>
              </a:lnSpc>
              <a:spcAft>
                <a:spcPts val="3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学号：</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1000</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姓名:无名 性别:男 成绩：</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0.0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20"/>
              </a:lnSpc>
              <a:spcAft>
                <a:spcPts val="3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无名正在学习中！</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20"/>
              </a:lnSpc>
              <a:spcAft>
                <a:spcPts val="3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学号：</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1001</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姓名:无名 性别:男 成绩：</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0.0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50"/>
              </a:lnSpc>
              <a:spcAft>
                <a:spcPts val="3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无名正在学习中！</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L="266700" indent="12700">
              <a:lnSpc>
                <a:spcPts val="1650"/>
              </a:lnSpc>
              <a:spcAft>
                <a:spcPts val="3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学号：</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1002</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姓名：张三 性别:男 成绩：</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0.0 </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张三正在学习中！</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L="266700" indent="12700">
              <a:lnSpc>
                <a:spcPts val="1650"/>
              </a:lnSpc>
              <a:spcAft>
                <a:spcPts val="595"/>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学号：</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1003</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姓名:李四 性别:女 成绩：</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90. 0 </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李四正在学习中！</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432618"/>
            <a:ext cx="10515600" cy="816079"/>
          </a:xfrm>
          <a:pattFill prst="pct5">
            <a:fgClr>
              <a:schemeClr val="accent1"/>
            </a:fgClr>
            <a:bgClr>
              <a:schemeClr val="bg1"/>
            </a:bgClr>
          </a:pattFill>
        </p:spPr>
        <p:txBody>
          <a:bodyPr/>
          <a:lstStyle/>
          <a:p>
            <a:br>
              <a:rPr lang="en-US" altLang="zh-CN" sz="1800" dirty="0">
                <a:solidFill>
                  <a:srgbClr val="00ACEE"/>
                </a:solidFill>
                <a:effectLst/>
                <a:latin typeface="Times New Roman" panose="02020603050405020304" pitchFamily="18" charset="0"/>
                <a:ea typeface="Times New Roman" panose="02020603050405020304" pitchFamily="18" charset="0"/>
                <a:cs typeface="宋体" panose="02010600030101010101" pitchFamily="2" charset="-122"/>
              </a:rPr>
            </a:br>
            <a:br>
              <a:rPr lang="en-US" altLang="zh-CN" sz="1800" dirty="0">
                <a:solidFill>
                  <a:srgbClr val="00ACEE"/>
                </a:solidFill>
                <a:effectLst/>
                <a:latin typeface="Times New Roman" panose="02020603050405020304" pitchFamily="18" charset="0"/>
                <a:ea typeface="Times New Roman" panose="02020603050405020304" pitchFamily="18" charset="0"/>
                <a:cs typeface="宋体" panose="02010600030101010101" pitchFamily="2" charset="-122"/>
              </a:rPr>
            </a:br>
            <a:r>
              <a:rPr lang="en-US" altLang="zh-CN" sz="2800" b="1" dirty="0">
                <a:effectLst/>
                <a:latin typeface="Times New Roman" panose="02020603050405020304" pitchFamily="18" charset="0"/>
                <a:ea typeface="Times New Roman" panose="02020603050405020304" pitchFamily="18" charset="0"/>
                <a:cs typeface="宋体" panose="02010600030101010101" pitchFamily="2" charset="-122"/>
              </a:rPr>
              <a:t>4. 2.5</a:t>
            </a:r>
            <a:r>
              <a:rPr lang="zh-TW" altLang="zh-CN" sz="2800" b="1" dirty="0">
                <a:effectLst/>
                <a:latin typeface="宋体" panose="02010600030101010101" pitchFamily="2" charset="-122"/>
                <a:ea typeface="宋体" panose="02010600030101010101" pitchFamily="2" charset="-122"/>
                <a:cs typeface="宋体" panose="02010600030101010101" pitchFamily="2" charset="-122"/>
              </a:rPr>
              <a:t>方法的重载</a:t>
            </a:r>
            <a:br>
              <a:rPr lang="zh-CN" altLang="zh-CN"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sp>
        <p:nvSpPr>
          <p:cNvPr id="3" name="内容占位符 2"/>
          <p:cNvSpPr>
            <a:spLocks noGrp="1"/>
          </p:cNvSpPr>
          <p:nvPr>
            <p:ph idx="1"/>
          </p:nvPr>
        </p:nvSpPr>
        <p:spPr>
          <a:xfrm>
            <a:off x="838200" y="1504335"/>
            <a:ext cx="10515600" cy="5270091"/>
          </a:xfrm>
          <a:pattFill prst="pct5">
            <a:fgClr>
              <a:schemeClr val="accent1"/>
            </a:fgClr>
            <a:bgClr>
              <a:schemeClr val="bg1"/>
            </a:bgClr>
          </a:pattFill>
        </p:spPr>
        <p:txBody>
          <a:bodyPr>
            <a:normAutofit fontScale="92500" lnSpcReduction="10000"/>
          </a:bodyPr>
          <a:lstStyle/>
          <a:p>
            <a:pPr indent="279400" algn="just">
              <a:lnSpc>
                <a:spcPts val="1600"/>
              </a:lnSpc>
              <a:spcAft>
                <a:spcPts val="300"/>
              </a:spcAft>
            </a:pPr>
            <a:r>
              <a:rPr lang="zh-TW" altLang="zh-CN"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在</a:t>
            </a:r>
            <a:r>
              <a:rPr lang="en-US" altLang="zh-CN" sz="1800" dirty="0">
                <a:solidFill>
                  <a:srgbClr val="00B0F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程序设计中，同一个类中可以有两个或者两个以上的方法使用相同的方法名， 但是它们的参数不同(参数的类型或者个数不同)，这个过程称为方法重载</a:t>
            </a:r>
            <a:r>
              <a:rPr lang="en-US" altLang="zh-CN" sz="1800" dirty="0">
                <a:solidFill>
                  <a:srgbClr val="00B0F0"/>
                </a:solidFill>
                <a:effectLst/>
                <a:latin typeface="Times New Roman" panose="02020603050405020304" pitchFamily="18" charset="0"/>
                <a:ea typeface="Times New Roman" panose="02020603050405020304" pitchFamily="18" charset="0"/>
                <a:cs typeface="宋体" panose="02010600030101010101" pitchFamily="2" charset="-122"/>
              </a:rPr>
              <a:t>(method over­loading) </a:t>
            </a:r>
            <a:r>
              <a:rPr lang="en-US" altLang="zh-CN" sz="1800" baseline="-25000" dirty="0">
                <a:solidFill>
                  <a:srgbClr val="00B0F0"/>
                </a:solidFill>
                <a:effectLst/>
                <a:latin typeface="Times New Roman" panose="02020603050405020304" pitchFamily="18" charset="0"/>
                <a:ea typeface="Times New Roman" panose="02020603050405020304" pitchFamily="18" charset="0"/>
                <a:cs typeface="宋体" panose="02010600030101010101" pitchFamily="2" charset="-122"/>
              </a:rPr>
              <a:t>o</a:t>
            </a:r>
            <a:r>
              <a:rPr lang="zh-TW" altLang="zh-CN"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方法重载是</a:t>
            </a:r>
            <a:r>
              <a:rPr lang="en-US" altLang="zh-CN" sz="1800" dirty="0">
                <a:solidFill>
                  <a:srgbClr val="00B0F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实现多态性的一种方式。</a:t>
            </a:r>
            <a:endParaRPr lang="zh-CN" altLang="zh-CN"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0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当重载的方法被调用时，</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会根据传递的实参的类型和个数与哪一个重载的方法形 参匹配，就实际调用哪一个方法，因此每个重载方法的参数的类型和数量是不同的，即形 参列表不同。需要特别注意的是，返回值类型不能作为重载方法的区分。</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0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下面是一个重载的简单例子。</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00"/>
              </a:lnSpc>
              <a:spcAft>
                <a:spcPts val="225"/>
              </a:spcAft>
            </a:pPr>
            <a:r>
              <a:rPr lang="zh-TW" altLang="zh-CN"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例</a:t>
            </a:r>
            <a:r>
              <a:rPr lang="zh-TW" altLang="zh-CN" sz="1800" dirty="0">
                <a:solidFill>
                  <a:srgbClr val="00ACEE"/>
                </a:solidFill>
                <a:effectLst/>
                <a:latin typeface="宋体" panose="02010600030101010101" pitchFamily="2" charset="-122"/>
                <a:ea typeface="Times New Roman" panose="02020603050405020304" pitchFamily="18" charset="0"/>
                <a:cs typeface="宋体" panose="02010600030101010101" pitchFamily="2" charset="-122"/>
              </a:rPr>
              <a:t>4-5</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写出运行结果。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39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class Test_5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39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static void main (String </a:t>
            </a:r>
            <a:r>
              <a:rPr lang="en-US" altLang="zh-CN" sz="1800" dirty="0" err="1">
                <a:solidFill>
                  <a:srgbClr val="000000"/>
                </a:solidFill>
                <a:effectLst/>
                <a:latin typeface="Times New Roman" panose="02020603050405020304" pitchFamily="18" charset="0"/>
                <a:ea typeface="Times New Roman" panose="02020603050405020304" pitchFamily="18" charset="0"/>
              </a:rPr>
              <a:t>args</a:t>
            </a:r>
            <a:r>
              <a:rPr lang="en-US" altLang="zh-CN" sz="1800" dirty="0">
                <a:solidFill>
                  <a:srgbClr val="000000"/>
                </a:solidFill>
                <a:effectLst/>
                <a:latin typeface="Times New Roman" panose="02020603050405020304" pitchFamily="18" charset="0"/>
                <a:ea typeface="Times New Roman" panose="02020603050405020304" pitchFamily="18" charset="0"/>
              </a:rPr>
              <a:t>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39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err="1">
                <a:solidFill>
                  <a:srgbClr val="000000"/>
                </a:solidFill>
                <a:effectLst/>
                <a:latin typeface="Times New Roman" panose="02020603050405020304" pitchFamily="18" charset="0"/>
                <a:ea typeface="Times New Roman" panose="02020603050405020304" pitchFamily="18" charset="0"/>
              </a:rPr>
              <a:t>Demol</a:t>
            </a:r>
            <a:r>
              <a:rPr lang="en-US" altLang="zh-CN" sz="1800" dirty="0">
                <a:solidFill>
                  <a:srgbClr val="000000"/>
                </a:solidFill>
                <a:effectLst/>
                <a:latin typeface="Times New Roman" panose="02020603050405020304" pitchFamily="18" charset="0"/>
                <a:ea typeface="Times New Roman" panose="02020603050405020304" pitchFamily="18" charset="0"/>
              </a:rPr>
              <a:t> dl =new </a:t>
            </a:r>
            <a:r>
              <a:rPr lang="en-US" altLang="zh-CN" sz="1800" dirty="0" err="1">
                <a:solidFill>
                  <a:srgbClr val="000000"/>
                </a:solidFill>
                <a:effectLst/>
                <a:latin typeface="Times New Roman" panose="02020603050405020304" pitchFamily="18" charset="0"/>
                <a:ea typeface="Times New Roman" panose="02020603050405020304" pitchFamily="18" charset="0"/>
              </a:rPr>
              <a:t>Demol</a:t>
            </a:r>
            <a:r>
              <a:rPr lang="en-US" altLang="zh-CN" sz="1800" dirty="0">
                <a:solidFill>
                  <a:srgbClr val="000000"/>
                </a:solidFill>
                <a:effectLst/>
                <a:latin typeface="Times New Roman" panose="02020603050405020304" pitchFamily="18" charset="0"/>
                <a:ea typeface="Times New Roman" panose="02020603050405020304" pitchFamily="18" charset="0"/>
              </a:rPr>
              <a:t> ();</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(dl. add (3,2));</a:t>
            </a:r>
            <a:endParaRPr lang="zh-CN" altLang="zh-CN" sz="1800" dirty="0">
              <a:effectLst/>
              <a:latin typeface="Times New Roman" panose="02020603050405020304" pitchFamily="18" charset="0"/>
              <a:ea typeface="等线" panose="02010600030101010101" pitchFamily="2" charset="-122"/>
            </a:endParaRPr>
          </a:p>
          <a:p>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(dl. add (3));</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78659"/>
            <a:ext cx="10515600" cy="6414216"/>
          </a:xfrm>
          <a:pattFill prst="pct5">
            <a:fgClr>
              <a:schemeClr val="accent1"/>
            </a:fgClr>
            <a:bgClr>
              <a:schemeClr val="bg1"/>
            </a:bgClr>
          </a:pattFill>
        </p:spPr>
        <p:txBody>
          <a:bodyPr>
            <a:normAutofit fontScale="25000" lnSpcReduction="20000"/>
          </a:bodyPr>
          <a:lstStyle/>
          <a:p>
            <a:pPr marL="812800" indent="12700">
              <a:lnSpc>
                <a:spcPct val="140000"/>
              </a:lnSpc>
              <a:spcAft>
                <a:spcPts val="200"/>
              </a:spcAft>
            </a:pPr>
            <a:r>
              <a:rPr lang="en-US" altLang="zh-CN" sz="5600" dirty="0">
                <a:solidFill>
                  <a:srgbClr val="000000"/>
                </a:solidFill>
                <a:effectLst/>
                <a:latin typeface="Times New Roman" panose="02020603050405020304" pitchFamily="18" charset="0"/>
                <a:ea typeface="Times New Roman" panose="02020603050405020304" pitchFamily="18" charset="0"/>
              </a:rPr>
              <a:t>System, out. </a:t>
            </a:r>
            <a:r>
              <a:rPr lang="en-US" altLang="zh-CN" sz="5600" dirty="0" err="1">
                <a:solidFill>
                  <a:srgbClr val="000000"/>
                </a:solidFill>
                <a:effectLst/>
                <a:latin typeface="Times New Roman" panose="02020603050405020304" pitchFamily="18" charset="0"/>
                <a:ea typeface="Times New Roman" panose="02020603050405020304" pitchFamily="18" charset="0"/>
              </a:rPr>
              <a:t>printin</a:t>
            </a:r>
            <a:r>
              <a:rPr lang="en-US" altLang="zh-CN" sz="5600" dirty="0">
                <a:solidFill>
                  <a:srgbClr val="000000"/>
                </a:solidFill>
                <a:effectLst/>
                <a:latin typeface="Times New Roman" panose="02020603050405020304" pitchFamily="18" charset="0"/>
                <a:ea typeface="Times New Roman" panose="02020603050405020304" pitchFamily="18" charset="0"/>
              </a:rPr>
              <a:t> (dl. add (3. 2 f, 2. 0)); System, out. </a:t>
            </a:r>
            <a:r>
              <a:rPr lang="en-US" altLang="zh-CN" sz="5600" dirty="0" err="1">
                <a:solidFill>
                  <a:srgbClr val="000000"/>
                </a:solidFill>
                <a:effectLst/>
                <a:latin typeface="Times New Roman" panose="02020603050405020304" pitchFamily="18" charset="0"/>
                <a:ea typeface="Times New Roman" panose="02020603050405020304" pitchFamily="18" charset="0"/>
              </a:rPr>
              <a:t>printin</a:t>
            </a:r>
            <a:r>
              <a:rPr lang="en-US" altLang="zh-CN" sz="5600" dirty="0">
                <a:solidFill>
                  <a:srgbClr val="000000"/>
                </a:solidFill>
                <a:effectLst/>
                <a:latin typeface="Times New Roman" panose="02020603050405020304" pitchFamily="18" charset="0"/>
                <a:ea typeface="Times New Roman" panose="02020603050405020304" pitchFamily="18" charset="0"/>
              </a:rPr>
              <a:t> (dl. add (3</a:t>
            </a:r>
            <a:r>
              <a:rPr lang="en-US" altLang="zh-CN" sz="5600" baseline="-25000" dirty="0">
                <a:solidFill>
                  <a:srgbClr val="000000"/>
                </a:solidFill>
                <a:effectLst/>
                <a:latin typeface="Times New Roman" panose="02020603050405020304" pitchFamily="18" charset="0"/>
                <a:ea typeface="Times New Roman" panose="02020603050405020304" pitchFamily="18" charset="0"/>
              </a:rPr>
              <a:t>Z</a:t>
            </a:r>
            <a:r>
              <a:rPr lang="en-US" altLang="zh-CN" sz="5600" dirty="0">
                <a:solidFill>
                  <a:srgbClr val="000000"/>
                </a:solidFill>
                <a:effectLst/>
                <a:latin typeface="Times New Roman" panose="02020603050405020304" pitchFamily="18" charset="0"/>
                <a:ea typeface="Times New Roman" panose="02020603050405020304" pitchFamily="18" charset="0"/>
              </a:rPr>
              <a:t> 2. 0));</a:t>
            </a:r>
            <a:endParaRPr lang="zh-CN" altLang="zh-CN" sz="5600" dirty="0">
              <a:effectLst/>
              <a:latin typeface="Times New Roman" panose="02020603050405020304" pitchFamily="18" charset="0"/>
              <a:ea typeface="等线" panose="02010600030101010101" pitchFamily="2" charset="-122"/>
            </a:endParaRPr>
          </a:p>
          <a:p>
            <a:pPr marL="800100" indent="533400">
              <a:lnSpc>
                <a:spcPct val="139000"/>
              </a:lnSpc>
              <a:spcAft>
                <a:spcPts val="200"/>
              </a:spcAft>
            </a:pPr>
            <a:r>
              <a:rPr lang="en-US" altLang="zh-CN" sz="5600" dirty="0">
                <a:solidFill>
                  <a:srgbClr val="000000"/>
                </a:solidFill>
                <a:effectLst/>
                <a:latin typeface="Times New Roman" panose="02020603050405020304" pitchFamily="18" charset="0"/>
                <a:ea typeface="Times New Roman" panose="02020603050405020304" pitchFamily="18" charset="0"/>
              </a:rPr>
              <a:t>}</a:t>
            </a:r>
            <a:endParaRPr lang="zh-CN" altLang="zh-CN" sz="5600" dirty="0">
              <a:effectLst/>
              <a:latin typeface="Times New Roman" panose="02020603050405020304" pitchFamily="18" charset="0"/>
              <a:ea typeface="等线" panose="02010600030101010101" pitchFamily="2" charset="-122"/>
            </a:endParaRPr>
          </a:p>
          <a:p>
            <a:pPr marL="800100" indent="266700">
              <a:lnSpc>
                <a:spcPct val="139000"/>
              </a:lnSpc>
              <a:spcAft>
                <a:spcPts val="500"/>
              </a:spcAft>
            </a:pPr>
            <a:r>
              <a:rPr lang="en-US" altLang="zh-CN" sz="5600" dirty="0">
                <a:solidFill>
                  <a:srgbClr val="000000"/>
                </a:solidFill>
                <a:effectLst/>
                <a:latin typeface="Times New Roman" panose="02020603050405020304" pitchFamily="18" charset="0"/>
                <a:ea typeface="Times New Roman" panose="02020603050405020304" pitchFamily="18" charset="0"/>
              </a:rPr>
              <a:t>}</a:t>
            </a:r>
            <a:endParaRPr lang="zh-CN" altLang="zh-CN" sz="5600" dirty="0">
              <a:effectLst/>
              <a:latin typeface="Times New Roman" panose="02020603050405020304" pitchFamily="18" charset="0"/>
              <a:ea typeface="等线" panose="02010600030101010101" pitchFamily="2" charset="-122"/>
            </a:endParaRPr>
          </a:p>
          <a:p>
            <a:pPr marL="800100" indent="266700">
              <a:lnSpc>
                <a:spcPct val="139000"/>
              </a:lnSpc>
              <a:spcAft>
                <a:spcPts val="200"/>
              </a:spcAft>
            </a:pPr>
            <a:r>
              <a:rPr lang="en-US" altLang="zh-CN" sz="5600" dirty="0">
                <a:solidFill>
                  <a:srgbClr val="000000"/>
                </a:solidFill>
                <a:effectLst/>
                <a:latin typeface="Times New Roman" panose="02020603050405020304" pitchFamily="18" charset="0"/>
                <a:ea typeface="Times New Roman" panose="02020603050405020304" pitchFamily="18" charset="0"/>
              </a:rPr>
              <a:t>class </a:t>
            </a:r>
            <a:r>
              <a:rPr lang="en-US" altLang="zh-CN" sz="5600" dirty="0" err="1">
                <a:solidFill>
                  <a:srgbClr val="000000"/>
                </a:solidFill>
                <a:effectLst/>
                <a:latin typeface="Times New Roman" panose="02020603050405020304" pitchFamily="18" charset="0"/>
                <a:ea typeface="Times New Roman" panose="02020603050405020304" pitchFamily="18" charset="0"/>
              </a:rPr>
              <a:t>Demol</a:t>
            </a:r>
            <a:endParaRPr lang="zh-CN" altLang="zh-CN" sz="5600" dirty="0">
              <a:effectLst/>
              <a:latin typeface="Times New Roman" panose="02020603050405020304" pitchFamily="18" charset="0"/>
              <a:ea typeface="等线" panose="02010600030101010101" pitchFamily="2" charset="-122"/>
            </a:endParaRPr>
          </a:p>
          <a:p>
            <a:pPr marL="800100" indent="266700">
              <a:lnSpc>
                <a:spcPct val="139000"/>
              </a:lnSpc>
              <a:spcAft>
                <a:spcPts val="200"/>
              </a:spcAft>
            </a:pPr>
            <a:r>
              <a:rPr lang="en-US" altLang="zh-CN" sz="5600" dirty="0">
                <a:solidFill>
                  <a:srgbClr val="000000"/>
                </a:solidFill>
                <a:effectLst/>
                <a:latin typeface="Times New Roman" panose="02020603050405020304" pitchFamily="18" charset="0"/>
                <a:ea typeface="Times New Roman" panose="02020603050405020304" pitchFamily="18" charset="0"/>
              </a:rPr>
              <a:t>{</a:t>
            </a:r>
            <a:endParaRPr lang="zh-CN" altLang="zh-CN" sz="5600" dirty="0">
              <a:effectLst/>
              <a:latin typeface="Times New Roman" panose="02020603050405020304" pitchFamily="18" charset="0"/>
              <a:ea typeface="等线" panose="02010600030101010101" pitchFamily="2" charset="-122"/>
            </a:endParaRPr>
          </a:p>
          <a:p>
            <a:pPr marL="800100" indent="533400">
              <a:lnSpc>
                <a:spcPct val="139000"/>
              </a:lnSpc>
              <a:spcAft>
                <a:spcPts val="200"/>
              </a:spcAft>
            </a:pPr>
            <a:r>
              <a:rPr lang="en-US" altLang="zh-CN" sz="5600" dirty="0">
                <a:solidFill>
                  <a:srgbClr val="000000"/>
                </a:solidFill>
                <a:effectLst/>
                <a:latin typeface="Times New Roman" panose="02020603050405020304" pitchFamily="18" charset="0"/>
                <a:ea typeface="Times New Roman" panose="02020603050405020304" pitchFamily="18" charset="0"/>
              </a:rPr>
              <a:t>int b;</a:t>
            </a:r>
            <a:endParaRPr lang="zh-CN" altLang="zh-CN" sz="5600" dirty="0">
              <a:effectLst/>
              <a:latin typeface="Times New Roman" panose="02020603050405020304" pitchFamily="18" charset="0"/>
              <a:ea typeface="等线" panose="02010600030101010101" pitchFamily="2" charset="-122"/>
            </a:endParaRPr>
          </a:p>
          <a:p>
            <a:pPr marL="800100" indent="533400">
              <a:lnSpc>
                <a:spcPct val="139000"/>
              </a:lnSpc>
              <a:spcAft>
                <a:spcPts val="200"/>
              </a:spcAft>
            </a:pPr>
            <a:r>
              <a:rPr lang="en-US" altLang="zh-CN" sz="5600" dirty="0">
                <a:solidFill>
                  <a:srgbClr val="000000"/>
                </a:solidFill>
                <a:effectLst/>
                <a:latin typeface="Times New Roman" panose="02020603050405020304" pitchFamily="18" charset="0"/>
                <a:ea typeface="Times New Roman" panose="02020603050405020304" pitchFamily="18" charset="0"/>
              </a:rPr>
              <a:t>int add(int </a:t>
            </a:r>
            <a:r>
              <a:rPr lang="en-US" altLang="zh-CN" sz="5600" dirty="0" err="1">
                <a:solidFill>
                  <a:srgbClr val="000000"/>
                </a:solidFill>
                <a:effectLst/>
                <a:latin typeface="Times New Roman" panose="02020603050405020304" pitchFamily="18" charset="0"/>
                <a:ea typeface="Times New Roman" panose="02020603050405020304" pitchFamily="18" charset="0"/>
              </a:rPr>
              <a:t>a,int</a:t>
            </a:r>
            <a:r>
              <a:rPr lang="en-US" altLang="zh-CN" sz="5600" dirty="0">
                <a:solidFill>
                  <a:srgbClr val="000000"/>
                </a:solidFill>
                <a:effectLst/>
                <a:latin typeface="Times New Roman" panose="02020603050405020304" pitchFamily="18" charset="0"/>
                <a:ea typeface="Times New Roman" panose="02020603050405020304" pitchFamily="18" charset="0"/>
              </a:rPr>
              <a:t> b)</a:t>
            </a:r>
            <a:endParaRPr lang="zh-CN" altLang="zh-CN" sz="5600" dirty="0">
              <a:effectLst/>
              <a:latin typeface="Times New Roman" panose="02020603050405020304" pitchFamily="18" charset="0"/>
              <a:ea typeface="等线" panose="02010600030101010101" pitchFamily="2" charset="-122"/>
            </a:endParaRPr>
          </a:p>
          <a:p>
            <a:pPr marL="800100" indent="533400">
              <a:lnSpc>
                <a:spcPct val="139000"/>
              </a:lnSpc>
              <a:spcAft>
                <a:spcPts val="220"/>
              </a:spcAft>
            </a:pPr>
            <a:r>
              <a:rPr lang="en-US" altLang="zh-CN" sz="5600" dirty="0">
                <a:solidFill>
                  <a:srgbClr val="000000"/>
                </a:solidFill>
                <a:effectLst/>
                <a:latin typeface="Times New Roman" panose="02020603050405020304" pitchFamily="18" charset="0"/>
                <a:ea typeface="Times New Roman" panose="02020603050405020304" pitchFamily="18" charset="0"/>
              </a:rPr>
              <a:t>(</a:t>
            </a:r>
            <a:endParaRPr lang="zh-CN" altLang="zh-CN" sz="5600" dirty="0">
              <a:effectLst/>
              <a:latin typeface="Times New Roman" panose="02020603050405020304" pitchFamily="18" charset="0"/>
              <a:ea typeface="等线" panose="02010600030101010101" pitchFamily="2" charset="-122"/>
            </a:endParaRPr>
          </a:p>
          <a:p>
            <a:pPr marL="812800" indent="12700">
              <a:lnSpc>
                <a:spcPct val="139000"/>
              </a:lnSpc>
              <a:spcAft>
                <a:spcPts val="200"/>
              </a:spcAft>
            </a:pPr>
            <a:r>
              <a:rPr lang="en-US" altLang="zh-CN" sz="5600" dirty="0">
                <a:solidFill>
                  <a:srgbClr val="000000"/>
                </a:solidFill>
                <a:effectLst/>
                <a:latin typeface="Times New Roman" panose="02020603050405020304" pitchFamily="18" charset="0"/>
                <a:ea typeface="Times New Roman" panose="02020603050405020304" pitchFamily="18" charset="0"/>
              </a:rPr>
              <a:t>return </a:t>
            </a:r>
            <a:r>
              <a:rPr lang="en-US" altLang="zh-CN" sz="5600" dirty="0" err="1">
                <a:solidFill>
                  <a:srgbClr val="000000"/>
                </a:solidFill>
                <a:effectLst/>
                <a:latin typeface="Times New Roman" panose="02020603050405020304" pitchFamily="18" charset="0"/>
                <a:ea typeface="Times New Roman" panose="02020603050405020304" pitchFamily="18" charset="0"/>
              </a:rPr>
              <a:t>a+b</a:t>
            </a:r>
            <a:r>
              <a:rPr lang="en-US" altLang="zh-CN" sz="5600" dirty="0">
                <a:solidFill>
                  <a:srgbClr val="000000"/>
                </a:solidFill>
                <a:effectLst/>
                <a:latin typeface="Times New Roman" panose="02020603050405020304" pitchFamily="18" charset="0"/>
                <a:ea typeface="Times New Roman" panose="02020603050405020304" pitchFamily="18" charset="0"/>
              </a:rPr>
              <a:t>;</a:t>
            </a:r>
            <a:endParaRPr lang="zh-CN" altLang="zh-CN" sz="5600" dirty="0">
              <a:effectLst/>
              <a:latin typeface="Times New Roman" panose="02020603050405020304" pitchFamily="18" charset="0"/>
              <a:ea typeface="等线" panose="02010600030101010101" pitchFamily="2" charset="-122"/>
            </a:endParaRPr>
          </a:p>
          <a:p>
            <a:pPr marL="800100" indent="533400">
              <a:lnSpc>
                <a:spcPct val="139000"/>
              </a:lnSpc>
              <a:spcAft>
                <a:spcPts val="200"/>
              </a:spcAft>
            </a:pPr>
            <a:r>
              <a:rPr lang="en-US" altLang="zh-CN" sz="5600" dirty="0">
                <a:solidFill>
                  <a:srgbClr val="000000"/>
                </a:solidFill>
                <a:effectLst/>
                <a:latin typeface="Times New Roman" panose="02020603050405020304" pitchFamily="18" charset="0"/>
                <a:ea typeface="Times New Roman" panose="02020603050405020304" pitchFamily="18" charset="0"/>
              </a:rPr>
              <a:t>)</a:t>
            </a:r>
            <a:endParaRPr lang="zh-CN" altLang="zh-CN" sz="5600" dirty="0">
              <a:effectLst/>
              <a:latin typeface="Times New Roman" panose="02020603050405020304" pitchFamily="18" charset="0"/>
              <a:ea typeface="等线" panose="02010600030101010101" pitchFamily="2" charset="-122"/>
            </a:endParaRPr>
          </a:p>
          <a:p>
            <a:pPr marL="800100" indent="533400">
              <a:lnSpc>
                <a:spcPct val="139000"/>
              </a:lnSpc>
              <a:spcAft>
                <a:spcPts val="200"/>
              </a:spcAft>
            </a:pPr>
            <a:r>
              <a:rPr lang="en-US" altLang="zh-CN" sz="5600" dirty="0">
                <a:solidFill>
                  <a:srgbClr val="000000"/>
                </a:solidFill>
                <a:effectLst/>
                <a:latin typeface="Times New Roman" panose="02020603050405020304" pitchFamily="18" charset="0"/>
                <a:ea typeface="Times New Roman" panose="02020603050405020304" pitchFamily="18" charset="0"/>
              </a:rPr>
              <a:t>int add (int a)</a:t>
            </a:r>
            <a:endParaRPr lang="zh-CN" altLang="zh-CN" sz="5600" dirty="0">
              <a:effectLst/>
              <a:latin typeface="Times New Roman" panose="02020603050405020304" pitchFamily="18" charset="0"/>
              <a:ea typeface="等线" panose="02010600030101010101" pitchFamily="2" charset="-122"/>
            </a:endParaRPr>
          </a:p>
          <a:p>
            <a:pPr marL="800100" indent="533400">
              <a:lnSpc>
                <a:spcPct val="139000"/>
              </a:lnSpc>
              <a:spcAft>
                <a:spcPts val="220"/>
              </a:spcAft>
            </a:pPr>
            <a:r>
              <a:rPr lang="en-US" altLang="zh-CN" sz="5600" dirty="0">
                <a:solidFill>
                  <a:srgbClr val="000000"/>
                </a:solidFill>
                <a:effectLst/>
                <a:latin typeface="Times New Roman" panose="02020603050405020304" pitchFamily="18" charset="0"/>
                <a:ea typeface="Times New Roman" panose="02020603050405020304" pitchFamily="18" charset="0"/>
              </a:rPr>
              <a:t>(</a:t>
            </a:r>
            <a:endParaRPr lang="zh-CN" altLang="zh-CN" sz="5600" dirty="0">
              <a:effectLst/>
              <a:latin typeface="Times New Roman" panose="02020603050405020304" pitchFamily="18" charset="0"/>
              <a:ea typeface="等线" panose="02010600030101010101" pitchFamily="2" charset="-122"/>
            </a:endParaRPr>
          </a:p>
          <a:p>
            <a:pPr marL="812800" indent="12700">
              <a:lnSpc>
                <a:spcPct val="139000"/>
              </a:lnSpc>
              <a:spcAft>
                <a:spcPts val="200"/>
              </a:spcAft>
            </a:pPr>
            <a:r>
              <a:rPr lang="en-US" altLang="zh-CN" sz="5600" dirty="0">
                <a:solidFill>
                  <a:srgbClr val="000000"/>
                </a:solidFill>
                <a:effectLst/>
                <a:latin typeface="Times New Roman" panose="02020603050405020304" pitchFamily="18" charset="0"/>
                <a:ea typeface="Times New Roman" panose="02020603050405020304" pitchFamily="18" charset="0"/>
              </a:rPr>
              <a:t>return ++a;</a:t>
            </a:r>
            <a:endParaRPr lang="zh-CN" altLang="zh-CN" sz="5600" dirty="0">
              <a:effectLst/>
              <a:latin typeface="Times New Roman" panose="02020603050405020304" pitchFamily="18" charset="0"/>
              <a:ea typeface="等线" panose="02010600030101010101" pitchFamily="2" charset="-122"/>
            </a:endParaRPr>
          </a:p>
          <a:p>
            <a:pPr marL="800100" indent="533400">
              <a:lnSpc>
                <a:spcPct val="139000"/>
              </a:lnSpc>
              <a:spcAft>
                <a:spcPts val="200"/>
              </a:spcAft>
            </a:pPr>
            <a:r>
              <a:rPr lang="en-US" altLang="zh-CN" sz="5600" dirty="0">
                <a:solidFill>
                  <a:srgbClr val="000000"/>
                </a:solidFill>
                <a:effectLst/>
                <a:latin typeface="Times New Roman" panose="02020603050405020304" pitchFamily="18" charset="0"/>
                <a:ea typeface="Times New Roman" panose="02020603050405020304" pitchFamily="18" charset="0"/>
              </a:rPr>
              <a:t>)</a:t>
            </a:r>
            <a:endParaRPr lang="zh-CN" altLang="zh-CN" sz="5600" dirty="0">
              <a:effectLst/>
              <a:latin typeface="Times New Roman" panose="02020603050405020304" pitchFamily="18" charset="0"/>
              <a:ea typeface="等线" panose="02010600030101010101" pitchFamily="2" charset="-122"/>
            </a:endParaRPr>
          </a:p>
          <a:p>
            <a:br>
              <a:rPr lang="en-US" altLang="zh-CN" sz="1800" dirty="0">
                <a:effectLst/>
                <a:latin typeface="Times New Roman" panose="02020603050405020304" pitchFamily="18" charset="0"/>
                <a:ea typeface="等线" panose="02010600030101010101" pitchFamily="2" charset="-122"/>
              </a:rPr>
            </a:b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Picutre 133"/>
          <p:cNvPicPr>
            <a:picLocks noGrp="1"/>
          </p:cNvPicPr>
          <p:nvPr>
            <p:ph idx="1"/>
          </p:nvPr>
        </p:nvPicPr>
        <p:blipFill>
          <a:blip r:embed="rId1"/>
          <a:stretch>
            <a:fillRect/>
          </a:stretch>
        </p:blipFill>
        <p:spPr>
          <a:xfrm>
            <a:off x="2752147" y="3742651"/>
            <a:ext cx="2676144" cy="1615440"/>
          </a:xfrm>
          <a:prstGeom prst="rect">
            <a:avLst/>
          </a:prstGeom>
        </p:spPr>
      </p:pic>
      <p:sp>
        <p:nvSpPr>
          <p:cNvPr id="6" name="文本框 5"/>
          <p:cNvSpPr txBox="1"/>
          <p:nvPr/>
        </p:nvSpPr>
        <p:spPr>
          <a:xfrm>
            <a:off x="747252" y="2202426"/>
            <a:ext cx="8396748" cy="1028487"/>
          </a:xfrm>
          <a:prstGeom prst="rect">
            <a:avLst/>
          </a:prstGeom>
          <a:noFill/>
        </p:spPr>
        <p:txBody>
          <a:bodyPr wrap="square">
            <a:spAutoFit/>
          </a:bodyPr>
          <a:lstStyle/>
          <a:p>
            <a:pPr indent="266700" algn="just">
              <a:lnSpc>
                <a:spcPts val="1640"/>
              </a:lnSpc>
              <a:spcAft>
                <a:spcPts val="300"/>
              </a:spcAft>
            </a:pP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图纸设计完毕后，按图纸生产具体的洗衣机，即为创建类的对象，所以</a:t>
            </a:r>
            <a:endParaRPr lang="en-US" altLang="zh-TW" sz="20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gn="just">
              <a:lnSpc>
                <a:spcPts val="1640"/>
              </a:lnSpc>
              <a:spcAft>
                <a:spcPts val="300"/>
              </a:spcAft>
            </a:pPr>
            <a:endParaRPr lang="en-US" altLang="zh-TW"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40"/>
              </a:lnSpc>
              <a:spcAft>
                <a:spcPts val="300"/>
              </a:spcAft>
            </a:pPr>
            <a:endParaRPr lang="en-US" altLang="zh-TW" sz="20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gn="just">
              <a:lnSpc>
                <a:spcPts val="1640"/>
              </a:lnSpc>
              <a:spcAft>
                <a:spcPts val="300"/>
              </a:spcAft>
            </a:pP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对象可以理解 为具体的一台洗衣机</a:t>
            </a:r>
            <a:r>
              <a:rPr lang="zh-CN" altLang="en-US" sz="2000" dirty="0">
                <a:solidFill>
                  <a:srgbClr val="000000"/>
                </a:solidFill>
                <a:latin typeface="宋体" panose="02010600030101010101" pitchFamily="2" charset="-122"/>
                <a:ea typeface="宋体" panose="02010600030101010101" pitchFamily="2" charset="-122"/>
                <a:cs typeface="宋体" panose="02010600030101010101" pitchFamily="2" charset="-122"/>
              </a:rPr>
              <a:t>（如图）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1"/>
          </a:solidFill>
        </p:spPr>
        <p:txBody>
          <a:bodyPr/>
          <a:lstStyle/>
          <a:p>
            <a:endParaRPr lang="zh-CN" altLang="en-US" dirty="0"/>
          </a:p>
        </p:txBody>
      </p:sp>
      <p:sp>
        <p:nvSpPr>
          <p:cNvPr id="3" name="内容占位符 2"/>
          <p:cNvSpPr>
            <a:spLocks noGrp="1"/>
          </p:cNvSpPr>
          <p:nvPr>
            <p:ph idx="1"/>
          </p:nvPr>
        </p:nvSpPr>
        <p:spPr>
          <a:xfrm>
            <a:off x="838200" y="365125"/>
            <a:ext cx="10515600" cy="6242152"/>
          </a:xfrm>
          <a:pattFill prst="pct5">
            <a:fgClr>
              <a:schemeClr val="accent1"/>
            </a:fgClr>
            <a:bgClr>
              <a:schemeClr val="bg1"/>
            </a:bgClr>
          </a:pattFill>
        </p:spPr>
        <p:txBody>
          <a:bodyPr>
            <a:normAutofit fontScale="85000" lnSpcReduction="20000"/>
          </a:bodyPr>
          <a:lstStyle/>
          <a:p>
            <a:pPr marL="800100" indent="0" algn="just">
              <a:lnSpc>
                <a:spcPct val="140000"/>
              </a:lnSpc>
              <a:spcAft>
                <a:spcPts val="200"/>
              </a:spcAft>
              <a:buNone/>
            </a:pPr>
            <a:r>
              <a:rPr lang="en-US" altLang="zh-CN" sz="1800" dirty="0">
                <a:solidFill>
                  <a:srgbClr val="000000"/>
                </a:solidFill>
                <a:effectLst/>
                <a:latin typeface="Times New Roman" panose="02020603050405020304" pitchFamily="18" charset="0"/>
                <a:ea typeface="Times New Roman" panose="02020603050405020304" pitchFamily="18" charset="0"/>
              </a:rPr>
              <a:t>double add(int </a:t>
            </a:r>
            <a:r>
              <a:rPr lang="en-US" altLang="zh-CN" sz="1800" dirty="0" err="1">
                <a:solidFill>
                  <a:srgbClr val="000000"/>
                </a:solidFill>
                <a:effectLst/>
                <a:latin typeface="Times New Roman" panose="02020603050405020304" pitchFamily="18" charset="0"/>
                <a:ea typeface="Times New Roman" panose="02020603050405020304" pitchFamily="18" charset="0"/>
              </a:rPr>
              <a:t>a,double</a:t>
            </a:r>
            <a:r>
              <a:rPr lang="en-US" altLang="zh-CN" sz="1800" dirty="0">
                <a:solidFill>
                  <a:srgbClr val="000000"/>
                </a:solidFill>
                <a:effectLst/>
                <a:latin typeface="Times New Roman" panose="02020603050405020304" pitchFamily="18" charset="0"/>
                <a:ea typeface="Times New Roman" panose="02020603050405020304" pitchFamily="18" charset="0"/>
              </a:rPr>
              <a:t> b)</a:t>
            </a:r>
            <a:endParaRPr lang="en-US" altLang="zh-CN" sz="1800" dirty="0">
              <a:solidFill>
                <a:srgbClr val="000000"/>
              </a:solidFill>
              <a:effectLst/>
              <a:latin typeface="Times New Roman" panose="02020603050405020304" pitchFamily="18" charset="0"/>
              <a:ea typeface="Times New Roman" panose="02020603050405020304" pitchFamily="18" charset="0"/>
            </a:endParaRPr>
          </a:p>
          <a:p>
            <a:pPr marL="800100" indent="0" algn="just">
              <a:lnSpc>
                <a:spcPct val="140000"/>
              </a:lnSpc>
              <a:spcAft>
                <a:spcPts val="200"/>
              </a:spcAft>
              <a:buNone/>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return a-b;</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5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gn="just">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double add(int </a:t>
            </a:r>
            <a:r>
              <a:rPr lang="en-US" altLang="zh-CN" sz="1800" dirty="0" err="1">
                <a:solidFill>
                  <a:srgbClr val="000000"/>
                </a:solidFill>
                <a:effectLst/>
                <a:latin typeface="Times New Roman" panose="02020603050405020304" pitchFamily="18" charset="0"/>
                <a:ea typeface="Times New Roman" panose="02020603050405020304" pitchFamily="18" charset="0"/>
              </a:rPr>
              <a:t>a,double</a:t>
            </a:r>
            <a:r>
              <a:rPr lang="en-US" altLang="zh-CN" sz="1800" dirty="0">
                <a:solidFill>
                  <a:srgbClr val="000000"/>
                </a:solidFill>
                <a:effectLst/>
                <a:latin typeface="Times New Roman" panose="02020603050405020304" pitchFamily="18" charset="0"/>
                <a:ea typeface="Times New Roman" panose="02020603050405020304" pitchFamily="18" charset="0"/>
              </a:rPr>
              <a:t> b)</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return a*b;</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54000" algn="just">
              <a:lnSpc>
                <a:spcPct val="140000"/>
              </a:lnSpc>
              <a:spcAft>
                <a:spcPts val="9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254000" algn="just">
              <a:lnSpc>
                <a:spcPts val="1610"/>
              </a:lnSpc>
              <a:spcAft>
                <a:spcPts val="19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该程序产生如下输出：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54000">
              <a:lnSpc>
                <a:spcPct val="140000"/>
              </a:lnSpc>
              <a:spcAft>
                <a:spcPts val="200"/>
              </a:spcAft>
            </a:pPr>
            <a:r>
              <a:rPr lang="zh-TW" altLang="zh-CN" sz="1800" dirty="0">
                <a:solidFill>
                  <a:srgbClr val="000000"/>
                </a:solidFill>
                <a:effectLst/>
                <a:latin typeface="Times New Roman" panose="02020603050405020304" pitchFamily="18" charset="0"/>
                <a:ea typeface="Times New Roman" panose="02020603050405020304" pitchFamily="18" charset="0"/>
              </a:rPr>
              <a:t>5</a:t>
            </a:r>
            <a:endParaRPr lang="zh-CN" altLang="zh-CN" sz="1800" dirty="0">
              <a:effectLst/>
              <a:latin typeface="Times New Roman" panose="02020603050405020304" pitchFamily="18" charset="0"/>
              <a:ea typeface="等线" panose="02010600030101010101" pitchFamily="2" charset="-122"/>
            </a:endParaRPr>
          </a:p>
          <a:p>
            <a:pPr marL="800100" indent="254000">
              <a:lnSpc>
                <a:spcPct val="140000"/>
              </a:lnSpc>
              <a:spcAft>
                <a:spcPts val="200"/>
              </a:spcAft>
            </a:pPr>
            <a:r>
              <a:rPr lang="zh-TW" altLang="zh-CN" sz="1800" dirty="0">
                <a:solidFill>
                  <a:srgbClr val="000000"/>
                </a:solidFill>
                <a:effectLst/>
                <a:latin typeface="Times New Roman" panose="02020603050405020304" pitchFamily="18" charset="0"/>
                <a:ea typeface="Times New Roman" panose="02020603050405020304" pitchFamily="18" charset="0"/>
              </a:rPr>
              <a:t>4</a:t>
            </a:r>
            <a:endParaRPr lang="zh-CN" altLang="zh-CN" sz="1800" dirty="0">
              <a:effectLst/>
              <a:latin typeface="Times New Roman" panose="02020603050405020304" pitchFamily="18" charset="0"/>
              <a:ea typeface="等线" panose="02010600030101010101" pitchFamily="2" charset="-122"/>
            </a:endParaRPr>
          </a:p>
          <a:p>
            <a:pPr marL="800100" indent="254000" algn="just">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1.</a:t>
            </a:r>
            <a:r>
              <a:rPr lang="zh-TW" altLang="zh-CN" sz="1800" dirty="0">
                <a:solidFill>
                  <a:srgbClr val="000000"/>
                </a:solidFill>
                <a:effectLst/>
                <a:latin typeface="Times New Roman" panose="02020603050405020304" pitchFamily="18" charset="0"/>
                <a:ea typeface="Times New Roman" panose="02020603050405020304" pitchFamily="18" charset="0"/>
              </a:rPr>
              <a:t>2000000476837158</a:t>
            </a:r>
            <a:endParaRPr lang="zh-CN" altLang="zh-CN" sz="1800" dirty="0">
              <a:effectLst/>
              <a:latin typeface="Times New Roman" panose="02020603050405020304" pitchFamily="18" charset="0"/>
              <a:ea typeface="等线" panose="02010600030101010101" pitchFamily="2" charset="-122"/>
            </a:endParaRPr>
          </a:p>
          <a:p>
            <a:pPr marL="800100" indent="254000" algn="just">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6. </a:t>
            </a:r>
            <a:r>
              <a:rPr lang="zh-TW" altLang="zh-CN" sz="1800" dirty="0">
                <a:solidFill>
                  <a:srgbClr val="000000"/>
                </a:solidFill>
                <a:effectLst/>
                <a:latin typeface="Times New Roman" panose="02020603050405020304" pitchFamily="18" charset="0"/>
                <a:ea typeface="Times New Roman" panose="02020603050405020304" pitchFamily="18" charset="0"/>
              </a:rPr>
              <a:t>0</a:t>
            </a:r>
            <a:endParaRPr lang="zh-CN" altLang="zh-CN" sz="1800" dirty="0">
              <a:effectLst/>
              <a:latin typeface="Times New Roman" panose="02020603050405020304" pitchFamily="18" charset="0"/>
              <a:ea typeface="等线" panose="02010600030101010101" pitchFamily="2" charset="-122"/>
            </a:endParaRPr>
          </a:p>
          <a:p>
            <a:pPr marL="800100" indent="0" algn="just">
              <a:lnSpc>
                <a:spcPct val="140000"/>
              </a:lnSpc>
              <a:spcAft>
                <a:spcPts val="200"/>
              </a:spcAft>
              <a:buNone/>
            </a:pPr>
            <a:endParaRPr lang="zh-CN" altLang="zh-CN" sz="1800" dirty="0">
              <a:effectLst/>
              <a:latin typeface="Times New Roman" panose="02020603050405020304" pitchFamily="18" charset="0"/>
              <a:ea typeface="等线"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1"/>
          </a:solidFill>
        </p:spPr>
        <p:txBody>
          <a:bodyPr/>
          <a:lstStyle/>
          <a:p>
            <a:endParaRPr lang="zh-CN" altLang="en-US" dirty="0"/>
          </a:p>
        </p:txBody>
      </p:sp>
      <p:sp>
        <p:nvSpPr>
          <p:cNvPr id="3" name="内容占位符 2"/>
          <p:cNvSpPr>
            <a:spLocks noGrp="1"/>
          </p:cNvSpPr>
          <p:nvPr>
            <p:ph idx="1"/>
          </p:nvPr>
        </p:nvSpPr>
        <p:spPr>
          <a:xfrm>
            <a:off x="838200" y="365125"/>
            <a:ext cx="10515600" cy="6251985"/>
          </a:xfrm>
          <a:pattFill prst="pct5">
            <a:fgClr>
              <a:schemeClr val="accent1"/>
            </a:fgClr>
            <a:bgClr>
              <a:schemeClr val="bg1"/>
            </a:bgClr>
          </a:pattFill>
        </p:spPr>
        <p:txBody>
          <a:bodyPr>
            <a:normAutofit fontScale="85000" lnSpcReduction="10000"/>
          </a:bodyPr>
          <a:lstStyle/>
          <a:p>
            <a:pPr indent="266700" algn="just">
              <a:lnSpc>
                <a:spcPts val="161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该程序中</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add </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方法被重载了四次。第一个接收两个整数，执行“+”运算。第二 个接收一个整数，进行“++”运算。第三个方法接收一个</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float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型数据和一个</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double</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数据, 进行“-”运算。第四个接收一个</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int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型数据和一个</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double</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数据，进行“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运算。因为 重载的方法与返回值的类型无关，所以返回值类型与重载方法的选择无关。当一个重载的 方法被调用时，程序会在调用方法的参数和方法的自变量之间寻找匹配。在主方法中 </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dl. add </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(3, 2),</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调用的是第一个方法。</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dl. add </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(3)</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方法只有一个参数与第二个方法匹 配，执行“++”运算。</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dl. add (3. 2f, 2.0),</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该调用过程</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3. 2f</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是</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float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型数据，所以与第 三个参数匹配。</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dl. add </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(3, </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2.0)</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第一个数是</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int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型，执行第四个方法。这种匹配并不是 完全精确匹配的，</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中自动类型转换也适用于重载方法。例如看下面的程序。</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10"/>
              </a:lnSpc>
              <a:spcAft>
                <a:spcPts val="200"/>
              </a:spcAft>
            </a:pPr>
            <a:r>
              <a:rPr lang="zh-TW" altLang="zh-CN"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例</a:t>
            </a:r>
            <a:r>
              <a:rPr lang="en-US" altLang="zh-CN" sz="1800" dirty="0">
                <a:solidFill>
                  <a:srgbClr val="00ACEE"/>
                </a:solidFill>
                <a:effectLst/>
                <a:latin typeface="Times New Roman" panose="02020603050405020304" pitchFamily="18" charset="0"/>
                <a:ea typeface="Times New Roman" panose="02020603050405020304" pitchFamily="18" charset="0"/>
                <a:cs typeface="宋体" panose="02010600030101010101" pitchFamily="2" charset="-122"/>
              </a:rPr>
              <a:t>4-6</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写出该程序的运行结果。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54000" algn="just">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a:t>
            </a:r>
            <a:r>
              <a:rPr lang="en-US" altLang="zh-CN" sz="1800" dirty="0" err="1">
                <a:solidFill>
                  <a:srgbClr val="000000"/>
                </a:solidFill>
                <a:effectLst/>
                <a:latin typeface="Times New Roman" panose="02020603050405020304" pitchFamily="18" charset="0"/>
                <a:ea typeface="Times New Roman" panose="02020603050405020304" pitchFamily="18" charset="0"/>
              </a:rPr>
              <a:t>Demol</a:t>
            </a:r>
            <a:endParaRPr lang="zh-CN" altLang="zh-CN" sz="1800" dirty="0">
              <a:effectLst/>
              <a:latin typeface="Times New Roman" panose="02020603050405020304" pitchFamily="18" charset="0"/>
              <a:ea typeface="等线" panose="02010600030101010101" pitchFamily="2" charset="-122"/>
            </a:endParaRPr>
          </a:p>
          <a:p>
            <a:pPr marL="800100" indent="254000" algn="just">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show () {</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(”无</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信'息”)</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gn="just">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show (int </a:t>
            </a:r>
            <a:r>
              <a:rPr lang="en-US" altLang="zh-CN" sz="1800" dirty="0" err="1">
                <a:solidFill>
                  <a:srgbClr val="000000"/>
                </a:solidFill>
                <a:effectLst/>
                <a:latin typeface="Times New Roman" panose="02020603050405020304" pitchFamily="18" charset="0"/>
                <a:ea typeface="Times New Roman" panose="02020603050405020304" pitchFamily="18" charset="0"/>
              </a:rPr>
              <a:t>a,int</a:t>
            </a:r>
            <a:r>
              <a:rPr lang="en-US" altLang="zh-CN" sz="1800" dirty="0">
                <a:solidFill>
                  <a:srgbClr val="000000"/>
                </a:solidFill>
                <a:effectLst/>
                <a:latin typeface="Times New Roman" panose="02020603050405020304" pitchFamily="18" charset="0"/>
                <a:ea typeface="Times New Roman" panose="02020603050405020304" pitchFamily="18" charset="0"/>
              </a:rPr>
              <a:t> b) (</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(”显</a:t>
            </a:r>
            <a:r>
              <a:rPr lang="en-US" altLang="zh-CN" sz="1800" dirty="0">
                <a:solidFill>
                  <a:srgbClr val="000000"/>
                </a:solidFill>
                <a:effectLst/>
                <a:latin typeface="Times New Roman" panose="02020603050405020304" pitchFamily="18" charset="0"/>
                <a:ea typeface="Times New Roman" panose="02020603050405020304" pitchFamily="18" charset="0"/>
              </a:rPr>
              <a:t>ZK</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两个数：</a:t>
            </a:r>
            <a:r>
              <a:rPr lang="en-US" altLang="zh-CN" sz="1800" baseline="300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11</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 </a:t>
            </a:r>
            <a:r>
              <a:rPr lang="en-US" altLang="zh-CN" sz="1800" dirty="0">
                <a:solidFill>
                  <a:srgbClr val="000000"/>
                </a:solidFill>
                <a:effectLst/>
                <a:latin typeface="Times New Roman" panose="02020603050405020304" pitchFamily="18" charset="0"/>
                <a:ea typeface="Times New Roman" panose="02020603050405020304" pitchFamily="18" charset="0"/>
              </a:rPr>
              <a:t>a + " </a:t>
            </a:r>
            <a:r>
              <a:rPr lang="en-US" altLang="zh-CN" sz="1800" baseline="30000" dirty="0">
                <a:solidFill>
                  <a:srgbClr val="000000"/>
                </a:solidFill>
                <a:effectLst/>
                <a:latin typeface="Times New Roman" panose="02020603050405020304" pitchFamily="18" charset="0"/>
                <a:ea typeface="Times New Roman" panose="02020603050405020304" pitchFamily="18" charset="0"/>
              </a:rPr>
              <a:t>n</a:t>
            </a:r>
            <a:r>
              <a:rPr lang="en-US" altLang="zh-CN" sz="1800" dirty="0">
                <a:solidFill>
                  <a:srgbClr val="000000"/>
                </a:solidFill>
                <a:effectLst/>
                <a:latin typeface="Times New Roman" panose="02020603050405020304" pitchFamily="18" charset="0"/>
                <a:ea typeface="Times New Roman" panose="02020603050405020304" pitchFamily="18" charset="0"/>
              </a:rPr>
              <a:t> + b);</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gn="just">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void show (double a) (</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1"/>
          </a:solidFill>
        </p:spPr>
        <p:txBody>
          <a:bodyPr/>
          <a:lstStyle/>
          <a:p>
            <a:endParaRPr lang="zh-CN" altLang="en-US" dirty="0"/>
          </a:p>
        </p:txBody>
      </p:sp>
      <p:sp>
        <p:nvSpPr>
          <p:cNvPr id="3" name="内容占位符 2"/>
          <p:cNvSpPr>
            <a:spLocks noGrp="1"/>
          </p:cNvSpPr>
          <p:nvPr>
            <p:ph idx="1"/>
          </p:nvPr>
        </p:nvSpPr>
        <p:spPr>
          <a:xfrm>
            <a:off x="838200" y="176981"/>
            <a:ext cx="10515600" cy="6499121"/>
          </a:xfrm>
          <a:pattFill prst="pct5">
            <a:fgClr>
              <a:schemeClr val="accent1"/>
            </a:fgClr>
            <a:bgClr>
              <a:schemeClr val="bg1"/>
            </a:bgClr>
          </a:pattFill>
        </p:spPr>
        <p:txBody>
          <a:bodyPr>
            <a:normAutofit fontScale="62500" lnSpcReduction="20000"/>
          </a:bodyPr>
          <a:lstStyle/>
          <a:p>
            <a:pPr marL="8001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CN"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(”显</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示一个数：</a:t>
            </a:r>
            <a:r>
              <a:rPr lang="en-US" altLang="zh-CN" sz="1800" baseline="300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n</a:t>
            </a:r>
            <a:r>
              <a:rPr lang="en-US" altLang="zh-CN" sz="18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r>
              <a:rPr lang="en-US" altLang="zh-CN" sz="1800" dirty="0">
                <a:solidFill>
                  <a:srgbClr val="000000"/>
                </a:solidFill>
                <a:effectLst/>
                <a:latin typeface="Times New Roman" panose="02020603050405020304" pitchFamily="18" charset="0"/>
                <a:ea typeface="Times New Roman" panose="02020603050405020304" pitchFamily="18" charset="0"/>
              </a:rPr>
              <a:t>a);</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gn="just">
              <a:lnSpc>
                <a:spcPct val="140000"/>
              </a:lnSpc>
              <a:spcAft>
                <a:spcPts val="4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Test_6 (</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static void main (String </a:t>
            </a:r>
            <a:r>
              <a:rPr lang="en-US" altLang="zh-CN" sz="1800" dirty="0" err="1">
                <a:solidFill>
                  <a:srgbClr val="000000"/>
                </a:solidFill>
                <a:effectLst/>
                <a:latin typeface="Times New Roman" panose="02020603050405020304" pitchFamily="18" charset="0"/>
                <a:ea typeface="Times New Roman" panose="02020603050405020304" pitchFamily="18" charset="0"/>
              </a:rPr>
              <a:t>args</a:t>
            </a:r>
            <a:r>
              <a:rPr lang="en-US" altLang="zh-CN" sz="1800" dirty="0">
                <a:solidFill>
                  <a:srgbClr val="000000"/>
                </a:solidFill>
                <a:effectLst/>
                <a:latin typeface="Times New Roman" panose="02020603050405020304" pitchFamily="18" charset="0"/>
                <a:ea typeface="Times New Roman" panose="02020603050405020304" pitchFamily="18" charset="0"/>
              </a:rPr>
              <a:t> [ ] ) (</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err="1">
                <a:solidFill>
                  <a:srgbClr val="000000"/>
                </a:solidFill>
                <a:effectLst/>
                <a:latin typeface="Times New Roman" panose="02020603050405020304" pitchFamily="18" charset="0"/>
                <a:ea typeface="Times New Roman" panose="02020603050405020304" pitchFamily="18" charset="0"/>
              </a:rPr>
              <a:t>Demol</a:t>
            </a:r>
            <a:r>
              <a:rPr lang="en-US" altLang="zh-CN" sz="1800" dirty="0">
                <a:solidFill>
                  <a:srgbClr val="000000"/>
                </a:solidFill>
                <a:effectLst/>
                <a:latin typeface="Times New Roman" panose="02020603050405020304" pitchFamily="18" charset="0"/>
                <a:ea typeface="Times New Roman" panose="02020603050405020304" pitchFamily="18" charset="0"/>
              </a:rPr>
              <a:t> dl =new </a:t>
            </a:r>
            <a:r>
              <a:rPr lang="en-US" altLang="zh-CN" sz="1800" dirty="0" err="1">
                <a:solidFill>
                  <a:srgbClr val="000000"/>
                </a:solidFill>
                <a:effectLst/>
                <a:latin typeface="Times New Roman" panose="02020603050405020304" pitchFamily="18" charset="0"/>
                <a:ea typeface="Times New Roman" panose="02020603050405020304" pitchFamily="18" charset="0"/>
              </a:rPr>
              <a:t>Demol</a:t>
            </a:r>
            <a:r>
              <a:rPr lang="en-US" altLang="zh-CN" sz="1800" dirty="0">
                <a:solidFill>
                  <a:srgbClr val="000000"/>
                </a:solidFill>
                <a:effectLst/>
                <a:latin typeface="Times New Roman" panose="02020603050405020304" pitchFamily="18" charset="0"/>
                <a:ea typeface="Times New Roman" panose="02020603050405020304" pitchFamily="18" charset="0"/>
              </a:rPr>
              <a:t> ();</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int </a:t>
            </a:r>
            <a:r>
              <a:rPr lang="en-US" altLang="zh-CN" sz="1800" dirty="0" err="1">
                <a:solidFill>
                  <a:srgbClr val="000000"/>
                </a:solidFill>
                <a:effectLst/>
                <a:latin typeface="Times New Roman" panose="02020603050405020304" pitchFamily="18" charset="0"/>
                <a:ea typeface="Times New Roman" panose="02020603050405020304" pitchFamily="18" charset="0"/>
              </a:rPr>
              <a:t>i</a:t>
            </a:r>
            <a:r>
              <a:rPr lang="en-US" altLang="zh-CN" sz="1800" dirty="0">
                <a:solidFill>
                  <a:srgbClr val="000000"/>
                </a:solidFill>
                <a:effectLst/>
                <a:latin typeface="Times New Roman" panose="02020603050405020304" pitchFamily="18" charset="0"/>
                <a:ea typeface="Times New Roman" panose="02020603050405020304" pitchFamily="18" charset="0"/>
              </a:rPr>
              <a:t> = 88;</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dl. test ();</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dl. test (10,20);</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dl. test (</a:t>
            </a:r>
            <a:r>
              <a:rPr lang="en-US" altLang="zh-CN" sz="1800" dirty="0" err="1">
                <a:solidFill>
                  <a:srgbClr val="000000"/>
                </a:solidFill>
                <a:effectLst/>
                <a:latin typeface="Times New Roman" panose="02020603050405020304" pitchFamily="18" charset="0"/>
                <a:ea typeface="Times New Roman" panose="02020603050405020304" pitchFamily="18" charset="0"/>
              </a:rPr>
              <a:t>i</a:t>
            </a: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dl. test (123. 2);</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gn="just">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279400" algn="just">
              <a:lnSpc>
                <a:spcPts val="1610"/>
              </a:lnSpc>
              <a:spcAft>
                <a:spcPts val="4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该程序产生如下输出：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1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无信息</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79400" algn="just">
              <a:lnSpc>
                <a:spcPts val="1610"/>
              </a:lnSpc>
              <a:spcAft>
                <a:spcPts val="200"/>
              </a:spcAft>
            </a:pP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显示两个数：</a:t>
            </a:r>
            <a:r>
              <a:rPr lang="zh-TW" altLang="zh-CN" sz="1800" dirty="0">
                <a:solidFill>
                  <a:srgbClr val="000000"/>
                </a:solidFill>
                <a:effectLst/>
                <a:latin typeface="Times New Roman" panose="02020603050405020304" pitchFamily="18" charset="0"/>
                <a:ea typeface="Times New Roman" panose="02020603050405020304" pitchFamily="18" charset="0"/>
              </a:rPr>
              <a:t>10 20</a:t>
            </a:r>
            <a:endParaRPr lang="zh-CN" altLang="zh-CN" sz="1800" dirty="0">
              <a:effectLst/>
              <a:latin typeface="Times New Roman" panose="02020603050405020304" pitchFamily="18" charset="0"/>
              <a:ea typeface="等线" panose="02010600030101010101" pitchFamily="2" charset="-122"/>
            </a:endParaRPr>
          </a:p>
          <a:p>
            <a:pPr indent="279400" algn="just">
              <a:lnSpc>
                <a:spcPts val="161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显示一个数：</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88</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79400" algn="just">
              <a:lnSpc>
                <a:spcPts val="1610"/>
              </a:lnSpc>
              <a:spcAft>
                <a:spcPts val="200"/>
              </a:spcAft>
            </a:pP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显示一个数口</a:t>
            </a:r>
            <a:r>
              <a:rPr lang="zh-TW" altLang="zh-CN" sz="1800" dirty="0">
                <a:solidFill>
                  <a:srgbClr val="000000"/>
                </a:solidFill>
                <a:effectLst/>
                <a:latin typeface="Times New Roman" panose="02020603050405020304" pitchFamily="18" charset="0"/>
                <a:ea typeface="Times New Roman" panose="02020603050405020304" pitchFamily="18" charset="0"/>
              </a:rPr>
              <a:t>23. 2</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6219"/>
          </a:xfrm>
          <a:pattFill prst="pct5">
            <a:fgClr>
              <a:schemeClr val="accent1"/>
            </a:fgClr>
            <a:bgClr>
              <a:schemeClr val="bg1"/>
            </a:bgClr>
          </a:pattFill>
        </p:spPr>
        <p:txBody>
          <a:bodyPr/>
          <a:lstStyle/>
          <a:p>
            <a:pPr indent="279400" algn="just">
              <a:lnSpc>
                <a:spcPts val="1610"/>
              </a:lnSpc>
              <a:spcAft>
                <a:spcPts val="4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该程序产生如下输出：</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10"/>
              </a:lnSpc>
              <a:spcAft>
                <a:spcPts val="3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无信息</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L="800100" indent="279400" algn="just">
              <a:lnSpc>
                <a:spcPts val="1610"/>
              </a:lnSpc>
              <a:spcAft>
                <a:spcPts val="200"/>
              </a:spcAft>
            </a:pPr>
            <a:r>
              <a:rPr lang="zh-TW" altLang="zh-CN" sz="2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显示两个数：</a:t>
            </a:r>
            <a:r>
              <a:rPr lang="zh-TW" altLang="zh-CN" sz="2400" dirty="0">
                <a:solidFill>
                  <a:srgbClr val="000000"/>
                </a:solidFill>
                <a:effectLst/>
                <a:latin typeface="Times New Roman" panose="02020603050405020304" pitchFamily="18" charset="0"/>
                <a:ea typeface="Times New Roman" panose="02020603050405020304" pitchFamily="18" charset="0"/>
              </a:rPr>
              <a:t>10 20</a:t>
            </a:r>
            <a:endParaRPr lang="zh-CN" altLang="zh-CN" sz="2400" dirty="0">
              <a:effectLst/>
              <a:latin typeface="Times New Roman" panose="02020603050405020304" pitchFamily="18" charset="0"/>
              <a:ea typeface="等线" panose="02010600030101010101" pitchFamily="2" charset="-122"/>
            </a:endParaRPr>
          </a:p>
          <a:p>
            <a:pPr indent="279400" algn="just">
              <a:lnSpc>
                <a:spcPts val="1610"/>
              </a:lnSpc>
              <a:spcAft>
                <a:spcPts val="3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显示一个数：</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88</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L="800100" indent="279400" algn="just">
              <a:lnSpc>
                <a:spcPts val="1610"/>
              </a:lnSpc>
              <a:spcAft>
                <a:spcPts val="200"/>
              </a:spcAft>
            </a:pPr>
            <a:r>
              <a:rPr lang="zh-TW" altLang="zh-CN" sz="2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显示一个数口</a:t>
            </a:r>
            <a:r>
              <a:rPr lang="zh-TW" altLang="zh-CN" sz="2400" dirty="0">
                <a:solidFill>
                  <a:srgbClr val="000000"/>
                </a:solidFill>
                <a:effectLst/>
                <a:latin typeface="Times New Roman" panose="02020603050405020304" pitchFamily="18" charset="0"/>
                <a:ea typeface="Times New Roman" panose="02020603050405020304" pitchFamily="18" charset="0"/>
              </a:rPr>
              <a:t>23. 2</a:t>
            </a:r>
            <a:endParaRPr lang="zh-CN" altLang="zh-CN" sz="2400" dirty="0">
              <a:effectLst/>
              <a:latin typeface="Times New Roman" panose="02020603050405020304" pitchFamily="18" charset="0"/>
              <a:ea typeface="等线" panose="02010600030101010101" pitchFamily="2" charset="-122"/>
            </a:endParaRPr>
          </a:p>
          <a:p>
            <a:pPr indent="279400" algn="just">
              <a:lnSpc>
                <a:spcPts val="1610"/>
              </a:lnSpc>
              <a:spcAft>
                <a:spcPts val="8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在本例中，</a:t>
            </a:r>
            <a:r>
              <a:rPr lang="en-US" altLang="zh-CN" sz="2400" dirty="0" err="1">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Demol</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这个类没有定义</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test </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int)</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方法，</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test</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方法不能接收一</a:t>
            </a:r>
            <a:endParaRPr lang="en-US" altLang="zh-TW"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10"/>
              </a:lnSpc>
              <a:spcAft>
                <a:spcPts val="8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个</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int</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参数。 当在执行</a:t>
            </a:r>
            <a:endParaRPr lang="en-US" altLang="zh-TW"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10"/>
              </a:lnSpc>
              <a:spcAft>
                <a:spcPts val="800"/>
              </a:spcAft>
            </a:pP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test (</a:t>
            </a:r>
            <a:r>
              <a:rPr lang="en-US" altLang="zh-CN" sz="2400" dirty="0" err="1">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i</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即</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test </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(88)</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时，找不到和它匹配的重载的方法。但是由于数据类</a:t>
            </a:r>
            <a:endParaRPr lang="en-US" altLang="zh-TW"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10"/>
              </a:lnSpc>
              <a:spcAft>
                <a:spcPts val="8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型 </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int</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可以自动的转换</a:t>
            </a:r>
            <a:endParaRPr lang="en-US" altLang="zh-TW"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10"/>
              </a:lnSpc>
              <a:spcAft>
                <a:spcPts val="8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为</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double</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型数据，因此</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将整数</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88</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转换为</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double</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型的数据，然后调 </a:t>
            </a:r>
            <a:endParaRPr lang="en-US" altLang="zh-TW"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10"/>
              </a:lnSpc>
              <a:spcAft>
                <a:spcPts val="8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用了 </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test (double)</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方法。</a:t>
            </a:r>
            <a:endParaRPr lang="en-US" altLang="zh-TW"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10"/>
              </a:lnSpc>
              <a:spcAft>
                <a:spcPts val="8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如果定义了 </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test (int)</a:t>
            </a:r>
            <a:r>
              <a:rPr lang="zh-TW" altLang="zh-CN" sz="2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当然会先调用</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test (int)</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而不会调用</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test (double) </a:t>
            </a:r>
            <a:r>
              <a:rPr lang="en-US" altLang="zh-CN" sz="2400" baseline="-250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o</a:t>
            </a:r>
            <a:endParaRPr lang="en-US" altLang="zh-CN" sz="2400" baseline="-250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endParaRPr>
          </a:p>
          <a:p>
            <a:pPr indent="279400" algn="just">
              <a:lnSpc>
                <a:spcPts val="1610"/>
              </a:lnSpc>
              <a:spcAft>
                <a:spcPts val="8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只有在找不到精确匹配</a:t>
            </a:r>
            <a:endParaRPr lang="en-US" altLang="zh-TW"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10"/>
              </a:lnSpc>
              <a:spcAft>
                <a:spcPts val="800"/>
              </a:spcAft>
            </a:pP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时，</a:t>
            </a:r>
            <a:r>
              <a:rPr lang="en-US" altLang="zh-CN" sz="2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2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才会开启自动转换。</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65585"/>
          </a:xfrm>
          <a:pattFill prst="pct5">
            <a:fgClr>
              <a:schemeClr val="accent1"/>
            </a:fgClr>
            <a:bgClr>
              <a:schemeClr val="bg1"/>
            </a:bgClr>
          </a:pattFill>
        </p:spPr>
        <p:txBody>
          <a:bodyPr/>
          <a:lstStyle/>
          <a:p>
            <a:br>
              <a:rPr lang="en-US" altLang="zh-CN" sz="2400" b="1" dirty="0">
                <a:effectLst/>
                <a:latin typeface="Times New Roman" panose="02020603050405020304" pitchFamily="18" charset="0"/>
                <a:ea typeface="Times New Roman" panose="02020603050405020304" pitchFamily="18" charset="0"/>
                <a:cs typeface="宋体" panose="02010600030101010101" pitchFamily="2" charset="-122"/>
              </a:rPr>
            </a:br>
            <a:br>
              <a:rPr lang="en-US" altLang="zh-CN" sz="2400" b="1" dirty="0">
                <a:solidFill>
                  <a:schemeClr val="accent1"/>
                </a:solidFill>
                <a:effectLst/>
                <a:latin typeface="Times New Roman" panose="02020603050405020304" pitchFamily="18" charset="0"/>
                <a:ea typeface="Times New Roman" panose="02020603050405020304" pitchFamily="18" charset="0"/>
                <a:cs typeface="宋体" panose="02010600030101010101" pitchFamily="2" charset="-122"/>
              </a:rPr>
            </a:br>
            <a:r>
              <a:rPr lang="en-US" altLang="zh-CN" sz="2400" b="1" dirty="0">
                <a:solidFill>
                  <a:schemeClr val="accent1"/>
                </a:solidFill>
                <a:effectLst/>
                <a:latin typeface="Times New Roman" panose="02020603050405020304" pitchFamily="18" charset="0"/>
                <a:ea typeface="Times New Roman" panose="02020603050405020304" pitchFamily="18" charset="0"/>
                <a:cs typeface="宋体" panose="02010600030101010101" pitchFamily="2" charset="-122"/>
              </a:rPr>
              <a:t>4. 2. </a:t>
            </a:r>
            <a:r>
              <a:rPr lang="zh-TW" altLang="zh-CN" sz="2400" b="1" i="1" dirty="0">
                <a:solidFill>
                  <a:schemeClr val="accent1"/>
                </a:solidFill>
                <a:effectLst/>
                <a:latin typeface="宋体" panose="02010600030101010101" pitchFamily="2" charset="-122"/>
                <a:ea typeface="Times New Roman" panose="02020603050405020304" pitchFamily="18" charset="0"/>
                <a:cs typeface="宋体" panose="02010600030101010101" pitchFamily="2" charset="-122"/>
              </a:rPr>
              <a:t>6</a:t>
            </a:r>
            <a:r>
              <a:rPr lang="zh-TW" altLang="zh-CN" sz="2400" b="1" dirty="0">
                <a:solidFill>
                  <a:schemeClr val="accent1"/>
                </a:solidFill>
                <a:effectLst/>
                <a:latin typeface="宋体" panose="02010600030101010101" pitchFamily="2" charset="-122"/>
                <a:ea typeface="Times New Roman" panose="02020603050405020304" pitchFamily="18" charset="0"/>
                <a:cs typeface="宋体" panose="02010600030101010101" pitchFamily="2" charset="-122"/>
              </a:rPr>
              <a:t> </a:t>
            </a:r>
            <a:r>
              <a:rPr lang="en-US" altLang="zh-CN" sz="2400" b="1" dirty="0">
                <a:solidFill>
                  <a:schemeClr val="accent1"/>
                </a:solidFill>
                <a:effectLst/>
                <a:latin typeface="Times New Roman" panose="02020603050405020304" pitchFamily="18" charset="0"/>
                <a:ea typeface="Times New Roman" panose="02020603050405020304" pitchFamily="18" charset="0"/>
                <a:cs typeface="宋体" panose="02010600030101010101" pitchFamily="2" charset="-122"/>
              </a:rPr>
              <a:t>this</a:t>
            </a:r>
            <a:r>
              <a:rPr lang="zh-TW" altLang="zh-CN" sz="2400" b="1" dirty="0">
                <a:solidFill>
                  <a:schemeClr val="accent1"/>
                </a:solidFill>
                <a:effectLst/>
                <a:latin typeface="宋体" panose="02010600030101010101" pitchFamily="2" charset="-122"/>
                <a:ea typeface="宋体" panose="02010600030101010101" pitchFamily="2" charset="-122"/>
                <a:cs typeface="宋体" panose="02010600030101010101" pitchFamily="2" charset="-122"/>
              </a:rPr>
              <a:t>关键字</a:t>
            </a:r>
            <a:br>
              <a:rPr lang="zh-CN" altLang="zh-CN"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sp>
        <p:nvSpPr>
          <p:cNvPr id="3" name="内容占位符 2"/>
          <p:cNvSpPr>
            <a:spLocks noGrp="1"/>
          </p:cNvSpPr>
          <p:nvPr>
            <p:ph idx="1"/>
          </p:nvPr>
        </p:nvSpPr>
        <p:spPr>
          <a:xfrm>
            <a:off x="838200" y="1229032"/>
            <a:ext cx="10515600" cy="5417574"/>
          </a:xfrm>
          <a:pattFill prst="pct5">
            <a:fgClr>
              <a:schemeClr val="accent1"/>
            </a:fgClr>
            <a:bgClr>
              <a:schemeClr val="bg1"/>
            </a:bgClr>
          </a:pattFill>
        </p:spPr>
        <p:txBody>
          <a:bodyPr>
            <a:noAutofit/>
          </a:bodyPr>
          <a:lstStyle/>
          <a:p>
            <a:r>
              <a:rPr lang="en-US" altLang="zh-CN" sz="1400" b="1" dirty="0">
                <a:solidFill>
                  <a:srgbClr val="00B0F0"/>
                </a:solidFill>
                <a:effectLst/>
                <a:latin typeface="Times New Roman" panose="02020603050405020304" pitchFamily="18" charset="0"/>
                <a:ea typeface="Times New Roman" panose="02020603050405020304" pitchFamily="18" charset="0"/>
                <a:cs typeface="宋体" panose="02010600030101010101" pitchFamily="2" charset="-122"/>
              </a:rPr>
              <a:t>this</a:t>
            </a:r>
            <a:r>
              <a:rPr lang="zh-TW" altLang="zh-CN" sz="1400" b="1"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关键字变量指向当前对象或实例。具体可以应用到以下几个方面。</a:t>
            </a:r>
            <a:endParaRPr lang="zh-CN" altLang="zh-CN" sz="1400" b="1"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a:p>
            <a:pPr marL="266700" indent="12700">
              <a:lnSpc>
                <a:spcPts val="1550"/>
              </a:lnSpc>
              <a:spcAft>
                <a:spcPts val="210"/>
              </a:spcAft>
            </a:pPr>
            <a:r>
              <a:rPr lang="zh-TW" altLang="zh-CN" sz="1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(1)</a:t>
            </a:r>
            <a:r>
              <a:rPr lang="zh-TW"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当成员变量和局部变量重名时，使用</a:t>
            </a:r>
            <a:r>
              <a:rPr lang="en-US" altLang="zh-CN" sz="1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this.</a:t>
            </a:r>
            <a:r>
              <a:rPr lang="zh-TW"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成员变量表示该类中的成员变量。 </a:t>
            </a:r>
            <a:r>
              <a:rPr lang="zh-TW" altLang="zh-CN" sz="14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例</a:t>
            </a:r>
            <a:r>
              <a:rPr lang="zh-TW" altLang="zh-CN" sz="1400" dirty="0">
                <a:solidFill>
                  <a:srgbClr val="00ACEE"/>
                </a:solidFill>
                <a:effectLst/>
                <a:latin typeface="宋体" panose="02010600030101010101" pitchFamily="2" charset="-122"/>
                <a:ea typeface="Times New Roman" panose="02020603050405020304" pitchFamily="18" charset="0"/>
                <a:cs typeface="宋体" panose="02010600030101010101" pitchFamily="2" charset="-122"/>
              </a:rPr>
              <a:t>4-7 </a:t>
            </a:r>
            <a:r>
              <a:rPr lang="en-US" altLang="zh-CN" sz="1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this</a:t>
            </a:r>
            <a:r>
              <a:rPr lang="zh-TW"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指当前类中的成员变量。</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gn="just">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public class Test_7{</a:t>
            </a:r>
            <a:endParaRPr lang="zh-CN" altLang="zh-CN" sz="14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public static void main (String [ ] </a:t>
            </a:r>
            <a:r>
              <a:rPr lang="en-US" altLang="zh-CN" sz="1400" dirty="0" err="1">
                <a:solidFill>
                  <a:srgbClr val="000000"/>
                </a:solidFill>
                <a:effectLst/>
                <a:latin typeface="Times New Roman" panose="02020603050405020304" pitchFamily="18" charset="0"/>
                <a:ea typeface="Times New Roman" panose="02020603050405020304" pitchFamily="18" charset="0"/>
              </a:rPr>
              <a:t>args</a:t>
            </a:r>
            <a:r>
              <a:rPr lang="en-US" altLang="zh-CN" sz="1400" dirty="0">
                <a:solidFill>
                  <a:srgbClr val="000000"/>
                </a:solidFill>
                <a:effectLst/>
                <a:latin typeface="Times New Roman" panose="02020603050405020304" pitchFamily="18" charset="0"/>
                <a:ea typeface="Times New Roman" panose="02020603050405020304" pitchFamily="18" charset="0"/>
              </a:rPr>
              <a:t>) (</a:t>
            </a:r>
            <a:endParaRPr lang="zh-CN" altLang="zh-CN" sz="14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Stu </a:t>
            </a:r>
            <a:r>
              <a:rPr lang="en-US" altLang="zh-CN" sz="1400" dirty="0" err="1">
                <a:solidFill>
                  <a:srgbClr val="000000"/>
                </a:solidFill>
                <a:effectLst/>
                <a:latin typeface="Times New Roman" panose="02020603050405020304" pitchFamily="18" charset="0"/>
                <a:ea typeface="Times New Roman" panose="02020603050405020304" pitchFamily="18" charset="0"/>
              </a:rPr>
              <a:t>si</a:t>
            </a:r>
            <a:r>
              <a:rPr lang="en-US" altLang="zh-CN" sz="1400" dirty="0">
                <a:solidFill>
                  <a:srgbClr val="000000"/>
                </a:solidFill>
                <a:effectLst/>
                <a:latin typeface="Times New Roman" panose="02020603050405020304" pitchFamily="18" charset="0"/>
                <a:ea typeface="Times New Roman" panose="02020603050405020304" pitchFamily="18" charset="0"/>
              </a:rPr>
              <a:t> =new Stu (</a:t>
            </a:r>
            <a:r>
              <a:rPr lang="zh-TW" altLang="zh-CN" sz="1400" dirty="0">
                <a:solidFill>
                  <a:srgbClr val="000000"/>
                </a:solidFill>
                <a:effectLst/>
                <a:latin typeface="Times New Roman" panose="02020603050405020304" pitchFamily="18" charset="0"/>
                <a:ea typeface="Times New Roman" panose="02020603050405020304" pitchFamily="18" charset="0"/>
              </a:rPr>
              <a:t>”</a:t>
            </a:r>
            <a:r>
              <a:rPr lang="zh-TW" altLang="zh-CN"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张三”</a:t>
            </a:r>
            <a:r>
              <a:rPr lang="en-US" altLang="zh-CN" sz="14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400" dirty="0">
              <a:effectLst/>
              <a:latin typeface="Times New Roman" panose="02020603050405020304" pitchFamily="18" charset="0"/>
              <a:ea typeface="等线" panose="02010600030101010101" pitchFamily="2" charset="-122"/>
            </a:endParaRPr>
          </a:p>
          <a:p>
            <a:pPr marL="812800" indent="127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Stu s2 =new Stu </a:t>
            </a:r>
            <a:r>
              <a:rPr lang="zh-CN" altLang="zh-CN"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(”李</a:t>
            </a:r>
            <a:r>
              <a:rPr lang="zh-TW" altLang="zh-CN"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四”)</a:t>
            </a:r>
            <a:r>
              <a:rPr lang="en-US" altLang="zh-CN" sz="14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4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a:t>
            </a:r>
            <a:endParaRPr lang="zh-CN" altLang="zh-CN" sz="1400" dirty="0">
              <a:effectLst/>
              <a:latin typeface="Times New Roman" panose="02020603050405020304" pitchFamily="18" charset="0"/>
              <a:ea typeface="等线" panose="02010600030101010101" pitchFamily="2" charset="-122"/>
            </a:endParaRPr>
          </a:p>
          <a:p>
            <a:pPr marL="800100" indent="266700" algn="just">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a:t>
            </a:r>
            <a:endParaRPr lang="zh-CN" altLang="zh-CN" sz="1400" dirty="0">
              <a:effectLst/>
              <a:latin typeface="Times New Roman" panose="02020603050405020304" pitchFamily="18" charset="0"/>
              <a:ea typeface="等线" panose="02010600030101010101" pitchFamily="2" charset="-122"/>
            </a:endParaRPr>
          </a:p>
          <a:p>
            <a:pPr marL="800100" indent="2667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class Stu (</a:t>
            </a:r>
            <a:endParaRPr lang="zh-CN" altLang="zh-CN" sz="14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String s </a:t>
            </a:r>
            <a:r>
              <a:rPr lang="en-US" altLang="zh-CN" sz="14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a:t>
            </a:r>
            <a:r>
              <a:rPr lang="zh-TW" altLang="zh-CN"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”张三</a:t>
            </a:r>
            <a:endParaRPr lang="zh-CN" altLang="zh-CN" sz="14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public Stu (String s) {</a:t>
            </a:r>
            <a:endParaRPr lang="zh-CN" altLang="zh-CN" sz="1400" dirty="0">
              <a:effectLst/>
              <a:latin typeface="Times New Roman" panose="02020603050405020304" pitchFamily="18" charset="0"/>
              <a:ea typeface="等线" panose="02010600030101010101" pitchFamily="2" charset="-122"/>
            </a:endParaRPr>
          </a:p>
          <a:p>
            <a:pPr marL="812800" indent="12700">
              <a:lnSpc>
                <a:spcPct val="140000"/>
              </a:lnSpc>
              <a:spcAft>
                <a:spcPts val="120"/>
              </a:spcAft>
            </a:pPr>
            <a:r>
              <a:rPr lang="en-US" altLang="zh-CN" sz="1400" dirty="0">
                <a:solidFill>
                  <a:srgbClr val="000000"/>
                </a:solidFill>
                <a:effectLst/>
                <a:latin typeface="Times New Roman" panose="02020603050405020304" pitchFamily="18" charset="0"/>
                <a:ea typeface="Times New Roman" panose="02020603050405020304" pitchFamily="18" charset="0"/>
              </a:rPr>
              <a:t>System, out. </a:t>
            </a:r>
            <a:r>
              <a:rPr lang="en-US" altLang="zh-CN" sz="1400" dirty="0" err="1">
                <a:solidFill>
                  <a:srgbClr val="000000"/>
                </a:solidFill>
                <a:effectLst/>
                <a:latin typeface="Times New Roman" panose="02020603050405020304" pitchFamily="18" charset="0"/>
                <a:ea typeface="Times New Roman" panose="02020603050405020304" pitchFamily="18" charset="0"/>
              </a:rPr>
              <a:t>printin</a:t>
            </a:r>
            <a:r>
              <a:rPr lang="en-US" altLang="zh-CN" sz="1400" dirty="0">
                <a:solidFill>
                  <a:srgbClr val="000000"/>
                </a:solidFill>
                <a:effectLst/>
                <a:latin typeface="Times New Roman" panose="02020603050405020304" pitchFamily="18" charset="0"/>
                <a:ea typeface="Times New Roman" panose="02020603050405020304" pitchFamily="18" charset="0"/>
              </a:rPr>
              <a:t> (” s = ” + s);</a:t>
            </a:r>
            <a:endParaRPr lang="zh-CN" altLang="zh-CN" sz="1400" dirty="0">
              <a:effectLst/>
              <a:latin typeface="Times New Roman" panose="02020603050405020304" pitchFamily="18" charset="0"/>
              <a:ea typeface="等线" panose="02010600030101010101" pitchFamily="2" charset="-122"/>
            </a:endParaRPr>
          </a:p>
          <a:p>
            <a:br>
              <a:rPr lang="en-US" altLang="zh-CN" sz="1400" dirty="0">
                <a:effectLst/>
                <a:latin typeface="Times New Roman" panose="02020603050405020304" pitchFamily="18" charset="0"/>
                <a:ea typeface="等线" panose="02010600030101010101" pitchFamily="2" charset="-122"/>
              </a:rPr>
            </a:br>
            <a:endParaRPr lang="zh-CN" altLang="en-US" sz="14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365125"/>
            <a:ext cx="10515600" cy="5816219"/>
          </a:xfrm>
          <a:pattFill prst="pct5">
            <a:fgClr>
              <a:schemeClr val="accent1"/>
            </a:fgClr>
            <a:bgClr>
              <a:schemeClr val="bg1"/>
            </a:bgClr>
          </a:pattFill>
        </p:spPr>
        <p:txBody>
          <a:bodyPr>
            <a:normAutofit/>
          </a:bodyPr>
          <a:lstStyle/>
          <a:p>
            <a:r>
              <a:rPr lang="en-US" altLang="zh-CN" sz="1600">
                <a:solidFill>
                  <a:srgbClr val="000000"/>
                </a:solidFill>
                <a:effectLst/>
                <a:latin typeface="Times New Roman" panose="02020603050405020304" pitchFamily="18" charset="0"/>
                <a:ea typeface="Times New Roman" panose="02020603050405020304" pitchFamily="18" charset="0"/>
              </a:rPr>
              <a:t>          System, out. printin (</a:t>
            </a:r>
            <a:r>
              <a:rPr lang="en-US" altLang="zh-CN" sz="1600" baseline="30000">
                <a:solidFill>
                  <a:srgbClr val="000000"/>
                </a:solidFill>
                <a:effectLst/>
                <a:latin typeface="Times New Roman" panose="02020603050405020304" pitchFamily="18" charset="0"/>
                <a:ea typeface="Times New Roman" panose="02020603050405020304" pitchFamily="18" charset="0"/>
              </a:rPr>
              <a:t>n</a:t>
            </a:r>
            <a:r>
              <a:rPr lang="en-US" altLang="zh-CN" sz="1600">
                <a:solidFill>
                  <a:srgbClr val="000000"/>
                </a:solidFill>
                <a:effectLst/>
                <a:latin typeface="Times New Roman" panose="02020603050405020304" pitchFamily="18" charset="0"/>
                <a:ea typeface="Times New Roman" panose="02020603050405020304" pitchFamily="18" charset="0"/>
              </a:rPr>
              <a:t>l -&gt; this, s = </a:t>
            </a:r>
            <a:r>
              <a:rPr lang="en-US" altLang="zh-CN" sz="1600" baseline="30000">
                <a:solidFill>
                  <a:srgbClr val="000000"/>
                </a:solidFill>
                <a:effectLst/>
                <a:latin typeface="Times New Roman" panose="02020603050405020304" pitchFamily="18" charset="0"/>
                <a:ea typeface="Times New Roman" panose="02020603050405020304" pitchFamily="18" charset="0"/>
              </a:rPr>
              <a:t>n</a:t>
            </a:r>
            <a:r>
              <a:rPr lang="en-US" altLang="zh-CN" sz="1600">
                <a:solidFill>
                  <a:srgbClr val="000000"/>
                </a:solidFill>
                <a:effectLst/>
                <a:latin typeface="Times New Roman" panose="02020603050405020304" pitchFamily="18" charset="0"/>
                <a:ea typeface="Times New Roman" panose="02020603050405020304" pitchFamily="18" charset="0"/>
              </a:rPr>
              <a:t>+this. s); </a:t>
            </a:r>
            <a:endParaRPr lang="en-US" altLang="zh-CN" sz="1600">
              <a:solidFill>
                <a:srgbClr val="000000"/>
              </a:solidFill>
              <a:effectLst/>
              <a:latin typeface="Times New Roman" panose="02020603050405020304" pitchFamily="18" charset="0"/>
              <a:ea typeface="Times New Roman" panose="02020603050405020304" pitchFamily="18" charset="0"/>
            </a:endParaRPr>
          </a:p>
          <a:p>
            <a:r>
              <a:rPr lang="en-US" altLang="zh-CN" sz="1600">
                <a:solidFill>
                  <a:srgbClr val="000000"/>
                </a:solidFill>
                <a:latin typeface="Times New Roman" panose="02020603050405020304" pitchFamily="18" charset="0"/>
                <a:ea typeface="Times New Roman" panose="02020603050405020304" pitchFamily="18" charset="0"/>
              </a:rPr>
              <a:t>          </a:t>
            </a:r>
            <a:r>
              <a:rPr lang="en-US" altLang="zh-CN" sz="1600">
                <a:solidFill>
                  <a:srgbClr val="000000"/>
                </a:solidFill>
                <a:effectLst/>
                <a:latin typeface="Times New Roman" panose="02020603050405020304" pitchFamily="18" charset="0"/>
                <a:ea typeface="Times New Roman" panose="02020603050405020304" pitchFamily="18" charset="0"/>
              </a:rPr>
              <a:t>this, s = s;</a:t>
            </a:r>
            <a:endParaRPr lang="en-US" altLang="zh-CN" sz="1600">
              <a:solidFill>
                <a:srgbClr val="000000"/>
              </a:solidFill>
              <a:effectLst/>
              <a:latin typeface="Times New Roman" panose="02020603050405020304" pitchFamily="18" charset="0"/>
              <a:ea typeface="Times New Roman" panose="02020603050405020304" pitchFamily="18" charset="0"/>
            </a:endParaRPr>
          </a:p>
          <a:p>
            <a:r>
              <a:rPr lang="en-US" altLang="zh-CN" sz="1600"/>
              <a:t>         System, out. printin ("2 -&gt; this. s = ”+this. s);</a:t>
            </a:r>
            <a:endParaRPr lang="en-US" altLang="zh-CN" sz="1600"/>
          </a:p>
          <a:p>
            <a:r>
              <a:rPr lang="en-US" altLang="zh-CN" sz="1600">
                <a:solidFill>
                  <a:srgbClr val="000000"/>
                </a:solidFill>
                <a:effectLst/>
                <a:latin typeface="Times New Roman" panose="02020603050405020304" pitchFamily="18" charset="0"/>
                <a:ea typeface="Times New Roman" panose="02020603050405020304" pitchFamily="18" charset="0"/>
              </a:rPr>
              <a:t>     }</a:t>
            </a:r>
            <a:endParaRPr lang="en-US" altLang="zh-CN" sz="1600">
              <a:latin typeface="Times New Roman" panose="02020603050405020304" pitchFamily="18" charset="0"/>
              <a:ea typeface="等线" panose="02010600030101010101" pitchFamily="2" charset="-122"/>
            </a:endParaRPr>
          </a:p>
          <a:p>
            <a:r>
              <a:rPr lang="en-US" altLang="zh-CN" sz="1600">
                <a:solidFill>
                  <a:srgbClr val="000000"/>
                </a:solidFill>
                <a:effectLst/>
                <a:latin typeface="Times New Roman" panose="02020603050405020304" pitchFamily="18" charset="0"/>
                <a:ea typeface="Times New Roman" panose="02020603050405020304" pitchFamily="18" charset="0"/>
              </a:rPr>
              <a:t>}</a:t>
            </a:r>
            <a:endParaRPr lang="zh-CN" altLang="zh-CN" sz="1600">
              <a:effectLst/>
              <a:latin typeface="Times New Roman" panose="02020603050405020304" pitchFamily="18" charset="0"/>
              <a:ea typeface="等线" panose="02010600030101010101" pitchFamily="2" charset="-122"/>
            </a:endParaRPr>
          </a:p>
          <a:p>
            <a:pPr marL="0" indent="0">
              <a:buNone/>
            </a:pPr>
            <a:r>
              <a:rPr lang="en-US" altLang="zh-CN" sz="1600"/>
              <a:t>  </a:t>
            </a:r>
            <a:r>
              <a:rPr lang="zh-CN" altLang="en-US" sz="1600"/>
              <a:t>该程序运行结果如下：</a:t>
            </a:r>
            <a:endParaRPr lang="en-US" altLang="zh-CN" sz="1600"/>
          </a:p>
          <a:p>
            <a:endParaRPr lang="en-US" altLang="zh-CN" sz="1600"/>
          </a:p>
          <a:p>
            <a:endParaRPr lang="en-US" altLang="zh-CN" sz="1600" dirty="0"/>
          </a:p>
        </p:txBody>
      </p:sp>
      <p:pic>
        <p:nvPicPr>
          <p:cNvPr id="19" name="图片 18"/>
          <p:cNvPicPr>
            <a:picLocks noChangeAspect="1"/>
          </p:cNvPicPr>
          <p:nvPr/>
        </p:nvPicPr>
        <p:blipFill>
          <a:blip r:embed="rId1"/>
          <a:stretch>
            <a:fillRect/>
          </a:stretch>
        </p:blipFill>
        <p:spPr>
          <a:xfrm>
            <a:off x="1262587" y="2780737"/>
            <a:ext cx="2658737" cy="1779639"/>
          </a:xfrm>
          <a:prstGeom prst="rect">
            <a:avLst/>
          </a:prstGeom>
        </p:spPr>
      </p:pic>
      <p:pic>
        <p:nvPicPr>
          <p:cNvPr id="23" name="图片 22"/>
          <p:cNvPicPr>
            <a:picLocks noChangeAspect="1"/>
          </p:cNvPicPr>
          <p:nvPr/>
        </p:nvPicPr>
        <p:blipFill>
          <a:blip r:embed="rId2"/>
          <a:stretch>
            <a:fillRect/>
          </a:stretch>
        </p:blipFill>
        <p:spPr>
          <a:xfrm>
            <a:off x="828368" y="4962110"/>
            <a:ext cx="10341077" cy="858587"/>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838200" y="186813"/>
            <a:ext cx="10515600" cy="6306062"/>
          </a:xfrm>
          <a:pattFill prst="pct5">
            <a:fgClr>
              <a:schemeClr val="accent1"/>
            </a:fgClr>
            <a:bgClr>
              <a:schemeClr val="bg1"/>
            </a:bgClr>
          </a:pattFill>
        </p:spPr>
        <p:txBody>
          <a:bodyPr>
            <a:normAutofit fontScale="40000" lnSpcReduction="20000"/>
          </a:bodyPr>
          <a:lstStyle/>
          <a:p>
            <a:r>
              <a:rPr lang="en-US" altLang="zh-CN" sz="4000" dirty="0"/>
              <a:t>(2)</a:t>
            </a:r>
            <a:r>
              <a:rPr lang="zh-CN" altLang="en-US" sz="4000" dirty="0"/>
              <a:t>在类中把本类的对象当作参数传递时，也可以用</a:t>
            </a:r>
            <a:r>
              <a:rPr lang="en-US" altLang="zh-CN" sz="4000" dirty="0"/>
              <a:t>this</a:t>
            </a:r>
            <a:r>
              <a:rPr lang="zh-CN" altLang="en-US" sz="4000" dirty="0"/>
              <a:t>。 例</a:t>
            </a:r>
            <a:r>
              <a:rPr lang="en-US" altLang="zh-CN" sz="4000" dirty="0"/>
              <a:t>4-8</a:t>
            </a:r>
            <a:r>
              <a:rPr lang="zh-CN" altLang="en-US" sz="4000" dirty="0"/>
              <a:t>写出程序的运行结果。</a:t>
            </a:r>
            <a:endParaRPr lang="en-US" altLang="zh-CN" sz="4000" dirty="0"/>
          </a:p>
          <a:p>
            <a:r>
              <a:rPr lang="en-US" altLang="zh-CN" sz="4000" dirty="0"/>
              <a:t>public class Test_8(</a:t>
            </a:r>
            <a:endParaRPr lang="en-US" altLang="zh-CN" sz="4000" dirty="0"/>
          </a:p>
          <a:p>
            <a:r>
              <a:rPr lang="en-US" altLang="zh-CN" sz="4000" dirty="0"/>
              <a:t>      public static void main (String [ ] </a:t>
            </a:r>
            <a:r>
              <a:rPr lang="en-US" altLang="zh-CN" sz="4000" dirty="0" err="1"/>
              <a:t>args</a:t>
            </a:r>
            <a:r>
              <a:rPr lang="en-US" altLang="zh-CN" sz="4000" dirty="0"/>
              <a:t>) (</a:t>
            </a:r>
            <a:endParaRPr lang="en-US" altLang="zh-CN" sz="4000" dirty="0"/>
          </a:p>
          <a:p>
            <a:r>
              <a:rPr lang="en-US" altLang="zh-CN" sz="4000" dirty="0"/>
              <a:t>           A al=new A ();</a:t>
            </a:r>
            <a:endParaRPr lang="en-US" altLang="zh-CN" sz="4000" dirty="0"/>
          </a:p>
          <a:p>
            <a:r>
              <a:rPr lang="en-US" altLang="zh-CN" sz="4000" dirty="0"/>
              <a:t>           al. show ();</a:t>
            </a:r>
            <a:endParaRPr lang="en-US" altLang="zh-CN" sz="4000" dirty="0"/>
          </a:p>
          <a:p>
            <a:r>
              <a:rPr lang="en-US" altLang="zh-CN" sz="4000" dirty="0"/>
              <a:t>          B bl =new B (al);</a:t>
            </a:r>
            <a:endParaRPr lang="en-US" altLang="zh-CN" sz="4000" dirty="0"/>
          </a:p>
          <a:p>
            <a:r>
              <a:rPr lang="en-US" altLang="zh-CN" sz="4000" dirty="0"/>
              <a:t>          bl. show ();</a:t>
            </a:r>
            <a:endParaRPr lang="en-US" altLang="zh-CN" sz="4000" dirty="0"/>
          </a:p>
          <a:p>
            <a:r>
              <a:rPr lang="en-US" altLang="zh-CN" sz="4000" dirty="0"/>
              <a:t>    }</a:t>
            </a:r>
            <a:endParaRPr lang="en-US" altLang="zh-CN" sz="4000" dirty="0"/>
          </a:p>
          <a:p>
            <a:r>
              <a:rPr lang="en-US" altLang="zh-CN" sz="4000" dirty="0"/>
              <a:t>}</a:t>
            </a:r>
            <a:endParaRPr lang="en-US" altLang="zh-CN" sz="4000" dirty="0"/>
          </a:p>
          <a:p>
            <a:r>
              <a:rPr lang="en-US" altLang="zh-CN" sz="4000" dirty="0"/>
              <a:t>class A (</a:t>
            </a:r>
            <a:endParaRPr lang="en-US" altLang="zh-CN" sz="4000" dirty="0"/>
          </a:p>
          <a:p>
            <a:r>
              <a:rPr lang="en-US" altLang="zh-CN" sz="4000" dirty="0"/>
              <a:t>    public A() {</a:t>
            </a:r>
            <a:endParaRPr lang="en-US" altLang="zh-CN" sz="4000" dirty="0"/>
          </a:p>
          <a:p>
            <a:r>
              <a:rPr lang="en-US" altLang="zh-CN" sz="4000" dirty="0"/>
              <a:t>         new B (this). show ();</a:t>
            </a:r>
            <a:endParaRPr lang="en-US" altLang="zh-CN" sz="4000" dirty="0"/>
          </a:p>
          <a:p>
            <a:r>
              <a:rPr lang="en-US" altLang="zh-CN" sz="4000" dirty="0"/>
              <a:t>    }</a:t>
            </a:r>
            <a:endParaRPr lang="en-US" altLang="zh-CN" sz="4000" dirty="0"/>
          </a:p>
          <a:p>
            <a:r>
              <a:rPr lang="en-US" altLang="zh-CN" sz="4000" dirty="0"/>
              <a:t>    public void show () (</a:t>
            </a:r>
            <a:endParaRPr lang="en-US" altLang="zh-CN" sz="4000" dirty="0"/>
          </a:p>
          <a:p>
            <a:r>
              <a:rPr lang="en-US" altLang="zh-CN" sz="4000" dirty="0"/>
              <a:t>         System, out. </a:t>
            </a:r>
            <a:r>
              <a:rPr lang="en-US" altLang="zh-CN" sz="4000" dirty="0" err="1"/>
              <a:t>printin</a:t>
            </a:r>
            <a:r>
              <a:rPr lang="en-US" altLang="zh-CN" sz="4000" dirty="0"/>
              <a:t> (”A </a:t>
            </a:r>
            <a:r>
              <a:rPr lang="zh-CN" altLang="en-US" sz="4000" dirty="0"/>
              <a:t>类”</a:t>
            </a:r>
            <a:r>
              <a:rPr lang="en-US" altLang="zh-CN" sz="4000" dirty="0"/>
              <a:t>);</a:t>
            </a:r>
            <a:endParaRPr lang="en-US" altLang="zh-CN" sz="4000" dirty="0"/>
          </a:p>
          <a:p>
            <a:r>
              <a:rPr lang="en-US" altLang="zh-CN" sz="4000" dirty="0"/>
              <a:t>     }</a:t>
            </a:r>
            <a:endParaRPr lang="en-US" altLang="zh-CN" sz="4000" dirty="0"/>
          </a:p>
          <a:p>
            <a:r>
              <a:rPr lang="en-US" altLang="zh-CN" sz="4000" dirty="0"/>
              <a:t>}</a:t>
            </a:r>
            <a:endParaRPr lang="en-US" altLang="zh-CN" sz="4000" dirty="0"/>
          </a:p>
          <a:p>
            <a:endParaRPr lang="en-US" altLang="zh-CN" dirty="0"/>
          </a:p>
          <a:p>
            <a:r>
              <a:rPr lang="en-US" altLang="zh-CN" dirty="0"/>
              <a:t> </a:t>
            </a:r>
            <a:endParaRPr lang="zh-CN" altLang="en-US" dirty="0"/>
          </a:p>
          <a:p>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1"/>
          </a:solidFill>
        </p:spPr>
        <p:txBody>
          <a:bodyPr/>
          <a:lstStyle/>
          <a:p>
            <a:endParaRPr lang="zh-CN" altLang="en-US" dirty="0"/>
          </a:p>
        </p:txBody>
      </p:sp>
      <p:sp>
        <p:nvSpPr>
          <p:cNvPr id="3" name="内容占位符 2"/>
          <p:cNvSpPr>
            <a:spLocks noGrp="1"/>
          </p:cNvSpPr>
          <p:nvPr>
            <p:ph idx="1"/>
          </p:nvPr>
        </p:nvSpPr>
        <p:spPr>
          <a:xfrm>
            <a:off x="838200" y="365125"/>
            <a:ext cx="10515600" cy="6389636"/>
          </a:xfrm>
          <a:pattFill prst="pct5">
            <a:fgClr>
              <a:schemeClr val="accent1"/>
            </a:fgClr>
            <a:bgClr>
              <a:schemeClr val="bg1"/>
            </a:bgClr>
          </a:pattFill>
        </p:spPr>
        <p:txBody>
          <a:bodyPr>
            <a:normAutofit/>
          </a:bodyPr>
          <a:lstStyle/>
          <a:p>
            <a:r>
              <a:rPr lang="en-US" altLang="zh-CN" sz="1600" dirty="0"/>
              <a:t>class B (</a:t>
            </a:r>
            <a:endParaRPr lang="en-US" altLang="zh-CN" sz="1600" dirty="0"/>
          </a:p>
          <a:p>
            <a:r>
              <a:rPr lang="en-US" altLang="zh-CN" sz="1600" dirty="0"/>
              <a:t>    A </a:t>
            </a:r>
            <a:r>
              <a:rPr lang="en-US" altLang="zh-CN" sz="1600" dirty="0" err="1"/>
              <a:t>a</a:t>
            </a:r>
            <a:r>
              <a:rPr lang="en-US" altLang="zh-CN" sz="1600" dirty="0"/>
              <a:t>;</a:t>
            </a:r>
            <a:endParaRPr lang="en-US" altLang="zh-CN" sz="1600" dirty="0"/>
          </a:p>
          <a:p>
            <a:r>
              <a:rPr lang="en-US" altLang="zh-CN" sz="1600" dirty="0"/>
              <a:t>    public B (A a) {</a:t>
            </a:r>
            <a:endParaRPr lang="en-US" altLang="zh-CN" sz="1600" dirty="0"/>
          </a:p>
          <a:p>
            <a:pPr marL="800100" indent="12700">
              <a:lnSpc>
                <a:spcPct val="140000"/>
              </a:lnSpc>
              <a:spcAft>
                <a:spcPts val="235"/>
              </a:spcAft>
            </a:pPr>
            <a:r>
              <a:rPr lang="en-US" altLang="zh-CN" sz="1600" dirty="0">
                <a:solidFill>
                  <a:srgbClr val="000000"/>
                </a:solidFill>
                <a:effectLst/>
                <a:latin typeface="Times New Roman" panose="02020603050405020304" pitchFamily="18" charset="0"/>
                <a:ea typeface="Times New Roman" panose="02020603050405020304" pitchFamily="18" charset="0"/>
              </a:rPr>
              <a:t>this. a = a;</a:t>
            </a:r>
            <a:endParaRPr lang="zh-CN" altLang="zh-CN" sz="16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600" dirty="0">
                <a:solidFill>
                  <a:srgbClr val="000000"/>
                </a:solidFill>
                <a:effectLst/>
                <a:latin typeface="Times New Roman" panose="02020603050405020304" pitchFamily="18" charset="0"/>
                <a:ea typeface="Times New Roman" panose="02020603050405020304" pitchFamily="18" charset="0"/>
              </a:rPr>
              <a:t>}</a:t>
            </a:r>
            <a:endParaRPr lang="zh-CN" altLang="zh-CN" sz="1600" dirty="0">
              <a:effectLst/>
              <a:latin typeface="Times New Roman" panose="02020603050405020304" pitchFamily="18" charset="0"/>
              <a:ea typeface="等线" panose="02010600030101010101" pitchFamily="2" charset="-122"/>
            </a:endParaRPr>
          </a:p>
          <a:p>
            <a:pPr marL="800100" indent="533400">
              <a:lnSpc>
                <a:spcPct val="140000"/>
              </a:lnSpc>
              <a:spcAft>
                <a:spcPts val="500"/>
              </a:spcAft>
            </a:pPr>
            <a:r>
              <a:rPr lang="en-US" altLang="zh-CN" sz="1600" dirty="0">
                <a:solidFill>
                  <a:srgbClr val="000000"/>
                </a:solidFill>
                <a:effectLst/>
                <a:latin typeface="Times New Roman" panose="02020603050405020304" pitchFamily="18" charset="0"/>
                <a:ea typeface="Times New Roman" panose="02020603050405020304" pitchFamily="18" charset="0"/>
              </a:rPr>
              <a:t>public void show () (</a:t>
            </a:r>
            <a:endParaRPr lang="zh-CN" altLang="zh-CN" sz="16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600" dirty="0">
                <a:solidFill>
                  <a:srgbClr val="000000"/>
                </a:solidFill>
                <a:effectLst/>
                <a:latin typeface="Times New Roman" panose="02020603050405020304" pitchFamily="18" charset="0"/>
                <a:ea typeface="Times New Roman" panose="02020603050405020304" pitchFamily="18" charset="0"/>
              </a:rPr>
              <a:t>a. show ()</a:t>
            </a:r>
            <a:r>
              <a:rPr lang="en-US" altLang="zh-CN" sz="16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 </a:t>
            </a:r>
            <a:r>
              <a:rPr lang="zh-CN" altLang="zh-CN" sz="16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〃调用</a:t>
            </a:r>
            <a:r>
              <a:rPr lang="en-US" altLang="zh-CN" sz="1600" dirty="0">
                <a:solidFill>
                  <a:srgbClr val="000000"/>
                </a:solidFill>
                <a:effectLst/>
                <a:latin typeface="Times New Roman" panose="02020603050405020304" pitchFamily="18" charset="0"/>
                <a:ea typeface="Times New Roman" panose="02020603050405020304" pitchFamily="18" charset="0"/>
              </a:rPr>
              <a:t>A</a:t>
            </a:r>
            <a:r>
              <a:rPr lang="zh-TW" altLang="zh-CN" sz="16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的方法</a:t>
            </a:r>
            <a:endParaRPr lang="zh-CN" altLang="zh-CN" sz="1600" dirty="0">
              <a:effectLst/>
              <a:latin typeface="Times New Roman" panose="02020603050405020304" pitchFamily="18" charset="0"/>
              <a:ea typeface="等线" panose="02010600030101010101" pitchFamily="2" charset="-122"/>
            </a:endParaRPr>
          </a:p>
          <a:p>
            <a:pPr marL="800100" indent="12700">
              <a:lnSpc>
                <a:spcPct val="140000"/>
              </a:lnSpc>
              <a:spcAft>
                <a:spcPts val="900"/>
              </a:spcAft>
            </a:pPr>
            <a:r>
              <a:rPr lang="en-US" altLang="zh-CN" sz="1600" dirty="0">
                <a:solidFill>
                  <a:srgbClr val="000000"/>
                </a:solidFill>
                <a:effectLst/>
                <a:latin typeface="Times New Roman" panose="02020603050405020304" pitchFamily="18" charset="0"/>
                <a:ea typeface="Times New Roman" panose="02020603050405020304" pitchFamily="18" charset="0"/>
              </a:rPr>
              <a:t>System, out. </a:t>
            </a:r>
            <a:r>
              <a:rPr lang="en-US" altLang="zh-CN" sz="1600" dirty="0" err="1">
                <a:solidFill>
                  <a:srgbClr val="000000"/>
                </a:solidFill>
                <a:effectLst/>
                <a:latin typeface="Times New Roman" panose="02020603050405020304" pitchFamily="18" charset="0"/>
                <a:ea typeface="Times New Roman" panose="02020603050405020304" pitchFamily="18" charset="0"/>
              </a:rPr>
              <a:t>printin</a:t>
            </a:r>
            <a:r>
              <a:rPr lang="en-US" altLang="zh-CN" sz="1600" dirty="0">
                <a:solidFill>
                  <a:srgbClr val="000000"/>
                </a:solidFill>
                <a:effectLst/>
                <a:latin typeface="Times New Roman" panose="02020603050405020304" pitchFamily="18" charset="0"/>
                <a:ea typeface="Times New Roman" panose="02020603050405020304" pitchFamily="18" charset="0"/>
              </a:rPr>
              <a:t> (</a:t>
            </a:r>
            <a:r>
              <a:rPr lang="en-US" altLang="zh-CN" sz="1600" baseline="30000" dirty="0" err="1">
                <a:solidFill>
                  <a:srgbClr val="000000"/>
                </a:solidFill>
                <a:effectLst/>
                <a:latin typeface="Times New Roman" panose="02020603050405020304" pitchFamily="18" charset="0"/>
                <a:ea typeface="Times New Roman" panose="02020603050405020304" pitchFamily="18" charset="0"/>
              </a:rPr>
              <a:t>n</a:t>
            </a:r>
            <a:r>
              <a:rPr lang="en-US" altLang="zh-CN" sz="1600" dirty="0" err="1">
                <a:solidFill>
                  <a:srgbClr val="000000"/>
                </a:solidFill>
                <a:effectLst/>
                <a:latin typeface="Times New Roman" panose="02020603050405020304" pitchFamily="18" charset="0"/>
                <a:ea typeface="Times New Roman" panose="02020603050405020304" pitchFamily="18" charset="0"/>
              </a:rPr>
              <a:t>B</a:t>
            </a:r>
            <a:r>
              <a:rPr lang="en-US" altLang="zh-CN" sz="1600" dirty="0">
                <a:solidFill>
                  <a:srgbClr val="000000"/>
                </a:solidFill>
                <a:effectLst/>
                <a:latin typeface="Times New Roman" panose="02020603050405020304" pitchFamily="18" charset="0"/>
                <a:ea typeface="Times New Roman" panose="02020603050405020304" pitchFamily="18" charset="0"/>
              </a:rPr>
              <a:t> </a:t>
            </a:r>
            <a:r>
              <a:rPr lang="zh-TW" altLang="zh-CN" sz="16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类”)</a:t>
            </a:r>
            <a:r>
              <a:rPr lang="en-US" altLang="zh-CN" sz="16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endParaRPr lang="zh-CN" altLang="zh-CN" sz="1600" dirty="0">
              <a:effectLst/>
              <a:latin typeface="Times New Roman" panose="02020603050405020304" pitchFamily="18" charset="0"/>
              <a:ea typeface="等线" panose="02010600030101010101" pitchFamily="2" charset="-122"/>
            </a:endParaRPr>
          </a:p>
          <a:p>
            <a:pPr indent="266700">
              <a:lnSpc>
                <a:spcPct val="140000"/>
              </a:lnSpc>
              <a:spcAft>
                <a:spcPts val="300"/>
              </a:spcAft>
            </a:pPr>
            <a:r>
              <a:rPr lang="zh-TW"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该程序的运行结果为</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266700" indent="254000">
              <a:lnSpc>
                <a:spcPts val="1620"/>
              </a:lnSpc>
              <a:spcAft>
                <a:spcPts val="300"/>
              </a:spcAft>
            </a:pPr>
            <a:r>
              <a:rPr lang="en-US" altLang="zh-CN" sz="16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A</a:t>
            </a:r>
            <a:r>
              <a:rPr lang="zh-TW"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 </a:t>
            </a:r>
            <a:r>
              <a:rPr lang="en-US" altLang="zh-CN" sz="16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B</a:t>
            </a:r>
            <a:r>
              <a:rPr lang="zh-TW"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266700" indent="254000">
              <a:lnSpc>
                <a:spcPts val="1620"/>
              </a:lnSpc>
              <a:spcAft>
                <a:spcPts val="300"/>
              </a:spcAft>
            </a:pPr>
            <a:r>
              <a:rPr lang="en-US" altLang="zh-CN" sz="16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A</a:t>
            </a:r>
            <a:r>
              <a:rPr lang="zh-TW"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266700" indent="254000">
              <a:lnSpc>
                <a:spcPts val="1620"/>
              </a:lnSpc>
              <a:spcAft>
                <a:spcPts val="300"/>
              </a:spcAft>
            </a:pPr>
            <a:r>
              <a:rPr lang="en-US" altLang="zh-CN" sz="16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A</a:t>
            </a:r>
            <a:r>
              <a:rPr lang="zh-TW"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 </a:t>
            </a:r>
            <a:r>
              <a:rPr lang="en-US" altLang="zh-CN" sz="16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B</a:t>
            </a:r>
            <a:r>
              <a:rPr lang="zh-TW"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r>
              <a:rPr lang="en-US" altLang="zh-CN" sz="1600" dirty="0" err="1">
                <a:solidFill>
                  <a:srgbClr val="000000"/>
                </a:solidFill>
                <a:effectLst/>
                <a:latin typeface="Times New Roman" panose="02020603050405020304" pitchFamily="18" charset="0"/>
                <a:ea typeface="Times New Roman" panose="02020603050405020304" pitchFamily="18" charset="0"/>
              </a:rPr>
              <a:t>通过这个例子可以看出对象A的构造方法中，用new</a:t>
            </a:r>
            <a:r>
              <a:rPr lang="en-US" altLang="zh-CN" sz="1600" dirty="0">
                <a:solidFill>
                  <a:srgbClr val="000000"/>
                </a:solidFill>
                <a:effectLst/>
                <a:latin typeface="Times New Roman" panose="02020603050405020304" pitchFamily="18" charset="0"/>
                <a:ea typeface="Times New Roman" panose="02020603050405020304" pitchFamily="18" charset="0"/>
              </a:rPr>
              <a:t> B (this)</a:t>
            </a:r>
            <a:r>
              <a:rPr lang="en-US" altLang="zh-CN" sz="1600" dirty="0" err="1">
                <a:solidFill>
                  <a:srgbClr val="000000"/>
                </a:solidFill>
                <a:effectLst/>
                <a:latin typeface="Times New Roman" panose="02020603050405020304" pitchFamily="18" charset="0"/>
                <a:ea typeface="Times New Roman" panose="02020603050405020304" pitchFamily="18" charset="0"/>
              </a:rPr>
              <a:t>把对象A自己作为参</a:t>
            </a:r>
            <a:r>
              <a:rPr lang="en-US" altLang="zh-CN" sz="1600" dirty="0">
                <a:solidFill>
                  <a:srgbClr val="000000"/>
                </a:solidFill>
                <a:effectLst/>
                <a:latin typeface="Times New Roman" panose="02020603050405020304" pitchFamily="18" charset="0"/>
                <a:ea typeface="Times New Roman" panose="02020603050405020304" pitchFamily="18" charset="0"/>
              </a:rPr>
              <a:t> </a:t>
            </a:r>
            <a:r>
              <a:rPr lang="en-US" altLang="zh-CN" sz="1600" dirty="0" err="1">
                <a:solidFill>
                  <a:srgbClr val="000000"/>
                </a:solidFill>
                <a:effectLst/>
                <a:latin typeface="Times New Roman" panose="02020603050405020304" pitchFamily="18" charset="0"/>
                <a:ea typeface="Times New Roman" panose="02020603050405020304" pitchFamily="18" charset="0"/>
              </a:rPr>
              <a:t>数传递给了对</a:t>
            </a:r>
            <a:r>
              <a:rPr lang="zh-CN" altLang="en-US" sz="1600" dirty="0">
                <a:solidFill>
                  <a:srgbClr val="000000"/>
                </a:solidFill>
                <a:effectLst/>
                <a:latin typeface="Times New Roman" panose="02020603050405020304" pitchFamily="18" charset="0"/>
                <a:ea typeface="Times New Roman" panose="02020603050405020304" pitchFamily="18" charset="0"/>
              </a:rPr>
              <a:t>象</a:t>
            </a:r>
            <a:r>
              <a:rPr lang="en-US" altLang="zh-CN" sz="1600" dirty="0">
                <a:solidFill>
                  <a:srgbClr val="000000"/>
                </a:solidFill>
                <a:effectLst/>
                <a:latin typeface="Times New Roman" panose="02020603050405020304" pitchFamily="18" charset="0"/>
                <a:ea typeface="Times New Roman" panose="02020603050405020304" pitchFamily="18" charset="0"/>
              </a:rPr>
              <a:t>B</a:t>
            </a:r>
            <a:r>
              <a:rPr lang="zh-CN" altLang="en-US" sz="1600" dirty="0">
                <a:solidFill>
                  <a:srgbClr val="000000"/>
                </a:solidFill>
                <a:effectLst/>
                <a:latin typeface="Times New Roman" panose="02020603050405020304" pitchFamily="18" charset="0"/>
                <a:ea typeface="Times New Roman" panose="02020603050405020304" pitchFamily="18" charset="0"/>
              </a:rPr>
              <a:t>的构造方</a:t>
            </a:r>
            <a:endParaRPr lang="en-US" altLang="zh-CN" sz="1600" dirty="0">
              <a:solidFill>
                <a:srgbClr val="000000"/>
              </a:solidFill>
              <a:effectLst/>
              <a:latin typeface="Times New Roman" panose="02020603050405020304" pitchFamily="18" charset="0"/>
              <a:ea typeface="Times New Roman" panose="02020603050405020304" pitchFamily="18" charset="0"/>
            </a:endParaRPr>
          </a:p>
          <a:p>
            <a:r>
              <a:rPr lang="zh-CN" altLang="en-US" sz="1600" dirty="0">
                <a:solidFill>
                  <a:srgbClr val="000000"/>
                </a:solidFill>
                <a:effectLst/>
                <a:latin typeface="Times New Roman" panose="02020603050405020304" pitchFamily="18" charset="0"/>
                <a:ea typeface="Times New Roman" panose="02020603050405020304" pitchFamily="18" charset="0"/>
              </a:rPr>
              <a:t>法。</a:t>
            </a:r>
            <a:endParaRPr lang="zh-CN" altLang="en-US" sz="16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1"/>
          </a:solidFill>
        </p:spPr>
        <p:txBody>
          <a:bodyPr/>
          <a:lstStyle/>
          <a:p>
            <a:endParaRPr lang="zh-CN" altLang="en-US" dirty="0"/>
          </a:p>
        </p:txBody>
      </p:sp>
      <p:sp>
        <p:nvSpPr>
          <p:cNvPr id="3" name="内容占位符 2"/>
          <p:cNvSpPr>
            <a:spLocks noGrp="1"/>
          </p:cNvSpPr>
          <p:nvPr>
            <p:ph idx="1"/>
          </p:nvPr>
        </p:nvSpPr>
        <p:spPr>
          <a:xfrm>
            <a:off x="838200" y="68826"/>
            <a:ext cx="10515600" cy="6789175"/>
          </a:xfrm>
          <a:pattFill prst="pct5">
            <a:fgClr>
              <a:schemeClr val="accent1"/>
            </a:fgClr>
            <a:bgClr>
              <a:schemeClr val="bg1"/>
            </a:bgClr>
          </a:pattFill>
        </p:spPr>
        <p:txBody>
          <a:bodyPr>
            <a:noAutofit/>
          </a:bodyPr>
          <a:lstStyle/>
          <a:p>
            <a:pPr indent="266700">
              <a:lnSpc>
                <a:spcPts val="1680"/>
              </a:lnSpc>
              <a:spcAft>
                <a:spcPts val="300"/>
              </a:spcAft>
            </a:pPr>
            <a:r>
              <a:rPr lang="zh-TW" altLang="zh-CN" sz="1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(3)</a:t>
            </a:r>
            <a:r>
              <a:rPr lang="zh-TW"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在构造方法中，通过</a:t>
            </a:r>
            <a:r>
              <a:rPr lang="en-US" altLang="zh-CN" sz="1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this</a:t>
            </a:r>
            <a:r>
              <a:rPr lang="zh-TW"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可以调用同一类中其他的构造方法。</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80"/>
              </a:lnSpc>
              <a:spcAft>
                <a:spcPts val="210"/>
              </a:spcAft>
            </a:pPr>
            <a:r>
              <a:rPr lang="zh-TW" altLang="zh-CN" sz="14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例</a:t>
            </a:r>
            <a:r>
              <a:rPr lang="zh-TW" altLang="zh-CN" sz="1400" dirty="0">
                <a:solidFill>
                  <a:srgbClr val="00ACEE"/>
                </a:solidFill>
                <a:effectLst/>
                <a:latin typeface="宋体" panose="02010600030101010101" pitchFamily="2" charset="-122"/>
                <a:ea typeface="Times New Roman" panose="02020603050405020304" pitchFamily="18" charset="0"/>
                <a:cs typeface="宋体" panose="02010600030101010101" pitchFamily="2" charset="-122"/>
              </a:rPr>
              <a:t>4-9 </a:t>
            </a:r>
            <a:r>
              <a:rPr lang="en-US" altLang="zh-CN" sz="14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this </a:t>
            </a:r>
            <a:r>
              <a:rPr lang="zh-TW" altLang="zh-CN" sz="14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a:t>
            </a:r>
            <a:r>
              <a:rPr lang="zh-TW"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调用本类中其他的构造方法。</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public class Test_9 (</a:t>
            </a:r>
            <a:endParaRPr lang="zh-CN" altLang="zh-CN" sz="1400" dirty="0">
              <a:effectLst/>
              <a:latin typeface="Times New Roman" panose="02020603050405020304" pitchFamily="18" charset="0"/>
              <a:ea typeface="等线" panose="02010600030101010101" pitchFamily="2" charset="-122"/>
            </a:endParaRPr>
          </a:p>
          <a:p>
            <a:pPr marL="800100" indent="-2540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public static void main (String [ ] </a:t>
            </a:r>
            <a:r>
              <a:rPr lang="en-US" altLang="zh-CN" sz="1400" dirty="0" err="1">
                <a:solidFill>
                  <a:srgbClr val="000000"/>
                </a:solidFill>
                <a:effectLst/>
                <a:latin typeface="Times New Roman" panose="02020603050405020304" pitchFamily="18" charset="0"/>
                <a:ea typeface="Times New Roman" panose="02020603050405020304" pitchFamily="18" charset="0"/>
              </a:rPr>
              <a:t>args</a:t>
            </a:r>
            <a:r>
              <a:rPr lang="en-US" altLang="zh-CN" sz="1400" dirty="0">
                <a:solidFill>
                  <a:srgbClr val="000000"/>
                </a:solidFill>
                <a:effectLst/>
                <a:latin typeface="Times New Roman" panose="02020603050405020304" pitchFamily="18" charset="0"/>
                <a:ea typeface="Times New Roman" panose="02020603050405020304" pitchFamily="18" charset="0"/>
              </a:rPr>
              <a:t>) ( A al =new A (3);</a:t>
            </a:r>
            <a:endParaRPr lang="zh-CN" altLang="zh-CN" sz="14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A a2 =new A (4,5);</a:t>
            </a:r>
            <a:endParaRPr lang="zh-CN" altLang="zh-CN" sz="14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al. show ();</a:t>
            </a:r>
            <a:endParaRPr lang="zh-CN" altLang="zh-CN" sz="14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a2. show ();</a:t>
            </a:r>
            <a:endParaRPr lang="zh-CN" altLang="zh-CN" sz="14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a:t>
            </a:r>
            <a:endParaRPr lang="zh-CN" altLang="zh-CN" sz="1400" dirty="0">
              <a:effectLst/>
              <a:latin typeface="Times New Roman" panose="02020603050405020304" pitchFamily="18" charset="0"/>
              <a:ea typeface="等线" panose="02010600030101010101" pitchFamily="2" charset="-122"/>
            </a:endParaRPr>
          </a:p>
          <a:p>
            <a:pPr marL="800100" indent="266700">
              <a:lnSpc>
                <a:spcPct val="140000"/>
              </a:lnSpc>
              <a:spcAft>
                <a:spcPts val="500"/>
              </a:spcAft>
            </a:pPr>
            <a:r>
              <a:rPr lang="en-US" altLang="zh-CN" sz="1400" dirty="0">
                <a:solidFill>
                  <a:srgbClr val="000000"/>
                </a:solidFill>
                <a:effectLst/>
                <a:latin typeface="Times New Roman" panose="02020603050405020304" pitchFamily="18" charset="0"/>
                <a:ea typeface="Times New Roman" panose="02020603050405020304" pitchFamily="18" charset="0"/>
              </a:rPr>
              <a:t>}</a:t>
            </a:r>
            <a:endParaRPr lang="zh-CN" altLang="zh-CN" sz="1400" dirty="0">
              <a:effectLst/>
              <a:latin typeface="Times New Roman" panose="02020603050405020304" pitchFamily="18" charset="0"/>
              <a:ea typeface="等线" panose="02010600030101010101" pitchFamily="2" charset="-122"/>
            </a:endParaRPr>
          </a:p>
          <a:p>
            <a:pPr marL="800100" indent="2667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class A (</a:t>
            </a:r>
            <a:endParaRPr lang="zh-CN" altLang="zh-CN" sz="14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int x;</a:t>
            </a:r>
            <a:endParaRPr lang="zh-CN" altLang="zh-CN" sz="14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int y;</a:t>
            </a:r>
            <a:endParaRPr lang="zh-CN" altLang="zh-CN" sz="14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public A (int x) (</a:t>
            </a:r>
            <a:endParaRPr lang="zh-CN" altLang="zh-CN" sz="14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this. x = x;</a:t>
            </a:r>
            <a:endParaRPr lang="zh-CN" altLang="zh-CN" sz="14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400" dirty="0">
                <a:solidFill>
                  <a:srgbClr val="000000"/>
                </a:solidFill>
                <a:effectLst/>
                <a:latin typeface="Times New Roman" panose="02020603050405020304" pitchFamily="18" charset="0"/>
                <a:ea typeface="Times New Roman" panose="02020603050405020304" pitchFamily="18" charset="0"/>
              </a:rPr>
              <a:t>)</a:t>
            </a:r>
            <a:endParaRPr lang="zh-CN" altLang="zh-CN" sz="1400" dirty="0">
              <a:effectLst/>
              <a:latin typeface="Times New Roman" panose="02020603050405020304" pitchFamily="18" charset="0"/>
              <a:ea typeface="等线" panose="02010600030101010101" pitchFamily="2" charset="-122"/>
            </a:endParaRPr>
          </a:p>
          <a:p>
            <a:br>
              <a:rPr lang="en-US" altLang="zh-CN" sz="1400" dirty="0">
                <a:effectLst/>
                <a:latin typeface="Times New Roman" panose="02020603050405020304" pitchFamily="18" charset="0"/>
                <a:ea typeface="等线" panose="02010600030101010101" pitchFamily="2" charset="-122"/>
              </a:rPr>
            </a:br>
            <a:endParaRPr lang="zh-CN" altLang="en-US" sz="14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1"/>
          </a:solidFill>
        </p:spPr>
        <p:txBody>
          <a:bodyPr/>
          <a:lstStyle/>
          <a:p>
            <a:endParaRPr lang="zh-CN" altLang="en-US" dirty="0"/>
          </a:p>
        </p:txBody>
      </p:sp>
      <p:sp>
        <p:nvSpPr>
          <p:cNvPr id="3" name="内容占位符 2"/>
          <p:cNvSpPr>
            <a:spLocks noGrp="1"/>
          </p:cNvSpPr>
          <p:nvPr>
            <p:ph idx="1"/>
          </p:nvPr>
        </p:nvSpPr>
        <p:spPr>
          <a:xfrm>
            <a:off x="838200" y="365125"/>
            <a:ext cx="10515600" cy="5816219"/>
          </a:xfrm>
          <a:pattFill prst="pct5">
            <a:fgClr>
              <a:schemeClr val="accent1"/>
            </a:fgClr>
            <a:bgClr>
              <a:schemeClr val="bg1"/>
            </a:bgClr>
          </a:pattFill>
        </p:spPr>
        <p:txBody>
          <a:bodyPr>
            <a:normAutofit fontScale="92500" lnSpcReduction="10000"/>
          </a:bodyPr>
          <a:lstStyle/>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A (int x, int y) {</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this(x);</a:t>
            </a:r>
            <a:endParaRPr lang="zh-CN" altLang="zh-CN" sz="1800" dirty="0">
              <a:effectLst/>
              <a:latin typeface="Times New Roman" panose="02020603050405020304" pitchFamily="18" charset="0"/>
              <a:ea typeface="等线" panose="02010600030101010101" pitchFamily="2" charset="-122"/>
            </a:endParaRPr>
          </a:p>
          <a:p>
            <a:pPr marL="800100" indent="12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this, y = y;</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void show () (</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44000"/>
              </a:lnSpc>
              <a:spcAft>
                <a:spcPts val="200"/>
              </a:spcAft>
            </a:pPr>
            <a:br>
              <a:rPr lang="en-US" altLang="zh-CN" sz="1800" dirty="0">
                <a:effectLst/>
                <a:latin typeface="Times New Roman" panose="02020603050405020304" pitchFamily="18" charset="0"/>
                <a:ea typeface="等线" panose="02010600030101010101" pitchFamily="2" charset="-122"/>
              </a:rPr>
            </a:br>
            <a:r>
              <a:rPr lang="en-US" altLang="zh-CN" sz="1800" dirty="0">
                <a:solidFill>
                  <a:srgbClr val="000000"/>
                </a:solidFill>
                <a:effectLst/>
                <a:latin typeface="Times New Roman" panose="02020603050405020304" pitchFamily="18" charset="0"/>
                <a:ea typeface="Times New Roman" panose="02020603050405020304" pitchFamily="18" charset="0"/>
              </a:rPr>
              <a:t>System, out. </a:t>
            </a:r>
            <a:r>
              <a:rPr lang="en-US" altLang="zh-CN" sz="1800" dirty="0" err="1">
                <a:solidFill>
                  <a:srgbClr val="000000"/>
                </a:solidFill>
                <a:effectLst/>
                <a:latin typeface="Times New Roman" panose="02020603050405020304" pitchFamily="18" charset="0"/>
                <a:ea typeface="Times New Roman" panose="02020603050405020304" pitchFamily="18" charset="0"/>
              </a:rPr>
              <a:t>printin</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TW" altLang="zh-CN" sz="1800" dirty="0">
                <a:solidFill>
                  <a:srgbClr val="000000"/>
                </a:solidFill>
                <a:effectLst/>
                <a:latin typeface="Times New Roman" panose="02020603050405020304" pitchFamily="18" charset="0"/>
                <a:ea typeface="Times New Roman" panose="02020603050405020304" pitchFamily="18" charset="0"/>
              </a:rPr>
              <a:t>(</a:t>
            </a:r>
            <a:r>
              <a:rPr lang="en-US" altLang="zh-CN" sz="1800" dirty="0">
                <a:solidFill>
                  <a:srgbClr val="000000"/>
                </a:solidFill>
                <a:effectLst/>
                <a:latin typeface="Times New Roman" panose="02020603050405020304" pitchFamily="18" charset="0"/>
                <a:ea typeface="Times New Roman" panose="02020603050405020304" pitchFamily="18" charset="0"/>
              </a:rPr>
              <a:t>”x = "+</a:t>
            </a:r>
            <a:r>
              <a:rPr lang="en-US" altLang="zh-CN" sz="1800" dirty="0" err="1">
                <a:solidFill>
                  <a:srgbClr val="000000"/>
                </a:solidFill>
                <a:effectLst/>
                <a:latin typeface="Times New Roman" panose="02020603050405020304" pitchFamily="18" charset="0"/>
                <a:ea typeface="Times New Roman" panose="02020603050405020304" pitchFamily="18" charset="0"/>
              </a:rPr>
              <a:t>x+”y</a:t>
            </a:r>
            <a:r>
              <a:rPr lang="en-US" altLang="zh-CN" sz="1800" dirty="0">
                <a:solidFill>
                  <a:srgbClr val="000000"/>
                </a:solidFill>
                <a:effectLst/>
                <a:latin typeface="Times New Roman" panose="02020603050405020304" pitchFamily="18" charset="0"/>
                <a:ea typeface="Times New Roman" panose="02020603050405020304" pitchFamily="18" charset="0"/>
              </a:rPr>
              <a:t> </a:t>
            </a:r>
            <a:r>
              <a:rPr lang="zh-TW" altLang="zh-CN" sz="1800" dirty="0">
                <a:solidFill>
                  <a:srgbClr val="000000"/>
                </a:solidFill>
                <a:effectLst/>
                <a:latin typeface="Times New Roman" panose="02020603050405020304" pitchFamily="18" charset="0"/>
                <a:ea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rPr>
              <a:t>”+y);</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4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44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266700" algn="just">
              <a:lnSpc>
                <a:spcPts val="1650"/>
              </a:lnSpc>
              <a:spcAft>
                <a:spcPts val="21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该程序运行结果为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gn="just">
              <a:lnSpc>
                <a:spcPct val="144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x=3y=0</a:t>
            </a:r>
            <a:endParaRPr lang="zh-CN" altLang="zh-CN" sz="1800" dirty="0">
              <a:effectLst/>
              <a:latin typeface="Times New Roman" panose="02020603050405020304" pitchFamily="18" charset="0"/>
              <a:ea typeface="等线" panose="02010600030101010101" pitchFamily="2" charset="-122"/>
            </a:endParaRPr>
          </a:p>
          <a:p>
            <a:pPr marL="800100" indent="266700" algn="just">
              <a:lnSpc>
                <a:spcPct val="144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x=4y=5</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1"/>
          </a:solidFill>
        </p:spPr>
        <p:txBody>
          <a:bodyPr/>
          <a:lstStyle/>
          <a:p>
            <a:r>
              <a:rPr lang="en-US" altLang="zh-CN" b="1" dirty="0">
                <a:solidFill>
                  <a:schemeClr val="accent1"/>
                </a:solidFill>
              </a:rPr>
              <a:t>4.2.1 </a:t>
            </a:r>
            <a:r>
              <a:rPr lang="en-US" altLang="zh-CN" sz="4000" b="1" dirty="0" err="1">
                <a:solidFill>
                  <a:schemeClr val="accent1"/>
                </a:solidFill>
                <a:effectLst/>
                <a:latin typeface="Times New Roman" panose="02020603050405020304" pitchFamily="18" charset="0"/>
                <a:ea typeface="Times New Roman" panose="02020603050405020304" pitchFamily="18" charset="0"/>
              </a:rPr>
              <a:t>面向对象的基本思想</a:t>
            </a:r>
            <a:endParaRPr lang="zh-CN" altLang="en-US" sz="4000" b="1" dirty="0">
              <a:solidFill>
                <a:schemeClr val="accent1"/>
              </a:solidFill>
            </a:endParaRPr>
          </a:p>
        </p:txBody>
      </p:sp>
      <p:sp>
        <p:nvSpPr>
          <p:cNvPr id="3" name="内容占位符 2"/>
          <p:cNvSpPr>
            <a:spLocks noGrp="1"/>
          </p:cNvSpPr>
          <p:nvPr>
            <p:ph idx="1"/>
          </p:nvPr>
        </p:nvSpPr>
        <p:spPr>
          <a:pattFill prst="pct5">
            <a:fgClr>
              <a:schemeClr val="accent1"/>
            </a:fgClr>
            <a:bgClr>
              <a:schemeClr val="bg1"/>
            </a:bgClr>
          </a:pattFill>
        </p:spPr>
        <p:txBody>
          <a:bodyPr/>
          <a:lstStyle/>
          <a:p>
            <a:r>
              <a:rPr lang="zh-TW" altLang="zh-CN" sz="3600" b="1"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面向对象的思想就是把计算机中对事物的描述与现实世界中对该事物的描述尽可能地 保持一致。面向对象的设计方法更符合人们的思维方式，并且能从分析到设计再到编码釆 用一致的模型表示，具有高度连续性，软件重用性好。</a:t>
            </a:r>
            <a:endParaRPr lang="zh-CN" altLang="zh-CN" sz="3600" b="1"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r>
              <a:rPr lang="zh-CN" altLang="en-US" dirty="0"/>
              <a:t>特殊说明</a:t>
            </a:r>
            <a:endParaRPr lang="zh-CN" altLang="en-US" dirty="0"/>
          </a:p>
        </p:txBody>
      </p:sp>
      <p:sp>
        <p:nvSpPr>
          <p:cNvPr id="3" name="内容占位符 2"/>
          <p:cNvSpPr>
            <a:spLocks noGrp="1"/>
          </p:cNvSpPr>
          <p:nvPr>
            <p:ph idx="1"/>
          </p:nvPr>
        </p:nvSpPr>
        <p:spPr>
          <a:pattFill prst="pct5">
            <a:fgClr>
              <a:schemeClr val="accent1"/>
            </a:fgClr>
            <a:bgClr>
              <a:schemeClr val="bg1"/>
            </a:bgClr>
          </a:pattFill>
        </p:spPr>
        <p:txBody>
          <a:bodyPr/>
          <a:lstStyle/>
          <a:p>
            <a:endParaRPr lang="en-US" altLang="zh-CN" dirty="0"/>
          </a:p>
          <a:p>
            <a:pPr marL="0" lvl="0" indent="0" algn="just">
              <a:lnSpc>
                <a:spcPts val="1705"/>
              </a:lnSpc>
              <a:spcAft>
                <a:spcPts val="300"/>
              </a:spcAft>
              <a:buClr>
                <a:srgbClr val="000000"/>
              </a:buClr>
              <a:buSzPts val="900"/>
              <a:buNone/>
              <a:tabLst>
                <a:tab pos="588645" algn="l"/>
              </a:tabLst>
            </a:pPr>
            <a:r>
              <a:rPr lang="en-US" altLang="zh-TW"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zh-TW" altLang="zh-CN"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在一个构造方法中调用另一个构造方法</a:t>
            </a:r>
            <a:r>
              <a:rPr lang="en-US" altLang="zh-CN"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this </a:t>
            </a:r>
            <a:r>
              <a:rPr lang="zh-TW" altLang="zh-CN"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(),必须放置在构造方法的第一条 语句处。</a:t>
            </a:r>
            <a:endParaRPr lang="zh-CN" altLang="zh-CN" sz="20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ts val="1680"/>
              </a:lnSpc>
              <a:spcAft>
                <a:spcPts val="500"/>
              </a:spcAft>
              <a:buClr>
                <a:srgbClr val="000000"/>
              </a:buClr>
              <a:buSzPts val="900"/>
              <a:buNone/>
              <a:tabLst>
                <a:tab pos="587375" algn="l"/>
              </a:tabLst>
            </a:pPr>
            <a:endParaRPr lang="en-US" altLang="zh-TW"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ts val="1680"/>
              </a:lnSpc>
              <a:spcAft>
                <a:spcPts val="500"/>
              </a:spcAft>
              <a:buClr>
                <a:srgbClr val="000000"/>
              </a:buClr>
              <a:buSzPts val="900"/>
              <a:buNone/>
              <a:tabLst>
                <a:tab pos="587375" algn="l"/>
              </a:tabLst>
            </a:pPr>
            <a:r>
              <a:rPr lang="en-US" altLang="zh-TW"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zh-TW" altLang="zh-CN"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通过</a:t>
            </a:r>
            <a:r>
              <a:rPr lang="en-US" altLang="zh-CN"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this </a:t>
            </a:r>
            <a:r>
              <a:rPr lang="zh-TW" altLang="zh-CN"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()方式调用本类中其他构造方法只能出现在构造方法中，不能出现在 其他任何方法</a:t>
            </a:r>
            <a:endParaRPr lang="en-US" altLang="zh-TW"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ts val="1680"/>
              </a:lnSpc>
              <a:spcAft>
                <a:spcPts val="500"/>
              </a:spcAft>
              <a:buClr>
                <a:srgbClr val="000000"/>
              </a:buClr>
              <a:buSzPts val="900"/>
              <a:buNone/>
              <a:tabLst>
                <a:tab pos="587375" algn="l"/>
              </a:tabLst>
            </a:pPr>
            <a:r>
              <a:rPr lang="zh-TW" altLang="zh-CN"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中。</a:t>
            </a:r>
            <a:endParaRPr lang="zh-CN" altLang="zh-CN" sz="20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60000"/>
              </a:lnSpc>
              <a:spcAft>
                <a:spcPts val="300"/>
              </a:spcAft>
              <a:buClr>
                <a:srgbClr val="000000"/>
              </a:buClr>
              <a:buSzPts val="900"/>
              <a:buNone/>
              <a:tabLst>
                <a:tab pos="573405" algn="l"/>
              </a:tabLst>
            </a:pPr>
            <a:r>
              <a:rPr lang="en-US" altLang="zh-TW"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zh-TW" altLang="zh-CN"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在一个构造方法内只能调用一个</a:t>
            </a:r>
            <a:r>
              <a:rPr lang="en-US" altLang="zh-CN"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this </a:t>
            </a:r>
            <a:r>
              <a:rPr lang="zh-TW" altLang="zh-CN" sz="2000" u="none" strike="noStrike"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()构造方法。</a:t>
            </a:r>
            <a:endParaRPr lang="zh-CN" altLang="zh-CN" sz="20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84790"/>
            <a:ext cx="10515600" cy="834410"/>
          </a:xfrm>
          <a:pattFill prst="pct5">
            <a:fgClr>
              <a:schemeClr val="accent1"/>
            </a:fgClr>
            <a:bgClr>
              <a:schemeClr val="bg1"/>
            </a:bgClr>
          </a:pattFill>
        </p:spPr>
        <p:txBody>
          <a:bodyPr/>
          <a:lstStyle/>
          <a:p>
            <a:br>
              <a:rPr lang="en-US" altLang="zh-CN" sz="2400" dirty="0">
                <a:solidFill>
                  <a:srgbClr val="00ACEE"/>
                </a:solidFill>
                <a:effectLst/>
                <a:latin typeface="Times New Roman" panose="02020603050405020304" pitchFamily="18" charset="0"/>
                <a:ea typeface="Times New Roman" panose="02020603050405020304" pitchFamily="18" charset="0"/>
                <a:cs typeface="宋体" panose="02010600030101010101" pitchFamily="2" charset="-122"/>
              </a:rPr>
            </a:br>
            <a:r>
              <a:rPr lang="en-US" altLang="zh-CN" sz="2400" b="1" dirty="0">
                <a:solidFill>
                  <a:schemeClr val="accent1"/>
                </a:solidFill>
                <a:effectLst/>
                <a:latin typeface="Times New Roman" panose="02020603050405020304" pitchFamily="18" charset="0"/>
                <a:ea typeface="Times New Roman" panose="02020603050405020304" pitchFamily="18" charset="0"/>
                <a:cs typeface="宋体" panose="02010600030101010101" pitchFamily="2" charset="-122"/>
              </a:rPr>
              <a:t>4. 2.7 static</a:t>
            </a:r>
            <a:r>
              <a:rPr lang="zh-TW" altLang="zh-CN" sz="2400" b="1" dirty="0">
                <a:solidFill>
                  <a:schemeClr val="accent1"/>
                </a:solidFill>
                <a:effectLst/>
                <a:latin typeface="宋体" panose="02010600030101010101" pitchFamily="2" charset="-122"/>
                <a:ea typeface="宋体" panose="02010600030101010101" pitchFamily="2" charset="-122"/>
                <a:cs typeface="宋体" panose="02010600030101010101" pitchFamily="2" charset="-122"/>
              </a:rPr>
              <a:t>关键字及内部类</a:t>
            </a:r>
            <a:br>
              <a:rPr lang="zh-CN" altLang="zh-CN" sz="2400" dirty="0">
                <a:solidFill>
                  <a:schemeClr val="accent1"/>
                </a:solidFill>
                <a:effectLst/>
                <a:latin typeface="宋体" panose="02010600030101010101" pitchFamily="2" charset="-122"/>
                <a:ea typeface="宋体" panose="02010600030101010101" pitchFamily="2" charset="-122"/>
                <a:cs typeface="宋体" panose="02010600030101010101" pitchFamily="2" charset="-122"/>
              </a:rPr>
            </a:br>
            <a:endParaRPr lang="zh-CN" altLang="en-US" sz="2400" dirty="0">
              <a:solidFill>
                <a:schemeClr val="accent1"/>
              </a:solidFill>
            </a:endParaRPr>
          </a:p>
        </p:txBody>
      </p:sp>
      <p:sp>
        <p:nvSpPr>
          <p:cNvPr id="3" name="内容占位符 2"/>
          <p:cNvSpPr>
            <a:spLocks noGrp="1"/>
          </p:cNvSpPr>
          <p:nvPr>
            <p:ph idx="1"/>
          </p:nvPr>
        </p:nvSpPr>
        <p:spPr>
          <a:xfrm>
            <a:off x="838200" y="1799303"/>
            <a:ext cx="10515600" cy="4382041"/>
          </a:xfrm>
          <a:pattFill prst="pct5">
            <a:fgClr>
              <a:schemeClr val="accent1"/>
            </a:fgClr>
            <a:bgClr>
              <a:schemeClr val="bg1"/>
            </a:bgClr>
          </a:pattFill>
        </p:spPr>
        <p:txBody>
          <a:bodyPr/>
          <a:lstStyle/>
          <a:p>
            <a:pPr indent="266700" algn="just">
              <a:lnSpc>
                <a:spcPts val="1650"/>
              </a:lnSpc>
              <a:spcAft>
                <a:spcPts val="250"/>
              </a:spcAft>
            </a:pPr>
            <a:r>
              <a:rPr lang="en-US" altLang="zh-CN" sz="2000" dirty="0">
                <a:solidFill>
                  <a:srgbClr val="00B0F0"/>
                </a:solidFill>
                <a:effectLst/>
                <a:latin typeface="Times New Roman" panose="02020603050405020304" pitchFamily="18" charset="0"/>
                <a:ea typeface="Times New Roman" panose="02020603050405020304" pitchFamily="18" charset="0"/>
              </a:rPr>
              <a:t>static</a:t>
            </a:r>
            <a:r>
              <a:rPr lang="zh-TW" altLang="zh-CN" sz="2000" dirty="0">
                <a:solidFill>
                  <a:srgbClr val="00B0F0"/>
                </a:solidFill>
                <a:effectLst/>
                <a:latin typeface="Times New Roman" panose="02020603050405020304" pitchFamily="18" charset="0"/>
                <a:ea typeface="宋体" panose="02010600030101010101" pitchFamily="2" charset="-122"/>
                <a:cs typeface="宋体" panose="02010600030101010101" pitchFamily="2" charset="-122"/>
              </a:rPr>
              <a:t>这一词表示</a:t>
            </a:r>
            <a:r>
              <a:rPr lang="zh-CN" altLang="zh-CN" sz="2000" dirty="0">
                <a:solidFill>
                  <a:srgbClr val="00B0F0"/>
                </a:solidFill>
                <a:effectLst/>
                <a:latin typeface="Times New Roman" panose="02020603050405020304" pitchFamily="18" charset="0"/>
                <a:ea typeface="宋体" panose="02010600030101010101" pitchFamily="2" charset="-122"/>
                <a:cs typeface="宋体" panose="02010600030101010101" pitchFamily="2" charset="-122"/>
              </a:rPr>
              <a:t>“静</a:t>
            </a:r>
            <a:r>
              <a:rPr lang="zh-TW" altLang="zh-CN" sz="2000" dirty="0">
                <a:solidFill>
                  <a:srgbClr val="00B0F0"/>
                </a:solidFill>
                <a:effectLst/>
                <a:latin typeface="Times New Roman" panose="02020603050405020304" pitchFamily="18" charset="0"/>
                <a:ea typeface="宋体" panose="02010600030101010101" pitchFamily="2" charset="-122"/>
                <a:cs typeface="宋体" panose="02010600030101010101" pitchFamily="2" charset="-122"/>
              </a:rPr>
              <a:t>态”，也可以表示</a:t>
            </a:r>
            <a:r>
              <a:rPr lang="zh-CN" altLang="zh-CN" sz="2000" dirty="0">
                <a:solidFill>
                  <a:srgbClr val="00B0F0"/>
                </a:solidFill>
                <a:effectLst/>
                <a:latin typeface="Times New Roman" panose="02020603050405020304" pitchFamily="18" charset="0"/>
                <a:ea typeface="宋体" panose="02010600030101010101" pitchFamily="2" charset="-122"/>
                <a:cs typeface="宋体" panose="02010600030101010101" pitchFamily="2" charset="-122"/>
              </a:rPr>
              <a:t>“全</a:t>
            </a:r>
            <a:r>
              <a:rPr lang="zh-TW" altLang="zh-CN" sz="2000" dirty="0">
                <a:solidFill>
                  <a:srgbClr val="00B0F0"/>
                </a:solidFill>
                <a:effectLst/>
                <a:latin typeface="Times New Roman" panose="02020603050405020304" pitchFamily="18" charset="0"/>
                <a:ea typeface="宋体" panose="02010600030101010101" pitchFamily="2" charset="-122"/>
                <a:cs typeface="宋体" panose="02010600030101010101" pitchFamily="2" charset="-122"/>
              </a:rPr>
              <a:t>局”。在</a:t>
            </a:r>
            <a:r>
              <a:rPr lang="en-US" altLang="zh-CN" sz="2000" dirty="0">
                <a:solidFill>
                  <a:srgbClr val="00B0F0"/>
                </a:solidFill>
                <a:effectLst/>
                <a:latin typeface="Times New Roman" panose="02020603050405020304" pitchFamily="18" charset="0"/>
                <a:ea typeface="Times New Roman" panose="02020603050405020304" pitchFamily="18" charset="0"/>
              </a:rPr>
              <a:t>Java</a:t>
            </a:r>
            <a:r>
              <a:rPr lang="zh-TW" altLang="zh-CN" sz="2000" dirty="0">
                <a:solidFill>
                  <a:srgbClr val="00B0F0"/>
                </a:solidFill>
                <a:effectLst/>
                <a:latin typeface="Times New Roman" panose="02020603050405020304" pitchFamily="18" charset="0"/>
                <a:ea typeface="宋体" panose="02010600030101010101" pitchFamily="2" charset="-122"/>
                <a:cs typeface="宋体" panose="02010600030101010101" pitchFamily="2" charset="-122"/>
              </a:rPr>
              <a:t>中没有全局变量，用</a:t>
            </a:r>
            <a:r>
              <a:rPr lang="en-US" altLang="zh-CN" sz="2000" dirty="0">
                <a:solidFill>
                  <a:srgbClr val="00B0F0"/>
                </a:solidFill>
                <a:effectLst/>
                <a:latin typeface="Times New Roman" panose="02020603050405020304" pitchFamily="18" charset="0"/>
                <a:ea typeface="Times New Roman" panose="02020603050405020304" pitchFamily="18" charset="0"/>
              </a:rPr>
              <a:t>static  </a:t>
            </a:r>
            <a:endParaRPr lang="en-US" altLang="zh-CN" sz="2000" dirty="0">
              <a:solidFill>
                <a:srgbClr val="00B0F0"/>
              </a:solidFill>
              <a:effectLst/>
              <a:latin typeface="Times New Roman" panose="02020603050405020304" pitchFamily="18" charset="0"/>
              <a:ea typeface="Times New Roman" panose="02020603050405020304" pitchFamily="18" charset="0"/>
            </a:endParaRPr>
          </a:p>
          <a:p>
            <a:pPr indent="266700" algn="just">
              <a:lnSpc>
                <a:spcPts val="1650"/>
              </a:lnSpc>
              <a:spcAft>
                <a:spcPts val="250"/>
              </a:spcAft>
            </a:pPr>
            <a:r>
              <a:rPr lang="zh-TW" altLang="zh-CN" sz="2000" dirty="0">
                <a:solidFill>
                  <a:srgbClr val="00B0F0"/>
                </a:solidFill>
                <a:effectLst/>
                <a:latin typeface="Times New Roman" panose="02020603050405020304" pitchFamily="18" charset="0"/>
                <a:ea typeface="宋体" panose="02010600030101010101" pitchFamily="2" charset="-122"/>
                <a:cs typeface="宋体" panose="02010600030101010101" pitchFamily="2" charset="-122"/>
              </a:rPr>
              <a:t>表示静态数据。在</a:t>
            </a:r>
            <a:r>
              <a:rPr lang="en-US" altLang="zh-CN" sz="2000" dirty="0">
                <a:solidFill>
                  <a:srgbClr val="00B0F0"/>
                </a:solidFill>
                <a:effectLst/>
                <a:latin typeface="Times New Roman" panose="02020603050405020304" pitchFamily="18" charset="0"/>
                <a:ea typeface="Times New Roman" panose="02020603050405020304" pitchFamily="18" charset="0"/>
              </a:rPr>
              <a:t>Java</a:t>
            </a:r>
            <a:r>
              <a:rPr lang="zh-TW" altLang="zh-CN" sz="2000" dirty="0">
                <a:solidFill>
                  <a:srgbClr val="00B0F0"/>
                </a:solidFill>
                <a:effectLst/>
                <a:latin typeface="Times New Roman" panose="02020603050405020304" pitchFamily="18" charset="0"/>
                <a:ea typeface="宋体" panose="02010600030101010101" pitchFamily="2" charset="-122"/>
                <a:cs typeface="宋体" panose="02010600030101010101" pitchFamily="2" charset="-122"/>
              </a:rPr>
              <a:t>中可以用</a:t>
            </a:r>
            <a:r>
              <a:rPr lang="en-US" altLang="zh-CN" sz="2000" dirty="0">
                <a:solidFill>
                  <a:srgbClr val="00B0F0"/>
                </a:solidFill>
                <a:effectLst/>
                <a:latin typeface="Times New Roman" panose="02020603050405020304" pitchFamily="18" charset="0"/>
                <a:ea typeface="Times New Roman" panose="02020603050405020304" pitchFamily="18" charset="0"/>
              </a:rPr>
              <a:t>static</a:t>
            </a:r>
            <a:r>
              <a:rPr lang="zh-TW" altLang="zh-CN" sz="2000" dirty="0">
                <a:solidFill>
                  <a:srgbClr val="00B0F0"/>
                </a:solidFill>
                <a:effectLst/>
                <a:latin typeface="Times New Roman" panose="02020603050405020304" pitchFamily="18" charset="0"/>
                <a:ea typeface="宋体" panose="02010600030101010101" pitchFamily="2" charset="-122"/>
                <a:cs typeface="宋体" panose="02010600030101010101" pitchFamily="2" charset="-122"/>
              </a:rPr>
              <a:t>修饰类的成员变量和方法，也可以修饰静态代</a:t>
            </a:r>
            <a:endParaRPr lang="en-US" altLang="zh-TW" sz="2000" dirty="0">
              <a:solidFill>
                <a:srgbClr val="00B0F0"/>
              </a:solidFill>
              <a:effectLst/>
              <a:latin typeface="Times New Roman" panose="02020603050405020304" pitchFamily="18" charset="0"/>
              <a:ea typeface="宋体" panose="02010600030101010101" pitchFamily="2" charset="-122"/>
              <a:cs typeface="宋体" panose="02010600030101010101" pitchFamily="2" charset="-122"/>
            </a:endParaRPr>
          </a:p>
          <a:p>
            <a:pPr indent="266700" algn="just">
              <a:lnSpc>
                <a:spcPts val="1650"/>
              </a:lnSpc>
              <a:spcAft>
                <a:spcPts val="250"/>
              </a:spcAft>
            </a:pPr>
            <a:r>
              <a:rPr lang="zh-TW" altLang="zh-CN" sz="2000" dirty="0">
                <a:solidFill>
                  <a:srgbClr val="00B0F0"/>
                </a:solidFill>
                <a:effectLst/>
                <a:latin typeface="Times New Roman" panose="02020603050405020304" pitchFamily="18" charset="0"/>
                <a:ea typeface="宋体" panose="02010600030101010101" pitchFamily="2" charset="-122"/>
                <a:cs typeface="宋体" panose="02010600030101010101" pitchFamily="2" charset="-122"/>
              </a:rPr>
              <a:t>码块。</a:t>
            </a:r>
            <a:r>
              <a:rPr lang="zh-TW" altLang="zh-CN" sz="20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例女口主方法 </a:t>
            </a:r>
            <a:r>
              <a:rPr lang="en-US" altLang="zh-CN" sz="2000" dirty="0">
                <a:solidFill>
                  <a:srgbClr val="000000"/>
                </a:solidFill>
                <a:effectLst/>
                <a:latin typeface="Times New Roman" panose="02020603050405020304" pitchFamily="18" charset="0"/>
                <a:ea typeface="Times New Roman" panose="02020603050405020304" pitchFamily="18" charset="0"/>
              </a:rPr>
              <a:t>public static void main (String </a:t>
            </a:r>
            <a:r>
              <a:rPr lang="en-US" altLang="zh-CN" sz="2000" dirty="0" err="1">
                <a:solidFill>
                  <a:srgbClr val="000000"/>
                </a:solidFill>
                <a:effectLst/>
                <a:latin typeface="Times New Roman" panose="02020603050405020304" pitchFamily="18" charset="0"/>
                <a:ea typeface="Times New Roman" panose="02020603050405020304" pitchFamily="18" charset="0"/>
              </a:rPr>
              <a:t>args</a:t>
            </a:r>
            <a:r>
              <a:rPr lang="en-US" altLang="zh-CN" sz="2000" dirty="0">
                <a:solidFill>
                  <a:srgbClr val="000000"/>
                </a:solidFill>
                <a:effectLst/>
                <a:latin typeface="Times New Roman" panose="02020603050405020304" pitchFamily="18" charset="0"/>
                <a:ea typeface="Times New Roman" panose="02020603050405020304" pitchFamily="18" charset="0"/>
              </a:rPr>
              <a:t> [ ] ) { •••}</a:t>
            </a:r>
            <a:endParaRPr lang="zh-CN" altLang="zh-CN" sz="2000" dirty="0">
              <a:effectLst/>
              <a:latin typeface="Times New Roman" panose="02020603050405020304" pitchFamily="18" charset="0"/>
              <a:ea typeface="等线" panose="02010600030101010101" pitchFamily="2" charset="-122"/>
            </a:endParaRPr>
          </a:p>
          <a:p>
            <a:pPr indent="266700" algn="just">
              <a:lnSpc>
                <a:spcPts val="1650"/>
              </a:lnSpc>
              <a:spcAft>
                <a:spcPts val="300"/>
              </a:spcAft>
            </a:pP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在一个类中被</a:t>
            </a:r>
            <a:r>
              <a:rPr lang="en-US" altLang="zh-CN" sz="20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static</a:t>
            </a: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修饰的属性和方法独立于该类的任何对象。也就是说，它不依赖 </a:t>
            </a:r>
            <a:endParaRPr lang="en-US" altLang="zh-TW"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50"/>
              </a:lnSpc>
              <a:spcAft>
                <a:spcPts val="300"/>
              </a:spcAft>
            </a:pP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类的对象来调用，它将被该类派生出来的所有对象所共享。</a:t>
            </a:r>
            <a:r>
              <a:rPr lang="en-US" altLang="zh-CN" sz="20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static</a:t>
            </a: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修饰的属性和方法</a:t>
            </a:r>
            <a:endParaRPr lang="en-US" altLang="zh-TW"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50"/>
              </a:lnSpc>
              <a:spcAft>
                <a:spcPts val="300"/>
              </a:spcAft>
            </a:pP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习惯 上称为静态变量和静态方法，可以直接通过类名来访问，访问格式为：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50"/>
              </a:lnSpc>
              <a:spcAft>
                <a:spcPts val="300"/>
              </a:spcAft>
            </a:pP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静态方法的访问：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533400" algn="just">
              <a:lnSpc>
                <a:spcPts val="1650"/>
              </a:lnSpc>
              <a:spcAft>
                <a:spcPts val="300"/>
              </a:spcAft>
            </a:pP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类名.静态方法名(参数列表……);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50"/>
              </a:lnSpc>
              <a:spcAft>
                <a:spcPts val="300"/>
              </a:spcAft>
            </a:pP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静态变量的访问：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533400" algn="just">
              <a:lnSpc>
                <a:spcPts val="1650"/>
              </a:lnSpc>
              <a:spcAft>
                <a:spcPts val="1100"/>
              </a:spcAft>
            </a:pP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类名</a:t>
            </a:r>
            <a:r>
              <a:rPr lang="en-US"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20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静态变量名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24577"/>
          </a:xfrm>
          <a:pattFill prst="pct5">
            <a:fgClr>
              <a:schemeClr val="accent1"/>
            </a:fgClr>
            <a:bgClr>
              <a:schemeClr val="bg1"/>
            </a:bgClr>
          </a:pattFill>
        </p:spPr>
        <p:txBody>
          <a:bodyPr/>
          <a:lstStyle/>
          <a:p>
            <a:br>
              <a:rPr lang="en-US" altLang="zh-CN" sz="2800" b="1" dirty="0">
                <a:effectLst/>
                <a:latin typeface="宋体" panose="02010600030101010101" pitchFamily="2" charset="-122"/>
                <a:ea typeface="宋体" panose="02010600030101010101" pitchFamily="2" charset="-122"/>
                <a:cs typeface="宋体" panose="02010600030101010101" pitchFamily="2" charset="-122"/>
              </a:rPr>
            </a:br>
            <a:r>
              <a:rPr lang="en-US" altLang="zh-CN" sz="2800" b="1" dirty="0">
                <a:effectLst/>
                <a:latin typeface="宋体" panose="02010600030101010101" pitchFamily="2" charset="-122"/>
                <a:ea typeface="宋体" panose="02010600030101010101" pitchFamily="2" charset="-122"/>
                <a:cs typeface="宋体" panose="02010600030101010101" pitchFamily="2" charset="-122"/>
              </a:rPr>
              <a:t>—</a:t>
            </a:r>
            <a:r>
              <a:rPr lang="zh-TW" altLang="zh-CN" sz="2800" b="1" dirty="0">
                <a:effectLst/>
                <a:latin typeface="宋体" panose="02010600030101010101" pitchFamily="2" charset="-122"/>
                <a:ea typeface="宋体" panose="02010600030101010101" pitchFamily="2" charset="-122"/>
                <a:cs typeface="宋体" panose="02010600030101010101" pitchFamily="2" charset="-122"/>
              </a:rPr>
              <a:t>、静态变量</a:t>
            </a:r>
            <a:br>
              <a:rPr lang="zh-CN" altLang="zh-CN" sz="2800" b="1" dirty="0">
                <a:effectLst/>
                <a:latin typeface="宋体" panose="02010600030101010101" pitchFamily="2" charset="-122"/>
                <a:ea typeface="宋体" panose="02010600030101010101" pitchFamily="2" charset="-122"/>
                <a:cs typeface="宋体" panose="02010600030101010101" pitchFamily="2" charset="-122"/>
              </a:rPr>
            </a:br>
            <a:endParaRPr lang="zh-CN" altLang="en-US" sz="2800" b="1" dirty="0"/>
          </a:p>
        </p:txBody>
      </p:sp>
      <p:sp>
        <p:nvSpPr>
          <p:cNvPr id="3" name="内容占位符 2"/>
          <p:cNvSpPr>
            <a:spLocks noGrp="1"/>
          </p:cNvSpPr>
          <p:nvPr>
            <p:ph idx="1"/>
          </p:nvPr>
        </p:nvSpPr>
        <p:spPr>
          <a:xfrm>
            <a:off x="838200" y="1929383"/>
            <a:ext cx="10515600" cy="4648397"/>
          </a:xfrm>
          <a:pattFill prst="pct5">
            <a:fgClr>
              <a:schemeClr val="accent1"/>
            </a:fgClr>
            <a:bgClr>
              <a:schemeClr val="bg1"/>
            </a:bgClr>
          </a:pattFill>
        </p:spPr>
        <p:txBody>
          <a:bodyPr>
            <a:normAutofit fontScale="92500" lnSpcReduction="10000"/>
          </a:bodyPr>
          <a:lstStyle/>
          <a:p>
            <a:pPr indent="266700" algn="just">
              <a:lnSpc>
                <a:spcPts val="163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类的属性按照是否被</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static</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修饰可以分两种，一种是被</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static</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修饰的属性，叫静态变量 或类变量；另一种是没有被</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static</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修饰的变量，叫普通变量。</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3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两者的区别是：</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3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对于一个类的静态变量在内存中只为该变量分配一个空间，为类的实例对象共享该空 间，在加载类的过程中完成静态变量的内存分配，分配之后可用类名直接访问，也可以通 过对象来访问。</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3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对于普通变量，每创建一个对象，就会为该对象分配一个内存，每个对象都有一个自 己独立的内存空间。</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3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基于</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static</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的特点，一般在对象之间需要共享值时和方便变量访问时使用静态变量。</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ts val="1630"/>
              </a:lnSpc>
              <a:spcAft>
                <a:spcPts val="225"/>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分析静态变量的意义。</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40000"/>
              </a:lnSpc>
              <a:spcAft>
                <a:spcPts val="16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Stu</a:t>
            </a:r>
            <a:endParaRPr lang="zh-CN" altLang="zh-CN" sz="1800" dirty="0">
              <a:effectLst/>
              <a:latin typeface="Times New Roman" panose="02020603050405020304" pitchFamily="18" charset="0"/>
              <a:ea typeface="等线" panose="02010600030101010101" pitchFamily="2" charset="-122"/>
            </a:endParaRPr>
          </a:p>
          <a:p>
            <a:pPr marL="533400" indent="12700">
              <a:lnSpc>
                <a:spcPts val="1560"/>
              </a:lnSpc>
              <a:spcAft>
                <a:spcPts val="425"/>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String name;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每个学生都有自己的姓名，所以该变量定义为非静态的。 </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static int count </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 0; </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//学生的人数，定义为静态变量</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1"/>
          </a:solidFill>
        </p:spPr>
        <p:txBody>
          <a:bodyPr/>
          <a:lstStyle/>
          <a:p>
            <a:endParaRPr lang="zh-CN" altLang="en-US" dirty="0"/>
          </a:p>
        </p:txBody>
      </p:sp>
      <p:sp>
        <p:nvSpPr>
          <p:cNvPr id="3" name="内容占位符 2"/>
          <p:cNvSpPr>
            <a:spLocks noGrp="1"/>
          </p:cNvSpPr>
          <p:nvPr>
            <p:ph idx="1"/>
          </p:nvPr>
        </p:nvSpPr>
        <p:spPr>
          <a:xfrm>
            <a:off x="838200" y="365125"/>
            <a:ext cx="10515600" cy="5816219"/>
          </a:xfrm>
          <a:pattFill prst="pct5">
            <a:fgClr>
              <a:schemeClr val="accent1"/>
            </a:fgClr>
            <a:bgClr>
              <a:schemeClr val="bg1"/>
            </a:bgClr>
          </a:pattFill>
        </p:spPr>
        <p:txBody>
          <a:bodyPr/>
          <a:lstStyle/>
          <a:p>
            <a:pPr indent="266700">
              <a:lnSpc>
                <a:spcPts val="156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分析内存空间分配</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a:t>
            </a:r>
            <a:r>
              <a:rPr lang="en-US" altLang="zh-CN" sz="1800" dirty="0" err="1">
                <a:solidFill>
                  <a:srgbClr val="000000"/>
                </a:solidFill>
                <a:effectLst/>
                <a:latin typeface="Times New Roman" panose="02020603050405020304" pitchFamily="18" charset="0"/>
                <a:ea typeface="Times New Roman" panose="02020603050405020304" pitchFamily="18" charset="0"/>
              </a:rPr>
              <a:t>si</a:t>
            </a:r>
            <a:r>
              <a:rPr lang="en-US" altLang="zh-CN" sz="1800" dirty="0">
                <a:solidFill>
                  <a:srgbClr val="000000"/>
                </a:solidFill>
                <a:effectLst/>
                <a:latin typeface="Times New Roman" panose="02020603050405020304" pitchFamily="18" charset="0"/>
                <a:ea typeface="Times New Roman" panose="02020603050405020304" pitchFamily="18" charset="0"/>
              </a:rPr>
              <a:t> =new Stu ();</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s2 =new Stu ();</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35000"/>
              </a:lnSpc>
              <a:spcAft>
                <a:spcPts val="360"/>
              </a:spcAft>
            </a:pPr>
            <a:r>
              <a:rPr lang="en-US" altLang="zh-CN" sz="1800" dirty="0">
                <a:solidFill>
                  <a:srgbClr val="000000"/>
                </a:solidFill>
                <a:effectLst/>
                <a:latin typeface="Times New Roman" panose="02020603050405020304" pitchFamily="18" charset="0"/>
                <a:ea typeface="Times New Roman" panose="02020603050405020304" pitchFamily="18" charset="0"/>
              </a:rPr>
              <a:t>Stu s3 =new Stu ();</a:t>
            </a:r>
            <a:endParaRPr lang="zh-CN" altLang="zh-CN" sz="1800" dirty="0">
              <a:effectLst/>
              <a:latin typeface="Times New Roman" panose="02020603050405020304" pitchFamily="18" charset="0"/>
              <a:ea typeface="等线" panose="02010600030101010101" pitchFamily="2" charset="-122"/>
            </a:endParaRPr>
          </a:p>
          <a:p>
            <a:pPr indent="266700">
              <a:spcAft>
                <a:spcPts val="700"/>
              </a:spcAft>
            </a:pPr>
            <a:r>
              <a:rPr lang="zh-TW" altLang="zh-CN" sz="2400" b="1" dirty="0">
                <a:effectLst/>
                <a:latin typeface="宋体" panose="02010600030101010101" pitchFamily="2" charset="-122"/>
                <a:ea typeface="宋体" panose="02010600030101010101" pitchFamily="2" charset="-122"/>
                <a:cs typeface="宋体" panose="02010600030101010101" pitchFamily="2" charset="-122"/>
              </a:rPr>
              <a:t>二、静态方法</a:t>
            </a:r>
            <a:endParaRPr lang="zh-CN" altLang="zh-CN" sz="2400" b="1" dirty="0">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55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静态方法可以直接通过类名调用，由该类派生出的对象也可以调用，因此静态方法中 不能用</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this</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super</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关键字，不能使用非静态数据成员，只能访问所属类的静态变量和方 法。但在非静态方法中既可以访问静态属性也能访问非静态数据。</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550"/>
              </a:lnSpc>
              <a:spcAft>
                <a:spcPts val="9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静态方法是类内部的一类特殊方法，主要是用于静态数据的访问，只有在需要时才将 对应的方法声明成静态的，一个类内部的方法一般都是非静态的。</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1"/>
          </a:solidFill>
        </p:spPr>
        <p:txBody>
          <a:bodyPr/>
          <a:lstStyle/>
          <a:p>
            <a:endParaRPr lang="zh-CN" altLang="en-US" dirty="0"/>
          </a:p>
        </p:txBody>
      </p:sp>
      <p:sp>
        <p:nvSpPr>
          <p:cNvPr id="3" name="内容占位符 2"/>
          <p:cNvSpPr>
            <a:spLocks noGrp="1"/>
          </p:cNvSpPr>
          <p:nvPr>
            <p:ph idx="1"/>
          </p:nvPr>
        </p:nvSpPr>
        <p:spPr>
          <a:xfrm>
            <a:off x="838200" y="365125"/>
            <a:ext cx="10515600" cy="5816219"/>
          </a:xfrm>
          <a:pattFill prst="pct5">
            <a:fgClr>
              <a:schemeClr val="accent1"/>
            </a:fgClr>
            <a:bgClr>
              <a:schemeClr val="bg1"/>
            </a:bgClr>
          </a:pattFill>
        </p:spPr>
        <p:txBody>
          <a:bodyPr>
            <a:normAutofit fontScale="85000" lnSpcReduction="10000"/>
          </a:bodyPr>
          <a:lstStyle/>
          <a:p>
            <a:pPr marL="800100" indent="2667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class Stu</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 int a;</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static int b;</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static int </a:t>
            </a:r>
            <a:r>
              <a:rPr lang="en-US" altLang="zh-CN" sz="1800" dirty="0" err="1">
                <a:solidFill>
                  <a:srgbClr val="000000"/>
                </a:solidFill>
                <a:effectLst/>
                <a:latin typeface="Times New Roman" panose="02020603050405020304" pitchFamily="18" charset="0"/>
                <a:ea typeface="Times New Roman" panose="02020603050405020304" pitchFamily="18" charset="0"/>
              </a:rPr>
              <a:t>getA</a:t>
            </a: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return </a:t>
            </a:r>
            <a:r>
              <a:rPr lang="en-US" altLang="zh-CN" sz="1800" dirty="0" err="1">
                <a:solidFill>
                  <a:srgbClr val="000000"/>
                </a:solidFill>
                <a:effectLst/>
                <a:latin typeface="Times New Roman" panose="02020603050405020304" pitchFamily="18" charset="0"/>
                <a:ea typeface="Times New Roman" panose="02020603050405020304" pitchFamily="18" charset="0"/>
              </a:rPr>
              <a:t>a+b</a:t>
            </a: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static int </a:t>
            </a:r>
            <a:r>
              <a:rPr lang="en-US" altLang="zh-CN" sz="1800" dirty="0" err="1">
                <a:solidFill>
                  <a:srgbClr val="000000"/>
                </a:solidFill>
                <a:effectLst/>
                <a:latin typeface="Times New Roman" panose="02020603050405020304" pitchFamily="18" charset="0"/>
                <a:ea typeface="Times New Roman" panose="02020603050405020304" pitchFamily="18" charset="0"/>
              </a:rPr>
              <a:t>getB</a:t>
            </a: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12800" indent="127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return b;</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marL="800100" indent="266700">
              <a:lnSpc>
                <a:spcPct val="135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279400" algn="just">
              <a:lnSpc>
                <a:spcPts val="1645"/>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上段程序中，</a:t>
            </a:r>
            <a:r>
              <a:rPr lang="en-US" altLang="zh-CN" sz="1800" dirty="0" err="1">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getA</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 ()</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方法将报错，原因是</a:t>
            </a:r>
            <a:r>
              <a:rPr lang="en-US" altLang="zh-CN" sz="1800" dirty="0" err="1">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getA</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 </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方法是静态方法，而在静态方法 中访问了非静态数据。</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14746"/>
          </a:xfrm>
          <a:solidFill>
            <a:schemeClr val="bg1"/>
          </a:solidFill>
        </p:spPr>
        <p:txBody>
          <a:bodyPr/>
          <a:lstStyle/>
          <a:p>
            <a:br>
              <a:rPr lang="en-US" altLang="zh-TW"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r>
              <a:rPr lang="zh-TW" altLang="zh-CN" sz="2000" b="1" dirty="0">
                <a:effectLst/>
                <a:latin typeface="宋体" panose="02010600030101010101" pitchFamily="2" charset="-122"/>
                <a:ea typeface="宋体" panose="02010600030101010101" pitchFamily="2" charset="-122"/>
                <a:cs typeface="宋体" panose="02010600030101010101" pitchFamily="2" charset="-122"/>
              </a:rPr>
              <a:t>三、</a:t>
            </a:r>
            <a:r>
              <a:rPr lang="en-US" altLang="zh-CN" sz="2000" b="1" dirty="0">
                <a:effectLst/>
                <a:latin typeface="Times New Roman" panose="02020603050405020304" pitchFamily="18" charset="0"/>
                <a:ea typeface="Times New Roman" panose="02020603050405020304" pitchFamily="18" charset="0"/>
                <a:cs typeface="宋体" panose="02010600030101010101" pitchFamily="2" charset="-122"/>
              </a:rPr>
              <a:t>static</a:t>
            </a:r>
            <a:r>
              <a:rPr lang="zh-TW" altLang="zh-CN" sz="2000" b="1" dirty="0">
                <a:effectLst/>
                <a:latin typeface="宋体" panose="02010600030101010101" pitchFamily="2" charset="-122"/>
                <a:ea typeface="宋体" panose="02010600030101010101" pitchFamily="2" charset="-122"/>
                <a:cs typeface="宋体" panose="02010600030101010101" pitchFamily="2" charset="-122"/>
              </a:rPr>
              <a:t>代码块</a:t>
            </a:r>
            <a:br>
              <a:rPr lang="zh-CN" altLang="zh-CN" sz="2000" b="1"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b="1" dirty="0"/>
          </a:p>
        </p:txBody>
      </p:sp>
      <p:sp>
        <p:nvSpPr>
          <p:cNvPr id="3" name="内容占位符 2"/>
          <p:cNvSpPr>
            <a:spLocks noGrp="1"/>
          </p:cNvSpPr>
          <p:nvPr>
            <p:ph idx="1"/>
          </p:nvPr>
        </p:nvSpPr>
        <p:spPr>
          <a:pattFill prst="pct5">
            <a:fgClr>
              <a:schemeClr val="accent1"/>
            </a:fgClr>
            <a:bgClr>
              <a:schemeClr val="bg1"/>
            </a:bgClr>
          </a:pattFill>
        </p:spPr>
        <p:txBody>
          <a:bodyPr/>
          <a:lstStyle/>
          <a:p>
            <a:endParaRPr lang="en-US" altLang="zh-CN" sz="1800" dirty="0">
              <a:solidFill>
                <a:srgbClr val="00B0F0"/>
              </a:solidFill>
              <a:effectLst/>
              <a:latin typeface="Times New Roman" panose="02020603050405020304" pitchFamily="18" charset="0"/>
              <a:ea typeface="Times New Roman" panose="02020603050405020304" pitchFamily="18" charset="0"/>
            </a:endParaRPr>
          </a:p>
          <a:p>
            <a:r>
              <a:rPr lang="en-US" altLang="zh-CN" sz="1800" dirty="0" err="1">
                <a:solidFill>
                  <a:srgbClr val="00B0F0"/>
                </a:solidFill>
                <a:effectLst/>
                <a:latin typeface="Times New Roman" panose="02020603050405020304" pitchFamily="18" charset="0"/>
                <a:ea typeface="Times New Roman" panose="02020603050405020304" pitchFamily="18" charset="0"/>
              </a:rPr>
              <a:t>static代码块也叫静态代码块，是在类中独立于类成员的static语句块，可以有多个</a:t>
            </a:r>
            <a:r>
              <a:rPr lang="en-US" altLang="zh-CN" sz="1800" dirty="0">
                <a:solidFill>
                  <a:srgbClr val="00B0F0"/>
                </a:solidFill>
                <a:effectLst/>
                <a:latin typeface="Times New Roman" panose="02020603050405020304" pitchFamily="18" charset="0"/>
                <a:ea typeface="Times New Roman" panose="02020603050405020304" pitchFamily="18" charset="0"/>
              </a:rPr>
              <a:t>, </a:t>
            </a:r>
            <a:r>
              <a:rPr lang="en-US" altLang="zh-CN" sz="1800" dirty="0" err="1">
                <a:solidFill>
                  <a:srgbClr val="00B0F0"/>
                </a:solidFill>
                <a:effectLst/>
                <a:latin typeface="Times New Roman" panose="02020603050405020304" pitchFamily="18" charset="0"/>
                <a:ea typeface="Times New Roman" panose="02020603050405020304" pitchFamily="18" charset="0"/>
              </a:rPr>
              <a:t>位置可以随便放，它不在任何的方法体内，如果static代码块有多个，Java将按照它们在</a:t>
            </a:r>
            <a:r>
              <a:rPr lang="en-US" altLang="zh-CN" sz="1800" dirty="0">
                <a:solidFill>
                  <a:srgbClr val="00B0F0"/>
                </a:solidFill>
                <a:effectLst/>
                <a:latin typeface="Times New Roman" panose="02020603050405020304" pitchFamily="18" charset="0"/>
                <a:ea typeface="Times New Roman" panose="02020603050405020304" pitchFamily="18" charset="0"/>
              </a:rPr>
              <a:t> </a:t>
            </a:r>
            <a:r>
              <a:rPr lang="en-US" altLang="zh-CN" sz="1800" dirty="0" err="1">
                <a:solidFill>
                  <a:srgbClr val="00B0F0"/>
                </a:solidFill>
                <a:effectLst/>
                <a:latin typeface="Times New Roman" panose="02020603050405020304" pitchFamily="18" charset="0"/>
                <a:ea typeface="Times New Roman" panose="02020603050405020304" pitchFamily="18" charset="0"/>
              </a:rPr>
              <a:t>类中出现的先后顺序依次执行它们，每个代码块只会被执行一次</a:t>
            </a:r>
            <a:r>
              <a:rPr lang="en-US" altLang="zh-CN" sz="1800" dirty="0">
                <a:solidFill>
                  <a:srgbClr val="00B0F0"/>
                </a:solidFill>
                <a:effectLst/>
                <a:latin typeface="Times New Roman" panose="02020603050405020304" pitchFamily="18" charset="0"/>
                <a:ea typeface="Times New Roman" panose="02020603050405020304" pitchFamily="18" charset="0"/>
              </a:rPr>
              <a:t>。</a:t>
            </a:r>
            <a:endParaRPr lang="zh-CN" altLang="en-US" dirty="0">
              <a:solidFill>
                <a:srgbClr val="00B0F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424118"/>
            <a:ext cx="10515600" cy="696759"/>
          </a:xfrm>
          <a:pattFill prst="pct5">
            <a:fgClr>
              <a:schemeClr val="accent1"/>
            </a:fgClr>
            <a:bgClr>
              <a:schemeClr val="bg1"/>
            </a:bgClr>
          </a:pattFill>
        </p:spPr>
        <p:txBody>
          <a:bodyPr/>
          <a:lstStyle/>
          <a:p>
            <a:br>
              <a:rPr lang="en-US" altLang="zh-TW"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br>
              <a:rPr lang="en-US" altLang="zh-TW"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r>
              <a:rPr lang="zh-TW" altLang="zh-CN" sz="2400" b="1" dirty="0">
                <a:effectLst/>
                <a:latin typeface="宋体" panose="02010600030101010101" pitchFamily="2" charset="-122"/>
                <a:ea typeface="宋体" panose="02010600030101010101" pitchFamily="2" charset="-122"/>
                <a:cs typeface="宋体" panose="02010600030101010101" pitchFamily="2" charset="-122"/>
              </a:rPr>
              <a:t>四、内部类</a:t>
            </a:r>
            <a:br>
              <a:rPr lang="zh-CN" altLang="zh-CN"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sp>
        <p:nvSpPr>
          <p:cNvPr id="3" name="内容占位符 2"/>
          <p:cNvSpPr>
            <a:spLocks noGrp="1"/>
          </p:cNvSpPr>
          <p:nvPr>
            <p:ph idx="1"/>
          </p:nvPr>
        </p:nvSpPr>
        <p:spPr>
          <a:xfrm>
            <a:off x="838200" y="1929383"/>
            <a:ext cx="10515600" cy="4589403"/>
          </a:xfrm>
          <a:pattFill prst="pct5">
            <a:fgClr>
              <a:schemeClr val="accent1"/>
            </a:fgClr>
            <a:bgClr>
              <a:schemeClr val="bg1"/>
            </a:bgClr>
          </a:pattFill>
        </p:spPr>
        <p:txBody>
          <a:bodyPr>
            <a:normAutofit fontScale="85000" lnSpcReduction="10000"/>
          </a:bodyPr>
          <a:lstStyle/>
          <a:p>
            <a:pPr indent="508000">
              <a:lnSpc>
                <a:spcPts val="1590"/>
              </a:lnSpc>
              <a:spcAft>
                <a:spcPts val="300"/>
              </a:spcAft>
            </a:pPr>
            <a:r>
              <a:rPr lang="zh-TW" altLang="zh-CN" sz="1800" b="1"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一个类定义在另一个类的内部叫内部类。</a:t>
            </a:r>
            <a:endParaRPr lang="zh-CN" altLang="zh-CN" sz="1800" b="1"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a:p>
            <a:pPr indent="508000">
              <a:lnSpc>
                <a:spcPts val="1590"/>
              </a:lnSpc>
              <a:spcAft>
                <a:spcPts val="11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语法格式：</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508000">
              <a:lnSpc>
                <a:spcPct val="137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public class A{</a:t>
            </a:r>
            <a:endParaRPr lang="zh-CN" altLang="zh-CN" sz="1800" dirty="0">
              <a:effectLst/>
              <a:latin typeface="Times New Roman" panose="02020603050405020304" pitchFamily="18" charset="0"/>
              <a:ea typeface="等线" panose="02010600030101010101" pitchFamily="2" charset="-122"/>
            </a:endParaRPr>
          </a:p>
          <a:p>
            <a:pPr marL="774700" indent="12700">
              <a:lnSpc>
                <a:spcPts val="1590"/>
              </a:lnSpc>
              <a:spcAft>
                <a:spcPts val="200"/>
              </a:spcAft>
              <a:tabLst>
                <a:tab pos="2211705" algn="r"/>
              </a:tabLst>
            </a:pP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修饰符</a:t>
            </a:r>
            <a:r>
              <a:rPr lang="en-US" altLang="zh-CN" sz="1800" dirty="0">
                <a:solidFill>
                  <a:srgbClr val="000000"/>
                </a:solidFill>
                <a:effectLst/>
                <a:latin typeface="Times New Roman" panose="02020603050405020304" pitchFamily="18" charset="0"/>
                <a:ea typeface="Times New Roman" panose="02020603050405020304" pitchFamily="18" charset="0"/>
              </a:rPr>
              <a:t>class B{ 	 }</a:t>
            </a:r>
            <a:endParaRPr lang="zh-CN" altLang="zh-CN" sz="1800" dirty="0">
              <a:effectLst/>
              <a:latin typeface="Times New Roman" panose="02020603050405020304" pitchFamily="18" charset="0"/>
              <a:ea typeface="等线" panose="02010600030101010101" pitchFamily="2" charset="-122"/>
            </a:endParaRPr>
          </a:p>
          <a:p>
            <a:pPr marL="800100" indent="508000">
              <a:lnSpc>
                <a:spcPct val="137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508000">
              <a:lnSpc>
                <a:spcPts val="159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内部类的特点：</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241300" indent="279400" algn="just">
              <a:lnSpc>
                <a:spcPts val="1590"/>
              </a:lnSpc>
              <a:spcAft>
                <a:spcPts val="300"/>
              </a:spcAft>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内部类可以直接访问外部类的私有和非私有成员，而外部类不能直接访问内部类 （包括所有外部类成员）。</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508000">
              <a:lnSpc>
                <a:spcPts val="159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•外部类成员要访问内部类时，必须创建内部类对象。</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508000">
              <a:lnSpc>
                <a:spcPts val="1590"/>
              </a:lnSpc>
              <a:spcAft>
                <a:spcPts val="300"/>
              </a:spcAft>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外部类通过创建对象也可以访问内部类的私有和非私有成员。</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508000">
              <a:lnSpc>
                <a:spcPts val="1590"/>
              </a:lnSpc>
              <a:spcAft>
                <a:spcPts val="30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static</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修饰内部类：</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241300" indent="279400" algn="just">
              <a:lnSpc>
                <a:spcPts val="1590"/>
              </a:lnSpc>
              <a:spcAft>
                <a:spcPts val="30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static</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不能直接修饰类，但是可以修饰内部类，被</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static</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修饰的内部类就变成了静态 类。即只能通过创建外部类对象去访问外部类成员，不能直接访问外部类成员。</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090049"/>
          </a:xfrm>
          <a:pattFill prst="pct5">
            <a:fgClr>
              <a:schemeClr val="accent1"/>
            </a:fgClr>
            <a:bgClr>
              <a:schemeClr val="bg1"/>
            </a:bgClr>
          </a:pattFill>
        </p:spPr>
        <p:txBody>
          <a:bodyPr/>
          <a:lstStyle/>
          <a:p>
            <a:br>
              <a:rPr lang="en-US" altLang="zh-CN" sz="3200" b="1" dirty="0">
                <a:effectLst/>
                <a:latin typeface="Times New Roman" panose="02020603050405020304" pitchFamily="18" charset="0"/>
                <a:ea typeface="Times New Roman" panose="02020603050405020304" pitchFamily="18" charset="0"/>
                <a:cs typeface="宋体" panose="02010600030101010101" pitchFamily="2" charset="-122"/>
              </a:rPr>
            </a:br>
            <a:r>
              <a:rPr lang="en-US" altLang="zh-CN" sz="3200" b="1" dirty="0">
                <a:effectLst/>
                <a:latin typeface="Times New Roman" panose="02020603050405020304" pitchFamily="18" charset="0"/>
                <a:ea typeface="Times New Roman" panose="02020603050405020304" pitchFamily="18" charset="0"/>
                <a:cs typeface="宋体" panose="02010600030101010101" pitchFamily="2" charset="-122"/>
              </a:rPr>
              <a:t>4.3</a:t>
            </a:r>
            <a:r>
              <a:rPr lang="zh-TW" altLang="zh-CN" sz="3200" b="1" dirty="0">
                <a:effectLst/>
                <a:latin typeface="宋体" panose="02010600030101010101" pitchFamily="2" charset="-122"/>
                <a:ea typeface="宋体" panose="02010600030101010101" pitchFamily="2" charset="-122"/>
                <a:cs typeface="宋体" panose="02010600030101010101" pitchFamily="2" charset="-122"/>
              </a:rPr>
              <a:t>项目实践</a:t>
            </a:r>
            <a:br>
              <a:rPr lang="zh-CN" altLang="zh-CN" sz="3200" b="1" dirty="0">
                <a:effectLst/>
                <a:latin typeface="宋体" panose="02010600030101010101" pitchFamily="2" charset="-122"/>
                <a:ea typeface="宋体" panose="02010600030101010101" pitchFamily="2" charset="-122"/>
                <a:cs typeface="宋体" panose="02010600030101010101" pitchFamily="2" charset="-122"/>
              </a:rPr>
            </a:br>
            <a:endParaRPr lang="zh-CN" altLang="en-US" sz="3200" b="1" dirty="0"/>
          </a:p>
        </p:txBody>
      </p:sp>
      <p:sp>
        <p:nvSpPr>
          <p:cNvPr id="3" name="内容占位符 2"/>
          <p:cNvSpPr>
            <a:spLocks noGrp="1"/>
          </p:cNvSpPr>
          <p:nvPr>
            <p:ph idx="1"/>
          </p:nvPr>
        </p:nvSpPr>
        <p:spPr>
          <a:pattFill prst="pct5">
            <a:fgClr>
              <a:schemeClr val="accent1"/>
            </a:fgClr>
            <a:bgClr>
              <a:schemeClr val="bg1"/>
            </a:bgClr>
          </a:pattFill>
        </p:spPr>
        <p:txBody>
          <a:bodyPr/>
          <a:lstStyle/>
          <a:p>
            <a:endParaRPr lang="en-US" altLang="zh-TW"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endParaRPr lang="en-US" altLang="zh-TW" sz="1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本项目就是应用到了类的设计，设计了学生类，然后用学生类创建具体的对象，具体 解决了结合学生的时间，通过输入时间查看学生目前正在做的事情。</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r>
              <a:rPr lang="en-US" altLang="zh-CN" sz="4400" b="1" dirty="0"/>
              <a:t>4.4 </a:t>
            </a:r>
            <a:r>
              <a:rPr lang="zh-CN" altLang="en-US" sz="4400" b="1" dirty="0"/>
              <a:t>项目强化</a:t>
            </a:r>
            <a:endParaRPr lang="zh-CN" altLang="en-US" dirty="0"/>
          </a:p>
        </p:txBody>
      </p:sp>
      <p:sp>
        <p:nvSpPr>
          <p:cNvPr id="3" name="内容占位符 2"/>
          <p:cNvSpPr>
            <a:spLocks noGrp="1"/>
          </p:cNvSpPr>
          <p:nvPr>
            <p:ph idx="1"/>
          </p:nvPr>
        </p:nvSpPr>
        <p:spPr>
          <a:pattFill prst="pct5">
            <a:fgClr>
              <a:schemeClr val="accent1"/>
            </a:fgClr>
            <a:bgClr>
              <a:schemeClr val="bg1"/>
            </a:bgClr>
          </a:pattFill>
        </p:spPr>
        <p:txBody>
          <a:bodyPr/>
          <a:lstStyle/>
          <a:p>
            <a:endParaRPr lang="en-US" altLang="zh-TW" sz="1800" dirty="0">
              <a:solidFill>
                <a:srgbClr val="00ACEE"/>
              </a:solidFill>
              <a:effectLst/>
              <a:latin typeface="宋体" panose="02010600030101010101" pitchFamily="2" charset="-122"/>
              <a:ea typeface="宋体" panose="02010600030101010101" pitchFamily="2" charset="-122"/>
              <a:cs typeface="宋体" panose="02010600030101010101" pitchFamily="2" charset="-122"/>
            </a:endParaRPr>
          </a:p>
          <a:p>
            <a:r>
              <a:rPr lang="zh-TW"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题目</a:t>
            </a:r>
            <a:r>
              <a:rPr lang="zh-TW" altLang="zh-CN" b="1" dirty="0">
                <a:solidFill>
                  <a:srgbClr val="00ACEE"/>
                </a:solidFill>
                <a:effectLst/>
                <a:latin typeface="宋体" panose="02010600030101010101" pitchFamily="2" charset="-122"/>
                <a:ea typeface="Times New Roman" panose="02020603050405020304" pitchFamily="18" charset="0"/>
                <a:cs typeface="宋体" panose="02010600030101010101" pitchFamily="2" charset="-122"/>
              </a:rPr>
              <a:t>1</a:t>
            </a:r>
            <a:r>
              <a:rPr lang="zh-TW"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定义一个长方形，计算长方形的周长和面积</a:t>
            </a:r>
            <a:endParaRPr lang="zh-CN"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endParaRPr>
          </a:p>
          <a:p>
            <a:r>
              <a:rPr lang="zh-TW"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题目</a:t>
            </a:r>
            <a:r>
              <a:rPr lang="en-US" altLang="zh-CN" b="1" dirty="0">
                <a:solidFill>
                  <a:srgbClr val="00ACEE"/>
                </a:solidFill>
                <a:effectLst/>
                <a:latin typeface="Times New Roman" panose="02020603050405020304" pitchFamily="18" charset="0"/>
                <a:ea typeface="Times New Roman" panose="02020603050405020304" pitchFamily="18" charset="0"/>
                <a:cs typeface="宋体" panose="02010600030101010101" pitchFamily="2" charset="-122"/>
              </a:rPr>
              <a:t>2</a:t>
            </a:r>
            <a:r>
              <a:rPr lang="zh-TW"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使用带参数的构造方法，计算长方形的面积</a:t>
            </a:r>
            <a:endParaRPr lang="zh-CN"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endParaRPr>
          </a:p>
          <a:p>
            <a:r>
              <a:rPr lang="zh-TW"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题目</a:t>
            </a:r>
            <a:r>
              <a:rPr lang="zh-TW" altLang="zh-CN" b="1" dirty="0">
                <a:solidFill>
                  <a:srgbClr val="00ACEE"/>
                </a:solidFill>
                <a:effectLst/>
                <a:latin typeface="宋体" panose="02010600030101010101" pitchFamily="2" charset="-122"/>
                <a:ea typeface="Times New Roman" panose="02020603050405020304" pitchFamily="18" charset="0"/>
                <a:cs typeface="宋体" panose="02010600030101010101" pitchFamily="2" charset="-122"/>
              </a:rPr>
              <a:t>3</a:t>
            </a:r>
            <a:r>
              <a:rPr lang="zh-TW"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定义一个用户类，增加两个构造函数，并创建对象，调用方法</a:t>
            </a:r>
            <a:endParaRPr lang="zh-CN"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endParaRPr>
          </a:p>
          <a:p>
            <a:r>
              <a:rPr lang="zh-TW"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题目</a:t>
            </a:r>
            <a:r>
              <a:rPr lang="en-US" altLang="zh-CN" dirty="0">
                <a:solidFill>
                  <a:srgbClr val="00ACEE"/>
                </a:solidFill>
                <a:effectLst/>
                <a:latin typeface="Times New Roman" panose="02020603050405020304" pitchFamily="18" charset="0"/>
                <a:ea typeface="Times New Roman" panose="02020603050405020304" pitchFamily="18" charset="0"/>
                <a:cs typeface="宋体" panose="02010600030101010101" pitchFamily="2" charset="-122"/>
              </a:rPr>
              <a:t>4 this</a:t>
            </a:r>
            <a:r>
              <a:rPr lang="zh-TW"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指当前类中的成员变量</a:t>
            </a:r>
            <a:endParaRPr lang="zh-CN"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endParaRPr>
          </a:p>
          <a:p>
            <a:r>
              <a:rPr lang="zh-TW"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题目</a:t>
            </a:r>
            <a:r>
              <a:rPr lang="en-US" altLang="zh-CN" dirty="0">
                <a:solidFill>
                  <a:srgbClr val="00ACEE"/>
                </a:solidFill>
                <a:effectLst/>
                <a:latin typeface="Times New Roman" panose="02020603050405020304" pitchFamily="18" charset="0"/>
                <a:ea typeface="Times New Roman" panose="02020603050405020304" pitchFamily="18" charset="0"/>
                <a:cs typeface="宋体" panose="02010600030101010101" pitchFamily="2" charset="-122"/>
              </a:rPr>
              <a:t>5</a:t>
            </a:r>
            <a:r>
              <a:rPr lang="zh-TW"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rPr>
              <a:t>写出如下程序的运行结果</a:t>
            </a:r>
            <a:endParaRPr lang="zh-CN" altLang="zh-CN" dirty="0">
              <a:solidFill>
                <a:srgbClr val="00ACEE"/>
              </a:solidFill>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6" name="矩形 5"/>
          <p:cNvSpPr/>
          <p:nvPr/>
        </p:nvSpPr>
        <p:spPr>
          <a:xfrm>
            <a:off x="4010505" y="2643955"/>
            <a:ext cx="3970481" cy="1569660"/>
          </a:xfrm>
          <a:prstGeom prst="rect">
            <a:avLst/>
          </a:prstGeom>
          <a:noFill/>
        </p:spPr>
        <p:txBody>
          <a:bodyPr wrap="square" lIns="91440" tIns="45720" rIns="91440" bIns="45720">
            <a:spAutoFit/>
          </a:bodyPr>
          <a:lstStyle/>
          <a:p>
            <a:pPr algn="ctr"/>
            <a:r>
              <a:rPr lang="zh-CN" altLang="en-US" sz="9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谢谢</a:t>
            </a:r>
            <a:endParaRPr lang="zh-CN" altLang="en-US" sz="9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276862"/>
          </a:xfrm>
          <a:pattFill prst="pct5">
            <a:fgClr>
              <a:schemeClr val="accent1"/>
            </a:fgClr>
            <a:bgClr>
              <a:schemeClr val="bg1"/>
            </a:bgClr>
          </a:pattFill>
        </p:spPr>
        <p:txBody>
          <a:bodyPr/>
          <a:lstStyle/>
          <a:p>
            <a:r>
              <a:rPr lang="en-US" altLang="zh-CN" sz="4000" dirty="0">
                <a:effectLst/>
                <a:latin typeface="Times New Roman" panose="02020603050405020304" pitchFamily="18" charset="0"/>
                <a:ea typeface="Times New Roman" panose="02020603050405020304" pitchFamily="18" charset="0"/>
                <a:cs typeface="宋体" panose="02010600030101010101" pitchFamily="2" charset="-122"/>
              </a:rPr>
              <a:t>4. 2.2</a:t>
            </a:r>
            <a:r>
              <a:rPr lang="zh-TW" altLang="zh-CN" sz="4000" dirty="0">
                <a:effectLst/>
                <a:latin typeface="宋体" panose="02010600030101010101" pitchFamily="2" charset="-122"/>
                <a:ea typeface="宋体" panose="02010600030101010101" pitchFamily="2" charset="-122"/>
                <a:cs typeface="宋体" panose="02010600030101010101" pitchFamily="2" charset="-122"/>
              </a:rPr>
              <a:t>类的定义</a:t>
            </a:r>
            <a:endParaRPr lang="zh-CN" altLang="en-US" sz="4000" dirty="0"/>
          </a:p>
        </p:txBody>
      </p:sp>
      <p:sp>
        <p:nvSpPr>
          <p:cNvPr id="3" name="内容占位符 2"/>
          <p:cNvSpPr>
            <a:spLocks noGrp="1"/>
          </p:cNvSpPr>
          <p:nvPr>
            <p:ph idx="1"/>
          </p:nvPr>
        </p:nvSpPr>
        <p:spPr>
          <a:pattFill prst="pct5">
            <a:fgClr>
              <a:schemeClr val="accent1"/>
            </a:fgClr>
            <a:bgClr>
              <a:schemeClr val="bg1"/>
            </a:bgClr>
          </a:pattFill>
        </p:spPr>
        <p:txBody>
          <a:bodyPr/>
          <a:lstStyle/>
          <a:p>
            <a:pPr indent="266700" algn="just">
              <a:spcAft>
                <a:spcPts val="600"/>
              </a:spcAft>
            </a:pPr>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TW" altLang="zh-CN" dirty="0">
                <a:effectLst/>
                <a:latin typeface="宋体" panose="02010600030101010101" pitchFamily="2" charset="-122"/>
                <a:ea typeface="宋体" panose="02010600030101010101" pitchFamily="2" charset="-122"/>
                <a:cs typeface="宋体" panose="02010600030101010101" pitchFamily="2" charset="-122"/>
              </a:rPr>
              <a:t>、什么是类</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10"/>
              </a:lnSpc>
              <a:spcAft>
                <a:spcPts val="200"/>
              </a:spcAft>
            </a:pPr>
            <a:r>
              <a:rPr lang="zh-TW" altLang="zh-CN"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类和对象是面向对象方法中最基本的概念。类是对具有相同属性和操作的对象的集 合，而对</a:t>
            </a:r>
            <a:endParaRPr lang="en-US" altLang="zh-TW"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10"/>
              </a:lnSpc>
              <a:spcAft>
                <a:spcPts val="200"/>
              </a:spcAft>
            </a:pPr>
            <a:r>
              <a:rPr lang="zh-TW" altLang="zh-CN"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rPr>
              <a:t>象就是客观存在的，能够区分开的事物。在面向对象设计中一切皆对象。</a:t>
            </a:r>
            <a:endParaRPr lang="zh-CN" altLang="zh-CN" sz="1800"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a:p>
            <a:pPr marL="0" lvl="0" indent="0">
              <a:lnSpc>
                <a:spcPts val="1620"/>
              </a:lnSpc>
              <a:spcAft>
                <a:spcPts val="200"/>
              </a:spcAft>
              <a:buClr>
                <a:srgbClr val="00ACEE"/>
              </a:buClr>
              <a:buSzPts val="1000"/>
              <a:buNone/>
              <a:tabLst>
                <a:tab pos="481965" algn="l"/>
              </a:tabLst>
            </a:pPr>
            <a:r>
              <a:rPr lang="en-US" altLang="zh-TW" sz="24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TW"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zh-TW"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对象是实际存在的该类事物的具体个体</a:t>
            </a:r>
            <a:endParaRPr lang="zh-CN"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266700">
              <a:lnSpc>
                <a:spcPts val="1620"/>
              </a:lnSpc>
              <a:spcAft>
                <a:spcPts val="2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例如一本图书、一名学生、一位教师、一台电脑等。</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0" lvl="0" indent="0">
              <a:lnSpc>
                <a:spcPts val="1620"/>
              </a:lnSpc>
              <a:spcAft>
                <a:spcPts val="200"/>
              </a:spcAft>
              <a:buClr>
                <a:srgbClr val="00ACEE"/>
              </a:buClr>
              <a:buSzPts val="1000"/>
              <a:buNone/>
              <a:tabLst>
                <a:tab pos="488315" algn="l"/>
              </a:tabLst>
            </a:pPr>
            <a:r>
              <a:rPr lang="en-US" altLang="zh-TW"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   2. </a:t>
            </a:r>
            <a:r>
              <a:rPr lang="zh-TW"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每个对象都用一些特征来描述，</a:t>
            </a:r>
            <a:r>
              <a:rPr lang="en-US"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Java</a:t>
            </a:r>
            <a:r>
              <a:rPr lang="zh-TW"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中用属性描述</a:t>
            </a:r>
            <a:endParaRPr lang="zh-CN"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266700">
              <a:lnSpc>
                <a:spcPts val="162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例如：</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2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图书需要用</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“图</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书号、书名、作者、定价、售价”等信息描述。</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r>
              <a:rPr lang="en-US" altLang="zh-CN" sz="1800" dirty="0" err="1">
                <a:solidFill>
                  <a:srgbClr val="000000"/>
                </a:solidFill>
                <a:effectLst/>
                <a:latin typeface="Times New Roman" panose="02020603050405020304" pitchFamily="18" charset="0"/>
                <a:ea typeface="Times New Roman" panose="02020603050405020304" pitchFamily="18" charset="0"/>
              </a:rPr>
              <a:t>学生需要用</a:t>
            </a:r>
            <a:r>
              <a:rPr lang="zh-CN" altLang="zh-CN" sz="1800" dirty="0">
                <a:solidFill>
                  <a:srgbClr val="000000"/>
                </a:solidFill>
                <a:effectLst/>
                <a:ea typeface="Times New Roman" panose="02020603050405020304" pitchFamily="18" charset="0"/>
              </a:rPr>
              <a:t>“学</a:t>
            </a:r>
            <a:r>
              <a:rPr lang="en-US" altLang="zh-CN" sz="1800" dirty="0" err="1">
                <a:solidFill>
                  <a:srgbClr val="000000"/>
                </a:solidFill>
                <a:effectLst/>
                <a:latin typeface="Times New Roman" panose="02020603050405020304" pitchFamily="18" charset="0"/>
                <a:ea typeface="Times New Roman" panose="02020603050405020304" pitchFamily="18" charset="0"/>
              </a:rPr>
              <a:t>号、姓名、性别、年龄、成绩”等信息描述</a:t>
            </a: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303468"/>
          </a:xfrm>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xfrm>
            <a:off x="235975" y="216310"/>
            <a:ext cx="11887200" cy="6567947"/>
          </a:xfrm>
          <a:pattFill prst="pct5">
            <a:fgClr>
              <a:schemeClr val="accent1"/>
            </a:fgClr>
            <a:bgClr>
              <a:schemeClr val="bg1"/>
            </a:bgClr>
          </a:pattFill>
        </p:spPr>
        <p:txBody>
          <a:bodyPr>
            <a:normAutofit/>
          </a:bodyPr>
          <a:lstStyle/>
          <a:p>
            <a:pPr marL="0" lvl="0" indent="0">
              <a:lnSpc>
                <a:spcPts val="1620"/>
              </a:lnSpc>
              <a:spcAft>
                <a:spcPts val="200"/>
              </a:spcAft>
              <a:buClr>
                <a:srgbClr val="00ACEE"/>
              </a:buClr>
              <a:buSzPts val="1000"/>
              <a:buNone/>
              <a:tabLst>
                <a:tab pos="488315" algn="l"/>
              </a:tabLst>
            </a:pPr>
            <a:r>
              <a:rPr lang="en-US" altLang="zh-TW"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altLang="zh-TW"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nSpc>
                <a:spcPts val="1620"/>
              </a:lnSpc>
              <a:spcAft>
                <a:spcPts val="200"/>
              </a:spcAft>
              <a:buClr>
                <a:srgbClr val="00ACEE"/>
              </a:buClr>
              <a:buSzPts val="1000"/>
              <a:buNone/>
              <a:tabLst>
                <a:tab pos="488315" algn="l"/>
              </a:tabLst>
            </a:pPr>
            <a:r>
              <a:rPr lang="en-US" altLang="zh-TW"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en-US" altLang="zh-CN" sz="2400" b="1" spc="0" dirty="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2400" b="1" spc="0" dirty="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 </a:t>
            </a:r>
            <a:r>
              <a:rPr lang="zh-TW"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有些对象可以执行一些动作，</a:t>
            </a:r>
            <a:r>
              <a:rPr lang="en-US"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Java</a:t>
            </a:r>
            <a:r>
              <a:rPr lang="zh-TW"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中用方法描述</a:t>
            </a:r>
            <a:endParaRPr lang="zh-CN"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266700">
              <a:lnSpc>
                <a:spcPts val="162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图书的行为查阅、借阅、购买等动作。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20"/>
              </a:lnSpc>
              <a:spcAft>
                <a:spcPts val="2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学生的行为学习、信息介绍、修改信息等动作。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0" lvl="0" indent="0">
              <a:lnSpc>
                <a:spcPts val="1620"/>
              </a:lnSpc>
              <a:spcAft>
                <a:spcPts val="200"/>
              </a:spcAft>
              <a:buClr>
                <a:srgbClr val="00ACEE"/>
              </a:buClr>
              <a:buSzPts val="1000"/>
              <a:buNone/>
              <a:tabLst>
                <a:tab pos="488315" algn="l"/>
              </a:tabLst>
            </a:pPr>
            <a:r>
              <a:rPr lang="en-US" altLang="zh-TW"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   4</a:t>
            </a:r>
            <a:r>
              <a:rPr lang="en-US" altLang="zh-TW" sz="2400" b="1" spc="0" dirty="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2400" b="1" spc="0" dirty="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  </a:t>
            </a:r>
            <a:r>
              <a:rPr lang="zh-TW"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用对象的行为也会改变对象的状态和行为</a:t>
            </a:r>
            <a:endParaRPr lang="zh-CN" altLang="zh-CN" sz="2400" b="1"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266700">
              <a:lnSpc>
                <a:spcPts val="162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图书打折时需要重新修改售价。</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2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学生更改成绩时需要重新修改成绩信息。</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20"/>
              </a:lnSpc>
              <a:spcAft>
                <a:spcPts val="30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中用类来表示客观事物的类别。用类中声明变量表示该类事物的属性信息。类中 定义方法用来表示该类数据的行为。同时属性和行为相互作用，相互影响。</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2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类可以分为普通类、静态类（不需要实例化就可以使用的类）、抽象类（不能实例化 对象的类）。本章主要介绍普通类和静态类的使用，抽象类在第</a:t>
            </a:r>
            <a:r>
              <a:rPr lang="zh-TW" altLang="zh-CN" sz="18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5</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章具体讲解。</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79400" algn="just">
              <a:lnSpc>
                <a:spcPts val="1620"/>
              </a:lnSpc>
              <a:spcAft>
                <a:spcPts val="30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中类的定义格式</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20"/>
              </a:lnSpc>
              <a:spcAft>
                <a:spcPts val="6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［类修饰符］</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class</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类名</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266700">
              <a:lnSpc>
                <a:spcPct val="140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等线" panose="02010600030101010101" pitchFamily="2" charset="-122"/>
            </a:endParaRPr>
          </a:p>
          <a:p>
            <a:pPr indent="533400">
              <a:lnSpc>
                <a:spcPts val="162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属性（成员变量）</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533400">
              <a:lnSpc>
                <a:spcPts val="1620"/>
              </a:lnSpc>
              <a:spcAft>
                <a:spcPts val="2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方法（成员方法）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20"/>
              </a:lnSpc>
              <a:spcAft>
                <a:spcPts val="300"/>
              </a:spcAft>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br>
              <a:rPr lang="zh-TW"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endParaRPr lang="zh-CN" altLang="en-US" dirty="0"/>
          </a:p>
        </p:txBody>
      </p:sp>
      <p:sp>
        <p:nvSpPr>
          <p:cNvPr id="3" name="内容占位符 2"/>
          <p:cNvSpPr>
            <a:spLocks noGrp="1"/>
          </p:cNvSpPr>
          <p:nvPr>
            <p:ph idx="1"/>
          </p:nvPr>
        </p:nvSpPr>
        <p:spPr>
          <a:pattFill prst="pct5">
            <a:fgClr>
              <a:schemeClr val="accent1"/>
            </a:fgClr>
            <a:bgClr>
              <a:schemeClr val="bg1"/>
            </a:bgClr>
          </a:pattFill>
        </p:spPr>
        <p:txBody>
          <a:bodyPr/>
          <a:lstStyle/>
          <a:p>
            <a:pPr indent="266700">
              <a:lnSpc>
                <a:spcPts val="162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该格式中</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“类修</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饰符”可以为</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public,</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也可以没有修饰符。一个</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java</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文件中只能有 一个类可以用</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public</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修饰符，并且该类类名与文件同名。</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20"/>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类名的命名遵循标识符的命名规范。习惯每个单词首字母大写。</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r>
              <a:rPr lang="en-US" altLang="zh-CN" sz="1800" dirty="0" err="1">
                <a:solidFill>
                  <a:srgbClr val="000000"/>
                </a:solidFill>
                <a:effectLst/>
                <a:latin typeface="Times New Roman" panose="02020603050405020304" pitchFamily="18" charset="0"/>
                <a:ea typeface="Times New Roman" panose="02020603050405020304" pitchFamily="18" charset="0"/>
              </a:rPr>
              <a:t>类后的大括号内是类的成员。类的成员包括成员变量和成员方法两部分</a:t>
            </a:r>
            <a:br>
              <a:rPr lang="en-US" altLang="zh-CN" sz="1800" dirty="0">
                <a:solidFill>
                  <a:srgbClr val="000000"/>
                </a:solidFill>
                <a:effectLst/>
                <a:latin typeface="Times New Roman" panose="02020603050405020304" pitchFamily="18" charset="0"/>
                <a:ea typeface="Times New Roman" panose="02020603050405020304" pitchFamily="18" charset="0"/>
              </a:rPr>
            </a:b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pattFill prst="pct5">
            <a:fgClr>
              <a:schemeClr val="accent1"/>
            </a:fgClr>
            <a:bgClr>
              <a:schemeClr val="bg1"/>
            </a:bgClr>
          </a:pattFill>
        </p:spPr>
        <p:txBody>
          <a:bodyPr/>
          <a:lstStyle/>
          <a:p>
            <a:r>
              <a:rPr lang="zh-CN" altLang="en-US" dirty="0"/>
              <a:t>二  类的成员</a:t>
            </a:r>
            <a:endParaRPr lang="zh-CN" altLang="en-US" dirty="0"/>
          </a:p>
        </p:txBody>
      </p:sp>
      <p:sp>
        <p:nvSpPr>
          <p:cNvPr id="3" name="内容占位符 2"/>
          <p:cNvSpPr>
            <a:spLocks noGrp="1"/>
          </p:cNvSpPr>
          <p:nvPr>
            <p:ph idx="1"/>
          </p:nvPr>
        </p:nvSpPr>
        <p:spPr>
          <a:xfrm>
            <a:off x="838199" y="1929383"/>
            <a:ext cx="10872019" cy="4563491"/>
          </a:xfrm>
          <a:pattFill prst="pct5">
            <a:fgClr>
              <a:schemeClr val="accent1"/>
            </a:fgClr>
            <a:bgClr>
              <a:schemeClr val="bg1"/>
            </a:bgClr>
          </a:pattFill>
        </p:spPr>
        <p:txBody>
          <a:bodyPr>
            <a:normAutofit/>
          </a:bodyPr>
          <a:lstStyle/>
          <a:p>
            <a:pPr marL="0" lvl="0" indent="0">
              <a:lnSpc>
                <a:spcPts val="1625"/>
              </a:lnSpc>
              <a:spcAft>
                <a:spcPts val="200"/>
              </a:spcAft>
              <a:buClr>
                <a:srgbClr val="00ACEE"/>
              </a:buClr>
              <a:buSzPts val="1000"/>
              <a:buNone/>
            </a:pPr>
            <a:r>
              <a:rPr lang="en-US" altLang="zh-TW"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altLang="zh-TW"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nSpc>
                <a:spcPts val="1625"/>
              </a:lnSpc>
              <a:spcAft>
                <a:spcPts val="200"/>
              </a:spcAft>
              <a:buClr>
                <a:srgbClr val="00ACEE"/>
              </a:buClr>
              <a:buSzPts val="1000"/>
              <a:buNone/>
            </a:pPr>
            <a:r>
              <a:rPr lang="en-US" altLang="zh-TW" spc="0" dirty="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  1. </a:t>
            </a:r>
            <a:r>
              <a:rPr lang="zh-TW" altLang="zh-CN"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成员变量用来描述类的特征即类的属性信息</a:t>
            </a:r>
            <a:endParaRPr lang="zh-CN" altLang="zh-CN" u="none" strike="noStrike" spc="0"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266700">
              <a:lnSpc>
                <a:spcPts val="1625"/>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成员变量的定义如下：</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25"/>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［修饰符］类型属性名=［默认值］;</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ts val="1625"/>
              </a:lnSpc>
              <a:spcAft>
                <a:spcPts val="250"/>
              </a:spcAft>
            </a:pP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其中修饰符有：</a:t>
            </a:r>
            <a:r>
              <a:rPr lang="en-US" altLang="zh-CN" sz="1800" dirty="0">
                <a:solidFill>
                  <a:srgbClr val="000000"/>
                </a:solidFill>
                <a:effectLst/>
                <a:latin typeface="Times New Roman" panose="02020603050405020304" pitchFamily="18" charset="0"/>
                <a:ea typeface="Times New Roman" panose="02020603050405020304" pitchFamily="18" charset="0"/>
              </a:rPr>
              <a:t>public </a:t>
            </a:r>
            <a:r>
              <a:rPr lang="en-US" altLang="zh-CN" sz="1800" baseline="-25000" dirty="0">
                <a:solidFill>
                  <a:srgbClr val="000000"/>
                </a:solidFill>
                <a:effectLst/>
                <a:latin typeface="Times New Roman" panose="02020603050405020304" pitchFamily="18" charset="0"/>
                <a:ea typeface="Times New Roman" panose="02020603050405020304" pitchFamily="18" charset="0"/>
              </a:rPr>
              <a:t>A</a:t>
            </a:r>
            <a:r>
              <a:rPr lang="en-US" altLang="zh-CN" sz="1800" dirty="0">
                <a:solidFill>
                  <a:srgbClr val="000000"/>
                </a:solidFill>
                <a:effectLst/>
                <a:latin typeface="Times New Roman" panose="02020603050405020304" pitchFamily="18" charset="0"/>
                <a:ea typeface="Times New Roman" panose="02020603050405020304" pitchFamily="18" charset="0"/>
              </a:rPr>
              <a:t> private </a:t>
            </a:r>
            <a:r>
              <a:rPr lang="en-US" altLang="zh-CN" sz="1800" baseline="-25000" dirty="0">
                <a:solidFill>
                  <a:srgbClr val="000000"/>
                </a:solidFill>
                <a:effectLst/>
                <a:latin typeface="Times New Roman" panose="02020603050405020304" pitchFamily="18" charset="0"/>
                <a:ea typeface="Times New Roman" panose="02020603050405020304" pitchFamily="18" charset="0"/>
              </a:rPr>
              <a:t>A</a:t>
            </a:r>
            <a:r>
              <a:rPr lang="en-US" altLang="zh-CN" sz="1800" dirty="0">
                <a:solidFill>
                  <a:srgbClr val="000000"/>
                </a:solidFill>
                <a:effectLst/>
                <a:latin typeface="Times New Roman" panose="02020603050405020304" pitchFamily="18" charset="0"/>
                <a:ea typeface="Times New Roman" panose="02020603050405020304" pitchFamily="18" charset="0"/>
              </a:rPr>
              <a:t> protected,</a:t>
            </a:r>
            <a:r>
              <a:rPr lang="zh-TW" altLang="zh-CN" sz="18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也可以省略不写。</a:t>
            </a:r>
            <a:endParaRPr lang="zh-CN" altLang="zh-CN" sz="1800" dirty="0">
              <a:effectLst/>
              <a:latin typeface="Times New Roman" panose="02020603050405020304" pitchFamily="18" charset="0"/>
              <a:ea typeface="等线" panose="02010600030101010101" pitchFamily="2" charset="-122"/>
            </a:endParaRPr>
          </a:p>
          <a:p>
            <a:pPr marL="254000" indent="12700">
              <a:lnSpc>
                <a:spcPts val="1625"/>
              </a:lnSpc>
              <a:spcAft>
                <a:spcPts val="300"/>
              </a:spcAft>
            </a:pP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public</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公有类型，本类、本包或其他包都可以访问用</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public</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修饰的成员。 </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protected</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保护类型，本类、本包数据可见或者其子类访问时数据可见。 </a:t>
            </a:r>
            <a:r>
              <a:rPr lang="en-US" altLang="zh-CN" sz="1800" dirty="0">
                <a:solidFill>
                  <a:srgbClr val="000000"/>
                </a:solidFill>
                <a:effectLst/>
                <a:latin typeface="Times New Roman" panose="02020603050405020304" pitchFamily="18" charset="0"/>
                <a:ea typeface="Times New Roman" panose="02020603050405020304" pitchFamily="18" charset="0"/>
                <a:cs typeface="宋体" panose="02010600030101010101" pitchFamily="2" charset="-122"/>
              </a:rPr>
              <a:t>private</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私有类型，只有类的内部才可以访问的成员。</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25"/>
              </a:lnSpc>
              <a:spcAft>
                <a:spcPts val="300"/>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默认的：本类、本包数据可见。</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54000">
              <a:lnSpc>
                <a:spcPts val="1625"/>
              </a:lnSpc>
              <a:spcAft>
                <a:spcPts val="325"/>
              </a:spcAft>
            </a:pPr>
            <a:r>
              <a:rPr lang="zh-TW"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例如</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indent="5334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private int num;</a:t>
            </a:r>
            <a:endParaRPr lang="zh-CN" altLang="zh-CN" sz="1800" dirty="0">
              <a:effectLst/>
              <a:latin typeface="Times New Roman" panose="02020603050405020304" pitchFamily="18" charset="0"/>
              <a:ea typeface="等线" panose="02010600030101010101" pitchFamily="2" charset="-122"/>
            </a:endParaRPr>
          </a:p>
          <a:p>
            <a:pPr marL="800100" indent="533400">
              <a:lnSpc>
                <a:spcPct val="142000"/>
              </a:lnSpc>
              <a:spcAft>
                <a:spcPts val="200"/>
              </a:spcAft>
            </a:pPr>
            <a:r>
              <a:rPr lang="en-US" altLang="zh-CN" sz="1800" dirty="0">
                <a:solidFill>
                  <a:srgbClr val="000000"/>
                </a:solidFill>
                <a:effectLst/>
                <a:latin typeface="Times New Roman" panose="02020603050405020304" pitchFamily="18" charset="0"/>
                <a:ea typeface="Times New Roman" panose="02020603050405020304" pitchFamily="18" charset="0"/>
              </a:rPr>
              <a:t>private int a = 20;</a:t>
            </a:r>
            <a:endParaRPr lang="zh-CN" altLang="zh-CN" sz="1800" dirty="0">
              <a:effectLst/>
              <a:latin typeface="Times New Roman" panose="02020603050405020304" pitchFamily="18" charset="0"/>
              <a:ea typeface="等线" panose="02010600030101010101" pitchFamily="2" charset="-122"/>
            </a:endParaRPr>
          </a:p>
          <a:p>
            <a:endParaRPr lang="zh-CN" altLang="en-US" dirty="0"/>
          </a:p>
        </p:txBody>
      </p:sp>
    </p:spTree>
  </p:cSld>
  <p:clrMapOvr>
    <a:masterClrMapping/>
  </p:clrMapOvr>
</p:sld>
</file>

<file path=ppt/tags/tag1.xml><?xml version="1.0" encoding="utf-8"?>
<p:tagLst xmlns:p="http://schemas.openxmlformats.org/presentationml/2006/main">
  <p:tag name="KSO_WPP_MARK_KEY" val="33ae6633-9f89-4790-97be-39ec8437a8bb"/>
  <p:tag name="COMMONDATA" val="eyJoZGlkIjoiMDQ4NTkzMGYxM2UyNjAzYTZiOTFiZDllOTdkMTkzMTUifQ=="/>
</p:tagLst>
</file>

<file path=ppt/theme/theme1.xml><?xml version="1.0" encoding="utf-8"?>
<a:theme xmlns:a="http://schemas.openxmlformats.org/drawingml/2006/main" name="SketchyVTI">
  <a:themeElements>
    <a:clrScheme name="AnalogousFromRegularSeed_2SEEDS">
      <a:dk1>
        <a:srgbClr val="000000"/>
      </a:dk1>
      <a:lt1>
        <a:srgbClr val="FFFFFF"/>
      </a:lt1>
      <a:dk2>
        <a:srgbClr val="262441"/>
      </a:dk2>
      <a:lt2>
        <a:srgbClr val="E2E8E5"/>
      </a:lt2>
      <a:accent1>
        <a:srgbClr val="D21A7C"/>
      </a:accent1>
      <a:accent2>
        <a:srgbClr val="E42CDA"/>
      </a:accent2>
      <a:accent3>
        <a:srgbClr val="E42C41"/>
      </a:accent3>
      <a:accent4>
        <a:srgbClr val="18BD3E"/>
      </a:accent4>
      <a:accent5>
        <a:srgbClr val="24BA85"/>
      </a:accent5>
      <a:accent6>
        <a:srgbClr val="18B4BE"/>
      </a:accent6>
      <a:hlink>
        <a:srgbClr val="30925E"/>
      </a:hlink>
      <a:folHlink>
        <a:srgbClr val="7F7F7F"/>
      </a:folHlink>
    </a:clrScheme>
    <a:fontScheme name="Custom 2">
      <a:majorFont>
        <a:latin typeface="DengXian"/>
        <a:ea typeface=""/>
        <a:cs typeface=""/>
      </a:majorFont>
      <a:minorFont>
        <a:latin typeface="DengXian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12657</Words>
  <Application>WPS 演示</Application>
  <PresentationFormat>宽屏</PresentationFormat>
  <Paragraphs>752</Paragraphs>
  <Slides>59</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59</vt:i4>
      </vt:variant>
    </vt:vector>
  </HeadingPairs>
  <TitlesOfParts>
    <vt:vector size="71" baseType="lpstr">
      <vt:lpstr>Arial</vt:lpstr>
      <vt:lpstr>宋体</vt:lpstr>
      <vt:lpstr>Wingdings</vt:lpstr>
      <vt:lpstr>Times New Roman</vt:lpstr>
      <vt:lpstr>等线</vt:lpstr>
      <vt:lpstr>DengXian Light</vt:lpstr>
      <vt:lpstr>Segoe Print</vt:lpstr>
      <vt:lpstr>DengXian</vt:lpstr>
      <vt:lpstr>微软雅黑</vt:lpstr>
      <vt:lpstr>Arial Unicode MS</vt:lpstr>
      <vt:lpstr>Calibri</vt:lpstr>
      <vt:lpstr>SketchyVTI</vt:lpstr>
      <vt:lpstr>第四章类和对象 </vt:lpstr>
      <vt:lpstr>学习目标</vt:lpstr>
      <vt:lpstr>4.1 情景导入</vt:lpstr>
      <vt:lpstr>PowerPoint 演示文稿</vt:lpstr>
      <vt:lpstr>4.2.1 面向对象的基本思想</vt:lpstr>
      <vt:lpstr>4. 2.2类的定义</vt:lpstr>
      <vt:lpstr>PowerPoint 演示文稿</vt:lpstr>
      <vt:lpstr>PowerPoint 演示文稿</vt:lpstr>
      <vt:lpstr>二  类的成员</vt:lpstr>
      <vt:lpstr> 2.成员方法用来实现类的操作 </vt:lpstr>
      <vt:lpstr>PowerPoint 演示文稿</vt:lpstr>
      <vt:lpstr>PowerPoint 演示文稿</vt:lpstr>
      <vt:lpstr>PowerPoint 演示文稿</vt:lpstr>
      <vt:lpstr> 例4-1创建一个学生类的代码如下： </vt:lpstr>
      <vt:lpstr>4. 2.3对象的创建和使用</vt:lpstr>
      <vt:lpstr> —、创建对象 </vt:lpstr>
      <vt:lpstr>二、方法的调用</vt:lpstr>
      <vt:lpstr>例4-2创建一个学生，并显示学生信息</vt:lpstr>
      <vt:lpstr>PowerPoint 演示文稿</vt:lpstr>
      <vt:lpstr>PowerPoint 演示文稿</vt:lpstr>
      <vt:lpstr>PowerPoint 演示文稿</vt:lpstr>
      <vt:lpstr> 4. 2.4构造方法 </vt:lpstr>
      <vt:lpstr>PowerPoint 演示文稿</vt:lpstr>
      <vt:lpstr>PowerPoint 演示文稿</vt:lpstr>
      <vt:lpstr>PowerPoint 演示文稿</vt:lpstr>
      <vt:lpstr>  如果提供了显式的构造方法，那无参的构造方法将不再提供。例如 </vt:lpstr>
      <vt:lpstr>  二、有参构造方法 </vt:lpstr>
      <vt:lpstr>  例4-3创建有参构造方法。 </vt:lpstr>
      <vt:lpstr>PowerPoint 演示文稿</vt:lpstr>
      <vt:lpstr>PowerPoint 演示文稿</vt:lpstr>
      <vt:lpstr>  三、构造方法的重载 </vt:lpstr>
      <vt:lpstr>PowerPoint 演示文稿</vt:lpstr>
      <vt:lpstr> 例4-4创建学生类，并设计多种创建方式。 </vt:lpstr>
      <vt:lpstr>PowerPoint 演示文稿</vt:lpstr>
      <vt:lpstr>PowerPoint 演示文稿</vt:lpstr>
      <vt:lpstr>PowerPoint 演示文稿</vt:lpstr>
      <vt:lpstr> 该程序的运行结果如下： </vt:lpstr>
      <vt:lpstr>  4. 2.5方法的重载 </vt:lpstr>
      <vt:lpstr>PowerPoint 演示文稿</vt:lpstr>
      <vt:lpstr>PowerPoint 演示文稿</vt:lpstr>
      <vt:lpstr>PowerPoint 演示文稿</vt:lpstr>
      <vt:lpstr>PowerPoint 演示文稿</vt:lpstr>
      <vt:lpstr>PowerPoint 演示文稿</vt:lpstr>
      <vt:lpstr>  4. 2. 6 this关键字 </vt:lpstr>
      <vt:lpstr>PowerPoint 演示文稿</vt:lpstr>
      <vt:lpstr>PowerPoint 演示文稿</vt:lpstr>
      <vt:lpstr>PowerPoint 演示文稿</vt:lpstr>
      <vt:lpstr>PowerPoint 演示文稿</vt:lpstr>
      <vt:lpstr>PowerPoint 演示文稿</vt:lpstr>
      <vt:lpstr>特殊说明</vt:lpstr>
      <vt:lpstr> 4. 2.7 static关键字及内部类 </vt:lpstr>
      <vt:lpstr> —、静态变量 </vt:lpstr>
      <vt:lpstr>PowerPoint 演示文稿</vt:lpstr>
      <vt:lpstr>PowerPoint 演示文稿</vt:lpstr>
      <vt:lpstr> 三、static代码块 </vt:lpstr>
      <vt:lpstr>  四、内部类 </vt:lpstr>
      <vt:lpstr> 4.3项目实践 </vt:lpstr>
      <vt:lpstr>4.4 项目强化</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第四章类和对象 </dc:title>
  <dc:creator>Administrator</dc:creator>
  <cp:lastModifiedBy>温媛-教材出版发行15901311127</cp:lastModifiedBy>
  <cp:revision>11</cp:revision>
  <dcterms:created xsi:type="dcterms:W3CDTF">2023-06-04T12:11:00Z</dcterms:created>
  <dcterms:modified xsi:type="dcterms:W3CDTF">2023-08-28T02:28:24Z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CBFD1C1870AF4ACBAF4D63387F4E7EA2_12</vt:lpwstr>
  </property>
  <property fmtid="{D5CDD505-2E9C-101B-9397-08002B2CF9AE}" pid="3" name="KSOProductBuildVer">
    <vt:lpwstr>2052-11.1.0.14309</vt:lpwstr>
  </property>
</Properties>
</file>