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ppt/theme/themeOverride5.xml" ContentType="application/vnd.openxmlformats-officedocument.themeOverrid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1" r:id="rId3"/>
    <p:sldId id="324" r:id="rId4"/>
    <p:sldId id="322" r:id="rId5"/>
    <p:sldId id="323" r:id="rId6"/>
    <p:sldId id="325" r:id="rId7"/>
    <p:sldId id="326" r:id="rId8"/>
    <p:sldId id="327" r:id="rId9"/>
    <p:sldId id="332" r:id="rId10"/>
    <p:sldId id="333" r:id="rId11"/>
    <p:sldId id="334" r:id="rId12"/>
    <p:sldId id="335" r:id="rId13"/>
    <p:sldId id="336" r:id="rId14"/>
    <p:sldId id="337" r:id="rId15"/>
    <p:sldId id="338" r:id="rId16"/>
    <p:sldId id="339" r:id="rId17"/>
    <p:sldId id="340" r:id="rId18"/>
    <p:sldId id="341" r:id="rId19"/>
    <p:sldId id="342" r:id="rId20"/>
    <p:sldId id="344" r:id="rId21"/>
    <p:sldId id="345" r:id="rId22"/>
    <p:sldId id="346" r:id="rId23"/>
    <p:sldId id="347" r:id="rId24"/>
    <p:sldId id="348" r:id="rId25"/>
    <p:sldId id="349" r:id="rId26"/>
    <p:sldId id="350" r:id="rId27"/>
    <p:sldId id="351" r:id="rId28"/>
    <p:sldId id="352" r:id="rId29"/>
    <p:sldId id="353" r:id="rId30"/>
    <p:sldId id="354" r:id="rId31"/>
    <p:sldId id="355" r:id="rId32"/>
    <p:sldId id="356" r:id="rId33"/>
    <p:sldId id="357" r:id="rId34"/>
    <p:sldId id="358" r:id="rId35"/>
    <p:sldId id="359" r:id="rId36"/>
    <p:sldId id="360" r:id="rId37"/>
    <p:sldId id="361" r:id="rId38"/>
    <p:sldId id="362" r:id="rId39"/>
    <p:sldId id="363" r:id="rId40"/>
    <p:sldId id="364" r:id="rId41"/>
    <p:sldId id="365" r:id="rId42"/>
    <p:sldId id="366" r:id="rId43"/>
    <p:sldId id="367" r:id="rId44"/>
    <p:sldId id="368" r:id="rId45"/>
    <p:sldId id="369" r:id="rId46"/>
    <p:sldId id="370" r:id="rId47"/>
    <p:sldId id="371" r:id="rId48"/>
    <p:sldId id="372" r:id="rId49"/>
    <p:sldId id="373" r:id="rId50"/>
    <p:sldId id="374" r:id="rId51"/>
    <p:sldId id="375" r:id="rId52"/>
    <p:sldId id="376" r:id="rId53"/>
    <p:sldId id="377" r:id="rId54"/>
    <p:sldId id="378" r:id="rId55"/>
    <p:sldId id="343" r:id="rId56"/>
  </p:sldIdLst>
  <p:sldSz cx="12192000" cy="6858000"/>
  <p:notesSz cx="6858000" cy="9144000"/>
  <p:custDataLst>
    <p:tags r:id="rId6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3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DF7F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15" autoAdjust="0"/>
    <p:restoredTop sz="94660"/>
  </p:normalViewPr>
  <p:slideViewPr>
    <p:cSldViewPr snapToGrid="0" showGuides="1">
      <p:cViewPr varScale="1">
        <p:scale>
          <a:sx n="62" d="100"/>
          <a:sy n="62" d="100"/>
        </p:scale>
        <p:origin x="40" y="272"/>
      </p:cViewPr>
      <p:guideLst>
        <p:guide orient="horz" pos="2160"/>
        <p:guide pos="383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0" Type="http://schemas.openxmlformats.org/officeDocument/2006/relationships/tags" Target="tags/tag2.xml"/><Relationship Id="rId6" Type="http://schemas.openxmlformats.org/officeDocument/2006/relationships/slide" Target="slides/slide4.xml"/><Relationship Id="rId59" Type="http://schemas.openxmlformats.org/officeDocument/2006/relationships/tableStyles" Target="tableStyles.xml"/><Relationship Id="rId58" Type="http://schemas.openxmlformats.org/officeDocument/2006/relationships/viewProps" Target="viewProps.xml"/><Relationship Id="rId57" Type="http://schemas.openxmlformats.org/officeDocument/2006/relationships/presProps" Target="presProps.xml"/><Relationship Id="rId56" Type="http://schemas.openxmlformats.org/officeDocument/2006/relationships/slide" Target="slides/slide54.xml"/><Relationship Id="rId55" Type="http://schemas.openxmlformats.org/officeDocument/2006/relationships/slide" Target="slides/slide53.xml"/><Relationship Id="rId54" Type="http://schemas.openxmlformats.org/officeDocument/2006/relationships/slide" Target="slides/slide52.xml"/><Relationship Id="rId53" Type="http://schemas.openxmlformats.org/officeDocument/2006/relationships/slide" Target="slides/slide51.xml"/><Relationship Id="rId52" Type="http://schemas.openxmlformats.org/officeDocument/2006/relationships/slide" Target="slides/slide50.xml"/><Relationship Id="rId51" Type="http://schemas.openxmlformats.org/officeDocument/2006/relationships/slide" Target="slides/slide49.xml"/><Relationship Id="rId50" Type="http://schemas.openxmlformats.org/officeDocument/2006/relationships/slide" Target="slides/slide48.xml"/><Relationship Id="rId5" Type="http://schemas.openxmlformats.org/officeDocument/2006/relationships/slide" Target="slides/slide3.xml"/><Relationship Id="rId49" Type="http://schemas.openxmlformats.org/officeDocument/2006/relationships/slide" Target="slides/slide47.xml"/><Relationship Id="rId48" Type="http://schemas.openxmlformats.org/officeDocument/2006/relationships/slide" Target="slides/slide46.xml"/><Relationship Id="rId47" Type="http://schemas.openxmlformats.org/officeDocument/2006/relationships/slide" Target="slides/slide45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>
            <a:normAutofit/>
          </a:bodyPr>
          <a:lstStyle>
            <a:lvl1pPr algn="ctr">
              <a:defRPr sz="5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单击以编辑母版副标题样式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D14FA5-AF77-40AF-B4DB-E5DCE742118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9E47E7-5634-4D8B-98F4-FC05E894180C}" type="slidenum">
              <a:rPr lang="zh-CN" altLang="en-US" smtClean="0"/>
            </a:fld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 userDrawn="1"/>
        </p:nvPicPr>
        <p:blipFill rotWithShape="1">
          <a:blip r:embed="rId2"/>
          <a:srcRect l="22353" t="-10161"/>
          <a:stretch>
            <a:fillRect/>
          </a:stretch>
        </p:blipFill>
        <p:spPr>
          <a:xfrm>
            <a:off x="0" y="6158753"/>
            <a:ext cx="12196481" cy="699247"/>
          </a:xfrm>
          <a:prstGeom prst="rect">
            <a:avLst/>
          </a:prstGeom>
        </p:spPr>
      </p:pic>
      <p:pic>
        <p:nvPicPr>
          <p:cNvPr id="11" name="图片 10"/>
          <p:cNvPicPr/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64" t="36095" r="77458" b="-1"/>
          <a:stretch>
            <a:fillRect/>
          </a:stretch>
        </p:blipFill>
        <p:spPr>
          <a:xfrm>
            <a:off x="96818" y="107577"/>
            <a:ext cx="914400" cy="445974"/>
          </a:xfrm>
          <a:prstGeom prst="rect">
            <a:avLst/>
          </a:prstGeom>
        </p:spPr>
      </p:pic>
      <p:pic>
        <p:nvPicPr>
          <p:cNvPr id="12" name="图片 11"/>
          <p:cNvPicPr/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854" t="46551" r="11453" b="7375"/>
          <a:stretch>
            <a:fillRect/>
          </a:stretch>
        </p:blipFill>
        <p:spPr>
          <a:xfrm>
            <a:off x="96818" y="527125"/>
            <a:ext cx="1097280" cy="32153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99910" y="39202"/>
            <a:ext cx="1792090" cy="101200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D14FA5-AF77-40AF-B4DB-E5DCE742118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9E47E7-5634-4D8B-98F4-FC05E894180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D14FA5-AF77-40AF-B4DB-E5DCE742118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9E47E7-5634-4D8B-98F4-FC05E894180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D14FA5-AF77-40AF-B4DB-E5DCE742118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9E47E7-5634-4D8B-98F4-FC05E894180C}" type="slidenum">
              <a:rPr lang="zh-CN" altLang="en-US" smtClean="0"/>
            </a:fld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467029"/>
            <a:ext cx="12192000" cy="179209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D14FA5-AF77-40AF-B4DB-E5DCE742118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9E47E7-5634-4D8B-98F4-FC05E894180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D14FA5-AF77-40AF-B4DB-E5DCE742118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9E47E7-5634-4D8B-98F4-FC05E894180C}" type="slidenum">
              <a:rPr lang="zh-CN" altLang="en-US" smtClean="0"/>
            </a:fld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 rotWithShape="1">
          <a:blip r:embed="rId2"/>
          <a:srcRect l="22353" t="-10161"/>
          <a:stretch>
            <a:fillRect/>
          </a:stretch>
        </p:blipFill>
        <p:spPr>
          <a:xfrm>
            <a:off x="0" y="6158753"/>
            <a:ext cx="12196481" cy="197597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D14FA5-AF77-40AF-B4DB-E5DCE742118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9E47E7-5634-4D8B-98F4-FC05E894180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D14FA5-AF77-40AF-B4DB-E5DCE742118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9E47E7-5634-4D8B-98F4-FC05E894180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D14FA5-AF77-40AF-B4DB-E5DCE742118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9E47E7-5634-4D8B-98F4-FC05E894180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D14FA5-AF77-40AF-B4DB-E5DCE742118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9E47E7-5634-4D8B-98F4-FC05E894180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D14FA5-AF77-40AF-B4DB-E5DCE742118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9E47E7-5634-4D8B-98F4-FC05E894180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D14FA5-AF77-40AF-B4DB-E5DCE742118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9E47E7-5634-4D8B-98F4-FC05E894180C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.jpe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6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8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9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2.pn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3.png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png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3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hemeOverride" Target="../theme/themeOverride4.xml"/><Relationship Id="rId1" Type="http://schemas.openxmlformats.org/officeDocument/2006/relationships/image" Target="../media/image24.png"/></Relationships>
</file>

<file path=ppt/slides/_rels/slide4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themeOverride" Target="../theme/themeOverride5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8.png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204085" y="3098800"/>
            <a:ext cx="7783830" cy="1325880"/>
          </a:xfrm>
        </p:spPr>
        <p:txBody>
          <a:bodyPr/>
          <a:lstStyle/>
          <a:p>
            <a:r>
              <a:rPr lang="zh-CN" altLang="en-US" dirty="0"/>
              <a:t>第九章  </a:t>
            </a:r>
            <a:r>
              <a:rPr lang="en-US" altLang="zh-CN" dirty="0"/>
              <a:t>GUI</a:t>
            </a:r>
            <a:r>
              <a:rPr lang="zh-CN" altLang="en-US" dirty="0"/>
              <a:t>事件处理</a:t>
            </a:r>
            <a:endParaRPr lang="zh-CN" altLang="en-US" dirty="0"/>
          </a:p>
        </p:txBody>
      </p:sp>
      <p:pic>
        <p:nvPicPr>
          <p:cNvPr id="4" name="Picture 3"/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2">
            <a:alphaModFix amt="50000"/>
          </a:blip>
          <a:srcRect l="3135" r="1" b="1"/>
          <a:stretch>
            <a:fillRect/>
          </a:stretch>
        </p:blipFill>
        <p:spPr>
          <a:xfrm>
            <a:off x="0" y="110"/>
            <a:ext cx="12188931" cy="685799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53147">
              <a:srgbClr val="F799F3"/>
            </a:gs>
            <a:gs pos="74000">
              <a:srgbClr val="F799F3"/>
            </a:gs>
            <a:gs pos="83000">
              <a:srgbClr val="F799F3"/>
            </a:gs>
            <a:gs pos="100000">
              <a:srgbClr val="F799F3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06166" y="58846"/>
            <a:ext cx="11979667" cy="6740307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Container </a:t>
            </a:r>
            <a:r>
              <a:rPr lang="en-US" altLang="zh-CN" sz="24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hb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=this. </a:t>
            </a:r>
            <a:r>
              <a:rPr lang="en-US" altLang="zh-CN" sz="24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getContentPane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();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en-US" altLang="zh-CN" sz="24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hb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 </a:t>
            </a:r>
            <a:r>
              <a:rPr lang="en-US" altLang="zh-CN" sz="24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setLayout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(new </a:t>
            </a:r>
            <a:r>
              <a:rPr lang="en-US" altLang="zh-CN" sz="24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FlowLayout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4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FlowLayout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 LEFT)); 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en-US" altLang="zh-CN" sz="24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hb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 add(t1);</a:t>
            </a:r>
            <a:r>
              <a:rPr lang="en-US" altLang="zh-CN" sz="24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hb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 add(lab1);</a:t>
            </a:r>
            <a:r>
              <a:rPr lang="en-US" altLang="zh-CN" sz="24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hb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 add(t2);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en-US" altLang="zh-CN" sz="24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hb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 add(lab2);</a:t>
            </a:r>
            <a:r>
              <a:rPr lang="en-US" altLang="zh-CN" sz="24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hb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 add(t3);</a:t>
            </a:r>
            <a:r>
              <a:rPr lang="en-US" altLang="zh-CN" sz="24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hb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 add(b1); 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b1. </a:t>
            </a:r>
            <a:r>
              <a:rPr lang="en-US" altLang="zh-CN" sz="24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addActionListener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(this);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this. </a:t>
            </a:r>
            <a:r>
              <a:rPr lang="en-US" altLang="zh-CN" sz="24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setVisible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(true);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} 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@ Override 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public void </a:t>
            </a:r>
            <a:r>
              <a:rPr lang="en-US" altLang="zh-CN" sz="24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actionPerformed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4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ActionEvent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arg0){ 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// TODO Auto-generated method stub 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if(arg0. </a:t>
            </a:r>
            <a:r>
              <a:rPr lang="en-US" altLang="zh-CN" sz="24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getSource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()= =b1)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{ 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Double d1=new Double(t1. </a:t>
            </a:r>
            <a:r>
              <a:rPr lang="en-US" altLang="zh-CN" sz="24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getText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(). </a:t>
            </a:r>
            <a:r>
              <a:rPr lang="en-US" altLang="zh-CN" sz="24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toString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(). trim()); 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Double d2=new Double(t2. </a:t>
            </a:r>
            <a:r>
              <a:rPr lang="en-US" altLang="zh-CN" sz="24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getText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(). </a:t>
            </a:r>
            <a:r>
              <a:rPr lang="en-US" altLang="zh-CN" sz="24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toString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(). trim()); 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double d3=d1+d2; t3. </a:t>
            </a:r>
            <a:r>
              <a:rPr lang="en-US" altLang="zh-CN" sz="24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setText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(""+d3); 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} 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}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} 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53555" y="1195820"/>
            <a:ext cx="4623372" cy="2512634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53147">
              <a:srgbClr val="F799F3"/>
            </a:gs>
            <a:gs pos="74000">
              <a:srgbClr val="F799F3"/>
            </a:gs>
            <a:gs pos="83000">
              <a:srgbClr val="F799F3"/>
            </a:gs>
            <a:gs pos="100000">
              <a:srgbClr val="F799F3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804914"/>
          </a:xfr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>
            <a:normAutofit fontScale="90000"/>
          </a:bodyPr>
          <a:lstStyle/>
          <a:p>
            <a:br>
              <a:rPr lang="en-US" altLang="zh-CN" sz="1800" spc="-30" dirty="0">
                <a:solidFill>
                  <a:srgbClr val="00AEEF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</a:br>
            <a:br>
              <a:rPr lang="en-US" altLang="zh-CN" sz="1800" spc="-30" dirty="0">
                <a:solidFill>
                  <a:srgbClr val="00AEEF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</a:br>
            <a:r>
              <a:rPr lang="en-US" altLang="zh-CN" sz="3100" spc="-30" dirty="0">
                <a:solidFill>
                  <a:srgbClr val="00AEEF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9.2.2WindowEvent</a:t>
            </a:r>
            <a:br>
              <a:rPr lang="zh-CN" altLang="zh-CN" sz="18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等线" panose="02010600030101010101" pitchFamily="2" charset="-122"/>
              </a:rPr>
            </a:b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804914"/>
            <a:ext cx="10515600" cy="5893837"/>
          </a:xfr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>
            <a:normAutofit fontScale="77500" lnSpcReduction="20000"/>
          </a:bodyPr>
          <a:lstStyle/>
          <a:p>
            <a:pPr marL="43815" indent="0" eaLnBrk="0">
              <a:lnSpc>
                <a:spcPct val="74000"/>
              </a:lnSpc>
              <a:spcBef>
                <a:spcPts val="1125"/>
              </a:spcBef>
              <a:spcAft>
                <a:spcPts val="0"/>
              </a:spcAft>
              <a:buNone/>
            </a:pPr>
            <a:r>
              <a:rPr lang="zh-CN" altLang="en-US" sz="2400" dirty="0"/>
              <a:t>窗口事件的处理方法如下</a:t>
            </a:r>
            <a:r>
              <a:rPr lang="zh-CN" altLang="en-US" sz="1200" dirty="0"/>
              <a:t>。</a:t>
            </a:r>
            <a:endParaRPr lang="en-US" altLang="zh-CN" sz="1200" dirty="0"/>
          </a:p>
          <a:p>
            <a:pPr marL="501015" indent="-457200" eaLnBrk="0">
              <a:lnSpc>
                <a:spcPct val="74000"/>
              </a:lnSpc>
              <a:spcBef>
                <a:spcPts val="1125"/>
              </a:spcBef>
              <a:spcAft>
                <a:spcPts val="0"/>
              </a:spcAft>
              <a:buAutoNum type="arabicPeriod"/>
            </a:pPr>
            <a:r>
              <a:rPr lang="zh-CN" altLang="en-US" sz="2400" dirty="0"/>
              <a:t>实现接口 </a:t>
            </a:r>
            <a:r>
              <a:rPr lang="en-US" altLang="zh-CN" sz="2400" dirty="0"/>
              <a:t>implements </a:t>
            </a:r>
            <a:r>
              <a:rPr lang="en-US" altLang="zh-CN" sz="2400" dirty="0" err="1"/>
              <a:t>WindowListener</a:t>
            </a:r>
            <a:r>
              <a:rPr lang="en-US" altLang="zh-CN" sz="2400" dirty="0"/>
              <a:t> </a:t>
            </a:r>
            <a:endParaRPr lang="en-US" altLang="zh-CN" sz="2400" dirty="0"/>
          </a:p>
          <a:p>
            <a:pPr marL="43815" indent="0" eaLnBrk="0">
              <a:lnSpc>
                <a:spcPct val="74000"/>
              </a:lnSpc>
              <a:spcBef>
                <a:spcPts val="1125"/>
              </a:spcBef>
              <a:spcAft>
                <a:spcPts val="0"/>
              </a:spcAft>
              <a:buNone/>
            </a:pPr>
            <a:r>
              <a:rPr lang="en-US" altLang="zh-CN" sz="2400" dirty="0"/>
              <a:t> class </a:t>
            </a:r>
            <a:r>
              <a:rPr lang="en-US" altLang="zh-CN" sz="2400" dirty="0" err="1"/>
              <a:t>MyFrame</a:t>
            </a:r>
            <a:r>
              <a:rPr lang="en-US" altLang="zh-CN" sz="2400" dirty="0"/>
              <a:t> extends </a:t>
            </a:r>
            <a:r>
              <a:rPr lang="en-US" altLang="zh-CN" sz="2400" dirty="0" err="1"/>
              <a:t>JFrame</a:t>
            </a:r>
            <a:r>
              <a:rPr lang="en-US" altLang="zh-CN" sz="2400" dirty="0"/>
              <a:t> implements </a:t>
            </a:r>
            <a:r>
              <a:rPr lang="en-US" altLang="zh-CN" sz="2400" dirty="0" err="1"/>
              <a:t>WindowListener</a:t>
            </a:r>
            <a:r>
              <a:rPr lang="en-US" altLang="zh-CN" sz="2400" dirty="0"/>
              <a:t> </a:t>
            </a:r>
            <a:endParaRPr lang="en-US" altLang="zh-CN" sz="2400" dirty="0"/>
          </a:p>
          <a:p>
            <a:pPr marL="43815" indent="0" eaLnBrk="0">
              <a:lnSpc>
                <a:spcPct val="74000"/>
              </a:lnSpc>
              <a:spcBef>
                <a:spcPts val="1125"/>
              </a:spcBef>
              <a:spcAft>
                <a:spcPts val="0"/>
              </a:spcAft>
              <a:buNone/>
            </a:pPr>
            <a:r>
              <a:rPr lang="en-US" altLang="zh-CN" sz="2400" dirty="0"/>
              <a:t>{</a:t>
            </a:r>
            <a:endParaRPr lang="en-US" altLang="zh-CN" sz="2400" dirty="0"/>
          </a:p>
          <a:p>
            <a:pPr marL="43815" indent="0" eaLnBrk="0">
              <a:lnSpc>
                <a:spcPct val="74000"/>
              </a:lnSpc>
              <a:spcBef>
                <a:spcPts val="1125"/>
              </a:spcBef>
              <a:spcAft>
                <a:spcPts val="0"/>
              </a:spcAft>
              <a:buNone/>
            </a:pPr>
            <a:r>
              <a:rPr lang="en-US" altLang="zh-CN" sz="2400" dirty="0"/>
              <a:t>} </a:t>
            </a:r>
            <a:endParaRPr lang="en-US" altLang="zh-CN" sz="2400" spc="10" dirty="0">
              <a:solidFill>
                <a:srgbClr val="00AEEF"/>
              </a:solidFill>
              <a:effectLst/>
              <a:latin typeface="微软雅黑" panose="020B0503020204020204" pitchFamily="34" charset="-122"/>
              <a:ea typeface="等线" panose="02010600030101010101" pitchFamily="2" charset="-122"/>
              <a:cs typeface="微软雅黑" panose="020B0503020204020204" pitchFamily="34" charset="-122"/>
            </a:endParaRPr>
          </a:p>
          <a:p>
            <a:pPr marL="0" indent="0">
              <a:buNone/>
            </a:pPr>
            <a:r>
              <a:rPr lang="en-US" altLang="zh-CN" dirty="0"/>
              <a:t>2. </a:t>
            </a:r>
            <a:r>
              <a:rPr lang="zh-CN" altLang="en-US" dirty="0"/>
              <a:t>一般在构造方法里注册监听器 </a:t>
            </a:r>
            <a:endParaRPr lang="en-US" altLang="zh-CN" dirty="0"/>
          </a:p>
          <a:p>
            <a:pPr marL="0" indent="0">
              <a:buNone/>
            </a:pPr>
            <a:r>
              <a:rPr lang="en-US" altLang="zh-CN" dirty="0"/>
              <a:t>class </a:t>
            </a:r>
            <a:r>
              <a:rPr lang="en-US" altLang="zh-CN" dirty="0" err="1"/>
              <a:t>MyFrame</a:t>
            </a:r>
            <a:r>
              <a:rPr lang="en-US" altLang="zh-CN" dirty="0"/>
              <a:t> extends </a:t>
            </a:r>
            <a:r>
              <a:rPr lang="en-US" altLang="zh-CN" dirty="0" err="1"/>
              <a:t>JFrame</a:t>
            </a:r>
            <a:r>
              <a:rPr lang="en-US" altLang="zh-CN" dirty="0"/>
              <a:t> implements </a:t>
            </a:r>
            <a:r>
              <a:rPr lang="en-US" altLang="zh-CN" dirty="0" err="1"/>
              <a:t>WindowListener</a:t>
            </a:r>
            <a:r>
              <a:rPr lang="en-US" altLang="zh-CN" dirty="0"/>
              <a:t> </a:t>
            </a:r>
            <a:endParaRPr lang="en-US" altLang="zh-CN" dirty="0"/>
          </a:p>
          <a:p>
            <a:pPr marL="0" indent="0">
              <a:buNone/>
            </a:pPr>
            <a:r>
              <a:rPr lang="en-US" altLang="zh-CN" dirty="0"/>
              <a:t>{ </a:t>
            </a:r>
            <a:endParaRPr lang="en-US" altLang="zh-CN" dirty="0"/>
          </a:p>
          <a:p>
            <a:pPr marL="0" indent="0">
              <a:buNone/>
            </a:pPr>
            <a:r>
              <a:rPr lang="en-US" altLang="zh-CN" dirty="0"/>
              <a:t>    … </a:t>
            </a:r>
            <a:endParaRPr lang="en-US" altLang="zh-CN" dirty="0"/>
          </a:p>
          <a:p>
            <a:pPr marL="0" indent="0">
              <a:buNone/>
            </a:pPr>
            <a:r>
              <a:rPr lang="en-US" altLang="zh-CN" dirty="0"/>
              <a:t>    </a:t>
            </a:r>
            <a:r>
              <a:rPr lang="en-US" altLang="zh-CN" dirty="0" err="1"/>
              <a:t>MyFrame</a:t>
            </a:r>
            <a:r>
              <a:rPr lang="en-US" altLang="zh-CN" dirty="0"/>
              <a:t>() </a:t>
            </a:r>
            <a:endParaRPr lang="en-US" altLang="zh-CN" dirty="0"/>
          </a:p>
          <a:p>
            <a:pPr marL="0" indent="0">
              <a:buNone/>
            </a:pPr>
            <a:r>
              <a:rPr lang="en-US" altLang="zh-CN" dirty="0"/>
              <a:t>    {</a:t>
            </a:r>
            <a:endParaRPr lang="en-US" altLang="zh-CN" dirty="0"/>
          </a:p>
          <a:p>
            <a:pPr marL="0" indent="0">
              <a:buNone/>
            </a:pPr>
            <a:r>
              <a:rPr lang="en-US" altLang="zh-CN" dirty="0"/>
              <a:t>        …</a:t>
            </a:r>
            <a:endParaRPr lang="en-US" altLang="zh-CN" dirty="0"/>
          </a:p>
          <a:p>
            <a:pPr marL="0" indent="0">
              <a:buNone/>
            </a:pPr>
            <a:r>
              <a:rPr lang="en-US" altLang="zh-CN" dirty="0"/>
              <a:t>        this. </a:t>
            </a:r>
            <a:r>
              <a:rPr lang="en-US" altLang="zh-CN" dirty="0" err="1"/>
              <a:t>addWindowListener</a:t>
            </a:r>
            <a:r>
              <a:rPr lang="en-US" altLang="zh-CN" dirty="0"/>
              <a:t>(this);</a:t>
            </a:r>
            <a:endParaRPr lang="en-US" altLang="zh-CN" dirty="0"/>
          </a:p>
          <a:p>
            <a:pPr marL="0" indent="0">
              <a:buNone/>
            </a:pPr>
            <a:r>
              <a:rPr lang="en-US" altLang="zh-CN" dirty="0"/>
              <a:t>        … </a:t>
            </a:r>
            <a:endParaRPr lang="en-US" altLang="zh-CN" dirty="0"/>
          </a:p>
          <a:p>
            <a:pPr marL="0" indent="0">
              <a:buNone/>
            </a:pPr>
            <a:r>
              <a:rPr lang="en-US" altLang="zh-CN" dirty="0"/>
              <a:t>    } </a:t>
            </a:r>
            <a:endParaRPr lang="en-US" altLang="zh-CN" dirty="0"/>
          </a:p>
          <a:p>
            <a:pPr marL="0" indent="0">
              <a:buNone/>
            </a:pPr>
            <a:r>
              <a:rPr lang="en-US" altLang="zh-CN" dirty="0"/>
              <a:t>   …</a:t>
            </a:r>
            <a:endParaRPr lang="en-US" altLang="zh-CN" dirty="0"/>
          </a:p>
          <a:p>
            <a:pPr marL="0" indent="0">
              <a:buNone/>
            </a:pPr>
            <a:r>
              <a:rPr lang="en-US" altLang="zh-CN" dirty="0"/>
              <a:t> } </a:t>
            </a:r>
            <a:endParaRPr lang="zh-CN" altLang="en-US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53147">
              <a:srgbClr val="F799F3"/>
            </a:gs>
            <a:gs pos="74000">
              <a:srgbClr val="F799F3"/>
            </a:gs>
            <a:gs pos="83000">
              <a:srgbClr val="F799F3"/>
            </a:gs>
            <a:gs pos="100000">
              <a:srgbClr val="F799F3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854075"/>
          </a:xfr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/>
          <a:lstStyle/>
          <a:p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0"/>
            <a:ext cx="10515600" cy="6698751"/>
          </a:xfr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/>
          <a:lstStyle/>
          <a:p>
            <a:pPr marL="36830" indent="0" eaLnBrk="0">
              <a:lnSpc>
                <a:spcPct val="74000"/>
              </a:lnSpc>
              <a:spcBef>
                <a:spcPts val="865"/>
              </a:spcBef>
              <a:spcAft>
                <a:spcPts val="0"/>
              </a:spcAft>
              <a:buNone/>
            </a:pPr>
            <a:r>
              <a:rPr lang="en-US" altLang="zh-CN" sz="2400" dirty="0"/>
              <a:t>3. </a:t>
            </a:r>
            <a:r>
              <a:rPr lang="zh-CN" altLang="en-US" sz="2400" dirty="0"/>
              <a:t>在实现类中</a:t>
            </a:r>
            <a:r>
              <a:rPr lang="en-US" altLang="zh-CN" sz="2400" dirty="0"/>
              <a:t>, </a:t>
            </a:r>
            <a:r>
              <a:rPr lang="zh-CN" altLang="en-US" sz="2400" dirty="0"/>
              <a:t>重写抽象方法</a:t>
            </a:r>
            <a:endParaRPr lang="en-US" altLang="zh-CN" sz="2400" dirty="0"/>
          </a:p>
          <a:p>
            <a:pPr marL="36830" indent="0" eaLnBrk="0">
              <a:lnSpc>
                <a:spcPct val="74000"/>
              </a:lnSpc>
              <a:spcBef>
                <a:spcPts val="865"/>
              </a:spcBef>
              <a:spcAft>
                <a:spcPts val="0"/>
              </a:spcAft>
              <a:buNone/>
            </a:pPr>
            <a:r>
              <a:rPr lang="en-US" altLang="zh-CN" sz="2400" dirty="0"/>
              <a:t>@ Override </a:t>
            </a:r>
            <a:endParaRPr lang="en-US" altLang="zh-CN" sz="2400" dirty="0"/>
          </a:p>
          <a:p>
            <a:pPr marL="36830" indent="0" eaLnBrk="0">
              <a:lnSpc>
                <a:spcPct val="74000"/>
              </a:lnSpc>
              <a:spcBef>
                <a:spcPts val="865"/>
              </a:spcBef>
              <a:spcAft>
                <a:spcPts val="0"/>
              </a:spcAft>
              <a:buNone/>
            </a:pPr>
            <a:r>
              <a:rPr lang="en-US" altLang="zh-CN" sz="2400" dirty="0"/>
              <a:t>public void </a:t>
            </a:r>
            <a:r>
              <a:rPr lang="en-US" altLang="zh-CN" sz="2400" dirty="0" err="1"/>
              <a:t>windowOpened</a:t>
            </a:r>
            <a:r>
              <a:rPr lang="en-US" altLang="zh-CN" sz="2400" dirty="0"/>
              <a:t>(</a:t>
            </a:r>
            <a:r>
              <a:rPr lang="en-US" altLang="zh-CN" sz="2400" dirty="0" err="1"/>
              <a:t>WindowEvent</a:t>
            </a:r>
            <a:r>
              <a:rPr lang="en-US" altLang="zh-CN" sz="2400" dirty="0"/>
              <a:t> e){</a:t>
            </a:r>
            <a:endParaRPr lang="en-US" altLang="zh-CN" sz="2400" dirty="0"/>
          </a:p>
          <a:p>
            <a:pPr marL="36830" indent="0" eaLnBrk="0">
              <a:lnSpc>
                <a:spcPct val="74000"/>
              </a:lnSpc>
              <a:spcBef>
                <a:spcPts val="865"/>
              </a:spcBef>
              <a:spcAft>
                <a:spcPts val="0"/>
              </a:spcAft>
              <a:buNone/>
            </a:pPr>
            <a:r>
              <a:rPr lang="en-US" altLang="zh-CN" sz="2400" dirty="0"/>
              <a:t>     // TODO Auto-generated method stub</a:t>
            </a:r>
            <a:endParaRPr lang="en-US" altLang="zh-CN" sz="2400" dirty="0"/>
          </a:p>
          <a:p>
            <a:pPr marL="36830" indent="0" eaLnBrk="0">
              <a:lnSpc>
                <a:spcPct val="74000"/>
              </a:lnSpc>
              <a:spcBef>
                <a:spcPts val="865"/>
              </a:spcBef>
              <a:spcAft>
                <a:spcPts val="0"/>
              </a:spcAft>
              <a:buNone/>
            </a:pPr>
            <a:r>
              <a:rPr lang="en-US" altLang="zh-CN" sz="2400" dirty="0"/>
              <a:t> } </a:t>
            </a:r>
            <a:endParaRPr lang="en-US" altLang="zh-CN" sz="2400" dirty="0"/>
          </a:p>
          <a:p>
            <a:pPr marL="36830" indent="0" eaLnBrk="0">
              <a:lnSpc>
                <a:spcPct val="74000"/>
              </a:lnSpc>
              <a:spcBef>
                <a:spcPts val="865"/>
              </a:spcBef>
              <a:spcAft>
                <a:spcPts val="0"/>
              </a:spcAft>
              <a:buNone/>
            </a:pPr>
            <a:r>
              <a:rPr lang="en-US" altLang="zh-CN" sz="2400" dirty="0"/>
              <a:t>@ Override</a:t>
            </a:r>
            <a:endParaRPr lang="en-US" altLang="zh-CN" sz="2400" dirty="0"/>
          </a:p>
          <a:p>
            <a:pPr marL="36830" indent="0" eaLnBrk="0">
              <a:lnSpc>
                <a:spcPct val="74000"/>
              </a:lnSpc>
              <a:spcBef>
                <a:spcPts val="865"/>
              </a:spcBef>
              <a:spcAft>
                <a:spcPts val="0"/>
              </a:spcAft>
              <a:buNone/>
            </a:pPr>
            <a:r>
              <a:rPr lang="en-US" altLang="zh-CN" sz="2400" dirty="0"/>
              <a:t> public void </a:t>
            </a:r>
            <a:r>
              <a:rPr lang="en-US" altLang="zh-CN" sz="2400" dirty="0" err="1"/>
              <a:t>windowClosing</a:t>
            </a:r>
            <a:r>
              <a:rPr lang="en-US" altLang="zh-CN" sz="2400" dirty="0"/>
              <a:t>(</a:t>
            </a:r>
            <a:r>
              <a:rPr lang="en-US" altLang="zh-CN" sz="2400" dirty="0" err="1"/>
              <a:t>WindowEvent</a:t>
            </a:r>
            <a:r>
              <a:rPr lang="en-US" altLang="zh-CN" sz="2400" dirty="0"/>
              <a:t> e){</a:t>
            </a:r>
            <a:endParaRPr lang="en-US" altLang="zh-CN" sz="2400" dirty="0"/>
          </a:p>
          <a:p>
            <a:pPr marL="36830" indent="0" eaLnBrk="0">
              <a:lnSpc>
                <a:spcPct val="74000"/>
              </a:lnSpc>
              <a:spcBef>
                <a:spcPts val="865"/>
              </a:spcBef>
              <a:spcAft>
                <a:spcPts val="0"/>
              </a:spcAft>
              <a:buNone/>
            </a:pPr>
            <a:r>
              <a:rPr lang="en-US" altLang="zh-CN" sz="2400" dirty="0"/>
              <a:t>    // TODO Auto-generated method stub</a:t>
            </a:r>
            <a:endParaRPr lang="en-US" altLang="zh-CN" sz="2400" dirty="0"/>
          </a:p>
          <a:p>
            <a:pPr marL="36830" indent="0" eaLnBrk="0">
              <a:lnSpc>
                <a:spcPct val="74000"/>
              </a:lnSpc>
              <a:spcBef>
                <a:spcPts val="865"/>
              </a:spcBef>
              <a:spcAft>
                <a:spcPts val="0"/>
              </a:spcAft>
              <a:buNone/>
            </a:pPr>
            <a:r>
              <a:rPr lang="en-US" altLang="zh-CN" sz="2400" dirty="0"/>
              <a:t> } </a:t>
            </a:r>
            <a:endParaRPr lang="en-US" altLang="zh-CN" sz="2400" dirty="0"/>
          </a:p>
          <a:p>
            <a:pPr marL="36830" indent="0" eaLnBrk="0">
              <a:lnSpc>
                <a:spcPct val="74000"/>
              </a:lnSpc>
              <a:spcBef>
                <a:spcPts val="865"/>
              </a:spcBef>
              <a:spcAft>
                <a:spcPts val="0"/>
              </a:spcAft>
              <a:buNone/>
            </a:pPr>
            <a:r>
              <a:rPr lang="en-US" altLang="zh-CN" sz="2400" dirty="0"/>
              <a:t>@ Override</a:t>
            </a:r>
            <a:endParaRPr lang="en-US" altLang="zh-CN" sz="2400" dirty="0"/>
          </a:p>
          <a:p>
            <a:pPr marL="36830" indent="0" eaLnBrk="0">
              <a:lnSpc>
                <a:spcPct val="74000"/>
              </a:lnSpc>
              <a:spcBef>
                <a:spcPts val="865"/>
              </a:spcBef>
              <a:spcAft>
                <a:spcPts val="0"/>
              </a:spcAft>
              <a:buNone/>
            </a:pPr>
            <a:r>
              <a:rPr lang="en-US" altLang="zh-CN" sz="2400" dirty="0"/>
              <a:t> public void </a:t>
            </a:r>
            <a:r>
              <a:rPr lang="en-US" altLang="zh-CN" sz="2400" dirty="0" err="1"/>
              <a:t>windowClosed</a:t>
            </a:r>
            <a:r>
              <a:rPr lang="en-US" altLang="zh-CN" sz="2400" dirty="0"/>
              <a:t>(</a:t>
            </a:r>
            <a:r>
              <a:rPr lang="en-US" altLang="zh-CN" sz="2400" dirty="0" err="1"/>
              <a:t>WindowEvent</a:t>
            </a:r>
            <a:r>
              <a:rPr lang="en-US" altLang="zh-CN" sz="2400" dirty="0"/>
              <a:t> e){</a:t>
            </a:r>
            <a:endParaRPr lang="en-US" altLang="zh-CN" sz="2400" dirty="0"/>
          </a:p>
          <a:p>
            <a:pPr marL="36830" indent="0" eaLnBrk="0">
              <a:lnSpc>
                <a:spcPct val="74000"/>
              </a:lnSpc>
              <a:spcBef>
                <a:spcPts val="865"/>
              </a:spcBef>
              <a:spcAft>
                <a:spcPts val="0"/>
              </a:spcAft>
              <a:buNone/>
            </a:pPr>
            <a:r>
              <a:rPr lang="en-US" altLang="zh-CN" sz="2400" dirty="0"/>
              <a:t>   // TODO Auto-generated method stub</a:t>
            </a:r>
            <a:endParaRPr lang="en-US" altLang="zh-CN" sz="2400" dirty="0"/>
          </a:p>
          <a:p>
            <a:pPr marL="36830" indent="0" eaLnBrk="0">
              <a:lnSpc>
                <a:spcPct val="74000"/>
              </a:lnSpc>
              <a:spcBef>
                <a:spcPts val="865"/>
              </a:spcBef>
              <a:spcAft>
                <a:spcPts val="0"/>
              </a:spcAft>
              <a:buNone/>
            </a:pPr>
            <a:r>
              <a:rPr lang="en-US" altLang="zh-CN" sz="2400" dirty="0"/>
              <a:t> } </a:t>
            </a:r>
            <a:endParaRPr lang="en-US" altLang="zh-CN" sz="2400" dirty="0"/>
          </a:p>
          <a:p>
            <a:pPr marL="36830" indent="0" eaLnBrk="0">
              <a:lnSpc>
                <a:spcPct val="74000"/>
              </a:lnSpc>
              <a:spcBef>
                <a:spcPts val="865"/>
              </a:spcBef>
              <a:spcAft>
                <a:spcPts val="0"/>
              </a:spcAft>
              <a:buNone/>
            </a:pPr>
            <a:r>
              <a:rPr lang="en-US" altLang="zh-CN" sz="2400" dirty="0"/>
              <a:t>@ Override </a:t>
            </a:r>
            <a:endParaRPr lang="en-US" altLang="zh-CN" sz="2400" dirty="0"/>
          </a:p>
          <a:p>
            <a:pPr marL="36830" indent="0" eaLnBrk="0">
              <a:lnSpc>
                <a:spcPct val="74000"/>
              </a:lnSpc>
              <a:spcBef>
                <a:spcPts val="865"/>
              </a:spcBef>
              <a:spcAft>
                <a:spcPts val="0"/>
              </a:spcAft>
              <a:buNone/>
            </a:pPr>
            <a:r>
              <a:rPr lang="en-US" altLang="zh-CN" sz="2400" dirty="0"/>
              <a:t>public void </a:t>
            </a:r>
            <a:r>
              <a:rPr lang="en-US" altLang="zh-CN" sz="2400" dirty="0" err="1"/>
              <a:t>windowIconified</a:t>
            </a:r>
            <a:r>
              <a:rPr lang="en-US" altLang="zh-CN" sz="2400" dirty="0"/>
              <a:t>(</a:t>
            </a:r>
            <a:r>
              <a:rPr lang="en-US" altLang="zh-CN" sz="2400" dirty="0" err="1"/>
              <a:t>WindowEvent</a:t>
            </a:r>
            <a:r>
              <a:rPr lang="en-US" altLang="zh-CN" sz="2400" dirty="0"/>
              <a:t> e){ </a:t>
            </a:r>
            <a:endParaRPr lang="en-US" altLang="zh-CN" sz="2400" dirty="0"/>
          </a:p>
          <a:p>
            <a:pPr marL="36830" indent="0" eaLnBrk="0">
              <a:lnSpc>
                <a:spcPct val="74000"/>
              </a:lnSpc>
              <a:spcBef>
                <a:spcPts val="865"/>
              </a:spcBef>
              <a:spcAft>
                <a:spcPts val="0"/>
              </a:spcAft>
              <a:buNone/>
            </a:pPr>
            <a:r>
              <a:rPr lang="en-US" altLang="zh-CN" sz="2400" dirty="0"/>
              <a:t>   // TODO Auto-generated method stub</a:t>
            </a:r>
            <a:endParaRPr lang="en-US" altLang="zh-CN" sz="2400" dirty="0"/>
          </a:p>
          <a:p>
            <a:pPr marL="36830" indent="0" eaLnBrk="0">
              <a:lnSpc>
                <a:spcPct val="74000"/>
              </a:lnSpc>
              <a:spcBef>
                <a:spcPts val="865"/>
              </a:spcBef>
              <a:spcAft>
                <a:spcPts val="0"/>
              </a:spcAft>
              <a:buNone/>
            </a:pPr>
            <a:r>
              <a:rPr lang="en-US" altLang="zh-CN" sz="2400" dirty="0"/>
              <a:t>}</a:t>
            </a:r>
            <a:endParaRPr lang="zh-CN" altLang="en-US" sz="2400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53147">
              <a:srgbClr val="F799F3"/>
            </a:gs>
            <a:gs pos="74000">
              <a:srgbClr val="F799F3"/>
            </a:gs>
            <a:gs pos="83000">
              <a:srgbClr val="F799F3"/>
            </a:gs>
            <a:gs pos="100000">
              <a:srgbClr val="F799F3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/>
          <a:lstStyle/>
          <a:p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6814"/>
            <a:ext cx="10515600" cy="6381134"/>
          </a:xfr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CN" sz="2400" dirty="0"/>
              <a:t>@ Override </a:t>
            </a:r>
            <a:endParaRPr lang="en-US" altLang="zh-CN" sz="2400" dirty="0"/>
          </a:p>
          <a:p>
            <a:pPr marL="0" indent="0">
              <a:buNone/>
            </a:pPr>
            <a:r>
              <a:rPr lang="en-US" altLang="zh-CN" sz="2400" dirty="0"/>
              <a:t>public void </a:t>
            </a:r>
            <a:r>
              <a:rPr lang="en-US" altLang="zh-CN" sz="2400" dirty="0" err="1"/>
              <a:t>windowDeiconified</a:t>
            </a:r>
            <a:r>
              <a:rPr lang="en-US" altLang="zh-CN" sz="2400" dirty="0"/>
              <a:t>(</a:t>
            </a:r>
            <a:r>
              <a:rPr lang="en-US" altLang="zh-CN" sz="2400" dirty="0" err="1"/>
              <a:t>WindowEvent</a:t>
            </a:r>
            <a:r>
              <a:rPr lang="en-US" altLang="zh-CN" sz="2400" dirty="0"/>
              <a:t> e){ </a:t>
            </a:r>
            <a:endParaRPr lang="en-US" altLang="zh-CN" sz="2400" dirty="0"/>
          </a:p>
          <a:p>
            <a:pPr marL="0" indent="0">
              <a:buNone/>
            </a:pPr>
            <a:r>
              <a:rPr lang="en-US" altLang="zh-CN" sz="2400" dirty="0"/>
              <a:t>// TODO Auto-generated method stub </a:t>
            </a:r>
            <a:endParaRPr lang="en-US" altLang="zh-CN" sz="2400" dirty="0"/>
          </a:p>
          <a:p>
            <a:pPr marL="0" indent="0">
              <a:buNone/>
            </a:pPr>
            <a:r>
              <a:rPr lang="en-US" altLang="zh-CN" sz="2400" dirty="0"/>
              <a:t>} </a:t>
            </a:r>
            <a:endParaRPr lang="en-US" altLang="zh-CN" sz="2400" dirty="0"/>
          </a:p>
          <a:p>
            <a:pPr marL="0" indent="0">
              <a:buNone/>
            </a:pPr>
            <a:r>
              <a:rPr lang="en-US" altLang="zh-CN" sz="2400" dirty="0"/>
              <a:t>@ Override</a:t>
            </a:r>
            <a:endParaRPr lang="en-US" altLang="zh-CN" sz="2400" dirty="0"/>
          </a:p>
          <a:p>
            <a:pPr marL="0" indent="0">
              <a:buNone/>
            </a:pPr>
            <a:r>
              <a:rPr lang="en-US" altLang="zh-CN" sz="2400" dirty="0"/>
              <a:t> public void </a:t>
            </a:r>
            <a:r>
              <a:rPr lang="en-US" altLang="zh-CN" sz="2400" dirty="0" err="1"/>
              <a:t>windowActivated</a:t>
            </a:r>
            <a:r>
              <a:rPr lang="en-US" altLang="zh-CN" sz="2400" dirty="0"/>
              <a:t>(</a:t>
            </a:r>
            <a:r>
              <a:rPr lang="en-US" altLang="zh-CN" sz="2400" dirty="0" err="1"/>
              <a:t>WindowEvent</a:t>
            </a:r>
            <a:r>
              <a:rPr lang="en-US" altLang="zh-CN" sz="2400" dirty="0"/>
              <a:t> e){</a:t>
            </a:r>
            <a:endParaRPr lang="en-US" altLang="zh-CN" sz="2400" dirty="0"/>
          </a:p>
          <a:p>
            <a:pPr marL="0" indent="0">
              <a:buNone/>
            </a:pPr>
            <a:r>
              <a:rPr lang="en-US" altLang="zh-CN" sz="2400" dirty="0"/>
              <a:t>   // TODO Auto-generated method stub </a:t>
            </a:r>
            <a:endParaRPr lang="en-US" altLang="zh-CN" sz="2400" dirty="0"/>
          </a:p>
          <a:p>
            <a:pPr marL="0" indent="0">
              <a:buNone/>
            </a:pPr>
            <a:r>
              <a:rPr lang="en-US" altLang="zh-CN" sz="2400" dirty="0"/>
              <a:t>} </a:t>
            </a:r>
            <a:endParaRPr lang="en-US" altLang="zh-CN" sz="2400" dirty="0"/>
          </a:p>
          <a:p>
            <a:pPr marL="0" indent="0">
              <a:buNone/>
            </a:pPr>
            <a:r>
              <a:rPr lang="en-US" altLang="zh-CN" sz="2400" dirty="0"/>
              <a:t>@ Override public void </a:t>
            </a:r>
            <a:r>
              <a:rPr lang="en-US" altLang="zh-CN" sz="2400" dirty="0" err="1"/>
              <a:t>windowDeactivated</a:t>
            </a:r>
            <a:r>
              <a:rPr lang="en-US" altLang="zh-CN" sz="2400" dirty="0"/>
              <a:t>(</a:t>
            </a:r>
            <a:r>
              <a:rPr lang="en-US" altLang="zh-CN" sz="2400" dirty="0" err="1"/>
              <a:t>WindowEvent</a:t>
            </a:r>
            <a:r>
              <a:rPr lang="en-US" altLang="zh-CN" sz="2400" dirty="0"/>
              <a:t> e){</a:t>
            </a:r>
            <a:endParaRPr lang="en-US" altLang="zh-CN" sz="2400" dirty="0"/>
          </a:p>
          <a:p>
            <a:pPr marL="0" indent="0">
              <a:buNone/>
            </a:pPr>
            <a:r>
              <a:rPr lang="en-US" altLang="zh-CN" sz="2400" dirty="0"/>
              <a:t>   // TODO Auto-generated method stub </a:t>
            </a:r>
            <a:endParaRPr lang="en-US" altLang="zh-CN" sz="2400" dirty="0"/>
          </a:p>
          <a:p>
            <a:pPr marL="0" indent="0">
              <a:buNone/>
            </a:pPr>
            <a:r>
              <a:rPr lang="en-US" altLang="zh-CN" sz="2400" dirty="0"/>
              <a:t>} </a:t>
            </a:r>
            <a:endParaRPr lang="zh-CN" altLang="zh-CN" sz="2400" dirty="0">
              <a:solidFill>
                <a:srgbClr val="000000"/>
              </a:solidFill>
              <a:effectLst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53147">
              <a:srgbClr val="F799F3"/>
            </a:gs>
            <a:gs pos="74000">
              <a:srgbClr val="F799F3"/>
            </a:gs>
            <a:gs pos="83000">
              <a:srgbClr val="F799F3"/>
            </a:gs>
            <a:gs pos="100000">
              <a:srgbClr val="F799F3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123290" y="58846"/>
            <a:ext cx="11928297" cy="6740307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例 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9-2 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当关闭窗口时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显示 “窗口正在关闭”。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import java. </a:t>
            </a:r>
            <a:r>
              <a:rPr lang="en-US" altLang="zh-CN" sz="24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awt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 *;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import java. </a:t>
            </a:r>
            <a:r>
              <a:rPr lang="en-US" altLang="zh-CN" sz="24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awt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 event. *;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import </a:t>
            </a:r>
            <a:r>
              <a:rPr lang="en-US" altLang="zh-CN" sz="24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javax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 swing. *; 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public class Test_2{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public static void main(String[] </a:t>
            </a:r>
            <a:r>
              <a:rPr lang="en-US" altLang="zh-CN" sz="24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args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){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// TODO Auto-generated method stub 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en-US" altLang="zh-CN" sz="24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MyFrame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m=new </a:t>
            </a:r>
            <a:r>
              <a:rPr lang="en-US" altLang="zh-CN" sz="24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MyFrame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();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}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} 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class </a:t>
            </a:r>
            <a:r>
              <a:rPr lang="en-US" altLang="zh-CN" sz="24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MyFrame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extends </a:t>
            </a:r>
            <a:r>
              <a:rPr lang="en-US" altLang="zh-CN" sz="24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JFrame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implements </a:t>
            </a:r>
            <a:r>
              <a:rPr lang="en-US" altLang="zh-CN" sz="24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WindowListener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{ 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24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MyFrame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() 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{ this. </a:t>
            </a:r>
            <a:r>
              <a:rPr lang="en-US" altLang="zh-CN" sz="24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setTitle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("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窗口事件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");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this. </a:t>
            </a:r>
            <a:r>
              <a:rPr lang="en-US" altLang="zh-CN" sz="24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setSize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(300,300);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this. </a:t>
            </a:r>
            <a:r>
              <a:rPr lang="en-US" altLang="zh-CN" sz="24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setLocation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(300,300);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this. </a:t>
            </a:r>
            <a:r>
              <a:rPr lang="en-US" altLang="zh-CN" sz="24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setBackground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(Color. </a:t>
            </a:r>
            <a:r>
              <a:rPr lang="en-US" altLang="zh-CN" sz="24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lightGray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);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this. </a:t>
            </a:r>
            <a:r>
              <a:rPr lang="en-US" altLang="zh-CN" sz="24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addWindowListener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(this);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53147">
              <a:srgbClr val="F799F3"/>
            </a:gs>
            <a:gs pos="74000">
              <a:srgbClr val="F799F3"/>
            </a:gs>
            <a:gs pos="83000">
              <a:srgbClr val="F799F3"/>
            </a:gs>
            <a:gs pos="100000">
              <a:srgbClr val="F799F3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1587" tIns="579255" rIns="828414" bIns="717324" numCol="1" anchor="ctr" anchorCtr="0" compatLnSpc="1">
            <a:spAutoFit/>
          </a:bodyPr>
          <a:lstStyle>
            <a:lvl1pPr indent="36957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36957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zh-CN" sz="800" b="0" i="0" u="none" strike="noStrike" cap="none" normalizeH="0" baseline="0">
                <a:ln>
                  <a:noFill/>
                </a:ln>
                <a:solidFill>
                  <a:srgbClr val="00AEEF"/>
                </a:solidFill>
                <a:effectLst/>
                <a:latin typeface="Arial" panose="020B0604020202020204" pitchFamily="34" charset="0"/>
                <a:ea typeface="等线" panose="02010600030101010101" pitchFamily="2" charset="-122"/>
                <a:cs typeface="黑体" panose="02010609060101010101" pitchFamily="49" charset="-122"/>
              </a:rPr>
              <a:t>图 </a:t>
            </a:r>
            <a:r>
              <a:rPr kumimoji="0" lang="en-US" altLang="zh-CN" sz="800" b="0" i="0" u="none" strike="noStrike" cap="none" normalizeH="0" baseline="0">
                <a:ln>
                  <a:noFill/>
                </a:ln>
                <a:solidFill>
                  <a:srgbClr val="00AEEF"/>
                </a:solidFill>
                <a:effectLst/>
                <a:latin typeface="Arial" panose="020B0604020202020204" pitchFamily="34" charset="0"/>
                <a:ea typeface="等线" panose="02010600030101010101" pitchFamily="2" charset="-122"/>
                <a:cs typeface="微软雅黑" panose="020B0503020204020204" pitchFamily="34" charset="-122"/>
              </a:rPr>
              <a:t>1. 22   Java Project</a:t>
            </a:r>
            <a:endParaRPr kumimoji="0" lang="en-US" altLang="zh-CN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等线" panose="02010600030101010101" pitchFamily="2" charset="-122"/>
              <a:cs typeface="Arial" panose="020B0604020202020204" pitchFamily="34" charset="0"/>
            </a:endParaRPr>
          </a:p>
          <a:p>
            <a:pPr marL="0" marR="0" lvl="0" indent="36957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br>
              <a:rPr kumimoji="0" lang="en-US" altLang="zh-CN" sz="1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</a:br>
            <a:endParaRPr kumimoji="0" lang="en-US" altLang="zh-CN" sz="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36957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en-US" altLang="zh-CN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13016" y="82193"/>
            <a:ext cx="12000215" cy="6740307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this. </a:t>
            </a:r>
            <a:r>
              <a:rPr lang="en-US" altLang="zh-CN" sz="24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setVisible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(true); 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} 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@ Override 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public void </a:t>
            </a:r>
            <a:r>
              <a:rPr lang="en-US" altLang="zh-CN" sz="24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windowOpened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4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WindowEvent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e){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// TODO Auto-generated method stub 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} 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@ Override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public void </a:t>
            </a:r>
            <a:r>
              <a:rPr lang="en-US" altLang="zh-CN" sz="24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windowClosing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4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WindowEvent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e){ 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// TODO Auto-generated method stub 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System. out. </a:t>
            </a:r>
            <a:r>
              <a:rPr lang="en-US" altLang="zh-CN" sz="24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println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("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窗口正在关闭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"); 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} 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@ Override 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Public void </a:t>
            </a:r>
            <a:r>
              <a:rPr lang="en-US" altLang="zh-CN" sz="24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windowClosed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4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WindowEvent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e){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// TODO Auto-generated method stub}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@ Override 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public void </a:t>
            </a:r>
            <a:r>
              <a:rPr lang="en-US" altLang="zh-CN" sz="24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windowIconified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4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WindowEvent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e)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{ 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// TODO Auto-generated method stub } 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53147">
              <a:srgbClr val="F799F3"/>
            </a:gs>
            <a:gs pos="74000">
              <a:srgbClr val="F799F3"/>
            </a:gs>
            <a:gs pos="83000">
              <a:srgbClr val="F799F3"/>
            </a:gs>
            <a:gs pos="100000">
              <a:srgbClr val="F799F3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/>
          <a:lstStyle/>
          <a:p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64387" y="156681"/>
            <a:ext cx="11620072" cy="6544638"/>
          </a:xfr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/>
          <a:lstStyle/>
          <a:p>
            <a:pPr marL="0" indent="0">
              <a:buNone/>
            </a:pPr>
            <a:r>
              <a:rPr lang="en-US" altLang="zh-CN" sz="2400" dirty="0"/>
              <a:t>@ Override</a:t>
            </a:r>
            <a:endParaRPr lang="en-US" altLang="zh-CN" sz="2400" dirty="0"/>
          </a:p>
          <a:p>
            <a:pPr marL="0" indent="0">
              <a:buNone/>
            </a:pPr>
            <a:r>
              <a:rPr lang="en-US" altLang="zh-CN" sz="2400" dirty="0"/>
              <a:t> public void </a:t>
            </a:r>
            <a:r>
              <a:rPr lang="en-US" altLang="zh-CN" sz="2400" dirty="0" err="1"/>
              <a:t>windowActivated</a:t>
            </a:r>
            <a:r>
              <a:rPr lang="en-US" altLang="zh-CN" sz="2400" dirty="0"/>
              <a:t>(</a:t>
            </a:r>
            <a:r>
              <a:rPr lang="en-US" altLang="zh-CN" sz="2400" dirty="0" err="1"/>
              <a:t>WindowEvent</a:t>
            </a:r>
            <a:r>
              <a:rPr lang="en-US" altLang="zh-CN" sz="2400" dirty="0"/>
              <a:t> e){ </a:t>
            </a:r>
            <a:endParaRPr lang="en-US" altLang="zh-CN" sz="2400" dirty="0"/>
          </a:p>
          <a:p>
            <a:pPr marL="0" indent="0">
              <a:buNone/>
            </a:pPr>
            <a:r>
              <a:rPr lang="en-US" altLang="zh-CN" sz="2400" dirty="0"/>
              <a:t>      // TODO Auto-generated method stub }</a:t>
            </a:r>
            <a:endParaRPr lang="en-US" altLang="zh-CN" sz="2400" dirty="0"/>
          </a:p>
          <a:p>
            <a:pPr marL="0" indent="0">
              <a:buNone/>
            </a:pPr>
            <a:r>
              <a:rPr lang="en-US" altLang="zh-CN" sz="2400" dirty="0"/>
              <a:t> @ Override </a:t>
            </a:r>
            <a:endParaRPr lang="en-US" altLang="zh-CN" sz="2400" dirty="0"/>
          </a:p>
          <a:p>
            <a:pPr marL="0" indent="0">
              <a:buNone/>
            </a:pPr>
            <a:r>
              <a:rPr lang="en-US" altLang="zh-CN" sz="2400" dirty="0"/>
              <a:t>public void </a:t>
            </a:r>
            <a:r>
              <a:rPr lang="en-US" altLang="zh-CN" sz="2400" dirty="0" err="1"/>
              <a:t>windowDeactivated</a:t>
            </a:r>
            <a:r>
              <a:rPr lang="en-US" altLang="zh-CN" sz="2400" dirty="0"/>
              <a:t>(</a:t>
            </a:r>
            <a:r>
              <a:rPr lang="en-US" altLang="zh-CN" sz="2400" dirty="0" err="1"/>
              <a:t>WindowEvent</a:t>
            </a:r>
            <a:r>
              <a:rPr lang="en-US" altLang="zh-CN" sz="2400" dirty="0"/>
              <a:t> e){</a:t>
            </a:r>
            <a:endParaRPr lang="en-US" altLang="zh-CN" sz="2400" dirty="0"/>
          </a:p>
          <a:p>
            <a:pPr marL="0" indent="0">
              <a:buNone/>
            </a:pPr>
            <a:r>
              <a:rPr lang="en-US" altLang="zh-CN" sz="2400" dirty="0"/>
              <a:t>      // TODO Auto-generated method stub</a:t>
            </a:r>
            <a:endParaRPr lang="en-US" altLang="zh-CN" sz="2400" dirty="0"/>
          </a:p>
          <a:p>
            <a:pPr marL="0" indent="0">
              <a:buNone/>
            </a:pPr>
            <a:r>
              <a:rPr lang="en-US" altLang="zh-CN" sz="2400" dirty="0"/>
              <a:t>   } </a:t>
            </a:r>
            <a:endParaRPr lang="en-US" altLang="zh-CN" sz="2400" dirty="0"/>
          </a:p>
          <a:p>
            <a:pPr marL="0" indent="0">
              <a:buNone/>
            </a:pPr>
            <a:r>
              <a:rPr lang="en-US" altLang="zh-CN" sz="2400" dirty="0"/>
              <a:t>}</a:t>
            </a:r>
            <a:endParaRPr lang="zh-CN" altLang="zh-CN" sz="2400" dirty="0">
              <a:solidFill>
                <a:srgbClr val="000000"/>
              </a:solidFill>
              <a:effectLst/>
            </a:endParaRPr>
          </a:p>
          <a:p>
            <a:pPr marL="0" indent="0">
              <a:buNone/>
            </a:pPr>
            <a:r>
              <a:rPr lang="en-US" altLang="zh-CN" sz="3200" dirty="0">
                <a:solidFill>
                  <a:schemeClr val="accent1"/>
                </a:solidFill>
              </a:rPr>
              <a:t>  9.2.3KeyEvent</a:t>
            </a:r>
            <a:endParaRPr lang="en-US" altLang="zh-CN" sz="3200" dirty="0">
              <a:solidFill>
                <a:schemeClr val="accent1"/>
              </a:solidFill>
            </a:endParaRPr>
          </a:p>
          <a:p>
            <a:pPr marL="0" indent="0">
              <a:buNone/>
            </a:pPr>
            <a:r>
              <a:rPr lang="zh-CN" altLang="en-US" sz="2000" dirty="0"/>
              <a:t>键盘事件的处理方法如下。</a:t>
            </a:r>
            <a:endParaRPr lang="en-US" altLang="zh-CN" sz="2000" dirty="0"/>
          </a:p>
          <a:p>
            <a:pPr marL="0" indent="0">
              <a:buNone/>
            </a:pPr>
            <a:r>
              <a:rPr lang="zh-CN" altLang="en-US" sz="2400" dirty="0">
                <a:solidFill>
                  <a:schemeClr val="accent1"/>
                </a:solidFill>
              </a:rPr>
              <a:t> </a:t>
            </a:r>
            <a:r>
              <a:rPr lang="en-US" altLang="zh-CN" sz="2400" dirty="0">
                <a:solidFill>
                  <a:schemeClr val="accent1"/>
                </a:solidFill>
              </a:rPr>
              <a:t>1. </a:t>
            </a:r>
            <a:r>
              <a:rPr lang="zh-CN" altLang="en-US" sz="2400" dirty="0">
                <a:solidFill>
                  <a:schemeClr val="accent1"/>
                </a:solidFill>
              </a:rPr>
              <a:t>实现接口 </a:t>
            </a:r>
            <a:r>
              <a:rPr lang="en-US" altLang="zh-CN" sz="2400" dirty="0">
                <a:solidFill>
                  <a:schemeClr val="accent1"/>
                </a:solidFill>
              </a:rPr>
              <a:t>implements </a:t>
            </a:r>
            <a:r>
              <a:rPr lang="en-US" altLang="zh-CN" sz="2400" dirty="0" err="1">
                <a:solidFill>
                  <a:schemeClr val="accent1"/>
                </a:solidFill>
              </a:rPr>
              <a:t>KeyListener</a:t>
            </a:r>
            <a:endParaRPr lang="en-US" altLang="zh-CN" sz="2400" dirty="0">
              <a:solidFill>
                <a:schemeClr val="accent1"/>
              </a:solidFill>
            </a:endParaRPr>
          </a:p>
          <a:p>
            <a:pPr marL="0" indent="0">
              <a:buNone/>
            </a:pPr>
            <a:r>
              <a:rPr lang="en-US" altLang="zh-CN" sz="2400" dirty="0"/>
              <a:t> class </a:t>
            </a:r>
            <a:r>
              <a:rPr lang="en-US" altLang="zh-CN" sz="2400" dirty="0" err="1"/>
              <a:t>MyFrame</a:t>
            </a:r>
            <a:r>
              <a:rPr lang="en-US" altLang="zh-CN" sz="2400" dirty="0"/>
              <a:t> extends </a:t>
            </a:r>
            <a:r>
              <a:rPr lang="en-US" altLang="zh-CN" sz="2400" dirty="0" err="1"/>
              <a:t>JFrame</a:t>
            </a:r>
            <a:r>
              <a:rPr lang="en-US" altLang="zh-CN" sz="2400" dirty="0"/>
              <a:t> implements </a:t>
            </a:r>
            <a:r>
              <a:rPr lang="en-US" altLang="zh-CN" sz="2400" dirty="0" err="1"/>
              <a:t>KeyListener</a:t>
            </a:r>
            <a:r>
              <a:rPr lang="en-US" altLang="zh-CN" sz="2400" dirty="0"/>
              <a:t> </a:t>
            </a:r>
            <a:endParaRPr lang="en-US" altLang="zh-CN" sz="2400" dirty="0"/>
          </a:p>
          <a:p>
            <a:pPr marL="0" indent="0">
              <a:buNone/>
            </a:pPr>
            <a:r>
              <a:rPr lang="en-US" altLang="zh-CN" sz="2400" dirty="0"/>
              <a:t>{</a:t>
            </a:r>
            <a:endParaRPr lang="en-US" altLang="zh-CN" sz="2400" dirty="0"/>
          </a:p>
          <a:p>
            <a:pPr marL="0" indent="0">
              <a:buNone/>
            </a:pPr>
            <a:r>
              <a:rPr lang="en-US" altLang="zh-CN" sz="2400" dirty="0"/>
              <a:t> } </a:t>
            </a:r>
            <a:endParaRPr lang="zh-CN" altLang="en-US" sz="2400" dirty="0">
              <a:solidFill>
                <a:schemeClr val="accent1"/>
              </a:solidFill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53147">
              <a:srgbClr val="F799F3"/>
            </a:gs>
            <a:gs pos="74000">
              <a:srgbClr val="F799F3"/>
            </a:gs>
            <a:gs pos="83000">
              <a:srgbClr val="F799F3"/>
            </a:gs>
            <a:gs pos="100000">
              <a:srgbClr val="F799F3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/>
          <a:lstStyle/>
          <a:p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46580" y="176982"/>
            <a:ext cx="11794732" cy="6593688"/>
          </a:xfr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CN" sz="2400" dirty="0">
                <a:solidFill>
                  <a:schemeClr val="accent1"/>
                </a:solidFill>
              </a:rPr>
              <a:t>2. </a:t>
            </a:r>
            <a:r>
              <a:rPr lang="zh-CN" altLang="en-US" sz="2400" dirty="0">
                <a:solidFill>
                  <a:schemeClr val="accent1"/>
                </a:solidFill>
              </a:rPr>
              <a:t>一般在构造方法里注册监听器 </a:t>
            </a:r>
            <a:endParaRPr lang="en-US" altLang="zh-CN" sz="2400" dirty="0">
              <a:solidFill>
                <a:schemeClr val="accent1"/>
              </a:solidFill>
            </a:endParaRPr>
          </a:p>
          <a:p>
            <a:pPr marL="0" indent="0">
              <a:buNone/>
            </a:pPr>
            <a:r>
              <a:rPr lang="en-US" altLang="zh-CN" sz="2400" dirty="0"/>
              <a:t>class </a:t>
            </a:r>
            <a:r>
              <a:rPr lang="en-US" altLang="zh-CN" sz="2400" dirty="0" err="1"/>
              <a:t>MyFrame</a:t>
            </a:r>
            <a:r>
              <a:rPr lang="en-US" altLang="zh-CN" sz="2400" dirty="0"/>
              <a:t> extends </a:t>
            </a:r>
            <a:r>
              <a:rPr lang="en-US" altLang="zh-CN" sz="2400" dirty="0" err="1"/>
              <a:t>JFrame</a:t>
            </a:r>
            <a:r>
              <a:rPr lang="en-US" altLang="zh-CN" sz="2400" dirty="0"/>
              <a:t> implements </a:t>
            </a:r>
            <a:r>
              <a:rPr lang="en-US" altLang="zh-CN" sz="2400" dirty="0" err="1"/>
              <a:t>KeyListener</a:t>
            </a:r>
            <a:endParaRPr lang="en-US" altLang="zh-CN" sz="2400" dirty="0"/>
          </a:p>
          <a:p>
            <a:pPr marL="0" indent="0">
              <a:buNone/>
            </a:pPr>
            <a:r>
              <a:rPr lang="en-US" altLang="zh-CN" sz="2400" dirty="0"/>
              <a:t>{</a:t>
            </a:r>
            <a:endParaRPr lang="en-US" altLang="zh-CN" sz="2400" dirty="0"/>
          </a:p>
          <a:p>
            <a:pPr marL="0" indent="0">
              <a:buNone/>
            </a:pPr>
            <a:r>
              <a:rPr lang="en-US" altLang="zh-CN" sz="2400" dirty="0"/>
              <a:t>     …</a:t>
            </a:r>
            <a:endParaRPr lang="en-US" altLang="zh-CN" sz="2400" dirty="0"/>
          </a:p>
          <a:p>
            <a:pPr marL="0" indent="0">
              <a:buNone/>
            </a:pPr>
            <a:r>
              <a:rPr lang="en-US" altLang="zh-CN" sz="2400" dirty="0"/>
              <a:t>     </a:t>
            </a:r>
            <a:r>
              <a:rPr lang="en-US" altLang="zh-CN" sz="2400" dirty="0" err="1"/>
              <a:t>MyFrame</a:t>
            </a:r>
            <a:r>
              <a:rPr lang="en-US" altLang="zh-CN" sz="2400" dirty="0"/>
              <a:t>() </a:t>
            </a:r>
            <a:endParaRPr lang="en-US" altLang="zh-CN" sz="2400" dirty="0"/>
          </a:p>
          <a:p>
            <a:pPr marL="0" indent="0">
              <a:buNone/>
            </a:pPr>
            <a:r>
              <a:rPr lang="en-US" altLang="zh-CN" sz="2400" dirty="0"/>
              <a:t>   { </a:t>
            </a:r>
            <a:endParaRPr lang="en-US" altLang="zh-CN" sz="2400" dirty="0"/>
          </a:p>
          <a:p>
            <a:pPr marL="0" indent="0">
              <a:buNone/>
            </a:pPr>
            <a:r>
              <a:rPr lang="en-US" altLang="zh-CN" sz="2400" dirty="0"/>
              <a:t>        … </a:t>
            </a:r>
            <a:endParaRPr lang="en-US" altLang="zh-CN" sz="2400" dirty="0"/>
          </a:p>
          <a:p>
            <a:pPr marL="0" indent="0">
              <a:buNone/>
            </a:pPr>
            <a:r>
              <a:rPr lang="zh-CN" altLang="en-US" sz="2400" dirty="0"/>
              <a:t>       对象 </a:t>
            </a:r>
            <a:r>
              <a:rPr lang="en-US" altLang="zh-CN" sz="2400" dirty="0"/>
              <a:t>. </a:t>
            </a:r>
            <a:r>
              <a:rPr lang="en-US" altLang="zh-CN" sz="2400" dirty="0" err="1"/>
              <a:t>addKeyListener</a:t>
            </a:r>
            <a:r>
              <a:rPr lang="en-US" altLang="zh-CN" sz="2400" dirty="0"/>
              <a:t>(this);</a:t>
            </a:r>
            <a:endParaRPr lang="en-US" altLang="zh-CN" sz="2400" dirty="0"/>
          </a:p>
          <a:p>
            <a:pPr marL="0" indent="0">
              <a:buNone/>
            </a:pPr>
            <a:r>
              <a:rPr lang="en-US" altLang="zh-CN" sz="2400" dirty="0"/>
              <a:t>        … </a:t>
            </a:r>
            <a:endParaRPr lang="en-US" altLang="zh-CN" sz="2400" dirty="0"/>
          </a:p>
          <a:p>
            <a:pPr marL="0" indent="0">
              <a:buNone/>
            </a:pPr>
            <a:r>
              <a:rPr lang="en-US" altLang="zh-CN" sz="2400" dirty="0"/>
              <a:t>   } </a:t>
            </a:r>
            <a:endParaRPr lang="en-US" altLang="zh-CN" sz="2400" dirty="0"/>
          </a:p>
          <a:p>
            <a:pPr marL="0" indent="0">
              <a:buNone/>
            </a:pPr>
            <a:r>
              <a:rPr lang="en-US" altLang="zh-CN" sz="2400" dirty="0"/>
              <a:t>     … </a:t>
            </a:r>
            <a:endParaRPr lang="en-US" altLang="zh-CN" sz="2400" dirty="0"/>
          </a:p>
          <a:p>
            <a:pPr marL="0" indent="0">
              <a:buNone/>
            </a:pPr>
            <a:r>
              <a:rPr lang="en-US" altLang="zh-CN" sz="2400" dirty="0"/>
              <a:t>} </a:t>
            </a:r>
            <a:endParaRPr lang="zh-CN" altLang="en-US" sz="2400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53147">
              <a:srgbClr val="F799F3"/>
            </a:gs>
            <a:gs pos="74000">
              <a:srgbClr val="F799F3"/>
            </a:gs>
            <a:gs pos="83000">
              <a:srgbClr val="F799F3"/>
            </a:gs>
            <a:gs pos="100000">
              <a:srgbClr val="F799F3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/>
          <a:lstStyle/>
          <a:p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26031" y="143838"/>
            <a:ext cx="11794733" cy="6626832"/>
          </a:xfr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CN" sz="2400" dirty="0">
                <a:solidFill>
                  <a:schemeClr val="accent1"/>
                </a:solidFill>
              </a:rPr>
              <a:t>3. </a:t>
            </a:r>
            <a:r>
              <a:rPr lang="zh-CN" altLang="en-US" sz="2400" dirty="0">
                <a:solidFill>
                  <a:schemeClr val="accent1"/>
                </a:solidFill>
              </a:rPr>
              <a:t>在实现类中</a:t>
            </a:r>
            <a:r>
              <a:rPr lang="en-US" altLang="zh-CN" sz="2400" dirty="0">
                <a:solidFill>
                  <a:schemeClr val="accent1"/>
                </a:solidFill>
              </a:rPr>
              <a:t>, </a:t>
            </a:r>
            <a:r>
              <a:rPr lang="zh-CN" altLang="en-US" sz="2400" dirty="0">
                <a:solidFill>
                  <a:schemeClr val="accent1"/>
                </a:solidFill>
              </a:rPr>
              <a:t>重写抽象方法 </a:t>
            </a:r>
            <a:endParaRPr lang="en-US" altLang="zh-CN" sz="2400" dirty="0">
              <a:solidFill>
                <a:schemeClr val="accent1"/>
              </a:solidFill>
            </a:endParaRPr>
          </a:p>
          <a:p>
            <a:pPr marL="0" indent="0">
              <a:buNone/>
            </a:pPr>
            <a:r>
              <a:rPr lang="en-US" altLang="zh-CN" sz="2400" dirty="0"/>
              <a:t>@ Override</a:t>
            </a:r>
            <a:endParaRPr lang="en-US" altLang="zh-CN" sz="2400" dirty="0"/>
          </a:p>
          <a:p>
            <a:pPr marL="0" indent="0">
              <a:buNone/>
            </a:pPr>
            <a:r>
              <a:rPr lang="en-US" altLang="zh-CN" sz="2400" dirty="0"/>
              <a:t> public void </a:t>
            </a:r>
            <a:r>
              <a:rPr lang="en-US" altLang="zh-CN" sz="2400" dirty="0" err="1"/>
              <a:t>keyPressed</a:t>
            </a:r>
            <a:r>
              <a:rPr lang="en-US" altLang="zh-CN" sz="2400" dirty="0"/>
              <a:t>(</a:t>
            </a:r>
            <a:r>
              <a:rPr lang="en-US" altLang="zh-CN" sz="2400" dirty="0" err="1"/>
              <a:t>KeyEvent</a:t>
            </a:r>
            <a:r>
              <a:rPr lang="en-US" altLang="zh-CN" sz="2400" dirty="0"/>
              <a:t> e){ </a:t>
            </a:r>
            <a:endParaRPr lang="en-US" altLang="zh-CN" sz="2400" dirty="0"/>
          </a:p>
          <a:p>
            <a:pPr marL="0" indent="0">
              <a:buNone/>
            </a:pPr>
            <a:r>
              <a:rPr lang="en-US" altLang="zh-CN" sz="2400" dirty="0"/>
              <a:t>     // TODO Auto-generated method stub</a:t>
            </a:r>
            <a:endParaRPr lang="en-US" altLang="zh-CN" sz="2400" dirty="0"/>
          </a:p>
          <a:p>
            <a:pPr marL="0" indent="0">
              <a:buNone/>
            </a:pPr>
            <a:r>
              <a:rPr lang="en-US" altLang="zh-CN" sz="2400" dirty="0"/>
              <a:t> }</a:t>
            </a:r>
            <a:endParaRPr lang="en-US" altLang="zh-CN" sz="2400" dirty="0"/>
          </a:p>
          <a:p>
            <a:pPr marL="0" indent="0">
              <a:buNone/>
            </a:pPr>
            <a:r>
              <a:rPr lang="en-US" altLang="zh-CN" sz="2400" dirty="0"/>
              <a:t> @ Override </a:t>
            </a:r>
            <a:endParaRPr lang="en-US" altLang="zh-CN" sz="2400" dirty="0"/>
          </a:p>
          <a:p>
            <a:pPr marL="0" indent="0">
              <a:buNone/>
            </a:pPr>
            <a:r>
              <a:rPr lang="en-US" altLang="zh-CN" sz="2400" dirty="0"/>
              <a:t>public void </a:t>
            </a:r>
            <a:r>
              <a:rPr lang="en-US" altLang="zh-CN" sz="2400" dirty="0" err="1"/>
              <a:t>keyReleased</a:t>
            </a:r>
            <a:r>
              <a:rPr lang="en-US" altLang="zh-CN" sz="2400" dirty="0"/>
              <a:t>(</a:t>
            </a:r>
            <a:r>
              <a:rPr lang="en-US" altLang="zh-CN" sz="2400" dirty="0" err="1"/>
              <a:t>KeyEvent</a:t>
            </a:r>
            <a:r>
              <a:rPr lang="en-US" altLang="zh-CN" sz="2400" dirty="0"/>
              <a:t> e){</a:t>
            </a:r>
            <a:endParaRPr lang="en-US" altLang="zh-CN" sz="2400" dirty="0"/>
          </a:p>
          <a:p>
            <a:pPr marL="0" indent="0">
              <a:buNone/>
            </a:pPr>
            <a:r>
              <a:rPr lang="en-US" altLang="zh-CN" sz="2400" dirty="0"/>
              <a:t>    // TODO Auto-generated method stub</a:t>
            </a:r>
            <a:endParaRPr lang="en-US" altLang="zh-CN" sz="2400" dirty="0"/>
          </a:p>
          <a:p>
            <a:pPr marL="0" indent="0">
              <a:buNone/>
            </a:pPr>
            <a:r>
              <a:rPr lang="en-US" altLang="zh-CN" sz="2400" dirty="0"/>
              <a:t> }</a:t>
            </a:r>
            <a:endParaRPr lang="en-US" altLang="zh-CN" sz="2400" dirty="0"/>
          </a:p>
          <a:p>
            <a:pPr marL="0" indent="0">
              <a:buNone/>
            </a:pPr>
            <a:r>
              <a:rPr lang="zh-CN" altLang="en-US" sz="2400" dirty="0"/>
              <a:t>例 </a:t>
            </a:r>
            <a:r>
              <a:rPr lang="en-US" altLang="zh-CN" sz="2400" dirty="0"/>
              <a:t>9-3 </a:t>
            </a:r>
            <a:r>
              <a:rPr lang="zh-CN" altLang="en-US" sz="2400" dirty="0"/>
              <a:t>设计两个文本框</a:t>
            </a:r>
            <a:r>
              <a:rPr lang="en-US" altLang="zh-CN" sz="2400" dirty="0"/>
              <a:t>, </a:t>
            </a:r>
            <a:r>
              <a:rPr lang="zh-CN" altLang="en-US" sz="2400" dirty="0"/>
              <a:t>在上面文本框中输入内容</a:t>
            </a:r>
            <a:r>
              <a:rPr lang="en-US" altLang="zh-CN" sz="2400" dirty="0"/>
              <a:t>, </a:t>
            </a:r>
            <a:r>
              <a:rPr lang="zh-CN" altLang="en-US" sz="2400" dirty="0"/>
              <a:t>下面会自动显示</a:t>
            </a:r>
            <a:r>
              <a:rPr lang="en-US" altLang="zh-CN" sz="2400" dirty="0"/>
              <a:t>, </a:t>
            </a:r>
            <a:r>
              <a:rPr lang="zh-CN" altLang="en-US" sz="2400" dirty="0"/>
              <a:t>如图 </a:t>
            </a:r>
            <a:r>
              <a:rPr lang="en-US" altLang="zh-CN" sz="2400" dirty="0"/>
              <a:t>9. 10 </a:t>
            </a:r>
            <a:r>
              <a:rPr lang="zh-CN" altLang="en-US" sz="2400" dirty="0"/>
              <a:t>所示。</a:t>
            </a:r>
            <a:endParaRPr lang="zh-CN" altLang="en-US" sz="2400" dirty="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729" y="4714275"/>
            <a:ext cx="4738350" cy="1959228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53147">
              <a:srgbClr val="F799F3"/>
            </a:gs>
            <a:gs pos="74000">
              <a:srgbClr val="F799F3"/>
            </a:gs>
            <a:gs pos="83000">
              <a:srgbClr val="F799F3"/>
            </a:gs>
            <a:gs pos="100000">
              <a:srgbClr val="F799F3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78085" y="151179"/>
            <a:ext cx="11835830" cy="6555641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当在初始数据文本框中输入内容时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import java. </a:t>
            </a:r>
            <a:r>
              <a:rPr lang="en-US" altLang="zh-CN" sz="24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awt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 *; 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import java. </a:t>
            </a:r>
            <a:r>
              <a:rPr lang="en-US" altLang="zh-CN" sz="24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awt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 event. *; 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import </a:t>
            </a:r>
            <a:r>
              <a:rPr lang="en-US" altLang="zh-CN" sz="24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javax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 swing. *;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public class Test_3{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public static void main(String[] </a:t>
            </a:r>
            <a:r>
              <a:rPr lang="en-US" altLang="zh-CN" sz="24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args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){ 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// TODO Auto-generated method stub 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24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MyFrame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m=new </a:t>
            </a:r>
            <a:r>
              <a:rPr lang="en-US" altLang="zh-CN" sz="24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MyFrame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(); 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} 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} 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class </a:t>
            </a:r>
            <a:r>
              <a:rPr lang="en-US" altLang="zh-CN" sz="24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MyFrame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extends </a:t>
            </a:r>
            <a:r>
              <a:rPr lang="en-US" altLang="zh-CN" sz="24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JFrame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implements </a:t>
            </a:r>
            <a:r>
              <a:rPr lang="en-US" altLang="zh-CN" sz="24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KeyListener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{ 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r>
              <a:rPr lang="en-US" altLang="zh-CN" sz="24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JTextField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t1=new </a:t>
            </a:r>
            <a:r>
              <a:rPr lang="en-US" altLang="zh-CN" sz="24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JTextField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(10);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75902" y="143838"/>
            <a:ext cx="4659302" cy="1982913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74000">
              <a:srgbClr val="F799F3"/>
            </a:gs>
            <a:gs pos="83000">
              <a:srgbClr val="F799F3"/>
            </a:gs>
            <a:gs pos="100000">
              <a:srgbClr val="F799F3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199" y="365125"/>
            <a:ext cx="10515599" cy="1002035"/>
          </a:xfr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/>
          <a:lstStyle/>
          <a:p>
            <a:r>
              <a:rPr lang="en-US" altLang="zh-CN" dirty="0">
                <a:solidFill>
                  <a:schemeClr val="accent1"/>
                </a:solidFill>
              </a:rPr>
              <a:t>9.1</a:t>
            </a:r>
            <a:r>
              <a:rPr lang="zh-CN" altLang="en-US" dirty="0">
                <a:solidFill>
                  <a:schemeClr val="accent1"/>
                </a:solidFill>
              </a:rPr>
              <a:t>项目导入</a:t>
            </a:r>
            <a:endParaRPr lang="zh-CN" altLang="en-US" dirty="0">
              <a:solidFill>
                <a:schemeClr val="accent1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/>
          <a:lstStyle/>
          <a:p>
            <a:pPr marL="0" lvl="1" indent="0">
              <a:spcBef>
                <a:spcPts val="1000"/>
              </a:spcBef>
              <a:buNone/>
            </a:pPr>
            <a:endParaRPr lang="en-US" altLang="zh-CN" dirty="0"/>
          </a:p>
          <a:p>
            <a:pPr marL="0" lvl="1" indent="0">
              <a:spcBef>
                <a:spcPts val="1000"/>
              </a:spcBef>
              <a:buNone/>
            </a:pPr>
            <a:r>
              <a:rPr lang="en-US" altLang="zh-CN" dirty="0"/>
              <a:t>GUI </a:t>
            </a:r>
            <a:r>
              <a:rPr lang="zh-CN" altLang="en-US" dirty="0"/>
              <a:t>界面设计实现了界面各控件的布局和静态窗口的显示。 为了实现与用户的交互功 能</a:t>
            </a:r>
            <a:r>
              <a:rPr lang="en-US" altLang="zh-CN" dirty="0"/>
              <a:t>, </a:t>
            </a:r>
            <a:r>
              <a:rPr lang="zh-CN" altLang="en-US" dirty="0"/>
              <a:t>还需要对各控件及窗口实现事件响应功能</a:t>
            </a:r>
            <a:r>
              <a:rPr lang="en-US" altLang="zh-CN" dirty="0"/>
              <a:t>, </a:t>
            </a:r>
            <a:r>
              <a:rPr lang="zh-CN" altLang="en-US" dirty="0"/>
              <a:t>来完成完整的界面交互功能。本项目模拟 了登录界面的交互方式。首先运行起来的是如图 </a:t>
            </a:r>
            <a:r>
              <a:rPr lang="en-US" altLang="zh-CN" dirty="0"/>
              <a:t>9. 1 </a:t>
            </a:r>
            <a:r>
              <a:rPr lang="zh-CN" altLang="en-US" dirty="0"/>
              <a:t>所示的登录界面。输入用户名和密码信息如图 </a:t>
            </a:r>
            <a:r>
              <a:rPr lang="en-US" altLang="zh-CN" dirty="0"/>
              <a:t>9. 2 </a:t>
            </a:r>
            <a:r>
              <a:rPr lang="zh-CN" altLang="en-US" dirty="0"/>
              <a:t>所示。</a:t>
            </a:r>
            <a:endParaRPr lang="en-US" altLang="zh-CN" dirty="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4380" y="3690110"/>
            <a:ext cx="3244972" cy="2353496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0934" y="6048784"/>
            <a:ext cx="939848" cy="128179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88855" y="3690110"/>
            <a:ext cx="3113102" cy="2507309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53147">
              <a:srgbClr val="F799F3"/>
            </a:gs>
            <a:gs pos="74000">
              <a:srgbClr val="F799F3"/>
            </a:gs>
            <a:gs pos="83000">
              <a:srgbClr val="F799F3"/>
            </a:gs>
            <a:gs pos="100000">
              <a:srgbClr val="F799F3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34593" y="58846"/>
            <a:ext cx="11722814" cy="6740307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24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JTextField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t2=new </a:t>
            </a:r>
            <a:r>
              <a:rPr lang="en-US" altLang="zh-CN" sz="24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JTextField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(10);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24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MyFrame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() 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{    this. </a:t>
            </a:r>
            <a:r>
              <a:rPr lang="en-US" altLang="zh-CN" sz="24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setTitle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("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键盘事件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"); 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this. </a:t>
            </a:r>
            <a:r>
              <a:rPr lang="en-US" altLang="zh-CN" sz="24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setSize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(300,100); 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this. </a:t>
            </a:r>
            <a:r>
              <a:rPr lang="en-US" altLang="zh-CN" sz="24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setLocation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(300,300); 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this. </a:t>
            </a:r>
            <a:r>
              <a:rPr lang="en-US" altLang="zh-CN" sz="24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setBackground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(Color. </a:t>
            </a:r>
            <a:r>
              <a:rPr lang="en-US" altLang="zh-CN" sz="24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lightGray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); 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Container con=this. </a:t>
            </a:r>
            <a:r>
              <a:rPr lang="en-US" altLang="zh-CN" sz="24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getContentPane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(); 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con. </a:t>
            </a:r>
            <a:r>
              <a:rPr lang="en-US" altLang="zh-CN" sz="24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setLayout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(new </a:t>
            </a:r>
            <a:r>
              <a:rPr lang="en-US" altLang="zh-CN" sz="24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GridLayout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(2,1));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24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JPanel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p1=new </a:t>
            </a:r>
            <a:r>
              <a:rPr lang="en-US" altLang="zh-CN" sz="24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JPanel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();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p1. </a:t>
            </a:r>
            <a:r>
              <a:rPr lang="en-US" altLang="zh-CN" sz="24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setLayout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(new </a:t>
            </a:r>
            <a:r>
              <a:rPr lang="en-US" altLang="zh-CN" sz="24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FlowLayout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());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24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JPanel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p2=new </a:t>
            </a:r>
            <a:r>
              <a:rPr lang="en-US" altLang="zh-CN" sz="24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JPanel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(); 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p2. </a:t>
            </a:r>
            <a:r>
              <a:rPr lang="en-US" altLang="zh-CN" sz="24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setLayout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(new </a:t>
            </a:r>
            <a:r>
              <a:rPr lang="en-US" altLang="zh-CN" sz="24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FlowLayout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());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24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JLabel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lab1=new </a:t>
            </a:r>
            <a:r>
              <a:rPr lang="en-US" altLang="zh-CN" sz="24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JLabel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("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初始数据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");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24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JLabel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lab2=new </a:t>
            </a:r>
            <a:r>
              <a:rPr lang="en-US" altLang="zh-CN" sz="24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JLabel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("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跟随数据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");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p1. add(lab1);p1. add(t1); 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p2. add(lab2);p2. add(t2);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it-IT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con. add(p1);</a:t>
            </a:r>
            <a:endParaRPr lang="it-IT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it-IT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con. add(p2);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53147">
              <a:srgbClr val="F799F3"/>
            </a:gs>
            <a:gs pos="74000">
              <a:srgbClr val="F799F3"/>
            </a:gs>
            <a:gs pos="83000">
              <a:srgbClr val="F799F3"/>
            </a:gs>
            <a:gs pos="100000">
              <a:srgbClr val="F799F3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57537" y="58846"/>
            <a:ext cx="11876926" cy="6740307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t1. </a:t>
            </a:r>
            <a:r>
              <a:rPr lang="en-US" altLang="zh-CN" sz="24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addKeyListener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(this);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this. </a:t>
            </a:r>
            <a:r>
              <a:rPr lang="en-US" altLang="zh-CN" sz="24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setVisible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(true);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} 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@ Override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public void </a:t>
            </a:r>
            <a:r>
              <a:rPr lang="en-US" altLang="zh-CN" sz="24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keyTyped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4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KeyEvent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e){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// TODO Auto-generated method stub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} 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@ Override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public void </a:t>
            </a:r>
            <a:r>
              <a:rPr lang="en-US" altLang="zh-CN" sz="24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keyPressed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4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KeyEvent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e){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// TODO Auto-generated method stub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} 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@ Override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public void </a:t>
            </a:r>
            <a:r>
              <a:rPr lang="en-US" altLang="zh-CN" sz="24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keyReleased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4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KeyEvent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e){ 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// TODO Auto-generated method stub 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String str=t1. </a:t>
            </a:r>
            <a:r>
              <a:rPr lang="en-US" altLang="zh-CN" sz="24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getText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();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t2. </a:t>
            </a:r>
            <a:r>
              <a:rPr lang="en-US" altLang="zh-CN" sz="24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setText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(str); 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}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}  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53147">
              <a:srgbClr val="F799F3"/>
            </a:gs>
            <a:gs pos="74000">
              <a:srgbClr val="F799F3"/>
            </a:gs>
            <a:gs pos="83000">
              <a:srgbClr val="F799F3"/>
            </a:gs>
            <a:gs pos="100000">
              <a:srgbClr val="F799F3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31514" y="77449"/>
            <a:ext cx="11578975" cy="1325563"/>
          </a:xfr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>
            <a:normAutofit/>
          </a:bodyPr>
          <a:lstStyle/>
          <a:p>
            <a:r>
              <a:rPr lang="en-US" altLang="zh-CN" sz="3600" dirty="0">
                <a:solidFill>
                  <a:schemeClr val="accent1"/>
                </a:solidFill>
              </a:rPr>
              <a:t>9.2.4MouseEvent</a:t>
            </a:r>
            <a:endParaRPr lang="zh-CN" altLang="en-US" sz="3600" dirty="0">
              <a:solidFill>
                <a:schemeClr val="accent1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31515" y="1485206"/>
            <a:ext cx="11578975" cy="5213152"/>
          </a:xfr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zh-CN" altLang="en-US" sz="2000" dirty="0"/>
              <a:t>鼠标事件的处理方法如下。</a:t>
            </a:r>
            <a:endParaRPr lang="en-US" altLang="zh-CN" sz="2000" dirty="0"/>
          </a:p>
          <a:p>
            <a:pPr marL="0" indent="0">
              <a:buNone/>
            </a:pPr>
            <a:r>
              <a:rPr lang="zh-CN" altLang="en-US" dirty="0"/>
              <a:t> </a:t>
            </a:r>
            <a:r>
              <a:rPr lang="en-US" altLang="zh-CN" sz="2400" dirty="0">
                <a:solidFill>
                  <a:schemeClr val="accent1"/>
                </a:solidFill>
              </a:rPr>
              <a:t>1. </a:t>
            </a:r>
            <a:r>
              <a:rPr lang="zh-CN" altLang="en-US" sz="2400" dirty="0">
                <a:solidFill>
                  <a:schemeClr val="accent1"/>
                </a:solidFill>
              </a:rPr>
              <a:t>实现接口 </a:t>
            </a:r>
            <a:r>
              <a:rPr lang="en-US" altLang="zh-CN" sz="2400" dirty="0">
                <a:solidFill>
                  <a:schemeClr val="accent1"/>
                </a:solidFill>
              </a:rPr>
              <a:t>implements </a:t>
            </a:r>
            <a:r>
              <a:rPr lang="en-US" altLang="zh-CN" sz="2400" dirty="0" err="1">
                <a:solidFill>
                  <a:schemeClr val="accent1"/>
                </a:solidFill>
              </a:rPr>
              <a:t>MouseListener</a:t>
            </a:r>
            <a:endParaRPr lang="en-US" altLang="zh-CN" sz="2400" dirty="0">
              <a:solidFill>
                <a:schemeClr val="accent1"/>
              </a:solidFill>
            </a:endParaRPr>
          </a:p>
          <a:p>
            <a:pPr marL="0" indent="0">
              <a:buNone/>
            </a:pPr>
            <a:r>
              <a:rPr lang="en-US" altLang="zh-CN" sz="2400" dirty="0"/>
              <a:t> class </a:t>
            </a:r>
            <a:r>
              <a:rPr lang="en-US" altLang="zh-CN" sz="2400" dirty="0" err="1"/>
              <a:t>MyFrame</a:t>
            </a:r>
            <a:r>
              <a:rPr lang="en-US" altLang="zh-CN" sz="2400" dirty="0"/>
              <a:t> extends </a:t>
            </a:r>
            <a:r>
              <a:rPr lang="en-US" altLang="zh-CN" sz="2400" dirty="0" err="1"/>
              <a:t>JFrame</a:t>
            </a:r>
            <a:r>
              <a:rPr lang="en-US" altLang="zh-CN" sz="2400" dirty="0"/>
              <a:t> implements </a:t>
            </a:r>
            <a:r>
              <a:rPr lang="en-US" altLang="zh-CN" sz="2400" dirty="0" err="1"/>
              <a:t>MouseListener</a:t>
            </a:r>
            <a:endParaRPr lang="en-US" altLang="zh-CN" sz="2400" dirty="0"/>
          </a:p>
          <a:p>
            <a:pPr marL="0" indent="0">
              <a:buNone/>
            </a:pPr>
            <a:r>
              <a:rPr lang="en-US" altLang="zh-CN" sz="2400" dirty="0"/>
              <a:t> { </a:t>
            </a:r>
            <a:endParaRPr lang="en-US" altLang="zh-CN" sz="2400" dirty="0"/>
          </a:p>
          <a:p>
            <a:pPr marL="0" indent="0">
              <a:buNone/>
            </a:pPr>
            <a:r>
              <a:rPr lang="en-US" altLang="zh-CN" sz="2400" dirty="0"/>
              <a:t>}</a:t>
            </a:r>
            <a:endParaRPr lang="en-US" altLang="zh-CN" sz="2400" dirty="0"/>
          </a:p>
          <a:p>
            <a:pPr marL="0" indent="0">
              <a:buNone/>
            </a:pPr>
            <a:r>
              <a:rPr lang="en-US" altLang="zh-CN" sz="2400" dirty="0">
                <a:solidFill>
                  <a:schemeClr val="accent1"/>
                </a:solidFill>
              </a:rPr>
              <a:t>2. </a:t>
            </a:r>
            <a:r>
              <a:rPr lang="zh-CN" altLang="en-US" sz="2400" dirty="0">
                <a:solidFill>
                  <a:schemeClr val="accent1"/>
                </a:solidFill>
              </a:rPr>
              <a:t>一般在构造方法里注册监听器 </a:t>
            </a:r>
            <a:endParaRPr lang="en-US" altLang="zh-CN" sz="2400" dirty="0">
              <a:solidFill>
                <a:schemeClr val="accent1"/>
              </a:solidFill>
            </a:endParaRPr>
          </a:p>
          <a:p>
            <a:pPr marL="0" indent="0">
              <a:buNone/>
            </a:pPr>
            <a:r>
              <a:rPr lang="en-US" altLang="zh-CN" sz="2400" dirty="0"/>
              <a:t>class </a:t>
            </a:r>
            <a:r>
              <a:rPr lang="en-US" altLang="zh-CN" sz="2400" dirty="0" err="1"/>
              <a:t>MyFrame</a:t>
            </a:r>
            <a:r>
              <a:rPr lang="en-US" altLang="zh-CN" sz="2400" dirty="0"/>
              <a:t> extends </a:t>
            </a:r>
            <a:r>
              <a:rPr lang="en-US" altLang="zh-CN" sz="2400" dirty="0" err="1"/>
              <a:t>JFrame</a:t>
            </a:r>
            <a:r>
              <a:rPr lang="en-US" altLang="zh-CN" sz="2400" dirty="0"/>
              <a:t> implements </a:t>
            </a:r>
            <a:r>
              <a:rPr lang="en-US" altLang="zh-CN" sz="2400" dirty="0" err="1"/>
              <a:t>MouseListener</a:t>
            </a:r>
            <a:r>
              <a:rPr lang="en-US" altLang="zh-CN" sz="2400" dirty="0"/>
              <a:t> </a:t>
            </a:r>
            <a:endParaRPr lang="en-US" altLang="zh-CN" sz="2400" dirty="0"/>
          </a:p>
          <a:p>
            <a:pPr marL="0" indent="0">
              <a:buNone/>
            </a:pPr>
            <a:r>
              <a:rPr lang="en-US" altLang="zh-CN" sz="2400" dirty="0"/>
              <a:t>{ </a:t>
            </a:r>
            <a:endParaRPr lang="en-US" altLang="zh-CN" sz="2400" dirty="0"/>
          </a:p>
          <a:p>
            <a:pPr marL="0" indent="0">
              <a:buNone/>
            </a:pPr>
            <a:r>
              <a:rPr lang="en-US" altLang="zh-CN" sz="2400" dirty="0"/>
              <a:t>       …</a:t>
            </a:r>
            <a:endParaRPr lang="en-US" altLang="zh-CN" sz="2400" dirty="0"/>
          </a:p>
          <a:p>
            <a:pPr marL="0" indent="0">
              <a:buNone/>
            </a:pPr>
            <a:r>
              <a:rPr lang="en-US" altLang="zh-CN" sz="2400" dirty="0"/>
              <a:t>      </a:t>
            </a:r>
            <a:r>
              <a:rPr lang="en-US" altLang="zh-CN" sz="2400" dirty="0" err="1"/>
              <a:t>MyFrame</a:t>
            </a:r>
            <a:r>
              <a:rPr lang="en-US" altLang="zh-CN" sz="2400" dirty="0"/>
              <a:t>() </a:t>
            </a:r>
            <a:endParaRPr lang="en-US" altLang="zh-CN" sz="2400" dirty="0"/>
          </a:p>
          <a:p>
            <a:pPr marL="0" indent="0">
              <a:buNone/>
            </a:pPr>
            <a:r>
              <a:rPr lang="en-US" altLang="zh-CN" sz="2400" dirty="0"/>
              <a:t>     { </a:t>
            </a:r>
            <a:endParaRPr lang="en-US" altLang="zh-CN" sz="2400" dirty="0"/>
          </a:p>
          <a:p>
            <a:pPr marL="0" indent="0">
              <a:buNone/>
            </a:pPr>
            <a:r>
              <a:rPr lang="en-US" altLang="zh-CN" sz="2400" dirty="0"/>
              <a:t>       …</a:t>
            </a:r>
            <a:endParaRPr lang="zh-CN" altLang="en-US" sz="2400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53147">
              <a:srgbClr val="F799F3"/>
            </a:gs>
            <a:gs pos="74000">
              <a:srgbClr val="F799F3"/>
            </a:gs>
            <a:gs pos="83000">
              <a:srgbClr val="F799F3"/>
            </a:gs>
            <a:gs pos="100000">
              <a:srgbClr val="F799F3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93497" y="58846"/>
            <a:ext cx="11805006" cy="6370975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对象 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 </a:t>
            </a:r>
            <a:r>
              <a:rPr lang="en-US" altLang="zh-CN" sz="24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addMouseListener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(this); 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… 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}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… 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} 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 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在实现类中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重写抽象方法 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@ Override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public void </a:t>
            </a:r>
            <a:r>
              <a:rPr lang="en-US" altLang="zh-CN" sz="24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mouseClicked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4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MouseEvent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e){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// TODO Auto-generated method stub } 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@ Override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public void </a:t>
            </a:r>
            <a:r>
              <a:rPr lang="en-US" altLang="zh-CN" sz="24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mousePressed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4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MouseEvent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e){ 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// TODO Auto-generated method stub } 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@ Override 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public void </a:t>
            </a:r>
            <a:r>
              <a:rPr lang="en-US" altLang="zh-CN" sz="24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mouseReleased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4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MouseEvent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e){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// TODO Auto-generated method stub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} 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53147">
              <a:srgbClr val="F799F3"/>
            </a:gs>
            <a:gs pos="74000">
              <a:srgbClr val="F799F3"/>
            </a:gs>
            <a:gs pos="83000">
              <a:srgbClr val="F799F3"/>
            </a:gs>
            <a:gs pos="100000">
              <a:srgbClr val="F799F3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32881" y="297951"/>
            <a:ext cx="11959119" cy="6063198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@ Override 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public void </a:t>
            </a:r>
            <a:r>
              <a:rPr lang="en-US" altLang="zh-CN" sz="24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mouseEntered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4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MouseEvent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e){ 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// TODO Auto-generated method stub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} 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@ Override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public void </a:t>
            </a:r>
            <a:r>
              <a:rPr lang="en-US" altLang="zh-CN" sz="24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mouseExited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4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MouseEvent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e){ 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// TODO Auto-generated method stub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} 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32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9.2.5ItemEvent</a:t>
            </a:r>
            <a:endParaRPr lang="en-US" altLang="zh-CN" sz="32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选项事件的处理方法如下。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400" dirty="0"/>
              <a:t> </a:t>
            </a:r>
            <a:r>
              <a:rPr lang="en-US" altLang="zh-CN" sz="2400" dirty="0">
                <a:solidFill>
                  <a:schemeClr val="accent1"/>
                </a:solidFill>
              </a:rPr>
              <a:t>1. </a:t>
            </a:r>
            <a:r>
              <a:rPr lang="zh-CN" altLang="en-US" sz="2400" dirty="0">
                <a:solidFill>
                  <a:schemeClr val="accent1"/>
                </a:solidFill>
              </a:rPr>
              <a:t>实现接口 </a:t>
            </a:r>
            <a:r>
              <a:rPr lang="en-US" altLang="zh-CN" sz="2400" dirty="0">
                <a:solidFill>
                  <a:schemeClr val="accent1"/>
                </a:solidFill>
              </a:rPr>
              <a:t>implements </a:t>
            </a:r>
            <a:r>
              <a:rPr lang="en-US" altLang="zh-CN" sz="2400" dirty="0" err="1">
                <a:solidFill>
                  <a:schemeClr val="accent1"/>
                </a:solidFill>
              </a:rPr>
              <a:t>ItemListener</a:t>
            </a:r>
            <a:endParaRPr lang="en-US" altLang="zh-CN" sz="2400" dirty="0">
              <a:solidFill>
                <a:schemeClr val="accent1"/>
              </a:solidFill>
            </a:endParaRPr>
          </a:p>
          <a:p>
            <a:r>
              <a:rPr lang="en-US" altLang="zh-CN" sz="2400" dirty="0"/>
              <a:t> class </a:t>
            </a:r>
            <a:r>
              <a:rPr lang="en-US" altLang="zh-CN" sz="2400" dirty="0" err="1"/>
              <a:t>MyFrame</a:t>
            </a:r>
            <a:r>
              <a:rPr lang="en-US" altLang="zh-CN" sz="2400" dirty="0"/>
              <a:t> extends </a:t>
            </a:r>
            <a:r>
              <a:rPr lang="en-US" altLang="zh-CN" sz="2400" dirty="0" err="1"/>
              <a:t>JFrame</a:t>
            </a:r>
            <a:r>
              <a:rPr lang="en-US" altLang="zh-CN" sz="2400" dirty="0"/>
              <a:t> implements </a:t>
            </a:r>
            <a:r>
              <a:rPr lang="en-US" altLang="zh-CN" sz="2400" dirty="0" err="1"/>
              <a:t>ItemListener</a:t>
            </a:r>
            <a:endParaRPr lang="en-US" altLang="zh-CN" sz="2400" dirty="0"/>
          </a:p>
          <a:p>
            <a:r>
              <a:rPr lang="en-US" altLang="zh-CN" sz="2400" dirty="0"/>
              <a:t> {</a:t>
            </a:r>
            <a:endParaRPr lang="en-US" altLang="zh-CN" sz="2400" dirty="0"/>
          </a:p>
          <a:p>
            <a:endParaRPr lang="en-US" altLang="zh-CN" sz="2400" dirty="0"/>
          </a:p>
          <a:p>
            <a:r>
              <a:rPr lang="en-US" altLang="zh-CN" sz="2400" dirty="0"/>
              <a:t> } 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53147">
              <a:srgbClr val="F799F3"/>
            </a:gs>
            <a:gs pos="74000">
              <a:srgbClr val="F799F3"/>
            </a:gs>
            <a:gs pos="83000">
              <a:srgbClr val="F799F3"/>
            </a:gs>
            <a:gs pos="100000">
              <a:srgbClr val="F799F3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74661" y="215757"/>
            <a:ext cx="11897474" cy="6370975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 </a:t>
            </a:r>
            <a:r>
              <a:rPr lang="zh-CN" altLang="en-US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一般在构造方法里注册监听器</a:t>
            </a:r>
            <a:endParaRPr lang="en-US" altLang="zh-CN" sz="24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class </a:t>
            </a:r>
            <a:r>
              <a:rPr lang="en-US" altLang="zh-CN" sz="24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MyFrame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extends </a:t>
            </a:r>
            <a:r>
              <a:rPr lang="en-US" altLang="zh-CN" sz="24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JFrame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implements </a:t>
            </a:r>
            <a:r>
              <a:rPr lang="en-US" altLang="zh-CN" sz="24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ItemListener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{ 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… 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r>
              <a:rPr lang="en-US" altLang="zh-CN" sz="24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MyFrame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() 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{ 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…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对象 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 </a:t>
            </a:r>
            <a:r>
              <a:rPr lang="en-US" altLang="zh-CN" sz="24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addItemListener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(this); 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… 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}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… 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} 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 </a:t>
            </a:r>
            <a:r>
              <a:rPr lang="zh-CN" altLang="en-US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在实现类中</a:t>
            </a:r>
            <a:r>
              <a:rPr lang="en-US" altLang="zh-CN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zh-CN" altLang="en-US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重写抽象方法</a:t>
            </a:r>
            <a:endParaRPr lang="en-US" altLang="zh-CN" sz="24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@ Override 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public void </a:t>
            </a:r>
            <a:r>
              <a:rPr lang="en-US" altLang="zh-CN" sz="24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itemStateChanged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4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ItemEvent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e){ 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// TODO Auto-generated method stub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} 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53147">
              <a:srgbClr val="F799F3"/>
            </a:gs>
            <a:gs pos="74000">
              <a:srgbClr val="F799F3"/>
            </a:gs>
            <a:gs pos="83000">
              <a:srgbClr val="F799F3"/>
            </a:gs>
            <a:gs pos="100000">
              <a:srgbClr val="F799F3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83222" y="58846"/>
            <a:ext cx="11825556" cy="6740307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 wrap="square" rtlCol="0">
            <a:spAutoFit/>
          </a:bodyPr>
          <a:lstStyle/>
          <a:p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例 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创建一个窗口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包含三个复选框和一个面板用来改变背景色。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import java. </a:t>
            </a:r>
            <a:r>
              <a:rPr lang="en-US" altLang="zh-CN" sz="24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awt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 *;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import java. </a:t>
            </a:r>
            <a:r>
              <a:rPr lang="en-US" altLang="zh-CN" sz="24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awt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 event. *;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import </a:t>
            </a:r>
            <a:r>
              <a:rPr lang="en-US" altLang="zh-CN" sz="24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javax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 swing. *;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public class Test_5{ 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public static void main(String[] </a:t>
            </a:r>
            <a:r>
              <a:rPr lang="en-US" altLang="zh-CN" sz="24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args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){ 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// TODO Auto-generated method stub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en-US" altLang="zh-CN" sz="24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MyFrame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m=new </a:t>
            </a:r>
            <a:r>
              <a:rPr lang="en-US" altLang="zh-CN" sz="24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MyFrame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(); 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} 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}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class </a:t>
            </a:r>
            <a:r>
              <a:rPr lang="en-US" altLang="zh-CN" sz="24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MyFrame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extends </a:t>
            </a:r>
            <a:r>
              <a:rPr lang="en-US" altLang="zh-CN" sz="24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JFrame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implements </a:t>
            </a:r>
            <a:r>
              <a:rPr lang="en-US" altLang="zh-CN" sz="24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ItemListener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{ 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24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JPanel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p1=new </a:t>
            </a:r>
            <a:r>
              <a:rPr lang="en-US" altLang="zh-CN" sz="24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JPanel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();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24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JPanel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p2=new </a:t>
            </a:r>
            <a:r>
              <a:rPr lang="en-US" altLang="zh-CN" sz="24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JPanel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();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Container </a:t>
            </a:r>
            <a:r>
              <a:rPr lang="en-US" altLang="zh-CN" sz="24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hb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=this. </a:t>
            </a:r>
            <a:r>
              <a:rPr lang="en-US" altLang="zh-CN" sz="24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getContentPane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();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402" y="123290"/>
            <a:ext cx="11578976" cy="1044449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53147">
              <a:srgbClr val="F799F3"/>
            </a:gs>
            <a:gs pos="74000">
              <a:srgbClr val="F799F3"/>
            </a:gs>
            <a:gs pos="83000">
              <a:srgbClr val="F799F3"/>
            </a:gs>
            <a:gs pos="100000">
              <a:srgbClr val="F799F3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64386" y="58846"/>
            <a:ext cx="11846103" cy="6740307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24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JCheckBox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ck1=new </a:t>
            </a:r>
            <a:r>
              <a:rPr lang="en-US" altLang="zh-CN" sz="24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JCheckBox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("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红色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"); 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24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JCheckBox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ck2=new </a:t>
            </a:r>
            <a:r>
              <a:rPr lang="en-US" altLang="zh-CN" sz="24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JCheckBox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("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黄色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"); 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24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JCheckBox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ck3=new </a:t>
            </a:r>
            <a:r>
              <a:rPr lang="en-US" altLang="zh-CN" sz="24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JCheckBox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("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蓝色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"); 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24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MyFrame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() 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{ 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this. </a:t>
            </a:r>
            <a:r>
              <a:rPr lang="en-US" altLang="zh-CN" sz="24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setTitle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("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登录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"); 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his. </a:t>
            </a:r>
            <a:r>
              <a:rPr lang="en-US" altLang="zh-CN" sz="24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setSize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(400,200);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this. </a:t>
            </a:r>
            <a:r>
              <a:rPr lang="en-US" altLang="zh-CN" sz="24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setDefaultCloseOperation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4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JFrame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 EXIT_ON_CLOSE);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Container con=this. </a:t>
            </a:r>
            <a:r>
              <a:rPr lang="en-US" altLang="zh-CN" sz="24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getContentPane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(); 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con. add(p1,"North"); 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con. add(p2);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p1. add(ck1);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p1. add(ck2);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p1. add(ck3); 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ck1. </a:t>
            </a:r>
            <a:r>
              <a:rPr lang="en-US" altLang="zh-CN" sz="24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addItemListener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(this); 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ck2. </a:t>
            </a:r>
            <a:r>
              <a:rPr lang="en-US" altLang="zh-CN" sz="24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addItemListener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(this); 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ck3. </a:t>
            </a:r>
            <a:r>
              <a:rPr lang="en-US" altLang="zh-CN" sz="24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addItemListener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(this); 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this. </a:t>
            </a:r>
            <a:r>
              <a:rPr lang="en-US" altLang="zh-CN" sz="24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setVisible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(true); } 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53147">
              <a:srgbClr val="F799F3"/>
            </a:gs>
            <a:gs pos="74000">
              <a:srgbClr val="F799F3"/>
            </a:gs>
            <a:gs pos="83000">
              <a:srgbClr val="F799F3"/>
            </a:gs>
            <a:gs pos="100000">
              <a:srgbClr val="F799F3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40413" y="215757"/>
            <a:ext cx="11918023" cy="6370975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@ Override  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public void </a:t>
            </a:r>
            <a:r>
              <a:rPr lang="en-US" altLang="zh-CN" sz="24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itemStateChanged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4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ItemEvent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e){ 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// TODO Auto-generated method stub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if(e. </a:t>
            </a:r>
            <a:r>
              <a:rPr lang="en-US" altLang="zh-CN" sz="24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getSource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()= =ck1) 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p2. </a:t>
            </a:r>
            <a:r>
              <a:rPr lang="en-US" altLang="zh-CN" sz="24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setBackground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(Color. red); 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else if(e. </a:t>
            </a:r>
            <a:r>
              <a:rPr lang="en-US" altLang="zh-CN" sz="24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getSource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()= =ck2) 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p2. </a:t>
            </a:r>
            <a:r>
              <a:rPr lang="en-US" altLang="zh-CN" sz="24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setBackground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(Color. yellow); 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else 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p2. </a:t>
            </a:r>
            <a:r>
              <a:rPr lang="en-US" altLang="zh-CN" sz="24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setBackground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(Color. blue); 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} 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} 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2826" y="2938409"/>
            <a:ext cx="6345610" cy="3194028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53147">
              <a:srgbClr val="F799F3"/>
            </a:gs>
            <a:gs pos="74000">
              <a:srgbClr val="F799F3"/>
            </a:gs>
            <a:gs pos="83000">
              <a:srgbClr val="F799F3"/>
            </a:gs>
            <a:gs pos="100000">
              <a:srgbClr val="F799F3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482885" y="18255"/>
            <a:ext cx="11106363" cy="1430401"/>
          </a:xfr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/>
          <a:lstStyle/>
          <a:p>
            <a:r>
              <a:rPr lang="en-US" altLang="zh-CN" dirty="0">
                <a:solidFill>
                  <a:schemeClr val="accent1"/>
                </a:solidFill>
              </a:rPr>
              <a:t>9.2.6  </a:t>
            </a:r>
            <a:r>
              <a:rPr lang="zh-CN" altLang="en-US" dirty="0">
                <a:solidFill>
                  <a:schemeClr val="accent1"/>
                </a:solidFill>
              </a:rPr>
              <a:t>菜单</a:t>
            </a:r>
            <a:endParaRPr lang="zh-CN" altLang="en-US" dirty="0">
              <a:solidFill>
                <a:schemeClr val="accent1"/>
              </a:solidFill>
            </a:endParaRPr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>
          <a:xfrm>
            <a:off x="482885" y="1825625"/>
            <a:ext cx="11106363" cy="4811481"/>
          </a:xfr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CN" dirty="0"/>
              <a:t>       </a:t>
            </a:r>
            <a:r>
              <a:rPr lang="zh-CN" altLang="en-US" dirty="0"/>
              <a:t>菜单在 </a:t>
            </a:r>
            <a:r>
              <a:rPr lang="en-US" altLang="zh-CN" dirty="0"/>
              <a:t>GUI </a:t>
            </a:r>
            <a:r>
              <a:rPr lang="zh-CN" altLang="en-US" dirty="0"/>
              <a:t>程序设计中主要起到窗口切换的作用。 菜单分为条形菜单和弹出式菜单。 创建菜 单 的 步 骤</a:t>
            </a:r>
            <a:r>
              <a:rPr lang="en-US" altLang="zh-CN" dirty="0"/>
              <a:t>: </a:t>
            </a:r>
            <a:r>
              <a:rPr lang="zh-CN" altLang="en-US" dirty="0"/>
              <a:t>首 先 需 要 创 建 一 个 菜 单 栏 </a:t>
            </a:r>
            <a:r>
              <a:rPr lang="en-US" altLang="zh-CN" dirty="0"/>
              <a:t>( </a:t>
            </a:r>
            <a:r>
              <a:rPr lang="en-US" altLang="zh-CN" dirty="0" err="1"/>
              <a:t>JMenuBar</a:t>
            </a:r>
            <a:r>
              <a:rPr lang="en-US" altLang="zh-CN" dirty="0"/>
              <a:t> ); </a:t>
            </a:r>
            <a:r>
              <a:rPr lang="zh-CN" altLang="en-US" dirty="0"/>
              <a:t>再 根 据 需 要 创 建 菜 单 </a:t>
            </a:r>
            <a:r>
              <a:rPr lang="en-US" altLang="zh-CN" dirty="0"/>
              <a:t>(</a:t>
            </a:r>
            <a:r>
              <a:rPr lang="en-US" altLang="zh-CN" dirty="0" err="1"/>
              <a:t>JMenu</a:t>
            </a:r>
            <a:r>
              <a:rPr lang="en-US" altLang="zh-CN" dirty="0"/>
              <a:t>), </a:t>
            </a:r>
            <a:r>
              <a:rPr lang="zh-CN" altLang="en-US" dirty="0"/>
              <a:t>最后还需要创建若干个菜单项。 菜单栏加载到窗口中</a:t>
            </a:r>
            <a:r>
              <a:rPr lang="en-US" altLang="zh-CN" dirty="0"/>
              <a:t>, </a:t>
            </a:r>
            <a:r>
              <a:rPr lang="zh-CN" altLang="en-US" dirty="0"/>
              <a:t>窗口 </a:t>
            </a:r>
            <a:r>
              <a:rPr lang="en-US" altLang="zh-CN" dirty="0"/>
              <a:t>. </a:t>
            </a:r>
            <a:r>
              <a:rPr lang="en-US" altLang="zh-CN" dirty="0" err="1"/>
              <a:t>addJMenuBar</a:t>
            </a:r>
            <a:r>
              <a:rPr lang="en-US" altLang="zh-CN" dirty="0"/>
              <a:t> (</a:t>
            </a:r>
            <a:r>
              <a:rPr lang="zh-CN" altLang="en-US" dirty="0"/>
              <a:t>菜 单栏</a:t>
            </a:r>
            <a:r>
              <a:rPr lang="en-US" altLang="zh-CN" dirty="0"/>
              <a:t>); </a:t>
            </a:r>
            <a:r>
              <a:rPr lang="zh-CN" altLang="en-US" dirty="0"/>
              <a:t>菜单栏容器中添加菜单</a:t>
            </a:r>
            <a:r>
              <a:rPr lang="en-US" altLang="zh-CN" dirty="0"/>
              <a:t>, </a:t>
            </a:r>
            <a:r>
              <a:rPr lang="zh-CN" altLang="en-US" dirty="0"/>
              <a:t>添加方式使用 </a:t>
            </a:r>
            <a:r>
              <a:rPr lang="en-US" altLang="zh-CN" dirty="0"/>
              <a:t>add( ) </a:t>
            </a:r>
            <a:r>
              <a:rPr lang="zh-CN" altLang="en-US" dirty="0"/>
              <a:t>方法。 菜单容器上可以添加菜单</a:t>
            </a:r>
            <a:r>
              <a:rPr lang="en-US" altLang="zh-CN" dirty="0"/>
              <a:t>, </a:t>
            </a:r>
            <a:r>
              <a:rPr lang="zh-CN" altLang="en-US" dirty="0"/>
              <a:t>也可以添加具体的菜单项</a:t>
            </a:r>
            <a:r>
              <a:rPr lang="en-US" altLang="zh-CN" dirty="0"/>
              <a:t>, </a:t>
            </a:r>
            <a:r>
              <a:rPr lang="zh-CN" altLang="en-US" dirty="0"/>
              <a:t>仍然使用 </a:t>
            </a:r>
            <a:r>
              <a:rPr lang="en-US" altLang="zh-CN" dirty="0"/>
              <a:t>add </a:t>
            </a:r>
            <a:r>
              <a:rPr lang="zh-CN" altLang="en-US" dirty="0"/>
              <a:t>方法添加。</a:t>
            </a:r>
            <a:endParaRPr lang="en-US" altLang="zh-CN" dirty="0"/>
          </a:p>
          <a:p>
            <a:pPr marL="0" indent="0">
              <a:buNone/>
            </a:pPr>
            <a:r>
              <a:rPr lang="zh-CN" altLang="en-US" dirty="0"/>
              <a:t>例   一个普通的有菜单的窗口</a:t>
            </a:r>
            <a:r>
              <a:rPr lang="en-US" altLang="zh-CN" dirty="0"/>
              <a:t>, </a:t>
            </a:r>
            <a:r>
              <a:rPr lang="zh-CN" altLang="en-US" dirty="0"/>
              <a:t>并实现了简单的绘图功能。</a:t>
            </a:r>
            <a:endParaRPr lang="en-US" altLang="zh-CN" dirty="0"/>
          </a:p>
          <a:p>
            <a:pPr marL="0" indent="0">
              <a:buNone/>
            </a:pPr>
            <a:r>
              <a:rPr lang="en-US" altLang="zh-CN" sz="2400" dirty="0"/>
              <a:t>import java. </a:t>
            </a:r>
            <a:r>
              <a:rPr lang="en-US" altLang="zh-CN" sz="2400" dirty="0" err="1"/>
              <a:t>awt</a:t>
            </a:r>
            <a:r>
              <a:rPr lang="en-US" altLang="zh-CN" sz="2400" dirty="0"/>
              <a:t>. *; </a:t>
            </a:r>
            <a:endParaRPr lang="en-US" altLang="zh-CN" sz="2400" dirty="0"/>
          </a:p>
          <a:p>
            <a:pPr marL="0" indent="0">
              <a:buNone/>
            </a:pPr>
            <a:r>
              <a:rPr lang="en-US" altLang="zh-CN" sz="2400" dirty="0"/>
              <a:t>import java. </a:t>
            </a:r>
            <a:r>
              <a:rPr lang="en-US" altLang="zh-CN" sz="2400" dirty="0" err="1"/>
              <a:t>awt</a:t>
            </a:r>
            <a:r>
              <a:rPr lang="en-US" altLang="zh-CN" sz="2400" dirty="0"/>
              <a:t>. event. *; </a:t>
            </a:r>
            <a:endParaRPr lang="en-US" altLang="zh-CN" sz="2400" dirty="0"/>
          </a:p>
          <a:p>
            <a:pPr marL="0" indent="0">
              <a:buNone/>
            </a:pPr>
            <a:r>
              <a:rPr lang="en-US" altLang="zh-CN" sz="2400" dirty="0"/>
              <a:t>import </a:t>
            </a:r>
            <a:r>
              <a:rPr lang="en-US" altLang="zh-CN" sz="2400" dirty="0" err="1"/>
              <a:t>javax</a:t>
            </a:r>
            <a:r>
              <a:rPr lang="en-US" altLang="zh-CN" sz="2400" dirty="0"/>
              <a:t>. swing. *;</a:t>
            </a:r>
            <a:endParaRPr lang="en-US" altLang="zh-CN" sz="2400" dirty="0"/>
          </a:p>
          <a:p>
            <a:pPr marL="0" indent="0">
              <a:buNone/>
            </a:pPr>
            <a:r>
              <a:rPr lang="en-US" altLang="zh-CN" sz="2400" dirty="0"/>
              <a:t> public class Test_6{</a:t>
            </a:r>
            <a:endParaRPr lang="zh-CN" altLang="en-US" sz="24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656948" y="381740"/>
            <a:ext cx="1093728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/>
              <a:t>用户名和密码输入错误后</a:t>
            </a:r>
            <a:r>
              <a:rPr lang="en-US" altLang="zh-CN" b="1" dirty="0"/>
              <a:t>, </a:t>
            </a:r>
            <a:r>
              <a:rPr lang="zh-CN" altLang="en-US" b="1" dirty="0"/>
              <a:t>单击 “登录” 按钮</a:t>
            </a:r>
            <a:r>
              <a:rPr lang="en-US" altLang="zh-CN" b="1" dirty="0"/>
              <a:t>, </a:t>
            </a:r>
            <a:r>
              <a:rPr lang="zh-CN" altLang="en-US" b="1" dirty="0"/>
              <a:t>界面信息如图 </a:t>
            </a:r>
            <a:r>
              <a:rPr lang="en-US" altLang="zh-CN" b="1" dirty="0"/>
              <a:t>9. 3</a:t>
            </a:r>
            <a:r>
              <a:rPr lang="zh-CN" altLang="en-US" b="1" dirty="0"/>
              <a:t>、 图 </a:t>
            </a:r>
            <a:r>
              <a:rPr lang="en-US" altLang="zh-CN" b="1" dirty="0"/>
              <a:t>9. 4 </a:t>
            </a:r>
            <a:r>
              <a:rPr lang="zh-CN" altLang="en-US" b="1" dirty="0"/>
              <a:t>所示。</a:t>
            </a:r>
            <a:endParaRPr lang="en-US" altLang="zh-CN" b="1" dirty="0"/>
          </a:p>
          <a:p>
            <a:r>
              <a:rPr lang="zh-CN" altLang="en-US" b="1" dirty="0"/>
              <a:t>用户名和密码输入正确后</a:t>
            </a:r>
            <a:r>
              <a:rPr lang="en-US" altLang="zh-CN" b="1" dirty="0"/>
              <a:t>, </a:t>
            </a:r>
            <a:r>
              <a:rPr lang="zh-CN" altLang="en-US" b="1" dirty="0"/>
              <a:t>单击 “登录” 按钮</a:t>
            </a:r>
            <a:r>
              <a:rPr lang="en-US" altLang="zh-CN" b="1" dirty="0"/>
              <a:t>, </a:t>
            </a:r>
            <a:r>
              <a:rPr lang="zh-CN" altLang="en-US" b="1" dirty="0"/>
              <a:t>界面信息如图 </a:t>
            </a:r>
            <a:r>
              <a:rPr lang="en-US" altLang="zh-CN" b="1" dirty="0"/>
              <a:t>9. 5</a:t>
            </a:r>
            <a:r>
              <a:rPr lang="zh-CN" altLang="en-US" b="1" dirty="0"/>
              <a:t>、 图 </a:t>
            </a:r>
            <a:r>
              <a:rPr lang="en-US" altLang="zh-CN" b="1" dirty="0"/>
              <a:t>9. 6 </a:t>
            </a:r>
            <a:r>
              <a:rPr lang="zh-CN" altLang="en-US" b="1" dirty="0"/>
              <a:t>所示。</a:t>
            </a:r>
            <a:endParaRPr lang="en-US" altLang="zh-CN" b="1" dirty="0"/>
          </a:p>
          <a:p>
            <a:r>
              <a:rPr lang="zh-CN" altLang="en-US" b="1" dirty="0"/>
              <a:t>单击 “取消” 按钮</a:t>
            </a:r>
            <a:r>
              <a:rPr lang="en-US" altLang="zh-CN" b="1" dirty="0"/>
              <a:t>, </a:t>
            </a:r>
            <a:r>
              <a:rPr lang="zh-CN" altLang="en-US" b="1" dirty="0"/>
              <a:t>界面信息如图 </a:t>
            </a:r>
            <a:r>
              <a:rPr lang="en-US" altLang="zh-CN" b="1" dirty="0"/>
              <a:t>9. 7 </a:t>
            </a:r>
            <a:r>
              <a:rPr lang="zh-CN" altLang="en-US" b="1" dirty="0"/>
              <a:t>所示。</a:t>
            </a:r>
            <a:endParaRPr lang="zh-CN" altLang="en-US" b="1" dirty="0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265" y="1579950"/>
            <a:ext cx="4009165" cy="475870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8271" y="1711236"/>
            <a:ext cx="4088551" cy="4627419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70663" y="1579950"/>
            <a:ext cx="3130725" cy="2459927"/>
          </a:xfrm>
          <a:prstGeom prst="rect">
            <a:avLst/>
          </a:prstGeom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53147">
              <a:srgbClr val="F799F3"/>
            </a:gs>
            <a:gs pos="74000">
              <a:srgbClr val="F799F3"/>
            </a:gs>
            <a:gs pos="83000">
              <a:srgbClr val="F799F3"/>
            </a:gs>
            <a:gs pos="100000">
              <a:srgbClr val="F799F3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46580" y="58846"/>
            <a:ext cx="11805007" cy="6740307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public static void main(String[] </a:t>
            </a:r>
            <a:r>
              <a:rPr lang="en-US" altLang="zh-CN" sz="24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args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){ 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// TODO Auto-generated method stub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24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MyFrame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m=new </a:t>
            </a:r>
            <a:r>
              <a:rPr lang="en-US" altLang="zh-CN" sz="24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MyFrame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(); 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}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} 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class </a:t>
            </a:r>
            <a:r>
              <a:rPr lang="en-US" altLang="zh-CN" sz="24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MyFrame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extends </a:t>
            </a:r>
            <a:r>
              <a:rPr lang="en-US" altLang="zh-CN" sz="24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JFrame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implements ActionListener 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{ 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24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JMenuBar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mBar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; 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24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JMenu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m1;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24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JMenu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m2; 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24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JMenuItem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item1; 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24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JMenuItem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item2; 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24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JMenuItem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item3; 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24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MyFrame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()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{      this. </a:t>
            </a:r>
            <a:r>
              <a:rPr lang="en-US" altLang="zh-CN" sz="24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setTitle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("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菜单设计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"); 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this. </a:t>
            </a:r>
            <a:r>
              <a:rPr lang="en-US" altLang="zh-CN" sz="24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setSize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(300,300); 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this. </a:t>
            </a:r>
            <a:r>
              <a:rPr lang="en-US" altLang="zh-CN" sz="24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setLocation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(300,300); 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this. </a:t>
            </a:r>
            <a:r>
              <a:rPr lang="en-US" altLang="zh-CN" sz="24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setBackground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(Color. </a:t>
            </a:r>
            <a:r>
              <a:rPr lang="en-US" altLang="zh-CN" sz="24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lightGray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);  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53147">
              <a:srgbClr val="F799F3"/>
            </a:gs>
            <a:gs pos="74000">
              <a:srgbClr val="F799F3"/>
            </a:gs>
            <a:gs pos="83000">
              <a:srgbClr val="F799F3"/>
            </a:gs>
            <a:gs pos="100000">
              <a:srgbClr val="F799F3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62674" y="58846"/>
            <a:ext cx="11866652" cy="6740307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en-US" altLang="zh-CN" sz="24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mBar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=new </a:t>
            </a:r>
            <a:r>
              <a:rPr lang="en-US" altLang="zh-CN" sz="24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JMenuBar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();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m1=new </a:t>
            </a:r>
            <a:r>
              <a:rPr lang="en-US" altLang="zh-CN" sz="24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JMenu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("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画图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"); 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m2=new </a:t>
            </a:r>
            <a:r>
              <a:rPr lang="en-US" altLang="zh-CN" sz="24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JMenu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("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帮助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"); 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en-US" altLang="zh-CN" sz="24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mBar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 add(m1); 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en-US" altLang="zh-CN" sz="24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mBar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 add(m2); 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item1=new </a:t>
            </a:r>
            <a:r>
              <a:rPr lang="en-US" altLang="zh-CN" sz="24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JMenuItem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("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画圆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"); 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item2=new </a:t>
            </a:r>
            <a:r>
              <a:rPr lang="en-US" altLang="zh-CN" sz="24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JMenuItem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("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画矩形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");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item3=new </a:t>
            </a:r>
            <a:r>
              <a:rPr lang="en-US" altLang="zh-CN" sz="24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JMenuItem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("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画线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");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m1. add(item1);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m1. add(item2); 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m1. add(item3); 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this. </a:t>
            </a:r>
            <a:r>
              <a:rPr lang="en-US" altLang="zh-CN" sz="24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setJMenuBar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4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mBar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); 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this. </a:t>
            </a:r>
            <a:r>
              <a:rPr lang="en-US" altLang="zh-CN" sz="24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setVisible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(true);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item1. </a:t>
            </a:r>
            <a:r>
              <a:rPr lang="en-US" altLang="zh-CN" sz="24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addActionListener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(this);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item2. </a:t>
            </a:r>
            <a:r>
              <a:rPr lang="en-US" altLang="zh-CN" sz="24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addActionListener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(this);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item3. </a:t>
            </a:r>
            <a:r>
              <a:rPr lang="en-US" altLang="zh-CN" sz="24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addActionListener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(this);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} 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public void </a:t>
            </a:r>
            <a:r>
              <a:rPr lang="en-US" altLang="zh-CN" sz="24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actionPerformed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4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ActionEvent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e)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53147">
              <a:srgbClr val="F799F3"/>
            </a:gs>
            <a:gs pos="74000">
              <a:srgbClr val="F799F3"/>
            </a:gs>
            <a:gs pos="83000">
              <a:srgbClr val="F799F3"/>
            </a:gs>
            <a:gs pos="100000">
              <a:srgbClr val="F799F3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64387" y="82193"/>
            <a:ext cx="11887200" cy="6740307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{ 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if(</a:t>
            </a:r>
            <a:r>
              <a:rPr lang="en-US" altLang="zh-CN" sz="24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e.getActionCommand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().equals("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画圆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")) 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this. </a:t>
            </a:r>
            <a:r>
              <a:rPr lang="en-US" altLang="zh-CN" sz="24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getGraphics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(). </a:t>
            </a:r>
            <a:r>
              <a:rPr lang="en-US" altLang="zh-CN" sz="24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drawOval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(100,100,150,150);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else if(</a:t>
            </a:r>
            <a:r>
              <a:rPr lang="en-US" altLang="zh-CN" sz="24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e.getActionCommand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().equals("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画矩形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")) 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this. </a:t>
            </a:r>
            <a:r>
              <a:rPr lang="en-US" altLang="zh-CN" sz="24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getGraphics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(). </a:t>
            </a:r>
            <a:r>
              <a:rPr lang="en-US" altLang="zh-CN" sz="24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drawRect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(50,100,100,100); 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else if(</a:t>
            </a:r>
            <a:r>
              <a:rPr lang="en-US" altLang="zh-CN" sz="24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e.getActionCommand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().equals("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画线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"))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this. </a:t>
            </a:r>
            <a:r>
              <a:rPr lang="en-US" altLang="zh-CN" sz="24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getGraphics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(). </a:t>
            </a:r>
            <a:r>
              <a:rPr lang="en-US" altLang="zh-CN" sz="24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drawLine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(100,100,200,200); 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} 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} 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509" y="3519361"/>
            <a:ext cx="4731540" cy="322941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8253" y="3452346"/>
            <a:ext cx="4425912" cy="3268597"/>
          </a:xfrm>
          <a:prstGeom prst="rect">
            <a:avLst/>
          </a:prstGeom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53147">
              <a:srgbClr val="F799F3"/>
            </a:gs>
            <a:gs pos="74000">
              <a:srgbClr val="F799F3"/>
            </a:gs>
            <a:gs pos="83000">
              <a:srgbClr val="F799F3"/>
            </a:gs>
            <a:gs pos="100000">
              <a:srgbClr val="F799F3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46580" y="205483"/>
            <a:ext cx="11753636" cy="6247864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菜单的设置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: 1.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菜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项是否能够被单击执行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取决于菜单项的启用和禁用状态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: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菜单 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 </a:t>
            </a:r>
            <a:r>
              <a:rPr lang="en-US" altLang="zh-CN" sz="20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setEnabled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(false); 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2.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快捷键是菜单名中显示有下划线的字母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设置快捷键的方法如下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: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菜单 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 </a:t>
            </a:r>
            <a:r>
              <a:rPr lang="en-US" altLang="zh-CN" sz="20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setMnemonic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('F’);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3.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加速器是显示在菜单项旁边的组合键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设置加速器的方法如下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: </a:t>
            </a:r>
            <a:r>
              <a:rPr lang="en-US" altLang="zh-CN" sz="20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JMenuItem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item = new </a:t>
            </a:r>
            <a:r>
              <a:rPr lang="en-US" altLang="zh-CN" sz="20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JMenuItem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("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退出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" , 'T’); 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同时设置 “退出” 菜单项的加速器为 “</a:t>
            </a:r>
            <a:r>
              <a:rPr lang="en-US" altLang="zh-CN" sz="20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Ctrl+T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 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item. </a:t>
            </a:r>
            <a:r>
              <a:rPr lang="en-US" altLang="zh-CN" sz="20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setAccelerator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(</a:t>
            </a:r>
            <a:r>
              <a:rPr lang="en-US" altLang="zh-CN" sz="20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KeyStroke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 </a:t>
            </a:r>
            <a:r>
              <a:rPr lang="en-US" altLang="zh-CN" sz="20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getKeyStroke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(</a:t>
            </a:r>
            <a:r>
              <a:rPr lang="en-US" altLang="zh-CN" sz="20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KeyEvent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 VK_T, </a:t>
            </a:r>
            <a:r>
              <a:rPr lang="en-US" altLang="zh-CN" sz="20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InputEvent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 CTRL_ MASK) ); 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4.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分隔线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设置分隔线方法如下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: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菜单 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 </a:t>
            </a:r>
            <a:r>
              <a:rPr lang="en-US" altLang="zh-CN" sz="20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addSeparator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(); 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例 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设置带快捷键、 禁用状态、 加速键、 分隔线的菜单。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import java. </a:t>
            </a:r>
            <a:r>
              <a:rPr lang="en-US" altLang="zh-CN" sz="24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awt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 *; 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import java. </a:t>
            </a:r>
            <a:r>
              <a:rPr lang="en-US" altLang="zh-CN" sz="24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awt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 event. *;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import </a:t>
            </a:r>
            <a:r>
              <a:rPr lang="en-US" altLang="zh-CN" sz="24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javax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 swing. *; 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public class Test_7{ 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public static void main(String[] </a:t>
            </a:r>
            <a:r>
              <a:rPr lang="en-US" altLang="zh-CN" sz="24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args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){ 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// TODO Auto-generated method stub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24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MyFrame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m=new </a:t>
            </a:r>
            <a:r>
              <a:rPr lang="en-US" altLang="zh-CN" sz="24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MyFrame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();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} 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} 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53147">
              <a:srgbClr val="F799F3"/>
            </a:gs>
            <a:gs pos="74000">
              <a:srgbClr val="F799F3"/>
            </a:gs>
            <a:gs pos="83000">
              <a:srgbClr val="F799F3"/>
            </a:gs>
            <a:gs pos="100000">
              <a:srgbClr val="F799F3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57537" y="0"/>
            <a:ext cx="11876926" cy="6863417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 wrap="square" rtlCol="0">
            <a:spAutoFit/>
          </a:bodyPr>
          <a:lstStyle/>
          <a:p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class </a:t>
            </a:r>
            <a:r>
              <a:rPr lang="en-US" altLang="zh-CN" sz="22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MyFrame</a:t>
            </a:r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extends </a:t>
            </a:r>
            <a:r>
              <a:rPr lang="en-US" altLang="zh-CN" sz="22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JFrame</a:t>
            </a:r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en-US" altLang="zh-CN" sz="2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{ </a:t>
            </a:r>
            <a:endParaRPr lang="en-US" altLang="zh-CN" sz="2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22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JMenuBar</a:t>
            </a:r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mbar=new </a:t>
            </a:r>
            <a:r>
              <a:rPr lang="en-US" altLang="zh-CN" sz="22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JMenuBar</a:t>
            </a:r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();</a:t>
            </a:r>
            <a:endParaRPr lang="en-US" altLang="zh-CN" sz="2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22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JMenu</a:t>
            </a:r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m1=new </a:t>
            </a:r>
            <a:r>
              <a:rPr lang="en-US" altLang="zh-CN" sz="22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JMenu</a:t>
            </a:r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("</a:t>
            </a:r>
            <a:r>
              <a:rPr lang="zh-CN" altLang="en-US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文件</a:t>
            </a:r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"); </a:t>
            </a:r>
            <a:endParaRPr lang="en-US" altLang="zh-CN" sz="2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22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JMenu</a:t>
            </a:r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m2=new </a:t>
            </a:r>
            <a:r>
              <a:rPr lang="en-US" altLang="zh-CN" sz="22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JMenu</a:t>
            </a:r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("</a:t>
            </a:r>
            <a:r>
              <a:rPr lang="zh-CN" altLang="en-US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设置</a:t>
            </a:r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"); </a:t>
            </a:r>
            <a:endParaRPr lang="en-US" altLang="zh-CN" sz="2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22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JMenu</a:t>
            </a:r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m3=new </a:t>
            </a:r>
            <a:r>
              <a:rPr lang="en-US" altLang="zh-CN" sz="22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JMenu</a:t>
            </a:r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("</a:t>
            </a:r>
            <a:r>
              <a:rPr lang="zh-CN" altLang="en-US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颜色</a:t>
            </a:r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");</a:t>
            </a:r>
            <a:endParaRPr lang="en-US" altLang="zh-CN" sz="2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22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JMenuItem</a:t>
            </a:r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it1=new </a:t>
            </a:r>
            <a:r>
              <a:rPr lang="en-US" altLang="zh-CN" sz="22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JMenuItem</a:t>
            </a:r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("</a:t>
            </a:r>
            <a:r>
              <a:rPr lang="zh-CN" altLang="en-US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红色</a:t>
            </a:r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"); </a:t>
            </a:r>
            <a:endParaRPr lang="en-US" altLang="zh-CN" sz="2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22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JMenuItem</a:t>
            </a:r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it2=new </a:t>
            </a:r>
            <a:r>
              <a:rPr lang="en-US" altLang="zh-CN" sz="22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JMenuItem</a:t>
            </a:r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("</a:t>
            </a:r>
            <a:r>
              <a:rPr lang="zh-CN" altLang="en-US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蓝色</a:t>
            </a:r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");</a:t>
            </a:r>
            <a:endParaRPr lang="en-US" altLang="zh-CN" sz="2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22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JMenuItem</a:t>
            </a:r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it3=new </a:t>
            </a:r>
            <a:r>
              <a:rPr lang="en-US" altLang="zh-CN" sz="22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JMenuItem</a:t>
            </a:r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("</a:t>
            </a:r>
            <a:r>
              <a:rPr lang="zh-CN" altLang="en-US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黄色</a:t>
            </a:r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"); </a:t>
            </a:r>
            <a:endParaRPr lang="en-US" altLang="zh-CN" sz="2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22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JMenuItem</a:t>
            </a:r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it11=new </a:t>
            </a:r>
            <a:r>
              <a:rPr lang="en-US" altLang="zh-CN" sz="22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JMenuItem</a:t>
            </a:r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("</a:t>
            </a:r>
            <a:r>
              <a:rPr lang="zh-CN" altLang="en-US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宋体</a:t>
            </a:r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",'T’); </a:t>
            </a:r>
            <a:endParaRPr lang="en-US" altLang="zh-CN" sz="2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22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JMenuItem</a:t>
            </a:r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it12=new </a:t>
            </a:r>
            <a:r>
              <a:rPr lang="en-US" altLang="zh-CN" sz="22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JMenuItem</a:t>
            </a:r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("</a:t>
            </a:r>
            <a:r>
              <a:rPr lang="zh-CN" altLang="en-US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黑体</a:t>
            </a:r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(F)");</a:t>
            </a:r>
            <a:endParaRPr lang="en-US" altLang="zh-CN" sz="2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22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JMenuItem</a:t>
            </a:r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it13=new </a:t>
            </a:r>
            <a:r>
              <a:rPr lang="en-US" altLang="zh-CN" sz="22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JMenuItem</a:t>
            </a:r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("</a:t>
            </a:r>
            <a:r>
              <a:rPr lang="zh-CN" altLang="en-US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幼圆</a:t>
            </a:r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");</a:t>
            </a:r>
            <a:endParaRPr lang="en-US" altLang="zh-CN" sz="2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22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MyFrame</a:t>
            </a:r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()</a:t>
            </a:r>
            <a:endParaRPr lang="en-US" altLang="zh-CN" sz="2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{   this. </a:t>
            </a:r>
            <a:r>
              <a:rPr lang="en-US" altLang="zh-CN" sz="22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setTitle</a:t>
            </a:r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("</a:t>
            </a:r>
            <a:r>
              <a:rPr lang="zh-CN" altLang="en-US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菜单</a:t>
            </a:r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"); </a:t>
            </a:r>
            <a:endParaRPr lang="en-US" altLang="zh-CN" sz="2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this. </a:t>
            </a:r>
            <a:r>
              <a:rPr lang="en-US" altLang="zh-CN" sz="22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setSize</a:t>
            </a:r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(300,300);</a:t>
            </a:r>
            <a:endParaRPr lang="en-US" altLang="zh-CN" sz="2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this. </a:t>
            </a:r>
            <a:r>
              <a:rPr lang="en-US" altLang="zh-CN" sz="22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setLocation</a:t>
            </a:r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(300,300);</a:t>
            </a:r>
            <a:endParaRPr lang="en-US" altLang="zh-CN" sz="2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this. </a:t>
            </a:r>
            <a:r>
              <a:rPr lang="en-US" altLang="zh-CN" sz="22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setBackground</a:t>
            </a:r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(Color. </a:t>
            </a:r>
            <a:r>
              <a:rPr lang="en-US" altLang="zh-CN" sz="22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lightGray</a:t>
            </a:r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); </a:t>
            </a:r>
            <a:endParaRPr lang="en-US" altLang="zh-CN" sz="2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this. </a:t>
            </a:r>
            <a:r>
              <a:rPr lang="en-US" altLang="zh-CN" sz="22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setJMenuBar</a:t>
            </a:r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(mbar);</a:t>
            </a:r>
            <a:endParaRPr lang="en-US" altLang="zh-CN" sz="2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sv-SE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mbar. add(m1); </a:t>
            </a:r>
            <a:endParaRPr lang="sv-SE" altLang="zh-CN" sz="2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sv-SE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mbar. add(m2);</a:t>
            </a:r>
            <a:endParaRPr lang="zh-CN" altLang="en-US" sz="2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53147">
              <a:srgbClr val="F799F3"/>
            </a:gs>
            <a:gs pos="74000">
              <a:srgbClr val="F799F3"/>
            </a:gs>
            <a:gs pos="83000">
              <a:srgbClr val="F799F3"/>
            </a:gs>
            <a:gs pos="100000">
              <a:srgbClr val="F799F3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255141" y="0"/>
            <a:ext cx="11681717" cy="6863417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 wrap="square" rtlCol="0">
            <a:spAutoFit/>
          </a:bodyPr>
          <a:lstStyle/>
          <a:p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m2. add(m3); </a:t>
            </a:r>
            <a:endParaRPr lang="en-US" altLang="zh-CN" sz="2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m2. </a:t>
            </a:r>
            <a:r>
              <a:rPr lang="en-US" altLang="zh-CN" sz="22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addSeparator</a:t>
            </a:r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();</a:t>
            </a:r>
            <a:endParaRPr lang="en-US" altLang="zh-CN" sz="2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it11. </a:t>
            </a:r>
            <a:r>
              <a:rPr lang="en-US" altLang="zh-CN" sz="22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setAccelerator</a:t>
            </a:r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( </a:t>
            </a:r>
            <a:r>
              <a:rPr lang="en-US" altLang="zh-CN" sz="22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KeyStroke</a:t>
            </a:r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 </a:t>
            </a:r>
            <a:r>
              <a:rPr lang="en-US" altLang="zh-CN" sz="22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getKeyStroke</a:t>
            </a:r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( </a:t>
            </a:r>
            <a:r>
              <a:rPr lang="en-US" altLang="zh-CN" sz="22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KeyEvent</a:t>
            </a:r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 VK _ T, </a:t>
            </a:r>
            <a:r>
              <a:rPr lang="en-US" altLang="zh-CN" sz="22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InputEvent</a:t>
            </a:r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 CTRL_MASK));</a:t>
            </a:r>
            <a:endParaRPr lang="en-US" altLang="zh-CN" sz="2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m2. add(it11); </a:t>
            </a:r>
            <a:endParaRPr lang="en-US" altLang="zh-CN" sz="2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it12. </a:t>
            </a:r>
            <a:r>
              <a:rPr lang="en-US" altLang="zh-CN" sz="22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setMnemonic</a:t>
            </a:r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('F’); </a:t>
            </a:r>
            <a:endParaRPr lang="en-US" altLang="zh-CN" sz="2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m2. add(it12); </a:t>
            </a:r>
            <a:endParaRPr lang="en-US" altLang="zh-CN" sz="2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it13. </a:t>
            </a:r>
            <a:r>
              <a:rPr lang="en-US" altLang="zh-CN" sz="22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setEnabled</a:t>
            </a:r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(false); </a:t>
            </a:r>
            <a:endParaRPr lang="en-US" altLang="zh-CN" sz="2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m2. add(it13); </a:t>
            </a:r>
            <a:endParaRPr lang="en-US" altLang="zh-CN" sz="2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m3. add(it1); </a:t>
            </a:r>
            <a:endParaRPr lang="en-US" altLang="zh-CN" sz="2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m3. add(it2); </a:t>
            </a:r>
            <a:endParaRPr lang="en-US" altLang="zh-CN" sz="2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m3. add(it3); this. </a:t>
            </a:r>
            <a:r>
              <a:rPr lang="en-US" altLang="zh-CN" sz="22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setVisible</a:t>
            </a:r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(true); </a:t>
            </a:r>
            <a:endParaRPr lang="en-US" altLang="zh-CN" sz="2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} </a:t>
            </a:r>
            <a:endParaRPr lang="en-US" altLang="zh-CN" sz="2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} </a:t>
            </a:r>
            <a:endParaRPr lang="en-US" altLang="zh-CN" sz="2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2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2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2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2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2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2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2034283"/>
            <a:ext cx="5511149" cy="4474865"/>
          </a:xfrm>
          <a:prstGeom prst="rect">
            <a:avLst/>
          </a:prstGeom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53147">
              <a:srgbClr val="F799F3"/>
            </a:gs>
            <a:gs pos="74000">
              <a:srgbClr val="F799F3"/>
            </a:gs>
            <a:gs pos="83000">
              <a:srgbClr val="F799F3"/>
            </a:gs>
            <a:gs pos="100000">
              <a:srgbClr val="F799F3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82193" y="0"/>
            <a:ext cx="11887200" cy="6863417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 wrap="square" rtlCol="0">
            <a:spAutoFit/>
          </a:bodyPr>
          <a:lstStyle/>
          <a:p>
            <a:r>
              <a:rPr lang="zh-CN" altLang="en-US" dirty="0"/>
              <a:t>     </a:t>
            </a:r>
            <a:r>
              <a:rPr lang="zh-CN" altLang="en-US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菜单项是菜单中具体的选项</a:t>
            </a:r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zh-CN" altLang="en-US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分为普通菜单项、 单选菜单项和复选菜单项。 使用单选 菜单按钮用于实现</a:t>
            </a:r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zh-CN" altLang="en-US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在一组中而又相互排斥的选项的选择</a:t>
            </a:r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zh-CN" altLang="en-US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需要用到 </a:t>
            </a:r>
            <a:r>
              <a:rPr lang="en-US" altLang="zh-CN" sz="22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ButtonGroup</a:t>
            </a:r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进行具 体的分组。       </a:t>
            </a:r>
            <a:r>
              <a:rPr lang="en-US" altLang="zh-CN" sz="22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2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单选菜单项  </a:t>
            </a:r>
            <a:r>
              <a:rPr lang="en-US" altLang="zh-CN" sz="2200" dirty="0" err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JRadioButtonMenuItem</a:t>
            </a:r>
            <a:r>
              <a:rPr lang="en-US" altLang="zh-CN" sz="22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2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创建及使用 </a:t>
            </a:r>
            <a:endParaRPr lang="en-US" altLang="zh-CN" sz="22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2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JRadioButtonMenuItem</a:t>
            </a:r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rbit1=new </a:t>
            </a:r>
            <a:r>
              <a:rPr lang="en-US" altLang="zh-CN" sz="22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JRadioButtonMenuItem</a:t>
            </a:r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(“</a:t>
            </a:r>
            <a:r>
              <a:rPr lang="zh-CN" altLang="en-US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蓝色”</a:t>
            </a:r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); </a:t>
            </a:r>
            <a:r>
              <a:rPr lang="en-US" altLang="zh-CN" sz="22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JRadioButtonMenuItem</a:t>
            </a:r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rbit2=new </a:t>
            </a:r>
            <a:r>
              <a:rPr lang="en-US" altLang="zh-CN" sz="22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JRadioButtonMenuItem</a:t>
            </a:r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(“</a:t>
            </a:r>
            <a:r>
              <a:rPr lang="zh-CN" altLang="en-US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黄色”</a:t>
            </a:r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); </a:t>
            </a:r>
            <a:r>
              <a:rPr lang="en-US" altLang="zh-CN" sz="22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JRadioButtonMenuItem</a:t>
            </a:r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rbit3=new </a:t>
            </a:r>
            <a:r>
              <a:rPr lang="en-US" altLang="zh-CN" sz="22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JRadioButtonMenuItem</a:t>
            </a:r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(“</a:t>
            </a:r>
            <a:r>
              <a:rPr lang="zh-CN" altLang="en-US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红色”</a:t>
            </a:r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); </a:t>
            </a:r>
            <a:endParaRPr lang="en-US" altLang="zh-CN" sz="2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2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ButtonGroup</a:t>
            </a:r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2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bg</a:t>
            </a:r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=new </a:t>
            </a:r>
            <a:r>
              <a:rPr lang="en-US" altLang="zh-CN" sz="22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ButtonGroup</a:t>
            </a:r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(); </a:t>
            </a:r>
            <a:endParaRPr lang="en-US" altLang="zh-CN" sz="2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bg. add(rbit1); </a:t>
            </a:r>
            <a:endParaRPr lang="en-US" altLang="zh-CN" sz="2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bg. add(rbit1); </a:t>
            </a:r>
            <a:endParaRPr lang="en-US" altLang="zh-CN" sz="2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bg. add(rbit1); </a:t>
            </a:r>
            <a:endParaRPr lang="en-US" altLang="zh-CN" sz="2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2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2. </a:t>
            </a:r>
            <a:r>
              <a:rPr lang="zh-CN" altLang="en-US" sz="22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复选框菜单项 </a:t>
            </a:r>
            <a:r>
              <a:rPr lang="en-US" altLang="zh-CN" sz="2200" dirty="0" err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JCheckBoxMenuItem</a:t>
            </a:r>
            <a:r>
              <a:rPr lang="en-US" altLang="zh-CN" sz="22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2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创建</a:t>
            </a:r>
            <a:r>
              <a:rPr lang="zh-CN" altLang="en-US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2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2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JCheckBoxMenuItem</a:t>
            </a:r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cmi=new </a:t>
            </a:r>
            <a:r>
              <a:rPr lang="en-US" altLang="zh-CN" sz="22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JCheckBoxMenuItem</a:t>
            </a:r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(“</a:t>
            </a:r>
            <a:r>
              <a:rPr lang="zh-CN" altLang="en-US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颜色”</a:t>
            </a:r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);  </a:t>
            </a:r>
            <a:endParaRPr lang="en-US" altLang="zh-CN" sz="2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例 </a:t>
            </a:r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带有单选和复选的菜单</a:t>
            </a:r>
            <a:endParaRPr lang="en-US" altLang="zh-CN" sz="2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import java. </a:t>
            </a:r>
            <a:r>
              <a:rPr lang="en-US" altLang="zh-CN" sz="22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awt</a:t>
            </a:r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 *; </a:t>
            </a:r>
            <a:endParaRPr lang="en-US" altLang="zh-CN" sz="2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import java. </a:t>
            </a:r>
            <a:r>
              <a:rPr lang="en-US" altLang="zh-CN" sz="22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awt</a:t>
            </a:r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 event. *; </a:t>
            </a:r>
            <a:endParaRPr lang="en-US" altLang="zh-CN" sz="2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import </a:t>
            </a:r>
            <a:r>
              <a:rPr lang="en-US" altLang="zh-CN" sz="22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javax</a:t>
            </a:r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 swing. *; </a:t>
            </a:r>
            <a:endParaRPr lang="en-US" altLang="zh-CN" sz="2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public class Test_8{</a:t>
            </a:r>
            <a:endParaRPr lang="en-US" altLang="zh-CN" sz="2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public static void main(String[] </a:t>
            </a:r>
            <a:r>
              <a:rPr lang="en-US" altLang="zh-CN" sz="22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args</a:t>
            </a:r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){ </a:t>
            </a:r>
            <a:endParaRPr lang="en-US" altLang="zh-CN" sz="2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// TODO Auto-generated method stub </a:t>
            </a:r>
            <a:r>
              <a:rPr lang="en-US" altLang="zh-CN" sz="22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MyFrame</a:t>
            </a:r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m=new </a:t>
            </a:r>
            <a:r>
              <a:rPr lang="en-US" altLang="zh-CN" sz="22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MyFrame</a:t>
            </a:r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(); </a:t>
            </a:r>
            <a:endParaRPr lang="en-US" altLang="zh-CN" sz="2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} }  </a:t>
            </a:r>
            <a:endParaRPr lang="zh-CN" altLang="en-US" sz="2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53147">
              <a:srgbClr val="F799F3"/>
            </a:gs>
            <a:gs pos="74000">
              <a:srgbClr val="F799F3"/>
            </a:gs>
            <a:gs pos="83000">
              <a:srgbClr val="F799F3"/>
            </a:gs>
            <a:gs pos="100000">
              <a:srgbClr val="F799F3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64387" y="0"/>
            <a:ext cx="11846103" cy="6863417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class </a:t>
            </a:r>
            <a:r>
              <a:rPr lang="en-US" altLang="zh-CN" sz="20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MyFrame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extends </a:t>
            </a:r>
            <a:r>
              <a:rPr lang="en-US" altLang="zh-CN" sz="20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Jframe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{ 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en-US" altLang="zh-CN" sz="20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JMenuBar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mbar=new </a:t>
            </a:r>
            <a:r>
              <a:rPr lang="en-US" altLang="zh-CN" sz="20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JMenuBar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();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en-US" altLang="zh-CN" sz="20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JMenu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m1=new </a:t>
            </a:r>
            <a:r>
              <a:rPr lang="en-US" altLang="zh-CN" sz="20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JMenu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("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文件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");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en-US" altLang="zh-CN" sz="20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JMenu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m2=new </a:t>
            </a:r>
            <a:r>
              <a:rPr lang="en-US" altLang="zh-CN" sz="20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JMenu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("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设置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"); 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en-US" altLang="zh-CN" sz="20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JCheckBoxMenuItem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c1=new </a:t>
            </a:r>
            <a:r>
              <a:rPr lang="en-US" altLang="zh-CN" sz="20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JCheckBoxMenuItem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("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字体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"); 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20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JMenu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m3=new </a:t>
            </a:r>
            <a:r>
              <a:rPr lang="en-US" altLang="zh-CN" sz="20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JMenu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("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颜色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");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20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JMenuItem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it1=new </a:t>
            </a:r>
            <a:r>
              <a:rPr lang="en-US" altLang="zh-CN" sz="20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JMenuItem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("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红色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"); 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20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JMenuItem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it2=new </a:t>
            </a:r>
            <a:r>
              <a:rPr lang="en-US" altLang="zh-CN" sz="20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JMenuItem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("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蓝色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"); 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20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JMenuItem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it3=new </a:t>
            </a:r>
            <a:r>
              <a:rPr lang="en-US" altLang="zh-CN" sz="20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JMenuItem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("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黄色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"); 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20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MyFrame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() 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{    this. </a:t>
            </a:r>
            <a:r>
              <a:rPr lang="en-US" altLang="zh-CN" sz="20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setTitle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("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菜单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");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this. </a:t>
            </a:r>
            <a:r>
              <a:rPr lang="en-US" altLang="zh-CN" sz="20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setSize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(300,300);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this. </a:t>
            </a:r>
            <a:r>
              <a:rPr lang="en-US" altLang="zh-CN" sz="20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setLocation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(300,300);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this. </a:t>
            </a:r>
            <a:r>
              <a:rPr lang="en-US" altLang="zh-CN" sz="20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setBackground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(Color. </a:t>
            </a:r>
            <a:r>
              <a:rPr lang="en-US" altLang="zh-CN" sz="20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lightGray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); 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this. </a:t>
            </a:r>
            <a:r>
              <a:rPr lang="en-US" altLang="zh-CN" sz="20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setJMenuBar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(mbar); 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mbar. add(m1); 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mbar. add(m2); 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m2. add(c1); 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m2. add(m3); 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m3. add(it1); 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m3. add(it2); m3. add(it3); this. </a:t>
            </a:r>
            <a:r>
              <a:rPr lang="en-US" altLang="zh-CN" sz="20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setVisible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(true); } } 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797" y="437147"/>
            <a:ext cx="4335694" cy="5604677"/>
          </a:xfrm>
          <a:prstGeom prst="rect">
            <a:avLst/>
          </a:prstGeom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53147">
              <a:srgbClr val="F799F3"/>
            </a:gs>
            <a:gs pos="74000">
              <a:srgbClr val="F799F3"/>
            </a:gs>
            <a:gs pos="83000">
              <a:srgbClr val="F799F3"/>
            </a:gs>
            <a:gs pos="100000">
              <a:srgbClr val="F799F3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19191" y="118545"/>
            <a:ext cx="10880333" cy="1325563"/>
          </a:xfr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/>
          <a:lstStyle/>
          <a:p>
            <a:r>
              <a:rPr lang="en-US" altLang="zh-CN" dirty="0">
                <a:solidFill>
                  <a:schemeClr val="accent1"/>
                </a:solidFill>
              </a:rPr>
              <a:t>9.2.7   </a:t>
            </a:r>
            <a:r>
              <a:rPr lang="zh-CN" altLang="en-US" dirty="0">
                <a:solidFill>
                  <a:schemeClr val="accent1"/>
                </a:solidFill>
              </a:rPr>
              <a:t>对话框</a:t>
            </a:r>
            <a:endParaRPr lang="zh-CN" altLang="en-US" dirty="0">
              <a:solidFill>
                <a:schemeClr val="accent1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19191" y="1825625"/>
            <a:ext cx="10880333" cy="4351338"/>
          </a:xfr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CN" sz="2400" dirty="0"/>
              <a:t>       GUI </a:t>
            </a:r>
            <a:r>
              <a:rPr lang="zh-CN" altLang="en-US" sz="2400" dirty="0"/>
              <a:t>中对话框分为模式对话框和无模式对话框</a:t>
            </a:r>
            <a:r>
              <a:rPr lang="en-US" altLang="zh-CN" sz="2400" dirty="0"/>
              <a:t>, </a:t>
            </a:r>
            <a:r>
              <a:rPr lang="zh-CN" altLang="en-US" sz="2400" dirty="0"/>
              <a:t>其中模式对话框是指必须在用户处理 完窗口的交互</a:t>
            </a:r>
            <a:r>
              <a:rPr lang="en-US" altLang="zh-CN" sz="2400" dirty="0"/>
              <a:t>, </a:t>
            </a:r>
            <a:r>
              <a:rPr lang="zh-CN" altLang="en-US" sz="2400" dirty="0"/>
              <a:t>对话框消失后才允许用户与主窗口继续进行交互的对话框。 无模式对话框 是指允许用户同时对对话框和窗口操作的对话框。</a:t>
            </a:r>
            <a:endParaRPr lang="en-US" altLang="zh-CN" sz="2400" dirty="0"/>
          </a:p>
          <a:p>
            <a:pPr marL="0" indent="0">
              <a:buNone/>
            </a:pPr>
            <a:r>
              <a:rPr lang="zh-CN" altLang="en-US" sz="2400" dirty="0"/>
              <a:t>      在 </a:t>
            </a:r>
            <a:r>
              <a:rPr lang="en-US" altLang="zh-CN" sz="2400" dirty="0"/>
              <a:t>GUI </a:t>
            </a:r>
            <a:r>
              <a:rPr lang="zh-CN" altLang="en-US" sz="2400" dirty="0"/>
              <a:t>中</a:t>
            </a:r>
            <a:r>
              <a:rPr lang="en-US" altLang="zh-CN" sz="2400" dirty="0"/>
              <a:t>, </a:t>
            </a:r>
            <a:r>
              <a:rPr lang="zh-CN" altLang="en-US" sz="2400" dirty="0"/>
              <a:t>提供了四种模式对话框</a:t>
            </a:r>
            <a:r>
              <a:rPr lang="en-US" altLang="zh-CN" sz="2400" dirty="0"/>
              <a:t>, </a:t>
            </a:r>
            <a:r>
              <a:rPr lang="zh-CN" altLang="en-US" sz="2400" dirty="0"/>
              <a:t>消息对话框、 输入对话框、 选项对话框和确认对 话框。</a:t>
            </a:r>
            <a:endParaRPr lang="en-US" altLang="zh-CN" sz="2400" dirty="0"/>
          </a:p>
          <a:p>
            <a:pPr marL="0" indent="0">
              <a:buNone/>
            </a:pPr>
            <a:r>
              <a:rPr lang="zh-CN" altLang="en-US" sz="2400" dirty="0"/>
              <a:t>      消息对话框</a:t>
            </a:r>
            <a:r>
              <a:rPr lang="en-US" altLang="zh-CN" sz="2400" dirty="0"/>
              <a:t>: </a:t>
            </a:r>
            <a:r>
              <a:rPr lang="en-US" altLang="zh-CN" sz="2400" dirty="0" err="1"/>
              <a:t>showMessageDialog</a:t>
            </a:r>
            <a:r>
              <a:rPr lang="en-US" altLang="zh-CN" sz="2400" dirty="0"/>
              <a:t>: </a:t>
            </a:r>
            <a:r>
              <a:rPr lang="zh-CN" altLang="en-US" sz="2400" dirty="0"/>
              <a:t>显示一条消息等待用户单击 “</a:t>
            </a:r>
            <a:r>
              <a:rPr lang="en-US" altLang="zh-CN" sz="2400" dirty="0"/>
              <a:t>OK</a:t>
            </a:r>
            <a:r>
              <a:rPr lang="zh-CN" altLang="en-US" sz="2400" dirty="0"/>
              <a:t>”                        确认对话框</a:t>
            </a:r>
            <a:r>
              <a:rPr lang="en-US" altLang="zh-CN" sz="2400" dirty="0"/>
              <a:t>: </a:t>
            </a:r>
            <a:r>
              <a:rPr lang="en-US" altLang="zh-CN" sz="2400" dirty="0" err="1"/>
              <a:t>showConfirmDialog</a:t>
            </a:r>
            <a:r>
              <a:rPr lang="en-US" altLang="zh-CN" sz="2400" dirty="0"/>
              <a:t>: </a:t>
            </a:r>
            <a:r>
              <a:rPr lang="zh-CN" altLang="en-US" sz="2400" dirty="0"/>
              <a:t>显示一条消息并等待确认。 </a:t>
            </a:r>
            <a:endParaRPr lang="en-US" altLang="zh-CN" sz="2400" dirty="0"/>
          </a:p>
          <a:p>
            <a:pPr marL="0" indent="0">
              <a:buNone/>
            </a:pPr>
            <a:r>
              <a:rPr lang="zh-CN" altLang="en-US" sz="2400" dirty="0"/>
              <a:t>     选项对话框</a:t>
            </a:r>
            <a:r>
              <a:rPr lang="en-US" altLang="zh-CN" sz="2400" dirty="0"/>
              <a:t>: </a:t>
            </a:r>
            <a:r>
              <a:rPr lang="en-US" altLang="zh-CN" sz="2400" dirty="0" err="1"/>
              <a:t>showOptionDialog</a:t>
            </a:r>
            <a:r>
              <a:rPr lang="en-US" altLang="zh-CN" sz="2400" dirty="0"/>
              <a:t>: </a:t>
            </a:r>
            <a:r>
              <a:rPr lang="zh-CN" altLang="en-US" sz="2400" dirty="0"/>
              <a:t>显示一条消息并等待用户在一组自定义选项中的 选择。 </a:t>
            </a:r>
            <a:endParaRPr lang="en-US" altLang="zh-CN" sz="2400" dirty="0"/>
          </a:p>
          <a:p>
            <a:pPr marL="0" indent="0">
              <a:buNone/>
            </a:pPr>
            <a:r>
              <a:rPr lang="zh-CN" altLang="en-US" sz="2400" dirty="0"/>
              <a:t>      输入对话框</a:t>
            </a:r>
            <a:r>
              <a:rPr lang="en-US" altLang="zh-CN" sz="2400" dirty="0"/>
              <a:t>: </a:t>
            </a:r>
            <a:r>
              <a:rPr lang="en-US" altLang="zh-CN" sz="2400" dirty="0" err="1"/>
              <a:t>showInputDialog</a:t>
            </a:r>
            <a:r>
              <a:rPr lang="en-US" altLang="zh-CN" sz="2400" dirty="0"/>
              <a:t>: </a:t>
            </a:r>
            <a:r>
              <a:rPr lang="zh-CN" altLang="en-US" sz="2400" dirty="0"/>
              <a:t>显示一条消息并等待用户的输入。</a:t>
            </a:r>
            <a:endParaRPr lang="zh-CN" altLang="en-US" sz="2400" dirty="0"/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53147">
              <a:srgbClr val="F799F3"/>
            </a:gs>
            <a:gs pos="74000">
              <a:srgbClr val="F799F3"/>
            </a:gs>
            <a:gs pos="83000">
              <a:srgbClr val="F799F3"/>
            </a:gs>
            <a:gs pos="100000">
              <a:srgbClr val="F799F3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57537" y="28069"/>
            <a:ext cx="11876926" cy="6801862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以 </a:t>
            </a:r>
            <a:r>
              <a:rPr lang="en-US" altLang="zh-CN" sz="20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showConfirmDialog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为例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:  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int selection=</a:t>
            </a:r>
            <a:r>
              <a:rPr lang="en-US" altLang="zh-CN" sz="22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JOptionPane</a:t>
            </a:r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 </a:t>
            </a:r>
            <a:r>
              <a:rPr lang="en-US" altLang="zh-CN" sz="22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showConfirmDialog</a:t>
            </a:r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( </a:t>
            </a:r>
            <a:endParaRPr lang="en-US" altLang="zh-CN" sz="2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en-US" altLang="zh-CN" sz="22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DialogFrame</a:t>
            </a:r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 this,                                        //</a:t>
            </a:r>
            <a:r>
              <a:rPr lang="zh-CN" altLang="en-US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父窗口 </a:t>
            </a:r>
            <a:endParaRPr lang="en-US" altLang="zh-CN" sz="2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“消息”</a:t>
            </a:r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,“</a:t>
            </a:r>
            <a:r>
              <a:rPr lang="zh-CN" altLang="en-US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标题”</a:t>
            </a:r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                                           //</a:t>
            </a:r>
            <a:r>
              <a:rPr lang="zh-CN" altLang="en-US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消息以及对话框标题</a:t>
            </a:r>
            <a:endParaRPr lang="en-US" altLang="zh-CN" sz="2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en-US" altLang="zh-CN" sz="22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JOptionPane</a:t>
            </a:r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 OK_CANCEL_OPTION,           //</a:t>
            </a:r>
            <a:r>
              <a:rPr lang="zh-CN" altLang="en-US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底部按钮类型</a:t>
            </a:r>
            <a:endParaRPr lang="en-US" altLang="zh-CN" sz="2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en-US" altLang="zh-CN" sz="22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JOptionPane</a:t>
            </a:r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 WARNING_MESSAGE ) ;        //</a:t>
            </a:r>
            <a:r>
              <a:rPr lang="zh-CN" altLang="en-US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消息类型</a:t>
            </a:r>
            <a:endParaRPr lang="en-US" altLang="zh-CN" sz="2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下面通过一个窗口中设置四个按钮来分别弹出四种对话框。 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例 各种对话框的显示。 </a:t>
            </a:r>
            <a:endParaRPr lang="en-US" altLang="zh-CN" sz="2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import java. </a:t>
            </a:r>
            <a:r>
              <a:rPr lang="en-US" altLang="zh-CN" sz="22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awt</a:t>
            </a:r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 *;</a:t>
            </a:r>
            <a:endParaRPr lang="en-US" altLang="zh-CN" sz="2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import java. </a:t>
            </a:r>
            <a:r>
              <a:rPr lang="en-US" altLang="zh-CN" sz="22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awt</a:t>
            </a:r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 event. *; </a:t>
            </a:r>
            <a:endParaRPr lang="en-US" altLang="zh-CN" sz="2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import </a:t>
            </a:r>
            <a:r>
              <a:rPr lang="en-US" altLang="zh-CN" sz="22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javax</a:t>
            </a:r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 swing. *; </a:t>
            </a:r>
            <a:endParaRPr lang="en-US" altLang="zh-CN" sz="2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public class Test_9{ </a:t>
            </a:r>
            <a:endParaRPr lang="en-US" altLang="zh-CN" sz="2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public static void main(String[] </a:t>
            </a:r>
            <a:r>
              <a:rPr lang="en-US" altLang="zh-CN" sz="22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args</a:t>
            </a:r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){ </a:t>
            </a:r>
            <a:endParaRPr lang="en-US" altLang="zh-CN" sz="2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// TODO Auto-generated method stub </a:t>
            </a:r>
            <a:endParaRPr lang="en-US" altLang="zh-CN" sz="2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</a:t>
            </a:r>
            <a:r>
              <a:rPr lang="en-US" altLang="zh-CN" sz="22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MyFrame</a:t>
            </a:r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m=new </a:t>
            </a:r>
            <a:r>
              <a:rPr lang="en-US" altLang="zh-CN" sz="22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MyFrame</a:t>
            </a:r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(); </a:t>
            </a:r>
            <a:endParaRPr lang="en-US" altLang="zh-CN" sz="2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} </a:t>
            </a:r>
            <a:endParaRPr lang="en-US" altLang="zh-CN" sz="2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} </a:t>
            </a:r>
            <a:endParaRPr lang="en-US" altLang="zh-CN" sz="2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class </a:t>
            </a:r>
            <a:r>
              <a:rPr lang="en-US" altLang="zh-CN" sz="22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MyFrame</a:t>
            </a:r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extends </a:t>
            </a:r>
            <a:r>
              <a:rPr lang="en-US" altLang="zh-CN" sz="22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JFrame</a:t>
            </a:r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implements ActionListener</a:t>
            </a:r>
            <a:endParaRPr lang="en-US" altLang="zh-CN" sz="2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{ </a:t>
            </a:r>
            <a:endParaRPr lang="en-US" altLang="zh-CN" sz="2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22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JButton</a:t>
            </a:r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b1=new </a:t>
            </a:r>
            <a:r>
              <a:rPr lang="en-US" altLang="zh-CN" sz="22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JButton</a:t>
            </a:r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("</a:t>
            </a:r>
            <a:r>
              <a:rPr lang="zh-CN" altLang="en-US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消息对话框</a:t>
            </a:r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");</a:t>
            </a:r>
            <a:endParaRPr lang="zh-CN" altLang="en-US" sz="2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53147">
              <a:srgbClr val="F799F3"/>
            </a:gs>
            <a:gs pos="74000">
              <a:srgbClr val="F799F3"/>
            </a:gs>
            <a:gs pos="83000">
              <a:srgbClr val="F799F3"/>
            </a:gs>
            <a:gs pos="100000">
              <a:srgbClr val="F799F3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913069"/>
          </a:xfr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>
            <a:normAutofit fontScale="90000"/>
          </a:bodyPr>
          <a:lstStyle/>
          <a:p>
            <a:br>
              <a:rPr lang="en-US" altLang="zh-CN" sz="3100" b="1" spc="-15" dirty="0">
                <a:solidFill>
                  <a:srgbClr val="00AEEF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</a:br>
            <a:r>
              <a:rPr lang="en-US" altLang="zh-CN" sz="3100" b="1" spc="-15" dirty="0">
                <a:solidFill>
                  <a:srgbClr val="00AEEF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9.2</a:t>
            </a:r>
            <a:r>
              <a:rPr lang="zh-CN" altLang="en-US" sz="3100" b="1" spc="-15" dirty="0">
                <a:solidFill>
                  <a:srgbClr val="00AEEF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知识点概述</a:t>
            </a:r>
            <a:br>
              <a:rPr lang="zh-CN" altLang="zh-CN" sz="18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等线" panose="02010600030101010101" pitchFamily="2" charset="-122"/>
              </a:rPr>
            </a:br>
            <a:endParaRPr lang="zh-CN" altLang="en-US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sz="2400" dirty="0"/>
              <a:t>      事件是由系统预先定义的</a:t>
            </a:r>
            <a:r>
              <a:rPr lang="en-US" altLang="zh-CN" sz="2400" dirty="0"/>
              <a:t>, </a:t>
            </a:r>
            <a:r>
              <a:rPr lang="zh-CN" altLang="en-US" sz="2400" dirty="0"/>
              <a:t>事件作用于对象</a:t>
            </a:r>
            <a:r>
              <a:rPr lang="en-US" altLang="zh-CN" sz="2400" dirty="0"/>
              <a:t>, </a:t>
            </a:r>
            <a:r>
              <a:rPr lang="zh-CN" altLang="en-US" sz="2400" dirty="0"/>
              <a:t>对象识别事件并作出相应的反应。</a:t>
            </a:r>
            <a:endParaRPr lang="en-US" altLang="zh-CN" sz="2400" dirty="0"/>
          </a:p>
          <a:p>
            <a:pPr marL="0" indent="0">
              <a:buNone/>
            </a:pPr>
            <a:r>
              <a:rPr lang="en-US" altLang="zh-CN" sz="2400" dirty="0"/>
              <a:t>       Java </a:t>
            </a:r>
            <a:r>
              <a:rPr lang="zh-CN" altLang="en-US" sz="2400" dirty="0"/>
              <a:t>事件模型工作模式</a:t>
            </a:r>
            <a:r>
              <a:rPr lang="en-US" altLang="zh-CN" sz="2400" dirty="0"/>
              <a:t>:</a:t>
            </a:r>
            <a:endParaRPr lang="en-US" altLang="zh-CN" sz="2400" dirty="0"/>
          </a:p>
          <a:p>
            <a:pPr marL="0" indent="0">
              <a:buNone/>
            </a:pPr>
            <a:endParaRPr lang="en-US" altLang="zh-CN" sz="2400" dirty="0"/>
          </a:p>
          <a:p>
            <a:pPr marL="0" indent="0">
              <a:buNone/>
            </a:pPr>
            <a:endParaRPr lang="en-US" altLang="zh-CN" sz="2400" dirty="0"/>
          </a:p>
          <a:p>
            <a:pPr marL="0" indent="0">
              <a:buNone/>
            </a:pPr>
            <a:r>
              <a:rPr lang="zh-CN" altLang="en-US" sz="2400" dirty="0"/>
              <a:t>      上图中的事件源指的是能够产生事件的对象</a:t>
            </a:r>
            <a:r>
              <a:rPr lang="en-US" altLang="zh-CN" sz="2400" dirty="0"/>
              <a:t>, </a:t>
            </a:r>
            <a:r>
              <a:rPr lang="zh-CN" altLang="en-US" sz="2400" dirty="0"/>
              <a:t>可以理解为发出消息的实体</a:t>
            </a:r>
            <a:r>
              <a:rPr lang="en-US" altLang="zh-CN" sz="2400" dirty="0"/>
              <a:t>, </a:t>
            </a:r>
            <a:r>
              <a:rPr lang="zh-CN" altLang="en-US" sz="2400" dirty="0"/>
              <a:t>例如键 盘、 鼠标、 窗口操作及对控件的操作都是事件源。 一个事件由事件源发出消息</a:t>
            </a:r>
            <a:r>
              <a:rPr lang="en-US" altLang="zh-CN" sz="2400" dirty="0"/>
              <a:t>, </a:t>
            </a:r>
            <a:r>
              <a:rPr lang="zh-CN" altLang="en-US" sz="2400" dirty="0"/>
              <a:t>通过注册 监听器监听到事件源的消息</a:t>
            </a:r>
            <a:r>
              <a:rPr lang="en-US" altLang="zh-CN" sz="2400" dirty="0"/>
              <a:t>, </a:t>
            </a:r>
            <a:r>
              <a:rPr lang="zh-CN" altLang="en-US" sz="2400" dirty="0"/>
              <a:t>并对消息进行识别</a:t>
            </a:r>
            <a:r>
              <a:rPr lang="en-US" altLang="zh-CN" sz="2400" dirty="0"/>
              <a:t>, </a:t>
            </a:r>
            <a:r>
              <a:rPr lang="zh-CN" altLang="en-US" sz="2400" dirty="0"/>
              <a:t>启动相应的事件驱动程序</a:t>
            </a:r>
            <a:r>
              <a:rPr lang="en-US" altLang="zh-CN" sz="2400" dirty="0"/>
              <a:t>, </a:t>
            </a:r>
            <a:r>
              <a:rPr lang="zh-CN" altLang="en-US" sz="2400" dirty="0"/>
              <a:t>来实现具体 的功能。</a:t>
            </a:r>
            <a:endParaRPr lang="en-US" altLang="zh-CN" sz="2400" dirty="0"/>
          </a:p>
          <a:p>
            <a:pPr marL="0" indent="0">
              <a:buNone/>
            </a:pPr>
            <a:r>
              <a:rPr lang="zh-CN" altLang="en-US" sz="2400" dirty="0"/>
              <a:t>       在 </a:t>
            </a:r>
            <a:r>
              <a:rPr lang="en-US" altLang="zh-CN" sz="2400" dirty="0"/>
              <a:t>Java </a:t>
            </a:r>
            <a:r>
              <a:rPr lang="zh-CN" altLang="en-US" sz="2400" dirty="0"/>
              <a:t>中常用的事件有动作事件 </a:t>
            </a:r>
            <a:r>
              <a:rPr lang="en-US" altLang="zh-CN" sz="2400" dirty="0"/>
              <a:t>(</a:t>
            </a:r>
            <a:r>
              <a:rPr lang="en-US" altLang="zh-CN" sz="2400" dirty="0" err="1"/>
              <a:t>ActionEvent</a:t>
            </a:r>
            <a:r>
              <a:rPr lang="en-US" altLang="zh-CN" sz="2400" dirty="0"/>
              <a:t>)</a:t>
            </a:r>
            <a:r>
              <a:rPr lang="zh-CN" altLang="en-US" sz="2400" dirty="0"/>
              <a:t>、 窗口事件 </a:t>
            </a:r>
            <a:r>
              <a:rPr lang="en-US" altLang="zh-CN" sz="2400" dirty="0"/>
              <a:t>(</a:t>
            </a:r>
            <a:r>
              <a:rPr lang="en-US" altLang="zh-CN" sz="2400" dirty="0" err="1"/>
              <a:t>WindowEvent</a:t>
            </a:r>
            <a:r>
              <a:rPr lang="en-US" altLang="zh-CN" sz="2400" dirty="0"/>
              <a:t>)</a:t>
            </a:r>
            <a:r>
              <a:rPr lang="zh-CN" altLang="en-US" sz="2400" dirty="0"/>
              <a:t>、 键盘事 件 </a:t>
            </a:r>
            <a:r>
              <a:rPr lang="en-US" altLang="zh-CN" sz="2400" dirty="0"/>
              <a:t>(</a:t>
            </a:r>
            <a:r>
              <a:rPr lang="en-US" altLang="zh-CN" sz="2400" dirty="0" err="1"/>
              <a:t>KeyEvent</a:t>
            </a:r>
            <a:r>
              <a:rPr lang="en-US" altLang="zh-CN" sz="2400" dirty="0"/>
              <a:t>)</a:t>
            </a:r>
            <a:r>
              <a:rPr lang="zh-CN" altLang="en-US" sz="2400" dirty="0"/>
              <a:t>、 鼠标事件 </a:t>
            </a:r>
            <a:r>
              <a:rPr lang="en-US" altLang="zh-CN" sz="2400" dirty="0"/>
              <a:t>(</a:t>
            </a:r>
            <a:r>
              <a:rPr lang="en-US" altLang="zh-CN" sz="2400" dirty="0" err="1"/>
              <a:t>MouseEvent</a:t>
            </a:r>
            <a:r>
              <a:rPr lang="en-US" altLang="zh-CN" sz="2400" dirty="0"/>
              <a:t>) </a:t>
            </a:r>
            <a:r>
              <a:rPr lang="zh-CN" altLang="en-US" sz="2400" dirty="0"/>
              <a:t>等。</a:t>
            </a:r>
            <a:endParaRPr lang="zh-CN" altLang="en-US" sz="2400" dirty="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1673" y="3122406"/>
            <a:ext cx="4608246" cy="878888"/>
          </a:xfrm>
          <a:prstGeom prst="rect">
            <a:avLst/>
          </a:prstGeom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53147">
              <a:srgbClr val="F799F3"/>
            </a:gs>
            <a:gs pos="74000">
              <a:srgbClr val="F799F3"/>
            </a:gs>
            <a:gs pos="83000">
              <a:srgbClr val="F799F3"/>
            </a:gs>
            <a:gs pos="100000">
              <a:srgbClr val="F799F3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26030" y="-15691"/>
            <a:ext cx="11805007" cy="6863417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 wrap="square" rtlCol="0">
            <a:spAutoFit/>
          </a:bodyPr>
          <a:lstStyle/>
          <a:p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22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JButton</a:t>
            </a:r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b2=new </a:t>
            </a:r>
            <a:r>
              <a:rPr lang="en-US" altLang="zh-CN" sz="22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JButton</a:t>
            </a:r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("</a:t>
            </a:r>
            <a:r>
              <a:rPr lang="zh-CN" altLang="en-US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确认对话框</a:t>
            </a:r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"); </a:t>
            </a:r>
            <a:endParaRPr lang="en-US" altLang="zh-CN" sz="2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22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JButton</a:t>
            </a:r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b3=new </a:t>
            </a:r>
            <a:r>
              <a:rPr lang="en-US" altLang="zh-CN" sz="22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JButton</a:t>
            </a:r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("</a:t>
            </a:r>
            <a:r>
              <a:rPr lang="zh-CN" altLang="en-US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选项对话框</a:t>
            </a:r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");</a:t>
            </a:r>
            <a:endParaRPr lang="en-US" altLang="zh-CN" sz="2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22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JButton</a:t>
            </a:r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b4=new </a:t>
            </a:r>
            <a:r>
              <a:rPr lang="en-US" altLang="zh-CN" sz="22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JButton</a:t>
            </a:r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("</a:t>
            </a:r>
            <a:r>
              <a:rPr lang="zh-CN" altLang="en-US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输入对话框</a:t>
            </a:r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");</a:t>
            </a:r>
            <a:endParaRPr lang="en-US" altLang="zh-CN" sz="2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22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MyFrame</a:t>
            </a:r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() </a:t>
            </a:r>
            <a:endParaRPr lang="en-US" altLang="zh-CN" sz="2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{        this. </a:t>
            </a:r>
            <a:r>
              <a:rPr lang="en-US" altLang="zh-CN" sz="22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setTitle</a:t>
            </a:r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("</a:t>
            </a:r>
            <a:r>
              <a:rPr lang="zh-CN" altLang="en-US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鼠标事件</a:t>
            </a:r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"); </a:t>
            </a:r>
            <a:endParaRPr lang="en-US" altLang="zh-CN" sz="2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this. </a:t>
            </a:r>
            <a:r>
              <a:rPr lang="en-US" altLang="zh-CN" sz="22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setSize</a:t>
            </a:r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(300,300); </a:t>
            </a:r>
            <a:endParaRPr lang="en-US" altLang="zh-CN" sz="2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this. </a:t>
            </a:r>
            <a:r>
              <a:rPr lang="en-US" altLang="zh-CN" sz="22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setLocation</a:t>
            </a:r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(300,300);</a:t>
            </a:r>
            <a:endParaRPr lang="en-US" altLang="zh-CN" sz="2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this. </a:t>
            </a:r>
            <a:r>
              <a:rPr lang="en-US" altLang="zh-CN" sz="22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setBackground</a:t>
            </a:r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(Color. </a:t>
            </a:r>
            <a:r>
              <a:rPr lang="en-US" altLang="zh-CN" sz="22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lightGray</a:t>
            </a:r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);</a:t>
            </a:r>
            <a:endParaRPr lang="en-US" altLang="zh-CN" sz="2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Container con=this. </a:t>
            </a:r>
            <a:r>
              <a:rPr lang="en-US" altLang="zh-CN" sz="22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getContentPane</a:t>
            </a:r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(); </a:t>
            </a:r>
            <a:endParaRPr lang="en-US" altLang="zh-CN" sz="2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con. </a:t>
            </a:r>
            <a:r>
              <a:rPr lang="en-US" altLang="zh-CN" sz="22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setLayout</a:t>
            </a:r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(new </a:t>
            </a:r>
            <a:r>
              <a:rPr lang="en-US" altLang="zh-CN" sz="22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GridLayout</a:t>
            </a:r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(4,1));</a:t>
            </a:r>
            <a:endParaRPr lang="en-US" altLang="zh-CN" sz="2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</a:t>
            </a:r>
            <a:r>
              <a:rPr lang="en-US" altLang="zh-CN" sz="22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JPanel</a:t>
            </a:r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p1=new </a:t>
            </a:r>
            <a:r>
              <a:rPr lang="en-US" altLang="zh-CN" sz="22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JPanel</a:t>
            </a:r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(); </a:t>
            </a:r>
            <a:endParaRPr lang="en-US" altLang="zh-CN" sz="2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p1. </a:t>
            </a:r>
            <a:r>
              <a:rPr lang="en-US" altLang="zh-CN" sz="22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setLayout</a:t>
            </a:r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(new </a:t>
            </a:r>
            <a:r>
              <a:rPr lang="en-US" altLang="zh-CN" sz="22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FlowLayout</a:t>
            </a:r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()); </a:t>
            </a:r>
            <a:endParaRPr lang="en-US" altLang="zh-CN" sz="2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</a:t>
            </a:r>
            <a:r>
              <a:rPr lang="en-US" altLang="zh-CN" sz="22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JPanel</a:t>
            </a:r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p2=new </a:t>
            </a:r>
            <a:r>
              <a:rPr lang="en-US" altLang="zh-CN" sz="22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JPanel</a:t>
            </a:r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(); </a:t>
            </a:r>
            <a:endParaRPr lang="en-US" altLang="zh-CN" sz="2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p2. </a:t>
            </a:r>
            <a:r>
              <a:rPr lang="en-US" altLang="zh-CN" sz="22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setLayout</a:t>
            </a:r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(new </a:t>
            </a:r>
            <a:r>
              <a:rPr lang="en-US" altLang="zh-CN" sz="22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FlowLayout</a:t>
            </a:r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()); </a:t>
            </a:r>
            <a:endParaRPr lang="en-US" altLang="zh-CN" sz="2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</a:t>
            </a:r>
            <a:r>
              <a:rPr lang="en-US" altLang="zh-CN" sz="22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JPanel</a:t>
            </a:r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p3=new </a:t>
            </a:r>
            <a:r>
              <a:rPr lang="en-US" altLang="zh-CN" sz="22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JPanel</a:t>
            </a:r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(); </a:t>
            </a:r>
            <a:endParaRPr lang="en-US" altLang="zh-CN" sz="2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p3. </a:t>
            </a:r>
            <a:r>
              <a:rPr lang="en-US" altLang="zh-CN" sz="22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setLayout</a:t>
            </a:r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(new </a:t>
            </a:r>
            <a:r>
              <a:rPr lang="en-US" altLang="zh-CN" sz="22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FlowLayout</a:t>
            </a:r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());</a:t>
            </a:r>
            <a:endParaRPr lang="en-US" altLang="zh-CN" sz="2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</a:t>
            </a:r>
            <a:r>
              <a:rPr lang="en-US" altLang="zh-CN" sz="22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JPanel</a:t>
            </a:r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p4=new </a:t>
            </a:r>
            <a:r>
              <a:rPr lang="en-US" altLang="zh-CN" sz="22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JPanel</a:t>
            </a:r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(); </a:t>
            </a:r>
            <a:endParaRPr lang="en-US" altLang="zh-CN" sz="2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p4. </a:t>
            </a:r>
            <a:r>
              <a:rPr lang="en-US" altLang="zh-CN" sz="22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setLayout</a:t>
            </a:r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(new </a:t>
            </a:r>
            <a:r>
              <a:rPr lang="en-US" altLang="zh-CN" sz="22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FlowLayout</a:t>
            </a:r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());</a:t>
            </a:r>
            <a:endParaRPr lang="en-US" altLang="zh-CN" sz="2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p1. add(b1); </a:t>
            </a:r>
            <a:endParaRPr lang="en-US" altLang="zh-CN" sz="2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p2. add(b2);</a:t>
            </a:r>
            <a:endParaRPr lang="zh-CN" altLang="en-US" sz="2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53147">
              <a:srgbClr val="F799F3"/>
            </a:gs>
            <a:gs pos="74000">
              <a:srgbClr val="F799F3"/>
            </a:gs>
            <a:gs pos="83000">
              <a:srgbClr val="F799F3"/>
            </a:gs>
            <a:gs pos="100000">
              <a:srgbClr val="F799F3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03771" y="0"/>
            <a:ext cx="11784458" cy="6863417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 wrap="square" rtlCol="0">
            <a:spAutoFit/>
          </a:bodyPr>
          <a:lstStyle/>
          <a:p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p3. add(b3); </a:t>
            </a:r>
            <a:endParaRPr lang="en-US" altLang="zh-CN" sz="2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p4. add(b4); </a:t>
            </a:r>
            <a:endParaRPr lang="en-US" altLang="zh-CN" sz="2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con. add(p1); </a:t>
            </a:r>
            <a:endParaRPr lang="en-US" altLang="zh-CN" sz="2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con. add(p2); </a:t>
            </a:r>
            <a:endParaRPr lang="en-US" altLang="zh-CN" sz="2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con. add(p3); </a:t>
            </a:r>
            <a:endParaRPr lang="en-US" altLang="zh-CN" sz="2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con. add(p4); </a:t>
            </a:r>
            <a:endParaRPr lang="en-US" altLang="zh-CN" sz="2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b1. </a:t>
            </a:r>
            <a:r>
              <a:rPr lang="en-US" altLang="zh-CN" sz="22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addActionListener</a:t>
            </a:r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(this);</a:t>
            </a:r>
            <a:endParaRPr lang="en-US" altLang="zh-CN" sz="2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b2. </a:t>
            </a:r>
            <a:r>
              <a:rPr lang="en-US" altLang="zh-CN" sz="22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addActionListener</a:t>
            </a:r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(this);</a:t>
            </a:r>
            <a:endParaRPr lang="en-US" altLang="zh-CN" sz="2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b3. </a:t>
            </a:r>
            <a:r>
              <a:rPr lang="en-US" altLang="zh-CN" sz="22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addActionListener</a:t>
            </a:r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(this); </a:t>
            </a:r>
            <a:endParaRPr lang="en-US" altLang="zh-CN" sz="2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b4. </a:t>
            </a:r>
            <a:r>
              <a:rPr lang="en-US" altLang="zh-CN" sz="22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addActionListener</a:t>
            </a:r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(this); </a:t>
            </a:r>
            <a:endParaRPr lang="en-US" altLang="zh-CN" sz="2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this. </a:t>
            </a:r>
            <a:r>
              <a:rPr lang="en-US" altLang="zh-CN" sz="22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setVisible</a:t>
            </a:r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(true); </a:t>
            </a:r>
            <a:endParaRPr lang="en-US" altLang="zh-CN" sz="2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}  </a:t>
            </a:r>
            <a:endParaRPr lang="en-US" altLang="zh-CN" sz="2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@ Override </a:t>
            </a:r>
            <a:endParaRPr lang="en-US" altLang="zh-CN" sz="2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public void </a:t>
            </a:r>
            <a:r>
              <a:rPr lang="en-US" altLang="zh-CN" sz="22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actionPerformed</a:t>
            </a:r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2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ActionEvent</a:t>
            </a:r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e){</a:t>
            </a:r>
            <a:endParaRPr lang="en-US" altLang="zh-CN" sz="2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// TODO Auto-generated method stub </a:t>
            </a:r>
            <a:endParaRPr lang="en-US" altLang="zh-CN" sz="2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if(e. </a:t>
            </a:r>
            <a:r>
              <a:rPr lang="en-US" altLang="zh-CN" sz="22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getSource</a:t>
            </a:r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()= =b1)</a:t>
            </a:r>
            <a:endParaRPr lang="en-US" altLang="zh-CN" sz="2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{ </a:t>
            </a:r>
            <a:endParaRPr lang="en-US" altLang="zh-CN" sz="2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r>
              <a:rPr lang="en-US" altLang="zh-CN" sz="22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JOptionPane</a:t>
            </a:r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 </a:t>
            </a:r>
            <a:r>
              <a:rPr lang="en-US" altLang="zh-CN" sz="22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showMessageDialog</a:t>
            </a:r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(this,"</a:t>
            </a:r>
            <a:r>
              <a:rPr lang="zh-CN" altLang="en-US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欢迎使用</a:t>
            </a:r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","</a:t>
            </a:r>
            <a:r>
              <a:rPr lang="zh-CN" altLang="en-US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消息信息</a:t>
            </a:r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",</a:t>
            </a:r>
            <a:r>
              <a:rPr lang="en-US" altLang="zh-CN" sz="22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JOptionPane</a:t>
            </a:r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      INFORMATION_MESSAGE);</a:t>
            </a:r>
            <a:endParaRPr lang="en-US" altLang="zh-CN" sz="2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}    </a:t>
            </a:r>
            <a:endParaRPr lang="zh-CN" altLang="en-US" sz="2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53147">
              <a:srgbClr val="F799F3"/>
            </a:gs>
            <a:gs pos="74000">
              <a:srgbClr val="F799F3"/>
            </a:gs>
            <a:gs pos="83000">
              <a:srgbClr val="F799F3"/>
            </a:gs>
            <a:gs pos="100000">
              <a:srgbClr val="F799F3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19182" y="0"/>
            <a:ext cx="11753636" cy="6863417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 wrap="square" rtlCol="0">
            <a:spAutoFit/>
          </a:bodyPr>
          <a:lstStyle/>
          <a:p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if(e. </a:t>
            </a:r>
            <a:r>
              <a:rPr lang="en-US" altLang="zh-CN" sz="22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getSource</a:t>
            </a:r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()= =b2)</a:t>
            </a:r>
            <a:endParaRPr lang="en-US" altLang="zh-CN" sz="2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{ </a:t>
            </a:r>
            <a:endParaRPr lang="en-US" altLang="zh-CN" sz="2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r>
              <a:rPr lang="en-US" altLang="zh-CN" sz="22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JOptionPane</a:t>
            </a:r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 </a:t>
            </a:r>
            <a:r>
              <a:rPr lang="en-US" altLang="zh-CN" sz="22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showConfirmDialog</a:t>
            </a:r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(this,"</a:t>
            </a:r>
            <a:r>
              <a:rPr lang="zh-CN" altLang="en-US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请确认消息</a:t>
            </a:r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","</a:t>
            </a:r>
            <a:r>
              <a:rPr lang="zh-CN" altLang="en-US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确认信息</a:t>
            </a:r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", </a:t>
            </a:r>
            <a:r>
              <a:rPr lang="en-US" altLang="zh-CN" sz="22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JOptionPane</a:t>
            </a:r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  INFORMATION_MESSAGE); </a:t>
            </a:r>
            <a:endParaRPr lang="en-US" altLang="zh-CN" sz="2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} </a:t>
            </a:r>
            <a:endParaRPr lang="en-US" altLang="zh-CN" sz="2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if(e. </a:t>
            </a:r>
            <a:r>
              <a:rPr lang="en-US" altLang="zh-CN" sz="22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getSource</a:t>
            </a:r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()= =b3) </a:t>
            </a:r>
            <a:endParaRPr lang="en-US" altLang="zh-CN" sz="2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{ </a:t>
            </a:r>
            <a:endParaRPr lang="en-US" altLang="zh-CN" sz="2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String []str={"</a:t>
            </a:r>
            <a:r>
              <a:rPr lang="zh-CN" altLang="en-US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北京</a:t>
            </a:r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","</a:t>
            </a:r>
            <a:r>
              <a:rPr lang="zh-CN" altLang="en-US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上海</a:t>
            </a:r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","</a:t>
            </a:r>
            <a:r>
              <a:rPr lang="zh-CN" altLang="en-US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广州</a:t>
            </a:r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"};</a:t>
            </a:r>
            <a:endParaRPr lang="en-US" altLang="zh-CN" sz="2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2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JOptionPane</a:t>
            </a:r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 </a:t>
            </a:r>
            <a:r>
              <a:rPr lang="en-US" altLang="zh-CN" sz="22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showOptionDialog</a:t>
            </a:r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(this,"</a:t>
            </a:r>
            <a:r>
              <a:rPr lang="zh-CN" altLang="en-US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选项</a:t>
            </a:r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","</a:t>
            </a:r>
            <a:r>
              <a:rPr lang="zh-CN" altLang="en-US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选项</a:t>
            </a:r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", </a:t>
            </a:r>
            <a:r>
              <a:rPr lang="en-US" altLang="zh-CN" sz="22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JOptionPane</a:t>
            </a:r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 YES_NO _CANCEL _OPTION, </a:t>
            </a:r>
            <a:r>
              <a:rPr lang="en-US" altLang="zh-CN" sz="22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JOptionPane</a:t>
            </a:r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 QUESTION _MESSAGE, </a:t>
            </a:r>
            <a:r>
              <a:rPr lang="en-US" altLang="zh-CN" sz="22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null,str,null</a:t>
            </a:r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);</a:t>
            </a:r>
            <a:endParaRPr lang="en-US" altLang="zh-CN" sz="2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}  </a:t>
            </a:r>
            <a:endParaRPr lang="en-US" altLang="zh-CN" sz="2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if(e. </a:t>
            </a:r>
            <a:r>
              <a:rPr lang="en-US" altLang="zh-CN" sz="22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getSource</a:t>
            </a:r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()= =b4) </a:t>
            </a:r>
            <a:endParaRPr lang="en-US" altLang="zh-CN" sz="2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{ </a:t>
            </a:r>
            <a:endParaRPr lang="en-US" altLang="zh-CN" sz="2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22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JOptionPane</a:t>
            </a:r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 </a:t>
            </a:r>
            <a:r>
              <a:rPr lang="en-US" altLang="zh-CN" sz="22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showInputDialog</a:t>
            </a:r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(this,"</a:t>
            </a:r>
            <a:r>
              <a:rPr lang="zh-CN" altLang="en-US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输入的信息</a:t>
            </a:r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"); </a:t>
            </a:r>
            <a:endParaRPr lang="en-US" altLang="zh-CN" sz="2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} </a:t>
            </a:r>
            <a:endParaRPr lang="en-US" altLang="zh-CN" sz="2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} </a:t>
            </a:r>
            <a:endParaRPr lang="en-US" altLang="zh-CN" sz="2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}</a:t>
            </a:r>
            <a:endParaRPr lang="en-US" altLang="zh-CN" sz="2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2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2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2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3425" y="3368166"/>
            <a:ext cx="4246926" cy="3489834"/>
          </a:xfrm>
          <a:prstGeom prst="rect">
            <a:avLst/>
          </a:prstGeom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53147">
              <a:srgbClr val="F799F3"/>
            </a:gs>
            <a:gs pos="74000">
              <a:srgbClr val="F799F3"/>
            </a:gs>
            <a:gs pos="83000">
              <a:srgbClr val="F799F3"/>
            </a:gs>
            <a:gs pos="100000">
              <a:srgbClr val="F799F3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56854" y="308225"/>
            <a:ext cx="11763910" cy="6236413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8863" y="729465"/>
            <a:ext cx="5250981" cy="4952143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11853" y="737170"/>
            <a:ext cx="5250980" cy="4949487"/>
          </a:xfrm>
          <a:prstGeom prst="rect">
            <a:avLst/>
          </a:prstGeom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53147">
              <a:srgbClr val="F799F3"/>
            </a:gs>
            <a:gs pos="74000">
              <a:srgbClr val="F799F3"/>
            </a:gs>
            <a:gs pos="83000">
              <a:srgbClr val="F799F3"/>
            </a:gs>
            <a:gs pos="100000">
              <a:srgbClr val="F799F3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139094"/>
            <a:ext cx="10515600" cy="1325563"/>
          </a:xfr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/>
          <a:lstStyle/>
          <a:p>
            <a:r>
              <a:rPr lang="en-US" altLang="zh-CN" dirty="0">
                <a:solidFill>
                  <a:schemeClr val="accent1"/>
                </a:solidFill>
              </a:rPr>
              <a:t>9.3  </a:t>
            </a:r>
            <a:r>
              <a:rPr lang="zh-CN" altLang="en-US" dirty="0">
                <a:solidFill>
                  <a:schemeClr val="accent1"/>
                </a:solidFill>
              </a:rPr>
              <a:t>项目实践</a:t>
            </a:r>
            <a:endParaRPr lang="zh-CN" altLang="en-US" dirty="0">
              <a:solidFill>
                <a:schemeClr val="accent1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/>
          <a:lstStyle/>
          <a:p>
            <a:pPr marL="0" indent="0">
              <a:buNone/>
            </a:pPr>
            <a:r>
              <a:rPr lang="zh-CN" altLang="en-US" dirty="0"/>
              <a:t>    </a:t>
            </a:r>
            <a:r>
              <a:rPr lang="en-US" altLang="zh-CN" dirty="0"/>
              <a:t> </a:t>
            </a:r>
            <a:r>
              <a:rPr lang="zh-CN" altLang="en-US" dirty="0"/>
              <a:t>本项目在绘制出登录界面的基础上</a:t>
            </a:r>
            <a:r>
              <a:rPr lang="en-US" altLang="zh-CN" dirty="0"/>
              <a:t>, </a:t>
            </a:r>
            <a:r>
              <a:rPr lang="zh-CN" altLang="en-US" dirty="0"/>
              <a:t>增加了监听的设置。 实现了 “登录” 和 “取消” 按钮的单击事件。 下面针对该程序的设计过程进行功能分析</a:t>
            </a:r>
            <a:r>
              <a:rPr lang="en-US" altLang="zh-CN" dirty="0"/>
              <a:t>: </a:t>
            </a:r>
            <a:endParaRPr lang="en-US" altLang="zh-CN" dirty="0"/>
          </a:p>
          <a:p>
            <a:pPr marL="514350" indent="-514350">
              <a:buAutoNum type="arabicPeriod"/>
            </a:pPr>
            <a:r>
              <a:rPr lang="zh-CN" altLang="en-US" dirty="0"/>
              <a:t>首先设计登录界面。 </a:t>
            </a:r>
            <a:endParaRPr lang="en-US" altLang="zh-CN" dirty="0"/>
          </a:p>
          <a:p>
            <a:pPr marL="0" indent="0">
              <a:buNone/>
            </a:pPr>
            <a:r>
              <a:rPr lang="en-US" altLang="zh-CN" dirty="0"/>
              <a:t> 2. </a:t>
            </a:r>
            <a:r>
              <a:rPr lang="zh-CN" altLang="en-US" dirty="0"/>
              <a:t>获取输入信息。</a:t>
            </a:r>
            <a:endParaRPr lang="en-US" altLang="zh-CN" dirty="0"/>
          </a:p>
          <a:p>
            <a:pPr marL="0" indent="0">
              <a:buNone/>
            </a:pPr>
            <a:r>
              <a:rPr lang="zh-CN" altLang="en-US" dirty="0"/>
              <a:t> </a:t>
            </a:r>
            <a:r>
              <a:rPr lang="en-US" altLang="zh-CN" dirty="0"/>
              <a:t>3. </a:t>
            </a:r>
            <a:r>
              <a:rPr lang="zh-CN" altLang="en-US" dirty="0"/>
              <a:t>当单击 “登录” 按钮时</a:t>
            </a:r>
            <a:r>
              <a:rPr lang="en-US" altLang="zh-CN" dirty="0"/>
              <a:t>, </a:t>
            </a:r>
            <a:r>
              <a:rPr lang="zh-CN" altLang="en-US" dirty="0"/>
              <a:t>对用户名和密码进行判断</a:t>
            </a:r>
            <a:r>
              <a:rPr lang="en-US" altLang="zh-CN" dirty="0"/>
              <a:t>, </a:t>
            </a:r>
            <a:r>
              <a:rPr lang="zh-CN" altLang="en-US" dirty="0"/>
              <a:t>并显示判断结果。</a:t>
            </a:r>
            <a:endParaRPr lang="en-US" altLang="zh-CN" dirty="0"/>
          </a:p>
          <a:p>
            <a:pPr marL="0" indent="0">
              <a:buNone/>
            </a:pPr>
            <a:r>
              <a:rPr lang="zh-CN" altLang="en-US" dirty="0"/>
              <a:t> </a:t>
            </a:r>
            <a:r>
              <a:rPr lang="en-US" altLang="zh-CN" dirty="0"/>
              <a:t>4. </a:t>
            </a:r>
            <a:r>
              <a:rPr lang="zh-CN" altLang="en-US" dirty="0"/>
              <a:t>当单击 “取消” 按钮时</a:t>
            </a:r>
            <a:r>
              <a:rPr lang="en-US" altLang="zh-CN" dirty="0"/>
              <a:t>, </a:t>
            </a:r>
            <a:r>
              <a:rPr lang="zh-CN" altLang="en-US" dirty="0"/>
              <a:t>结束应用程序。</a:t>
            </a:r>
            <a:endParaRPr lang="zh-CN" altLang="en-US" dirty="0"/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53147">
              <a:srgbClr val="F799F3"/>
            </a:gs>
            <a:gs pos="74000">
              <a:srgbClr val="F799F3"/>
            </a:gs>
            <a:gs pos="83000">
              <a:srgbClr val="F799F3"/>
            </a:gs>
            <a:gs pos="100000">
              <a:srgbClr val="F799F3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16440" y="56138"/>
            <a:ext cx="11959119" cy="6801862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程序源代码如下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import java. </a:t>
            </a:r>
            <a:r>
              <a:rPr lang="en-US" altLang="zh-CN" sz="22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awt</a:t>
            </a:r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 Container;</a:t>
            </a:r>
            <a:endParaRPr lang="en-US" altLang="zh-CN" sz="2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import java. </a:t>
            </a:r>
            <a:r>
              <a:rPr lang="en-US" altLang="zh-CN" sz="22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awt</a:t>
            </a:r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 </a:t>
            </a:r>
            <a:r>
              <a:rPr lang="en-US" altLang="zh-CN" sz="22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FlowLayout</a:t>
            </a:r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endParaRPr lang="en-US" altLang="zh-CN" sz="2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import java. </a:t>
            </a:r>
            <a:r>
              <a:rPr lang="en-US" altLang="zh-CN" sz="22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awt</a:t>
            </a:r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 </a:t>
            </a:r>
            <a:r>
              <a:rPr lang="en-US" altLang="zh-CN" sz="22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GridLayout</a:t>
            </a:r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endParaRPr lang="en-US" altLang="zh-CN" sz="2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import java. </a:t>
            </a:r>
            <a:r>
              <a:rPr lang="en-US" altLang="zh-CN" sz="22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awt</a:t>
            </a:r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 event. </a:t>
            </a:r>
            <a:r>
              <a:rPr lang="en-US" altLang="zh-CN" sz="22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ActionEvent</a:t>
            </a:r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endParaRPr lang="en-US" altLang="zh-CN" sz="2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import java. </a:t>
            </a:r>
            <a:r>
              <a:rPr lang="en-US" altLang="zh-CN" sz="22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awt</a:t>
            </a:r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 event. ActionListener;</a:t>
            </a:r>
            <a:endParaRPr lang="en-US" altLang="zh-CN" sz="2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import </a:t>
            </a:r>
            <a:r>
              <a:rPr lang="en-US" altLang="zh-CN" sz="22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javax</a:t>
            </a:r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 swing. </a:t>
            </a:r>
            <a:r>
              <a:rPr lang="en-US" altLang="zh-CN" sz="22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ButtonGroup</a:t>
            </a:r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; </a:t>
            </a:r>
            <a:endParaRPr lang="en-US" altLang="zh-CN" sz="2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import </a:t>
            </a:r>
            <a:r>
              <a:rPr lang="en-US" altLang="zh-CN" sz="22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javax</a:t>
            </a:r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 swing. </a:t>
            </a:r>
            <a:r>
              <a:rPr lang="en-US" altLang="zh-CN" sz="22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JButton</a:t>
            </a:r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; </a:t>
            </a:r>
            <a:endParaRPr lang="en-US" altLang="zh-CN" sz="2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import </a:t>
            </a:r>
            <a:r>
              <a:rPr lang="en-US" altLang="zh-CN" sz="22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javax</a:t>
            </a:r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 swing. </a:t>
            </a:r>
            <a:r>
              <a:rPr lang="en-US" altLang="zh-CN" sz="22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JCheckBox</a:t>
            </a:r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endParaRPr lang="en-US" altLang="zh-CN" sz="2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import </a:t>
            </a:r>
            <a:r>
              <a:rPr lang="en-US" altLang="zh-CN" sz="22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javax</a:t>
            </a:r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 swing. </a:t>
            </a:r>
            <a:r>
              <a:rPr lang="en-US" altLang="zh-CN" sz="22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JFrame</a:t>
            </a:r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; </a:t>
            </a:r>
            <a:endParaRPr lang="en-US" altLang="zh-CN" sz="2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import </a:t>
            </a:r>
            <a:r>
              <a:rPr lang="en-US" altLang="zh-CN" sz="22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javax</a:t>
            </a:r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 swing. </a:t>
            </a:r>
            <a:r>
              <a:rPr lang="en-US" altLang="zh-CN" sz="22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JLabel</a:t>
            </a:r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; </a:t>
            </a:r>
            <a:endParaRPr lang="en-US" altLang="zh-CN" sz="2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import </a:t>
            </a:r>
            <a:r>
              <a:rPr lang="en-US" altLang="zh-CN" sz="22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javax</a:t>
            </a:r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 swing. </a:t>
            </a:r>
            <a:r>
              <a:rPr lang="en-US" altLang="zh-CN" sz="22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JOptionPane</a:t>
            </a:r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endParaRPr lang="en-US" altLang="zh-CN" sz="2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import </a:t>
            </a:r>
            <a:r>
              <a:rPr lang="en-US" altLang="zh-CN" sz="22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javax</a:t>
            </a:r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 swing. </a:t>
            </a:r>
            <a:r>
              <a:rPr lang="en-US" altLang="zh-CN" sz="22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JPanel</a:t>
            </a:r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; </a:t>
            </a:r>
            <a:endParaRPr lang="en-US" altLang="zh-CN" sz="2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import </a:t>
            </a:r>
            <a:r>
              <a:rPr lang="en-US" altLang="zh-CN" sz="22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javax</a:t>
            </a:r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 swing. </a:t>
            </a:r>
            <a:r>
              <a:rPr lang="en-US" altLang="zh-CN" sz="22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JRadioButton</a:t>
            </a:r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endParaRPr lang="en-US" altLang="zh-CN" sz="2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import </a:t>
            </a:r>
            <a:r>
              <a:rPr lang="en-US" altLang="zh-CN" sz="22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javax</a:t>
            </a:r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 swing. </a:t>
            </a:r>
            <a:r>
              <a:rPr lang="en-US" altLang="zh-CN" sz="22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JTextField</a:t>
            </a:r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endParaRPr lang="en-US" altLang="zh-CN" sz="2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public class </a:t>
            </a:r>
            <a:r>
              <a:rPr lang="en-US" altLang="zh-CN" sz="22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DengL</a:t>
            </a:r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{ </a:t>
            </a:r>
            <a:endParaRPr lang="en-US" altLang="zh-CN" sz="2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public static void main(String[] </a:t>
            </a:r>
            <a:r>
              <a:rPr lang="en-US" altLang="zh-CN" sz="22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args</a:t>
            </a:r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){ </a:t>
            </a:r>
            <a:endParaRPr lang="en-US" altLang="zh-CN" sz="2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// TODO Auto-generated method stub </a:t>
            </a:r>
            <a:endParaRPr lang="en-US" altLang="zh-CN" sz="2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22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MyFrame</a:t>
            </a:r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m1=new </a:t>
            </a:r>
            <a:r>
              <a:rPr lang="en-US" altLang="zh-CN" sz="22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MyFrame</a:t>
            </a:r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();</a:t>
            </a:r>
            <a:endParaRPr lang="en-US" altLang="zh-CN" sz="2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}  } </a:t>
            </a:r>
            <a:endParaRPr lang="zh-CN" altLang="en-US" sz="2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53147">
              <a:srgbClr val="F799F3"/>
            </a:gs>
            <a:gs pos="74000">
              <a:srgbClr val="F799F3"/>
            </a:gs>
            <a:gs pos="83000">
              <a:srgbClr val="F799F3"/>
            </a:gs>
            <a:gs pos="100000">
              <a:srgbClr val="F799F3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74661" y="10274"/>
            <a:ext cx="11856377" cy="6555641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 wrap="square" rtlCol="0">
            <a:spAutoFit/>
          </a:bodyPr>
          <a:lstStyle/>
          <a:p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class </a:t>
            </a:r>
            <a:r>
              <a:rPr lang="en-US" altLang="zh-CN" sz="22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MyFrame</a:t>
            </a:r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extends </a:t>
            </a:r>
            <a:r>
              <a:rPr lang="en-US" altLang="zh-CN" sz="22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JFrame</a:t>
            </a:r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implements ActionListener</a:t>
            </a:r>
            <a:endParaRPr lang="en-US" altLang="zh-CN" sz="2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{        </a:t>
            </a:r>
            <a:r>
              <a:rPr lang="en-US" altLang="zh-CN" sz="22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JLabel</a:t>
            </a:r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2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yhm</a:t>
            </a:r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=new </a:t>
            </a:r>
            <a:r>
              <a:rPr lang="en-US" altLang="zh-CN" sz="22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JLabel</a:t>
            </a:r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("</a:t>
            </a:r>
            <a:r>
              <a:rPr lang="zh-CN" altLang="en-US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用户名</a:t>
            </a:r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:"); </a:t>
            </a:r>
            <a:endParaRPr lang="en-US" altLang="zh-CN" sz="2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en-US" altLang="zh-CN" sz="22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JTextField</a:t>
            </a:r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2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t_yhm</a:t>
            </a:r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=new </a:t>
            </a:r>
            <a:r>
              <a:rPr lang="en-US" altLang="zh-CN" sz="22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JTextField</a:t>
            </a:r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(10); </a:t>
            </a:r>
            <a:endParaRPr lang="en-US" altLang="zh-CN" sz="2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en-US" altLang="zh-CN" sz="22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JLabel</a:t>
            </a:r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mm=new </a:t>
            </a:r>
            <a:r>
              <a:rPr lang="en-US" altLang="zh-CN" sz="22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JLabel</a:t>
            </a:r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("</a:t>
            </a:r>
            <a:r>
              <a:rPr lang="zh-CN" altLang="en-US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密码</a:t>
            </a:r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:");</a:t>
            </a:r>
            <a:endParaRPr lang="en-US" altLang="zh-CN" sz="2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en-US" altLang="zh-CN" sz="22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JTextField</a:t>
            </a:r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2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t_mm</a:t>
            </a:r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=new </a:t>
            </a:r>
            <a:r>
              <a:rPr lang="en-US" altLang="zh-CN" sz="22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JTextField</a:t>
            </a:r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(10); </a:t>
            </a:r>
            <a:endParaRPr lang="en-US" altLang="zh-CN" sz="2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en-US" altLang="zh-CN" sz="22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JButton</a:t>
            </a:r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b1=new </a:t>
            </a:r>
            <a:r>
              <a:rPr lang="en-US" altLang="zh-CN" sz="22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JButton</a:t>
            </a:r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("</a:t>
            </a:r>
            <a:r>
              <a:rPr lang="zh-CN" altLang="en-US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登录</a:t>
            </a:r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"); </a:t>
            </a:r>
            <a:endParaRPr lang="en-US" altLang="zh-CN" sz="2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en-US" altLang="zh-CN" sz="22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JButton</a:t>
            </a:r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b2=new </a:t>
            </a:r>
            <a:r>
              <a:rPr lang="en-US" altLang="zh-CN" sz="22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JButton</a:t>
            </a:r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("</a:t>
            </a:r>
            <a:r>
              <a:rPr lang="zh-CN" altLang="en-US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取消</a:t>
            </a:r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"); </a:t>
            </a:r>
            <a:endParaRPr lang="en-US" altLang="zh-CN" sz="2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en-US" altLang="zh-CN" sz="22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MyFrame</a:t>
            </a:r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() </a:t>
            </a:r>
            <a:endParaRPr lang="en-US" altLang="zh-CN" sz="2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{     this. </a:t>
            </a:r>
            <a:r>
              <a:rPr lang="en-US" altLang="zh-CN" sz="22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setTitle</a:t>
            </a:r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("</a:t>
            </a:r>
            <a:r>
              <a:rPr lang="zh-CN" altLang="en-US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登录</a:t>
            </a:r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"); </a:t>
            </a:r>
            <a:endParaRPr lang="en-US" altLang="zh-CN" sz="2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this. </a:t>
            </a:r>
            <a:r>
              <a:rPr lang="en-US" altLang="zh-CN" sz="22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setSize</a:t>
            </a:r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(220,160); </a:t>
            </a:r>
            <a:endParaRPr lang="en-US" altLang="zh-CN" sz="2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this. </a:t>
            </a:r>
            <a:r>
              <a:rPr lang="en-US" altLang="zh-CN" sz="22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setDefaultCloseOperation</a:t>
            </a:r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2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JFrame</a:t>
            </a:r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 EXIT_ON_CLOSE); </a:t>
            </a:r>
            <a:endParaRPr lang="en-US" altLang="zh-CN" sz="2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Container pane=this. </a:t>
            </a:r>
            <a:r>
              <a:rPr lang="en-US" altLang="zh-CN" sz="22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getContentPane</a:t>
            </a:r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();</a:t>
            </a:r>
            <a:endParaRPr lang="en-US" altLang="zh-CN" sz="2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pane. </a:t>
            </a:r>
            <a:r>
              <a:rPr lang="en-US" altLang="zh-CN" sz="22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setLayout</a:t>
            </a:r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(new </a:t>
            </a:r>
            <a:r>
              <a:rPr lang="en-US" altLang="zh-CN" sz="22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GridLayout</a:t>
            </a:r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(3,1)); </a:t>
            </a:r>
            <a:endParaRPr lang="en-US" altLang="zh-CN" sz="2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</a:t>
            </a:r>
            <a:r>
              <a:rPr lang="en-US" altLang="zh-CN" sz="22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JPanel</a:t>
            </a:r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p1=new </a:t>
            </a:r>
            <a:r>
              <a:rPr lang="en-US" altLang="zh-CN" sz="22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JPanel</a:t>
            </a:r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(); </a:t>
            </a:r>
            <a:endParaRPr lang="en-US" altLang="zh-CN" sz="2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p1. </a:t>
            </a:r>
            <a:r>
              <a:rPr lang="en-US" altLang="zh-CN" sz="22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setLayout</a:t>
            </a:r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(new </a:t>
            </a:r>
            <a:r>
              <a:rPr lang="en-US" altLang="zh-CN" sz="22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FlowLayout</a:t>
            </a:r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2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FlowLayout</a:t>
            </a:r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 LEFT));</a:t>
            </a:r>
            <a:endParaRPr lang="en-US" altLang="zh-CN" sz="2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p1. add(</a:t>
            </a:r>
            <a:r>
              <a:rPr lang="en-US" altLang="zh-CN" sz="22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yhm</a:t>
            </a:r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);p1. add(</a:t>
            </a:r>
            <a:r>
              <a:rPr lang="en-US" altLang="zh-CN" sz="22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t_yhm</a:t>
            </a:r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);</a:t>
            </a:r>
            <a:endParaRPr lang="en-US" altLang="zh-CN" sz="2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</a:t>
            </a:r>
            <a:r>
              <a:rPr lang="en-US" altLang="zh-CN" sz="22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JPanel</a:t>
            </a:r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p2=new </a:t>
            </a:r>
            <a:r>
              <a:rPr lang="en-US" altLang="zh-CN" sz="22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JPanel</a:t>
            </a:r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(); </a:t>
            </a:r>
            <a:endParaRPr lang="en-US" altLang="zh-CN" sz="2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p2. </a:t>
            </a:r>
            <a:r>
              <a:rPr lang="en-US" altLang="zh-CN" sz="22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setLayout</a:t>
            </a:r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(new </a:t>
            </a:r>
            <a:r>
              <a:rPr lang="en-US" altLang="zh-CN" sz="22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FlowLayout</a:t>
            </a:r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2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FlowLayout</a:t>
            </a:r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 LEFT)); </a:t>
            </a:r>
            <a:endParaRPr lang="en-US" altLang="zh-CN" sz="2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p2. add(mm);</a:t>
            </a:r>
            <a:r>
              <a:rPr lang="en-US" altLang="zh-CN" sz="2400" dirty="0"/>
              <a:t> </a:t>
            </a:r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p2. add(</a:t>
            </a:r>
            <a:r>
              <a:rPr lang="en-US" altLang="zh-CN" sz="22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t_mm</a:t>
            </a:r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);</a:t>
            </a:r>
            <a:endParaRPr lang="en-US" altLang="zh-CN" sz="2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53147">
              <a:srgbClr val="F799F3"/>
            </a:gs>
            <a:gs pos="74000">
              <a:srgbClr val="F799F3"/>
            </a:gs>
            <a:gs pos="83000">
              <a:srgbClr val="F799F3"/>
            </a:gs>
            <a:gs pos="100000">
              <a:srgbClr val="F799F3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36306" y="133564"/>
            <a:ext cx="11753636" cy="6186309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 wrap="square" rtlCol="0">
            <a:spAutoFit/>
          </a:bodyPr>
          <a:lstStyle/>
          <a:p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en-US" altLang="zh-CN" sz="22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JPanel</a:t>
            </a:r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p3=new </a:t>
            </a:r>
            <a:r>
              <a:rPr lang="en-US" altLang="zh-CN" sz="22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JPanel</a:t>
            </a:r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();</a:t>
            </a:r>
            <a:endParaRPr lang="en-US" altLang="zh-CN" sz="2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p3. </a:t>
            </a:r>
            <a:r>
              <a:rPr lang="en-US" altLang="zh-CN" sz="22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setLayout</a:t>
            </a:r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(new </a:t>
            </a:r>
            <a:r>
              <a:rPr lang="en-US" altLang="zh-CN" sz="22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FlowLayout</a:t>
            </a:r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2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FlowLayout</a:t>
            </a:r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 CENTER));</a:t>
            </a:r>
            <a:endParaRPr lang="en-US" altLang="zh-CN" sz="2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p3. add(b1);p3. add(b2);</a:t>
            </a:r>
            <a:endParaRPr lang="en-US" altLang="zh-CN" sz="2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b1. </a:t>
            </a:r>
            <a:r>
              <a:rPr lang="en-US" altLang="zh-CN" sz="22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addActionListener</a:t>
            </a:r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(this); </a:t>
            </a:r>
            <a:endParaRPr lang="en-US" altLang="zh-CN" sz="2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b2. </a:t>
            </a:r>
            <a:r>
              <a:rPr lang="en-US" altLang="zh-CN" sz="22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addActionListener</a:t>
            </a:r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(this); </a:t>
            </a:r>
            <a:endParaRPr lang="en-US" altLang="zh-CN" sz="2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pane. add(p1); </a:t>
            </a:r>
            <a:endParaRPr lang="en-US" altLang="zh-CN" sz="2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pane. add(p2); </a:t>
            </a:r>
            <a:endParaRPr lang="en-US" altLang="zh-CN" sz="2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pane. add(p3); </a:t>
            </a:r>
            <a:endParaRPr lang="en-US" altLang="zh-CN" sz="2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this. </a:t>
            </a:r>
            <a:r>
              <a:rPr lang="en-US" altLang="zh-CN" sz="22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setVisible</a:t>
            </a:r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(true);</a:t>
            </a:r>
            <a:endParaRPr lang="en-US" altLang="zh-CN" sz="2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} </a:t>
            </a:r>
            <a:endParaRPr lang="en-US" altLang="zh-CN" sz="2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@ Override </a:t>
            </a:r>
            <a:endParaRPr lang="en-US" altLang="zh-CN" sz="2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public void </a:t>
            </a:r>
            <a:r>
              <a:rPr lang="en-US" altLang="zh-CN" sz="22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actionPerformed</a:t>
            </a:r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2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ActionEvent</a:t>
            </a:r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e){</a:t>
            </a:r>
            <a:endParaRPr lang="en-US" altLang="zh-CN" sz="2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// TODO Auto-generated method stub </a:t>
            </a:r>
            <a:endParaRPr lang="en-US" altLang="zh-CN" sz="2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if(e. </a:t>
            </a:r>
            <a:r>
              <a:rPr lang="en-US" altLang="zh-CN" sz="22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getSource</a:t>
            </a:r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()= =b1)</a:t>
            </a:r>
            <a:endParaRPr lang="en-US" altLang="zh-CN" sz="2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{ </a:t>
            </a:r>
            <a:endParaRPr lang="en-US" altLang="zh-CN" sz="2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String </a:t>
            </a:r>
            <a:r>
              <a:rPr lang="en-US" altLang="zh-CN" sz="22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yhm</a:t>
            </a:r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en-US" altLang="zh-CN" sz="22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t_yhm</a:t>
            </a:r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 </a:t>
            </a:r>
            <a:r>
              <a:rPr lang="en-US" altLang="zh-CN" sz="22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getText</a:t>
            </a:r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(). </a:t>
            </a:r>
            <a:r>
              <a:rPr lang="en-US" altLang="zh-CN" sz="22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toString</a:t>
            </a:r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(). trim();</a:t>
            </a:r>
            <a:endParaRPr lang="en-US" altLang="zh-CN" sz="2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String mm=</a:t>
            </a:r>
            <a:r>
              <a:rPr lang="en-US" altLang="zh-CN" sz="22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t_mm</a:t>
            </a:r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 </a:t>
            </a:r>
            <a:r>
              <a:rPr lang="en-US" altLang="zh-CN" sz="22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getText</a:t>
            </a:r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(). </a:t>
            </a:r>
            <a:r>
              <a:rPr lang="en-US" altLang="zh-CN" sz="22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toString</a:t>
            </a:r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(). trim(); </a:t>
            </a:r>
            <a:endParaRPr lang="en-US" altLang="zh-CN" sz="2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if(</a:t>
            </a:r>
            <a:r>
              <a:rPr lang="en-US" altLang="zh-CN" sz="22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yhm</a:t>
            </a:r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 equals("</a:t>
            </a:r>
            <a:r>
              <a:rPr lang="en-US" altLang="zh-CN" sz="22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zhangsan</a:t>
            </a:r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")&amp;&amp; mm. equals("123456"))</a:t>
            </a:r>
            <a:endParaRPr lang="en-US" altLang="zh-CN" sz="2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53147">
              <a:srgbClr val="F799F3"/>
            </a:gs>
            <a:gs pos="74000">
              <a:srgbClr val="F799F3"/>
            </a:gs>
            <a:gs pos="83000">
              <a:srgbClr val="F799F3"/>
            </a:gs>
            <a:gs pos="100000">
              <a:srgbClr val="F799F3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12333" y="133563"/>
            <a:ext cx="11794732" cy="6186309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 wrap="square" rtlCol="0">
            <a:spAutoFit/>
          </a:bodyPr>
          <a:lstStyle/>
          <a:p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{ </a:t>
            </a:r>
            <a:endParaRPr lang="en-US" altLang="zh-CN" sz="2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22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JOptionPane</a:t>
            </a:r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 </a:t>
            </a:r>
            <a:r>
              <a:rPr lang="en-US" altLang="zh-CN" sz="22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showMessageDialog</a:t>
            </a:r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(this,“</a:t>
            </a:r>
            <a:r>
              <a:rPr lang="zh-CN" altLang="en-US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欢迎</a:t>
            </a:r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”,“</a:t>
            </a:r>
            <a:r>
              <a:rPr lang="zh-CN" altLang="en-US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登录成功</a:t>
            </a:r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欢 迎使用本系统    </a:t>
            </a:r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“ ,</a:t>
            </a:r>
            <a:r>
              <a:rPr lang="en-US" altLang="zh-CN" sz="22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JOptionPane</a:t>
            </a:r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 INFORMATION_MESSAGE); </a:t>
            </a:r>
            <a:endParaRPr lang="en-US" altLang="zh-CN" sz="2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} </a:t>
            </a:r>
            <a:endParaRPr lang="en-US" altLang="zh-CN" sz="2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else </a:t>
            </a:r>
            <a:endParaRPr lang="en-US" altLang="zh-CN" sz="2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{</a:t>
            </a:r>
            <a:endParaRPr lang="en-US" altLang="zh-CN" sz="2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22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JOptionPane</a:t>
            </a:r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 </a:t>
            </a:r>
            <a:r>
              <a:rPr lang="en-US" altLang="zh-CN" sz="22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showMessageDialog</a:t>
            </a:r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(this,"</a:t>
            </a:r>
            <a:r>
              <a:rPr lang="zh-CN" altLang="en-US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错误</a:t>
            </a:r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","</a:t>
            </a:r>
            <a:r>
              <a:rPr lang="zh-CN" altLang="en-US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用户名或密 码错误</a:t>
            </a:r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",</a:t>
            </a:r>
            <a:r>
              <a:rPr lang="en-US" altLang="zh-CN" sz="22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JOptionPane</a:t>
            </a:r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   INFORMATION_MESSAGE); </a:t>
            </a:r>
            <a:endParaRPr lang="en-US" altLang="zh-CN" sz="2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}</a:t>
            </a:r>
            <a:endParaRPr lang="en-US" altLang="zh-CN" sz="2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} </a:t>
            </a:r>
            <a:endParaRPr lang="en-US" altLang="zh-CN" sz="2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else if(e. </a:t>
            </a:r>
            <a:r>
              <a:rPr lang="en-US" altLang="zh-CN" sz="22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getSource</a:t>
            </a:r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()= =b2) </a:t>
            </a:r>
            <a:endParaRPr lang="en-US" altLang="zh-CN" sz="2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{ </a:t>
            </a:r>
            <a:endParaRPr lang="en-US" altLang="zh-CN" sz="2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22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JOptionPane</a:t>
            </a:r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 </a:t>
            </a:r>
            <a:r>
              <a:rPr lang="en-US" altLang="zh-CN" sz="22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showMessageDialog</a:t>
            </a:r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(this,"</a:t>
            </a:r>
            <a:r>
              <a:rPr lang="zh-CN" altLang="en-US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退出</a:t>
            </a:r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","</a:t>
            </a:r>
            <a:r>
              <a:rPr lang="zh-CN" altLang="en-US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退出应用程 序</a:t>
            </a:r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",</a:t>
            </a:r>
            <a:r>
              <a:rPr lang="en-US" altLang="zh-CN" sz="22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JOptionPane</a:t>
            </a:r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 INFORMATION_MESSAGE);</a:t>
            </a:r>
            <a:endParaRPr lang="en-US" altLang="zh-CN" sz="2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System. exit(0); </a:t>
            </a:r>
            <a:endParaRPr lang="en-US" altLang="zh-CN" sz="2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} </a:t>
            </a:r>
            <a:endParaRPr lang="en-US" altLang="zh-CN" sz="2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} </a:t>
            </a:r>
            <a:endParaRPr lang="en-US" altLang="zh-CN" sz="2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} </a:t>
            </a:r>
            <a:endParaRPr lang="zh-CN" altLang="en-US" sz="2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53147">
              <a:srgbClr val="F799F3"/>
            </a:gs>
            <a:gs pos="74000">
              <a:srgbClr val="F799F3"/>
            </a:gs>
            <a:gs pos="83000">
              <a:srgbClr val="F799F3"/>
            </a:gs>
            <a:gs pos="100000">
              <a:srgbClr val="F799F3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18255"/>
            <a:ext cx="10515600" cy="1325563"/>
          </a:xfr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/>
          <a:lstStyle/>
          <a:p>
            <a:r>
              <a:rPr lang="en-US" altLang="zh-CN" dirty="0">
                <a:solidFill>
                  <a:schemeClr val="accent1"/>
                </a:solidFill>
              </a:rPr>
              <a:t>9.4</a:t>
            </a:r>
            <a:r>
              <a:rPr lang="zh-CN" altLang="en-US" dirty="0">
                <a:solidFill>
                  <a:schemeClr val="accent1"/>
                </a:solidFill>
              </a:rPr>
              <a:t>实作强化</a:t>
            </a:r>
            <a:endParaRPr lang="zh-CN" altLang="en-US" dirty="0">
              <a:solidFill>
                <a:schemeClr val="accent1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endParaRPr lang="en-US" altLang="zh-CN" dirty="0"/>
          </a:p>
          <a:p>
            <a:pPr marL="0" indent="0">
              <a:buNone/>
            </a:pPr>
            <a:endParaRPr lang="en-US" altLang="zh-CN" dirty="0"/>
          </a:p>
          <a:p>
            <a:pPr marL="0" indent="0">
              <a:buNone/>
            </a:pPr>
            <a:endParaRPr lang="en-US" altLang="zh-CN" dirty="0"/>
          </a:p>
          <a:p>
            <a:pPr marL="0" indent="0">
              <a:buNone/>
            </a:pPr>
            <a:endParaRPr lang="en-US" altLang="zh-CN" dirty="0"/>
          </a:p>
          <a:p>
            <a:pPr marL="0" indent="0">
              <a:buNone/>
            </a:pPr>
            <a:endParaRPr lang="en-US" altLang="zh-CN" dirty="0"/>
          </a:p>
          <a:p>
            <a:pPr marL="0" indent="0">
              <a:buNone/>
            </a:pPr>
            <a:endParaRPr lang="en-US" altLang="zh-CN" dirty="0"/>
          </a:p>
          <a:p>
            <a:pPr marL="0" indent="0">
              <a:buNone/>
            </a:pPr>
            <a:endParaRPr lang="en-US" altLang="zh-CN" dirty="0"/>
          </a:p>
          <a:p>
            <a:pPr marL="0" indent="0">
              <a:buNone/>
            </a:pPr>
            <a:endParaRPr lang="en-US" altLang="zh-CN" dirty="0"/>
          </a:p>
          <a:p>
            <a:pPr marL="0" indent="0">
              <a:buNone/>
            </a:pPr>
            <a:endParaRPr lang="en-US" altLang="zh-CN" dirty="0"/>
          </a:p>
          <a:p>
            <a:pPr marL="0" indent="0">
              <a:buNone/>
            </a:pPr>
            <a:endParaRPr lang="en-US" altLang="zh-CN" dirty="0"/>
          </a:p>
          <a:p>
            <a:pPr marL="0" indent="0">
              <a:buNone/>
            </a:pPr>
            <a:endParaRPr lang="en-US" altLang="zh-CN" dirty="0"/>
          </a:p>
          <a:p>
            <a:pPr marL="0" indent="0">
              <a:buNone/>
            </a:pPr>
            <a:r>
              <a:rPr lang="zh-CN" altLang="en-US" dirty="0"/>
              <a:t>设计代码如下：</a:t>
            </a:r>
            <a:endParaRPr lang="zh-CN" altLang="en-US" dirty="0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199" y="1825625"/>
            <a:ext cx="10515599" cy="3739798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53147">
              <a:srgbClr val="F799F3"/>
            </a:gs>
            <a:gs pos="74000">
              <a:srgbClr val="F799F3"/>
            </a:gs>
            <a:gs pos="83000">
              <a:srgbClr val="F799F3"/>
            </a:gs>
            <a:gs pos="100000">
              <a:srgbClr val="F799F3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328474" y="213064"/>
            <a:ext cx="11745157" cy="6555641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监听器对象接收到事件源发送的消息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作出相应的反应。 每类事件都有相应的监听器 来接收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常用的监听器有动作监听器 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(ActionListener)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 窗口监听器 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( </a:t>
            </a:r>
            <a:r>
              <a:rPr lang="en-US" altLang="zh-CN" sz="24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WindowListener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 键盘监听器 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4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KeyListener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 鼠标监听器 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4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MouseListener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) 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等监听器接口。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不同的事件源在不同的情况下会产生不同类型的事件。 由于 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Component 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是所有 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GUI 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组 件的父类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因此所有的容器都能产生 </a:t>
            </a:r>
            <a:r>
              <a:rPr lang="en-US" altLang="zh-CN" sz="24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ContainerEvent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事件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所有的 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GUI 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组件都能产生 </a:t>
            </a:r>
            <a:r>
              <a:rPr lang="en-US" altLang="zh-CN" sz="24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ComponentEvent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 </a:t>
            </a:r>
            <a:r>
              <a:rPr lang="en-US" altLang="zh-CN" sz="24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FocuseEvent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 </a:t>
            </a:r>
            <a:r>
              <a:rPr lang="en-US" altLang="zh-CN" sz="24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KeyEvent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和 </a:t>
            </a:r>
            <a:r>
              <a:rPr lang="en-US" altLang="zh-CN" sz="24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MouseEvent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事件</a:t>
            </a:r>
            <a:r>
              <a:rPr lang="zh-CN" altLang="en-US" dirty="0"/>
              <a:t>。</a:t>
            </a:r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zh-CN" altLang="en-US" dirty="0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4871" y="2790758"/>
            <a:ext cx="8276332" cy="1637404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8295" y="4339852"/>
            <a:ext cx="8189282" cy="2047321"/>
          </a:xfrm>
          <a:prstGeom prst="rect">
            <a:avLst/>
          </a:prstGeom>
        </p:spPr>
      </p:pic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53147">
              <a:srgbClr val="F799F3"/>
            </a:gs>
            <a:gs pos="74000">
              <a:srgbClr val="F799F3"/>
            </a:gs>
            <a:gs pos="83000">
              <a:srgbClr val="F799F3"/>
            </a:gs>
            <a:gs pos="100000">
              <a:srgbClr val="F799F3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46580" y="308225"/>
            <a:ext cx="11753636" cy="6186309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 wrap="square" rtlCol="0">
            <a:spAutoFit/>
          </a:bodyPr>
          <a:lstStyle/>
          <a:p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import java. </a:t>
            </a:r>
            <a:r>
              <a:rPr lang="en-US" altLang="zh-CN" sz="22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awt</a:t>
            </a:r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 Container;</a:t>
            </a:r>
            <a:endParaRPr lang="en-US" altLang="zh-CN" sz="2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import </a:t>
            </a:r>
            <a:r>
              <a:rPr lang="en-US" altLang="zh-CN" sz="22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javax</a:t>
            </a:r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 swing. *; </a:t>
            </a:r>
            <a:endParaRPr lang="en-US" altLang="zh-CN" sz="2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import java. </a:t>
            </a:r>
            <a:r>
              <a:rPr lang="en-US" altLang="zh-CN" sz="22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awt</a:t>
            </a:r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 *; </a:t>
            </a:r>
            <a:endParaRPr lang="en-US" altLang="zh-CN" sz="2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import java. </a:t>
            </a:r>
            <a:r>
              <a:rPr lang="en-US" altLang="zh-CN" sz="22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awt</a:t>
            </a:r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 event. *; </a:t>
            </a:r>
            <a:endParaRPr lang="en-US" altLang="zh-CN" sz="2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public class Test_11 { </a:t>
            </a:r>
            <a:endParaRPr lang="en-US" altLang="zh-CN" sz="2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public static void main(String[] </a:t>
            </a:r>
            <a:r>
              <a:rPr lang="en-US" altLang="zh-CN" sz="22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args</a:t>
            </a:r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){ </a:t>
            </a:r>
            <a:endParaRPr lang="en-US" altLang="zh-CN" sz="2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22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MyFrame</a:t>
            </a:r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m=new </a:t>
            </a:r>
            <a:r>
              <a:rPr lang="en-US" altLang="zh-CN" sz="22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MyFrame</a:t>
            </a:r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();</a:t>
            </a:r>
            <a:endParaRPr lang="en-US" altLang="zh-CN" sz="2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}</a:t>
            </a:r>
            <a:endParaRPr lang="en-US" altLang="zh-CN" sz="2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}</a:t>
            </a:r>
            <a:endParaRPr lang="en-US" altLang="zh-CN" sz="2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class </a:t>
            </a:r>
            <a:r>
              <a:rPr lang="en-US" altLang="zh-CN" sz="22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MyFrame</a:t>
            </a:r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extends </a:t>
            </a:r>
            <a:r>
              <a:rPr lang="en-US" altLang="zh-CN" sz="22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JFrame</a:t>
            </a:r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implements ActionListener</a:t>
            </a:r>
            <a:endParaRPr lang="en-US" altLang="zh-CN" sz="2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{ </a:t>
            </a:r>
            <a:endParaRPr lang="en-US" altLang="zh-CN" sz="2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22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JLabel</a:t>
            </a:r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lab1=new </a:t>
            </a:r>
            <a:r>
              <a:rPr lang="en-US" altLang="zh-CN" sz="22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JLabel</a:t>
            </a:r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("</a:t>
            </a:r>
            <a:r>
              <a:rPr lang="zh-CN" altLang="en-US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口令</a:t>
            </a:r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"); </a:t>
            </a:r>
            <a:endParaRPr lang="en-US" altLang="zh-CN" sz="2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22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JButton</a:t>
            </a:r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b1=new </a:t>
            </a:r>
            <a:r>
              <a:rPr lang="en-US" altLang="zh-CN" sz="22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JButton</a:t>
            </a:r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("</a:t>
            </a:r>
            <a:r>
              <a:rPr lang="zh-CN" altLang="en-US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验证</a:t>
            </a:r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");</a:t>
            </a:r>
            <a:endParaRPr lang="en-US" altLang="zh-CN" sz="2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22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JTextField</a:t>
            </a:r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text1=new </a:t>
            </a:r>
            <a:r>
              <a:rPr lang="en-US" altLang="zh-CN" sz="22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JTextField</a:t>
            </a:r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(10);</a:t>
            </a:r>
            <a:endParaRPr lang="en-US" altLang="zh-CN" sz="2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22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MyFrame</a:t>
            </a:r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() </a:t>
            </a:r>
            <a:endParaRPr lang="en-US" altLang="zh-CN" sz="2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{    this. </a:t>
            </a:r>
            <a:r>
              <a:rPr lang="en-US" altLang="zh-CN" sz="22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setTitle</a:t>
            </a:r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("</a:t>
            </a:r>
            <a:r>
              <a:rPr lang="zh-CN" altLang="en-US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登录</a:t>
            </a:r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");</a:t>
            </a:r>
            <a:endParaRPr lang="en-US" altLang="zh-CN" sz="2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this. </a:t>
            </a:r>
            <a:r>
              <a:rPr lang="en-US" altLang="zh-CN" sz="22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setSize</a:t>
            </a:r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(300,100); </a:t>
            </a:r>
            <a:endParaRPr lang="en-US" altLang="zh-CN" sz="2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this. </a:t>
            </a:r>
            <a:r>
              <a:rPr lang="en-US" altLang="zh-CN" sz="22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setDefaultCloseOperation</a:t>
            </a:r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2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JFrame</a:t>
            </a:r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 EXIT_ON_CLOSE);</a:t>
            </a:r>
            <a:endParaRPr lang="zh-CN" altLang="en-US" sz="2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53147">
              <a:srgbClr val="F799F3"/>
            </a:gs>
            <a:gs pos="74000">
              <a:srgbClr val="F799F3"/>
            </a:gs>
            <a:gs pos="83000">
              <a:srgbClr val="F799F3"/>
            </a:gs>
            <a:gs pos="100000">
              <a:srgbClr val="F799F3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67128" y="102742"/>
            <a:ext cx="11753636" cy="6555641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Container </a:t>
            </a:r>
            <a:r>
              <a:rPr lang="en-US" altLang="zh-CN" sz="20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hb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=this. </a:t>
            </a:r>
            <a:r>
              <a:rPr lang="en-US" altLang="zh-CN" sz="20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getContentPane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(); 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20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hb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 </a:t>
            </a:r>
            <a:r>
              <a:rPr lang="en-US" altLang="zh-CN" sz="20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setLayout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(new </a:t>
            </a:r>
            <a:r>
              <a:rPr lang="en-US" altLang="zh-CN" sz="20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FlowLayout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()); 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20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hb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 add(lab1);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20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hb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 add(text1);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20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hb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 add(b1);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b1. </a:t>
            </a:r>
            <a:r>
              <a:rPr lang="en-US" altLang="zh-CN" sz="20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addActionListener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(this); 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this. </a:t>
            </a:r>
            <a:r>
              <a:rPr lang="en-US" altLang="zh-CN" sz="20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setVisible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(true); 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}  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@ Override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public void </a:t>
            </a:r>
            <a:r>
              <a:rPr lang="en-US" altLang="zh-CN" sz="20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actionPerformed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0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ActionEvent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e){ 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// TODO Auto-generated method stub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if(e. </a:t>
            </a:r>
            <a:r>
              <a:rPr lang="en-US" altLang="zh-CN" sz="20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getSource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()= =b1) 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{ 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if(text1. </a:t>
            </a:r>
            <a:r>
              <a:rPr lang="en-US" altLang="zh-CN" sz="20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getText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(). </a:t>
            </a:r>
            <a:r>
              <a:rPr lang="en-US" altLang="zh-CN" sz="20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toString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(). trim(). equals("123")) 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{ 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</a:t>
            </a:r>
            <a:r>
              <a:rPr lang="en-US" altLang="zh-CN" sz="20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JOptionPane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 </a:t>
            </a:r>
            <a:r>
              <a:rPr lang="en-US" altLang="zh-CN" sz="20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showMessageDialog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(this,"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验证通过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","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登录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", </a:t>
            </a:r>
            <a:r>
              <a:rPr lang="en-US" altLang="zh-CN" sz="20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JOptionPane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 INFORMATION_MESSAGE);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} 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else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{      </a:t>
            </a:r>
            <a:r>
              <a:rPr lang="en-US" altLang="zh-CN" sz="20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JOptionPane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 </a:t>
            </a:r>
            <a:r>
              <a:rPr lang="en-US" altLang="zh-CN" sz="20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showMessageDialog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(this,"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验证失败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","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登录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", </a:t>
            </a:r>
            <a:r>
              <a:rPr lang="en-US" altLang="zh-CN" sz="20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JOptionPane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 INFORMATION_MESSAGE);    }      }    }   }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53147">
              <a:srgbClr val="F799F3"/>
            </a:gs>
            <a:gs pos="74000">
              <a:srgbClr val="F799F3"/>
            </a:gs>
            <a:gs pos="83000">
              <a:srgbClr val="F799F3"/>
            </a:gs>
            <a:gs pos="100000">
              <a:srgbClr val="F799F3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65416" y="120402"/>
            <a:ext cx="11661168" cy="6617196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题目 </a:t>
            </a:r>
            <a:r>
              <a:rPr lang="en-US" altLang="zh-CN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    </a:t>
            </a:r>
            <a:r>
              <a:rPr lang="zh-CN" altLang="en-US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实现图 </a:t>
            </a:r>
            <a:r>
              <a:rPr lang="en-US" altLang="zh-CN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9. 28 </a:t>
            </a:r>
            <a:r>
              <a:rPr lang="zh-CN" altLang="en-US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 </a:t>
            </a:r>
            <a:r>
              <a:rPr lang="en-US" altLang="zh-CN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GUI </a:t>
            </a:r>
            <a:r>
              <a:rPr lang="zh-CN" altLang="en-US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程序</a:t>
            </a:r>
            <a:r>
              <a:rPr lang="en-US" altLang="zh-CN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要求只写出菜单部分设计</a:t>
            </a:r>
            <a:endParaRPr lang="en-US" altLang="zh-CN" sz="24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代码设计如下：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class </a:t>
            </a:r>
            <a:r>
              <a:rPr lang="en-US" altLang="zh-CN" sz="20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MyFrame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extends </a:t>
            </a:r>
            <a:r>
              <a:rPr lang="en-US" altLang="zh-CN" sz="20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Jframe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{ 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20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JMenuBar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bar=new </a:t>
            </a:r>
            <a:r>
              <a:rPr lang="en-US" altLang="zh-CN" sz="20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JMenuBar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();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20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JMenu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m1=new </a:t>
            </a:r>
            <a:r>
              <a:rPr lang="en-US" altLang="zh-CN" sz="20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JMenu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("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文件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");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20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JMenu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m2=new </a:t>
            </a:r>
            <a:r>
              <a:rPr lang="en-US" altLang="zh-CN" sz="20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JMenu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("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编辑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"); 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20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JMenu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m3=new </a:t>
            </a:r>
            <a:r>
              <a:rPr lang="en-US" altLang="zh-CN" sz="20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JMenu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("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版本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"); 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20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JMenuItem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it1=new </a:t>
            </a:r>
            <a:r>
              <a:rPr lang="en-US" altLang="zh-CN" sz="20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JMenuItem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("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新建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"); 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20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JMenuItem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it2=new </a:t>
            </a:r>
            <a:r>
              <a:rPr lang="en-US" altLang="zh-CN" sz="20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JMenuItem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("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保存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"); 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20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JMenuItem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it3=new </a:t>
            </a:r>
            <a:r>
              <a:rPr lang="en-US" altLang="zh-CN" sz="20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JMenuItem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("2007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版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"); 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20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JMenuItem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it4=new </a:t>
            </a:r>
            <a:r>
              <a:rPr lang="en-US" altLang="zh-CN" sz="20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JMenuItem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("2010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版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"); 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20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MyFrame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() 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{ 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this. </a:t>
            </a:r>
            <a:r>
              <a:rPr lang="en-US" altLang="zh-CN" sz="20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setTitle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("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登录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");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this. </a:t>
            </a:r>
            <a:r>
              <a:rPr lang="en-US" altLang="zh-CN" sz="20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setSize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(500,400); 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this. </a:t>
            </a:r>
            <a:r>
              <a:rPr lang="en-US" altLang="zh-CN" sz="20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setDefaultCloseOperation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0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JFrame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 EXIT_ON_CLOSE); 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Container </a:t>
            </a:r>
            <a:r>
              <a:rPr lang="en-US" altLang="zh-CN" sz="20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hb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=this. </a:t>
            </a:r>
            <a:r>
              <a:rPr lang="en-US" altLang="zh-CN" sz="20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getContentPane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();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this. </a:t>
            </a:r>
            <a:r>
              <a:rPr lang="en-US" altLang="zh-CN" sz="20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setJMenuBar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(bar); 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bar. add(m1); bar. add(m2)</a:t>
            </a:r>
            <a:endParaRPr lang="en-US" altLang="zh-CN" sz="20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m1.add(it1);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4521" y="780834"/>
            <a:ext cx="4034319" cy="4350373"/>
          </a:xfrm>
          <a:prstGeom prst="rect">
            <a:avLst/>
          </a:prstGeom>
        </p:spPr>
      </p:pic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53147">
              <a:srgbClr val="F799F3"/>
            </a:gs>
            <a:gs pos="74000">
              <a:srgbClr val="F799F3"/>
            </a:gs>
            <a:gs pos="83000">
              <a:srgbClr val="F799F3"/>
            </a:gs>
            <a:gs pos="100000">
              <a:srgbClr val="F799F3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10966" y="308225"/>
            <a:ext cx="11301573" cy="6555641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m1. add(it2); 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m1. add(m3);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m3. add(it3); 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m3. add(it4);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this. </a:t>
            </a:r>
            <a:r>
              <a:rPr lang="en-US" altLang="zh-CN" sz="20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setVisible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(true); 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} 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53147">
              <a:srgbClr val="F799F3"/>
            </a:gs>
            <a:gs pos="74000">
              <a:srgbClr val="F799F3"/>
            </a:gs>
            <a:gs pos="83000">
              <a:srgbClr val="F799F3"/>
            </a:gs>
            <a:gs pos="100000">
              <a:srgbClr val="F799F3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4032250" y="2545080"/>
            <a:ext cx="4150995" cy="15684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en-US" sz="9600" b="1" cap="none" spc="0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谢谢</a:t>
            </a:r>
            <a:endParaRPr lang="zh-CN" altLang="en-US" sz="9600" b="1" cap="none" spc="0" dirty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53147">
              <a:srgbClr val="F799F3"/>
            </a:gs>
            <a:gs pos="74000">
              <a:srgbClr val="F799F3"/>
            </a:gs>
            <a:gs pos="83000">
              <a:srgbClr val="F799F3"/>
            </a:gs>
            <a:gs pos="100000">
              <a:srgbClr val="F799F3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390418" y="328773"/>
            <a:ext cx="11640620" cy="6370975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 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Java 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中每一种事件类都有其对应的监听接口。 如果想创建一个监听特定事件的监听 器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就需要定义一个实现监听接口的类。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每类监听器当监听到消息之后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监听器能够识别和处理相应的过程。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具体的监听器实现步骤如下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: 1. 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实现接口。 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2. 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注册监听。 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 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重写方法。 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7787" y="1040882"/>
            <a:ext cx="9355286" cy="3654408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53147">
              <a:srgbClr val="F799F3"/>
            </a:gs>
            <a:gs pos="74000">
              <a:srgbClr val="F799F3"/>
            </a:gs>
            <a:gs pos="83000">
              <a:srgbClr val="F799F3"/>
            </a:gs>
            <a:gs pos="100000">
              <a:srgbClr val="F799F3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73979" y="365126"/>
            <a:ext cx="11644041" cy="726256"/>
          </a:xfr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>
            <a:normAutofit/>
          </a:bodyPr>
          <a:lstStyle/>
          <a:p>
            <a:r>
              <a:rPr lang="en-US" altLang="zh-CN" sz="2400" b="1" dirty="0">
                <a:solidFill>
                  <a:schemeClr val="accent1"/>
                </a:solidFill>
              </a:rPr>
              <a:t>9.2.1 </a:t>
            </a:r>
            <a:r>
              <a:rPr lang="en-US" altLang="zh-CN" sz="2400" b="1" dirty="0" err="1">
                <a:solidFill>
                  <a:schemeClr val="accent1"/>
                </a:solidFill>
              </a:rPr>
              <a:t>ActionEvent</a:t>
            </a:r>
            <a:endParaRPr lang="zh-CN" altLang="en-US" sz="2400" b="1" dirty="0">
              <a:solidFill>
                <a:schemeClr val="accent1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73980" y="1825625"/>
            <a:ext cx="11644042" cy="4914222"/>
          </a:xfr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zh-CN" altLang="en-US" dirty="0"/>
              <a:t>动作事件的处理方法如下。</a:t>
            </a:r>
            <a:endParaRPr lang="en-US" altLang="zh-CN" dirty="0"/>
          </a:p>
          <a:p>
            <a:pPr marL="514350" indent="-514350">
              <a:buAutoNum type="arabicPeriod"/>
            </a:pPr>
            <a:r>
              <a:rPr lang="zh-CN" altLang="en-US" dirty="0"/>
              <a:t>实现接口 </a:t>
            </a:r>
            <a:r>
              <a:rPr lang="en-US" altLang="zh-CN" dirty="0"/>
              <a:t>implements ActionListener</a:t>
            </a:r>
            <a:endParaRPr lang="en-US" altLang="zh-CN" dirty="0"/>
          </a:p>
          <a:p>
            <a:pPr marL="0" indent="0">
              <a:buNone/>
            </a:pPr>
            <a:r>
              <a:rPr lang="en-US" altLang="zh-CN" dirty="0"/>
              <a:t>class </a:t>
            </a:r>
            <a:r>
              <a:rPr lang="en-US" altLang="zh-CN" dirty="0" err="1"/>
              <a:t>MyFrame</a:t>
            </a:r>
            <a:r>
              <a:rPr lang="en-US" altLang="zh-CN" dirty="0"/>
              <a:t> extends </a:t>
            </a:r>
            <a:r>
              <a:rPr lang="en-US" altLang="zh-CN" dirty="0" err="1"/>
              <a:t>JFrame</a:t>
            </a:r>
            <a:r>
              <a:rPr lang="en-US" altLang="zh-CN" dirty="0"/>
              <a:t> implements ActionListener </a:t>
            </a:r>
            <a:endParaRPr lang="en-US" altLang="zh-CN" dirty="0"/>
          </a:p>
          <a:p>
            <a:pPr marL="0" indent="0">
              <a:buNone/>
            </a:pPr>
            <a:r>
              <a:rPr lang="en-US" altLang="zh-CN" dirty="0"/>
              <a:t>{</a:t>
            </a:r>
            <a:endParaRPr lang="en-US" altLang="zh-CN" dirty="0"/>
          </a:p>
          <a:p>
            <a:pPr marL="0" indent="0">
              <a:buNone/>
            </a:pPr>
            <a:r>
              <a:rPr lang="en-US" altLang="zh-CN" dirty="0"/>
              <a:t> } </a:t>
            </a:r>
            <a:endParaRPr lang="zh-CN" altLang="zh-CN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pPr marL="0" indent="0">
              <a:buNone/>
            </a:pPr>
            <a:r>
              <a:rPr lang="en-US" altLang="zh-CN" dirty="0"/>
              <a:t>2. </a:t>
            </a:r>
            <a:r>
              <a:rPr lang="zh-CN" altLang="en-US" dirty="0"/>
              <a:t>一般在构造方法里注册监听器</a:t>
            </a:r>
            <a:endParaRPr lang="en-US" altLang="zh-CN" dirty="0"/>
          </a:p>
          <a:p>
            <a:pPr marL="0" indent="0">
              <a:buNone/>
            </a:pPr>
            <a:r>
              <a:rPr lang="en-US" altLang="zh-CN" dirty="0"/>
              <a:t>class </a:t>
            </a:r>
            <a:r>
              <a:rPr lang="en-US" altLang="zh-CN" dirty="0" err="1"/>
              <a:t>MyFrame</a:t>
            </a:r>
            <a:r>
              <a:rPr lang="en-US" altLang="zh-CN" dirty="0"/>
              <a:t> extends </a:t>
            </a:r>
            <a:r>
              <a:rPr lang="en-US" altLang="zh-CN" dirty="0" err="1"/>
              <a:t>JFrame</a:t>
            </a:r>
            <a:r>
              <a:rPr lang="en-US" altLang="zh-CN" dirty="0"/>
              <a:t> implements ActionListener</a:t>
            </a:r>
            <a:endParaRPr lang="en-US" altLang="zh-CN" dirty="0"/>
          </a:p>
          <a:p>
            <a:pPr marL="0" indent="0">
              <a:buNone/>
            </a:pPr>
            <a:r>
              <a:rPr lang="en-US" altLang="zh-CN" dirty="0"/>
              <a:t>{ </a:t>
            </a:r>
            <a:endParaRPr lang="en-US" altLang="zh-CN" dirty="0"/>
          </a:p>
          <a:p>
            <a:pPr marL="0" indent="0">
              <a:buNone/>
            </a:pPr>
            <a:r>
              <a:rPr lang="en-US" altLang="zh-CN" dirty="0"/>
              <a:t>    …</a:t>
            </a:r>
            <a:endParaRPr lang="en-US" altLang="zh-CN" dirty="0"/>
          </a:p>
          <a:p>
            <a:pPr marL="0" indent="0">
              <a:buNone/>
            </a:pPr>
            <a:r>
              <a:rPr lang="en-US" altLang="zh-CN" dirty="0"/>
              <a:t> </a:t>
            </a:r>
            <a:r>
              <a:rPr lang="en-US" altLang="zh-CN" dirty="0" err="1"/>
              <a:t>MyFrame</a:t>
            </a:r>
            <a:endParaRPr lang="en-US" altLang="zh-CN" dirty="0"/>
          </a:p>
          <a:p>
            <a:pPr marL="0" indent="0">
              <a:buNone/>
            </a:pPr>
            <a:r>
              <a:rPr lang="en-US" altLang="zh-CN" dirty="0"/>
              <a:t>()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273978" y="2650732"/>
            <a:ext cx="11644042" cy="1366463"/>
          </a:xfrm>
          <a:prstGeom prst="rect">
            <a:avLst/>
          </a:prstGeom>
          <a:solidFill>
            <a:schemeClr val="accent1">
              <a:alpha val="56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73978" y="4469257"/>
            <a:ext cx="11644041" cy="2270589"/>
          </a:xfrm>
          <a:prstGeom prst="rect">
            <a:avLst/>
          </a:prstGeom>
          <a:solidFill>
            <a:schemeClr val="accent1">
              <a:alpha val="48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53147">
              <a:srgbClr val="F799F3"/>
            </a:gs>
            <a:gs pos="74000">
              <a:srgbClr val="F799F3"/>
            </a:gs>
            <a:gs pos="83000">
              <a:srgbClr val="F799F3"/>
            </a:gs>
            <a:gs pos="100000">
              <a:srgbClr val="F799F3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00692" y="277402"/>
            <a:ext cx="11414589" cy="6370975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{ 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… 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对象 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 </a:t>
            </a:r>
            <a:r>
              <a:rPr lang="en-US" altLang="zh-CN" sz="24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addAcitonListener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(this); 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… 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} 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… 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} 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 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在实现类中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重写抽象方法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实现事件处理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400" dirty="0"/>
              <a:t>public void </a:t>
            </a:r>
            <a:r>
              <a:rPr lang="en-US" altLang="zh-CN" sz="2400" dirty="0" err="1"/>
              <a:t>actionPerformed</a:t>
            </a:r>
            <a:r>
              <a:rPr lang="en-US" altLang="zh-CN" sz="2400" dirty="0"/>
              <a:t>( </a:t>
            </a:r>
            <a:r>
              <a:rPr lang="en-US" altLang="zh-CN" sz="2400" dirty="0" err="1"/>
              <a:t>ActionEvent</a:t>
            </a:r>
            <a:r>
              <a:rPr lang="en-US" altLang="zh-CN" sz="2400" dirty="0"/>
              <a:t> event) </a:t>
            </a:r>
            <a:endParaRPr lang="en-US" altLang="zh-CN" sz="2400" dirty="0"/>
          </a:p>
          <a:p>
            <a:r>
              <a:rPr lang="en-US" altLang="zh-CN" sz="2400" dirty="0"/>
              <a:t>{ </a:t>
            </a:r>
            <a:endParaRPr lang="en-US" altLang="zh-CN" sz="2400" dirty="0"/>
          </a:p>
          <a:p>
            <a:r>
              <a:rPr lang="en-US" altLang="zh-CN" sz="2400" dirty="0"/>
              <a:t>           …              //</a:t>
            </a:r>
            <a:r>
              <a:rPr lang="zh-CN" altLang="en-US" sz="2400" dirty="0"/>
              <a:t>实现了接口里的方法 </a:t>
            </a:r>
            <a:endParaRPr lang="en-US" altLang="zh-CN" sz="2400" dirty="0"/>
          </a:p>
          <a:p>
            <a:r>
              <a:rPr lang="en-US" altLang="zh-CN" sz="2400" dirty="0"/>
              <a:t>} 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例 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9-1 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简单的计算器。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400" dirty="0"/>
              <a:t>import java. </a:t>
            </a:r>
            <a:r>
              <a:rPr lang="en-US" altLang="zh-CN" sz="2400" dirty="0" err="1"/>
              <a:t>awt</a:t>
            </a:r>
            <a:r>
              <a:rPr lang="en-US" altLang="zh-CN" sz="2400" dirty="0"/>
              <a:t>. *;</a:t>
            </a:r>
            <a:endParaRPr lang="en-US" altLang="zh-CN" sz="2400" dirty="0"/>
          </a:p>
          <a:p>
            <a:r>
              <a:rPr lang="en-US" altLang="zh-CN" sz="2400" dirty="0"/>
              <a:t> import </a:t>
            </a:r>
            <a:r>
              <a:rPr lang="en-US" altLang="zh-CN" sz="2400" dirty="0" err="1"/>
              <a:t>javax</a:t>
            </a:r>
            <a:r>
              <a:rPr lang="en-US" altLang="zh-CN" sz="2400" dirty="0"/>
              <a:t>. swing. *; </a:t>
            </a:r>
            <a:endParaRPr lang="en-US" altLang="zh-CN" sz="2400" dirty="0"/>
          </a:p>
          <a:p>
            <a:r>
              <a:rPr lang="en-US" altLang="zh-CN" sz="2400" dirty="0"/>
              <a:t>public class Test_1{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00692" y="277402"/>
            <a:ext cx="11390616" cy="2630185"/>
          </a:xfrm>
          <a:prstGeom prst="rect">
            <a:avLst/>
          </a:prstGeom>
          <a:solidFill>
            <a:schemeClr val="accent1">
              <a:alpha val="43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76719" y="3287730"/>
            <a:ext cx="11438562" cy="1397286"/>
          </a:xfrm>
          <a:prstGeom prst="rect">
            <a:avLst/>
          </a:prstGeom>
          <a:solidFill>
            <a:schemeClr val="accent1">
              <a:alpha val="41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00692" y="5167901"/>
            <a:ext cx="11390616" cy="1047964"/>
          </a:xfrm>
          <a:prstGeom prst="rect">
            <a:avLst/>
          </a:prstGeom>
          <a:solidFill>
            <a:schemeClr val="accent1">
              <a:alpha val="33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53147">
              <a:srgbClr val="F799F3"/>
            </a:gs>
            <a:gs pos="74000">
              <a:srgbClr val="F799F3"/>
            </a:gs>
            <a:gs pos="83000">
              <a:srgbClr val="F799F3"/>
            </a:gs>
            <a:gs pos="100000">
              <a:srgbClr val="F799F3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92467" y="58846"/>
            <a:ext cx="12007065" cy="6740307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public static void main(String[] </a:t>
            </a:r>
            <a:r>
              <a:rPr lang="en-US" altLang="zh-CN" sz="24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args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){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// TODO Auto-generated method stub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24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MyFrame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m=new </a:t>
            </a:r>
            <a:r>
              <a:rPr lang="en-US" altLang="zh-CN" sz="24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MyFrame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(); 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} 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} 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class </a:t>
            </a:r>
            <a:r>
              <a:rPr lang="en-US" altLang="zh-CN" sz="24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MyFrame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extends </a:t>
            </a:r>
            <a:r>
              <a:rPr lang="en-US" altLang="zh-CN" sz="24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JFrame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implements ActionListener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{ 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24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JLabel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lab1=new </a:t>
            </a:r>
            <a:r>
              <a:rPr lang="en-US" altLang="zh-CN" sz="24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JLabel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("+");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24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JLabel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lab2=new </a:t>
            </a:r>
            <a:r>
              <a:rPr lang="en-US" altLang="zh-CN" sz="24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JLabel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("="); 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en-US" altLang="zh-CN" sz="24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JButton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b1=new </a:t>
            </a:r>
            <a:r>
              <a:rPr lang="en-US" altLang="zh-CN" sz="24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JButton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("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计算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"); 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en-US" altLang="zh-CN" sz="24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JTextField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t1=new </a:t>
            </a:r>
            <a:r>
              <a:rPr lang="en-US" altLang="zh-CN" sz="24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JTextField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(5);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en-US" altLang="zh-CN" sz="24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JTextField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t2=new </a:t>
            </a:r>
            <a:r>
              <a:rPr lang="en-US" altLang="zh-CN" sz="24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JTextField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(5);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en-US" altLang="zh-CN" sz="24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JTextField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t3=new </a:t>
            </a:r>
            <a:r>
              <a:rPr lang="en-US" altLang="zh-CN" sz="24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JTextField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(5);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en-US" altLang="zh-CN" sz="24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MyFrame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() 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{ 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this. </a:t>
            </a:r>
            <a:r>
              <a:rPr lang="en-US" altLang="zh-CN" sz="24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setTitle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("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登录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"); 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this. </a:t>
            </a:r>
            <a:r>
              <a:rPr lang="en-US" altLang="zh-CN" sz="24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setSize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(300,100);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this. </a:t>
            </a:r>
            <a:r>
              <a:rPr lang="en-US" altLang="zh-CN" sz="24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setDefaultCloseOperation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4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JFrame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 EXIT_ON_CLOSE);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KSO_WM_UNIT_PLACING_PICTURE_USER_VIEWPORT" val="{&quot;height&quot;:10799.984251968504,&quot;width&quot;:19195.16692913386}"/>
</p:tagLst>
</file>

<file path=ppt/tags/tag2.xml><?xml version="1.0" encoding="utf-8"?>
<p:tagLst xmlns:p="http://schemas.openxmlformats.org/presentationml/2006/main">
  <p:tag name="KSO_WPP_MARK_KEY" val="552b0240-1909-452b-bb17-4fcaf0ff1128"/>
  <p:tag name="COMMONDATA" val="eyJoZGlkIjoiMDQ4NTkzMGYxM2UyNjAzYTZiOTFiZDllOTdkMTkzMTUifQ==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4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5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22037</Words>
  <Application>WPS 演示</Application>
  <PresentationFormat>宽屏</PresentationFormat>
  <Paragraphs>871</Paragraphs>
  <Slides>54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54</vt:i4>
      </vt:variant>
    </vt:vector>
  </HeadingPairs>
  <TitlesOfParts>
    <vt:vector size="64" baseType="lpstr">
      <vt:lpstr>Arial</vt:lpstr>
      <vt:lpstr>宋体</vt:lpstr>
      <vt:lpstr>Wingdings</vt:lpstr>
      <vt:lpstr>微软雅黑</vt:lpstr>
      <vt:lpstr>等线</vt:lpstr>
      <vt:lpstr>Arial Unicode MS</vt:lpstr>
      <vt:lpstr>等线 Light</vt:lpstr>
      <vt:lpstr>Calibri</vt:lpstr>
      <vt:lpstr>黑体</vt:lpstr>
      <vt:lpstr>Office 主题​​</vt:lpstr>
      <vt:lpstr>第九章  GUI事件处理</vt:lpstr>
      <vt:lpstr>9.1项目导入</vt:lpstr>
      <vt:lpstr>PowerPoint 演示文稿</vt:lpstr>
      <vt:lpstr> 9.2知识点概述 </vt:lpstr>
      <vt:lpstr>PowerPoint 演示文稿</vt:lpstr>
      <vt:lpstr>PowerPoint 演示文稿</vt:lpstr>
      <vt:lpstr>9.2.1 ActionEvent</vt:lpstr>
      <vt:lpstr>PowerPoint 演示文稿</vt:lpstr>
      <vt:lpstr>PowerPoint 演示文稿</vt:lpstr>
      <vt:lpstr>PowerPoint 演示文稿</vt:lpstr>
      <vt:lpstr>  9.2.2WindowEvent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9.2.4MouseEvent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9.2.6  菜单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9.2.7   对话框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9.3  项目实践</vt:lpstr>
      <vt:lpstr>PowerPoint 演示文稿</vt:lpstr>
      <vt:lpstr>PowerPoint 演示文稿</vt:lpstr>
      <vt:lpstr>PowerPoint 演示文稿</vt:lpstr>
      <vt:lpstr>PowerPoint 演示文稿</vt:lpstr>
      <vt:lpstr>9.4实作强化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潘婷婷</dc:creator>
  <cp:lastModifiedBy>温媛-教材出版发行15901311127</cp:lastModifiedBy>
  <cp:revision>74</cp:revision>
  <dcterms:created xsi:type="dcterms:W3CDTF">2019-07-12T06:05:00Z</dcterms:created>
  <dcterms:modified xsi:type="dcterms:W3CDTF">2023-08-28T02:21:29Z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BFA5AF07BE2641BD90BD2792D26BCFF0_12</vt:lpwstr>
  </property>
  <property fmtid="{D5CDD505-2E9C-101B-9397-08002B2CF9AE}" pid="3" name="KSOProductBuildVer">
    <vt:lpwstr>2052-11.1.0.14309</vt:lpwstr>
  </property>
</Properties>
</file>