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22" r:id="rId5"/>
    <p:sldId id="323" r:id="rId6"/>
    <p:sldId id="325" r:id="rId7"/>
    <p:sldId id="326" r:id="rId8"/>
    <p:sldId id="327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3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威" initials="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D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7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8-22T22:48:04.319" idx="1">
    <p:pos x="7152" y="1150"/>
    <p:text/>
  </p:cm>
</p:cmLst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0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2794197"/>
            <a:ext cx="105155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第七章 </a:t>
            </a:r>
            <a:r>
              <a:rPr lang="zh-CN" altLang="en-US" sz="6000" dirty="0"/>
              <a:t>数组、集合类和工具类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kumimoji="0" lang="en-US" altLang="zh-CN" sz="2800" b="1" i="0" u="none" strike="noStrike" kern="1200" cap="none" spc="-1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</a:t>
            </a:r>
            <a:r>
              <a:rPr lang="en-US" altLang="zh-CN" sz="28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3 </a:t>
            </a:r>
            <a:r>
              <a:rPr lang="zh-CN" altLang="en-US" sz="28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工具类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9842" y="1995946"/>
            <a:ext cx="10695964" cy="486205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  Java </a:t>
            </a:r>
            <a:r>
              <a:rPr lang="zh-CN" altLang="en-US" sz="1800" dirty="0"/>
              <a:t>程序设计中把问题抽象为类</a:t>
            </a:r>
            <a:r>
              <a:rPr lang="en-US" altLang="zh-CN" sz="1800" dirty="0"/>
              <a:t>, </a:t>
            </a:r>
            <a:r>
              <a:rPr lang="zh-CN" altLang="en-US" sz="1800" dirty="0"/>
              <a:t>所以在 </a:t>
            </a:r>
            <a:r>
              <a:rPr lang="en-US" altLang="zh-CN" sz="1800" dirty="0"/>
              <a:t>Java </a:t>
            </a:r>
            <a:r>
              <a:rPr lang="zh-CN" altLang="en-US" sz="1800" dirty="0"/>
              <a:t>中有成百上千的类。 在类的使用过程 中</a:t>
            </a:r>
            <a:r>
              <a:rPr lang="en-US" altLang="zh-CN" sz="1800" dirty="0"/>
              <a:t>, </a:t>
            </a:r>
            <a:r>
              <a:rPr lang="zh-CN" altLang="en-US" sz="1800" dirty="0"/>
              <a:t>主要是用类创建对象</a:t>
            </a:r>
            <a:r>
              <a:rPr lang="en-US" altLang="zh-CN" sz="1800" dirty="0"/>
              <a:t>, </a:t>
            </a:r>
            <a:r>
              <a:rPr lang="zh-CN" altLang="en-US" sz="1800" dirty="0"/>
              <a:t>然后使用对象调用类的方法实现具体功能</a:t>
            </a:r>
            <a:r>
              <a:rPr lang="en-US" altLang="zh-CN" sz="1800" dirty="0"/>
              <a:t>, </a:t>
            </a:r>
            <a:r>
              <a:rPr lang="zh-CN" altLang="en-US" sz="1800" dirty="0"/>
              <a:t>所以掌握常用类的 常用方法的使用是非常重要的。 在学习过程中</a:t>
            </a:r>
            <a:r>
              <a:rPr lang="en-US" altLang="zh-CN" sz="1800" dirty="0"/>
              <a:t>, </a:t>
            </a:r>
            <a:r>
              <a:rPr lang="zh-CN" altLang="en-US" sz="1800" dirty="0"/>
              <a:t>可以借助查阅 </a:t>
            </a:r>
            <a:r>
              <a:rPr lang="en-US" altLang="zh-CN" sz="1800" dirty="0"/>
              <a:t>API </a:t>
            </a:r>
            <a:r>
              <a:rPr lang="zh-CN" altLang="en-US" sz="1800" dirty="0"/>
              <a:t>文档进一步了解。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  </a:t>
            </a:r>
            <a:r>
              <a:rPr lang="en-US" altLang="zh-CN" sz="1800" spc="5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Object </a:t>
            </a:r>
            <a:r>
              <a:rPr lang="zh-CN" altLang="en-US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类</a:t>
            </a:r>
            <a:endParaRPr lang="zh-CN" altLang="en-US" sz="1800" spc="4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/>
              <a:t>  在 </a:t>
            </a:r>
            <a:r>
              <a:rPr lang="en-US" altLang="zh-CN" sz="1800" dirty="0"/>
              <a:t>Java </a:t>
            </a:r>
            <a:r>
              <a:rPr lang="zh-CN" altLang="en-US" sz="1800" dirty="0"/>
              <a:t>包中 </a:t>
            </a:r>
            <a:r>
              <a:rPr lang="en-US" altLang="zh-CN" sz="1800" dirty="0"/>
              <a:t>Object </a:t>
            </a:r>
            <a:r>
              <a:rPr lang="zh-CN" altLang="en-US" sz="1800" dirty="0"/>
              <a:t>类是所有类的直接或间接父类</a:t>
            </a:r>
            <a:r>
              <a:rPr lang="en-US" altLang="zh-CN" sz="1800" dirty="0"/>
              <a:t>, </a:t>
            </a:r>
            <a:r>
              <a:rPr lang="zh-CN" altLang="en-US" sz="1800" dirty="0"/>
              <a:t>如果一个类没有直接继承某个父 类</a:t>
            </a:r>
            <a:r>
              <a:rPr lang="en-US" altLang="zh-CN" sz="1800" dirty="0"/>
              <a:t>, </a:t>
            </a:r>
            <a:r>
              <a:rPr lang="zh-CN" altLang="en-US" sz="1800" dirty="0"/>
              <a:t>那这个类就是 </a:t>
            </a:r>
            <a:r>
              <a:rPr lang="en-US" altLang="zh-CN" sz="1800" dirty="0"/>
              <a:t>Object </a:t>
            </a:r>
            <a:r>
              <a:rPr lang="zh-CN" altLang="en-US" sz="1800" dirty="0"/>
              <a:t>类的子类。 例如声明学生类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那么在 </a:t>
            </a:r>
            <a:r>
              <a:rPr lang="en-US" altLang="zh-CN" sz="1800" dirty="0"/>
              <a:t>Object </a:t>
            </a:r>
            <a:r>
              <a:rPr lang="zh-CN" altLang="en-US" sz="1800" dirty="0"/>
              <a:t>类中定义的方法</a:t>
            </a:r>
            <a:r>
              <a:rPr lang="en-US" altLang="zh-CN" sz="1800" dirty="0"/>
              <a:t>, </a:t>
            </a:r>
            <a:r>
              <a:rPr lang="zh-CN" altLang="en-US" sz="1800" dirty="0"/>
              <a:t>每一个子类都能继承。 下面介绍 </a:t>
            </a:r>
            <a:r>
              <a:rPr lang="en-US" altLang="zh-CN" sz="1800" dirty="0"/>
              <a:t>Object </a:t>
            </a:r>
            <a:r>
              <a:rPr lang="zh-CN" altLang="en-US" sz="1800" dirty="0"/>
              <a:t>类的常用 方法：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 </a:t>
            </a: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（</a:t>
            </a:r>
            <a:r>
              <a:rPr lang="en-US" altLang="zh-CN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1</a:t>
            </a: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）</a:t>
            </a:r>
            <a:r>
              <a:rPr lang="en-US" altLang="zh-CN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 equals </a:t>
            </a: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方法</a:t>
            </a:r>
            <a:endParaRPr lang="en-US" altLang="zh-CN" sz="1800" spc="40" dirty="0">
              <a:solidFill>
                <a:srgbClr val="00AEEF"/>
              </a:solidFill>
              <a:ea typeface="等线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800" dirty="0"/>
              <a:t>Object </a:t>
            </a:r>
            <a:r>
              <a:rPr lang="zh-CN" altLang="en-US" sz="1800" dirty="0"/>
              <a:t>类中定义的 </a:t>
            </a:r>
            <a:r>
              <a:rPr lang="en-US" altLang="zh-CN" sz="1800" dirty="0"/>
              <a:t>equals </a:t>
            </a:r>
            <a:r>
              <a:rPr lang="zh-CN" altLang="en-US" sz="1800" dirty="0"/>
              <a:t>方法用于判断指定对象和当前对象是否相等。 对于大多数类</a:t>
            </a: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对象</a:t>
            </a:r>
            <a:r>
              <a:rPr lang="en-US" altLang="zh-CN" sz="1800" dirty="0"/>
              <a:t>, equals () </a:t>
            </a:r>
            <a:r>
              <a:rPr lang="zh-CN" altLang="en-US" sz="1800" dirty="0"/>
              <a:t>方法与 “ </a:t>
            </a:r>
            <a:r>
              <a:rPr lang="en-US" altLang="zh-CN" sz="1800" dirty="0"/>
              <a:t>= = ” </a:t>
            </a:r>
            <a:r>
              <a:rPr lang="zh-CN" altLang="en-US" sz="1800" dirty="0"/>
              <a:t>运算符功能基本相同。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（</a:t>
            </a:r>
            <a:r>
              <a:rPr lang="en-US" altLang="zh-CN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1</a:t>
            </a: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）</a:t>
            </a:r>
            <a:r>
              <a:rPr lang="en-US" altLang="zh-CN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 </a:t>
            </a:r>
            <a:r>
              <a:rPr lang="en-US" altLang="zh-CN" sz="1800" spc="40" dirty="0" err="1">
                <a:solidFill>
                  <a:srgbClr val="00AEEF"/>
                </a:solidFill>
                <a:ea typeface="等线" panose="02010600030101010101" pitchFamily="2" charset="-122"/>
              </a:rPr>
              <a:t>toString</a:t>
            </a:r>
            <a:r>
              <a:rPr lang="en-US" altLang="zh-CN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 </a:t>
            </a:r>
            <a:r>
              <a:rPr lang="zh-CN" altLang="en-US" sz="1800" spc="40" dirty="0">
                <a:solidFill>
                  <a:srgbClr val="00AEEF"/>
                </a:solidFill>
                <a:ea typeface="等线" panose="02010600030101010101" pitchFamily="2" charset="-122"/>
              </a:rPr>
              <a:t>方法</a:t>
            </a:r>
            <a:endParaRPr lang="en-US" altLang="zh-CN" sz="1800" spc="40" dirty="0">
              <a:solidFill>
                <a:srgbClr val="00AEEF"/>
              </a:solidFill>
              <a:ea typeface="等线" panose="02010600030101010101" pitchFamily="2" charset="-122"/>
            </a:endParaRPr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4501394" y="3688308"/>
            <a:ext cx="6924412" cy="12003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class Student{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}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可以理解为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class Student extends Object{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}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7. 2. 3 </a:t>
            </a:r>
            <a:r>
              <a:rPr lang="zh-CN" altLang="en-US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工具类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8968"/>
            <a:ext cx="10515600" cy="467390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toString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()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方法是对象的字符串表现形式。 该方法返回值是 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String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类型。 对象信息在输出时除了显式的调用对象的 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toString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( )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方法外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在进行信息输出时将自动调用 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toString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( )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方法</a:t>
            </a:r>
            <a:r>
              <a:rPr lang="zh-CN" altLang="en-US" sz="1800" spc="10" dirty="0">
                <a:cs typeface="微软雅黑" panose="020B0503020204020204" pitchFamily="34" charset="-122"/>
              </a:rPr>
              <a:t>。</a:t>
            </a:r>
            <a:endParaRPr lang="en-US" altLang="zh-CN" sz="1800" spc="10" dirty="0"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800" spc="50" dirty="0">
                <a:solidFill>
                  <a:srgbClr val="00AEEF"/>
                </a:solidFill>
                <a:ea typeface="等线" panose="02010600030101010101" pitchFamily="2" charset="-122"/>
              </a:rPr>
              <a:t>2</a:t>
            </a:r>
            <a:r>
              <a:rPr kumimoji="0" lang="en-US" altLang="zh-CN" sz="1800" b="0" i="0" u="none" strike="noStrike" kern="1200" cap="none" spc="4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String </a:t>
            </a:r>
            <a:r>
              <a:rPr kumimoji="0" lang="zh-CN" altLang="en-US" sz="1800" b="0" i="0" u="none" strike="noStrike" kern="1200" cap="none" spc="4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类与 </a:t>
            </a:r>
            <a:r>
              <a:rPr kumimoji="0" lang="en-US" altLang="zh-CN" sz="1800" b="0" i="0" u="none" strike="noStrike" kern="1200" cap="none" spc="4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StringBuffer </a:t>
            </a:r>
            <a:r>
              <a:rPr kumimoji="0" lang="zh-CN" altLang="en-US" sz="1800" b="0" i="0" u="none" strike="noStrike" kern="1200" cap="none" spc="4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类</a:t>
            </a:r>
            <a:endParaRPr kumimoji="0" lang="en-US" altLang="zh-CN" sz="1800" b="0" i="0" u="none" strike="noStrike" kern="1200" cap="none" spc="40" normalizeH="0" baseline="0" noProof="0" dirty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String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类型是用双引号括起来的字符序列。 它不同于基本的数据类型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可以使用 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new</a:t>
            </a:r>
            <a:endParaRPr lang="en-US" altLang="zh-CN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关键字创建对象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也可以直接创建对象。 以下都是合法的。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1. String s1 = “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abcd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”; / / s1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指向常量空间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2. String s2 = new String ( “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abcd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” ); / /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用字符串创建对象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3. char [] 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arr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 = { ‘a’, ‘b’, ‘c’, ‘d’ };</a:t>
            </a:r>
            <a:endParaRPr lang="en-US" altLang="zh-CN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String s3 = new String (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arr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); / /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使用 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char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数组创建字符串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String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常用方法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1. length()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方法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返回字符串的长度。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String str = “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abcd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”;</a:t>
            </a:r>
            <a:endParaRPr lang="en-US" altLang="zh-CN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System. out. </a:t>
            </a:r>
            <a:r>
              <a:rPr lang="en-US" altLang="zh-CN" sz="1800" spc="10" dirty="0" err="1">
                <a:effectLst/>
                <a:cs typeface="微软雅黑" panose="020B0503020204020204" pitchFamily="34" charset="-122"/>
              </a:rPr>
              <a:t>println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 (str. length());</a:t>
            </a:r>
            <a:endParaRPr lang="en-US" altLang="zh-CN" sz="1800" spc="10" dirty="0">
              <a:effectLst/>
              <a:cs typeface="微软雅黑" panose="020B0503020204020204" pitchFamily="34" charset="-122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打印结果为 </a:t>
            </a:r>
            <a:r>
              <a:rPr lang="en-US" altLang="zh-CN" sz="1800" spc="10" dirty="0">
                <a:effectLst/>
                <a:cs typeface="微软雅黑" panose="020B0503020204020204" pitchFamily="34" charset="-122"/>
              </a:rPr>
              <a:t>4</a:t>
            </a:r>
            <a:r>
              <a:rPr lang="zh-CN" altLang="en-US" sz="1800" spc="10" dirty="0">
                <a:effectLst/>
                <a:cs typeface="微软雅黑" panose="020B0503020204020204" pitchFamily="34" charset="-122"/>
              </a:rPr>
              <a:t>。</a:t>
            </a:r>
            <a:endParaRPr lang="zh-CN" altLang="en-US" sz="1800" spc="10" dirty="0">
              <a:effectLst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49287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2. equals()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比较字符串是否相等。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zh-CN" altLang="en-US" sz="1800" dirty="0"/>
              <a:t> </a:t>
            </a:r>
            <a:r>
              <a:rPr lang="en-US" altLang="zh-CN" sz="1800" dirty="0"/>
              <a:t>String s1 = new String ( “</a:t>
            </a:r>
            <a:r>
              <a:rPr lang="en-US" altLang="zh-CN" sz="1800" dirty="0" err="1"/>
              <a:t>abcd</a:t>
            </a:r>
            <a:r>
              <a:rPr lang="en-US" altLang="zh-CN" sz="1800" dirty="0"/>
              <a:t>” ); String s2 = new String ( “</a:t>
            </a:r>
            <a:r>
              <a:rPr lang="en-US" altLang="zh-CN" sz="1800" dirty="0" err="1"/>
              <a:t>abcd</a:t>
            </a:r>
            <a:r>
              <a:rPr lang="en-US" altLang="zh-CN" sz="1800" dirty="0"/>
              <a:t>” );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(s1. equals (s2) ); </a:t>
            </a:r>
            <a:r>
              <a:rPr lang="zh-CN" altLang="en-US" sz="1800" dirty="0"/>
              <a:t>打印结果为 </a:t>
            </a:r>
            <a:r>
              <a:rPr lang="en-US" altLang="zh-CN" sz="1800" dirty="0"/>
              <a:t>true</a:t>
            </a:r>
            <a:r>
              <a:rPr lang="zh-CN" altLang="en-US" sz="1800" dirty="0"/>
              <a:t>。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3. </a:t>
            </a:r>
            <a:r>
              <a:rPr lang="en-US" altLang="zh-CN" sz="1800" dirty="0" err="1"/>
              <a:t>compareTo</a:t>
            </a:r>
            <a:r>
              <a:rPr lang="en-US" altLang="zh-CN" sz="1800" dirty="0"/>
              <a:t>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比较字符串的大小。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4. </a:t>
            </a:r>
            <a:r>
              <a:rPr lang="en-US" altLang="zh-CN" sz="1800" dirty="0" err="1"/>
              <a:t>charAt</a:t>
            </a:r>
            <a:r>
              <a:rPr lang="en-US" altLang="zh-CN" sz="1800" dirty="0"/>
              <a:t>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获取字符串中的字符</a:t>
            </a:r>
            <a:r>
              <a:rPr lang="en-US" altLang="zh-CN" sz="1800" dirty="0"/>
              <a:t>, </a:t>
            </a:r>
            <a:r>
              <a:rPr lang="zh-CN" altLang="en-US" sz="1800" dirty="0"/>
              <a:t>从下标 </a:t>
            </a:r>
            <a:r>
              <a:rPr lang="en-US" altLang="zh-CN" sz="1800" dirty="0"/>
              <a:t>0 </a:t>
            </a:r>
            <a:r>
              <a:rPr lang="zh-CN" altLang="en-US" sz="1800" dirty="0"/>
              <a:t>开始。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zh-CN" altLang="en-US" sz="1800" dirty="0"/>
              <a:t>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abcd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</a:t>
            </a:r>
            <a:r>
              <a:rPr lang="en-US" altLang="zh-CN" sz="1800" dirty="0" err="1"/>
              <a:t>charAt</a:t>
            </a:r>
            <a:r>
              <a:rPr lang="en-US" altLang="zh-CN" sz="1800" dirty="0"/>
              <a:t> (2) );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zh-CN" altLang="en-US" sz="1800" dirty="0"/>
              <a:t>屏幕显示 </a:t>
            </a:r>
            <a:r>
              <a:rPr lang="en-US" altLang="zh-CN" sz="1800" dirty="0"/>
              <a:t>c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5. substring()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获取指定字符串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abcdef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substring (1, 3) ); </a:t>
            </a:r>
            <a:r>
              <a:rPr lang="zh-CN" altLang="en-US" sz="1800" dirty="0"/>
              <a:t>屏幕显示 </a:t>
            </a:r>
            <a:r>
              <a:rPr lang="en-US" altLang="zh-CN" sz="1800" dirty="0" err="1"/>
              <a:t>bc</a:t>
            </a:r>
            <a:r>
              <a:rPr lang="en-US" altLang="zh-CN" sz="1800" dirty="0"/>
              <a:t>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6. </a:t>
            </a:r>
            <a:r>
              <a:rPr lang="en-US" altLang="zh-CN" sz="1800" dirty="0" err="1"/>
              <a:t>indexOf</a:t>
            </a:r>
            <a:r>
              <a:rPr lang="en-US" altLang="zh-CN" sz="1800" dirty="0"/>
              <a:t>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定位字符。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abcd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</a:t>
            </a:r>
            <a:r>
              <a:rPr lang="en-US" altLang="zh-CN" sz="1800" dirty="0" err="1"/>
              <a:t>indexOf</a:t>
            </a:r>
            <a:r>
              <a:rPr lang="en-US" altLang="zh-CN" sz="1800" dirty="0"/>
              <a:t> ( ‘c’ ) ); </a:t>
            </a:r>
            <a:r>
              <a:rPr lang="zh-CN" altLang="en-US" sz="1800" dirty="0"/>
              <a:t>屏幕显示 </a:t>
            </a:r>
            <a:r>
              <a:rPr lang="en-US" altLang="zh-CN" sz="1800" dirty="0"/>
              <a:t>2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7. replace()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替换字符。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abcabd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replace ( ‘b’, ‘B’ ) ); </a:t>
            </a:r>
            <a:r>
              <a:rPr lang="zh-CN" altLang="en-US" sz="1800" dirty="0"/>
              <a:t>屏幕显示 </a:t>
            </a:r>
            <a:r>
              <a:rPr lang="en-US" altLang="zh-CN" sz="1800" dirty="0" err="1"/>
              <a:t>aBcaBd</a:t>
            </a:r>
            <a:r>
              <a:rPr lang="en-US" altLang="zh-CN" sz="1800" dirty="0"/>
              <a:t>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8. trim()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去掉首尾空格。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abcabd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trim()); </a:t>
            </a:r>
            <a:r>
              <a:rPr lang="zh-CN" altLang="en-US" sz="1800" dirty="0"/>
              <a:t>屏幕显示 </a:t>
            </a:r>
            <a:r>
              <a:rPr lang="en-US" altLang="zh-CN" sz="1800" dirty="0" err="1"/>
              <a:t>abcabd</a:t>
            </a:r>
            <a:r>
              <a:rPr lang="en-US" altLang="zh-CN" sz="1800" dirty="0"/>
              <a:t> 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9. </a:t>
            </a:r>
            <a:r>
              <a:rPr lang="en-US" altLang="zh-CN" sz="1800" dirty="0" err="1"/>
              <a:t>toUpperCase</a:t>
            </a:r>
            <a:r>
              <a:rPr lang="en-US" altLang="zh-CN" sz="1800" dirty="0"/>
              <a:t>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变大写。 </a:t>
            </a:r>
            <a:r>
              <a:rPr lang="en-US" altLang="zh-CN" sz="1800" dirty="0"/>
              <a:t>String str = “</a:t>
            </a:r>
            <a:r>
              <a:rPr lang="en-US" altLang="zh-CN" sz="1800" dirty="0" err="1"/>
              <a:t>abc</a:t>
            </a:r>
            <a:r>
              <a:rPr lang="en-US" altLang="zh-CN" sz="1800" dirty="0"/>
              <a:t>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</a:t>
            </a:r>
            <a:r>
              <a:rPr lang="en-US" altLang="zh-CN" sz="1800" dirty="0" err="1"/>
              <a:t>toUpperCase</a:t>
            </a:r>
            <a:r>
              <a:rPr lang="en-US" altLang="zh-CN" sz="1800" dirty="0"/>
              <a:t>()); 199 </a:t>
            </a:r>
            <a:r>
              <a:rPr lang="zh-CN" altLang="en-US" sz="1800" dirty="0"/>
              <a:t>屏幕显示 </a:t>
            </a:r>
            <a:r>
              <a:rPr lang="en-US" altLang="zh-CN" sz="1800" dirty="0"/>
              <a:t>ABC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dirty="0"/>
              <a:t>10. </a:t>
            </a:r>
            <a:r>
              <a:rPr lang="en-US" altLang="zh-CN" sz="1800" dirty="0" err="1"/>
              <a:t>toLowerCase</a:t>
            </a:r>
            <a:r>
              <a:rPr lang="en-US" altLang="zh-CN" sz="1800" dirty="0"/>
              <a:t>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变小写。 </a:t>
            </a:r>
            <a:r>
              <a:rPr lang="en-US" altLang="zh-CN" sz="1800" dirty="0"/>
              <a:t>String str = “ABC”;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 (str. </a:t>
            </a:r>
            <a:r>
              <a:rPr lang="en-US" altLang="zh-CN" sz="1800" dirty="0" err="1"/>
              <a:t>toLowerCase</a:t>
            </a:r>
            <a:r>
              <a:rPr lang="en-US" altLang="zh-CN" sz="1800" dirty="0"/>
              <a:t>()); </a:t>
            </a:r>
            <a:r>
              <a:rPr lang="zh-CN" altLang="en-US" sz="1800" dirty="0"/>
              <a:t>屏幕显示 </a:t>
            </a:r>
            <a:r>
              <a:rPr lang="en-US" altLang="zh-CN" sz="1800" dirty="0" err="1"/>
              <a:t>abc</a:t>
            </a:r>
            <a:endParaRPr lang="en-US" altLang="zh-CN" sz="1800" dirty="0"/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StringBuffer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类型</a:t>
            </a:r>
            <a:endParaRPr lang="zh-CN" altLang="en-US" sz="1800" spc="20" dirty="0">
              <a:effectLst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StringBuffer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类型也是字符串类型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但是在使用时与 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类型有许多不同之处。 主要</a:t>
            </a:r>
            <a:endParaRPr lang="zh-CN" altLang="en-US" sz="1800" spc="20" dirty="0">
              <a:effectLst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区别是 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类型所指向的字符串不能改变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,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而 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StringBuffer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所指向的字符串可以改变。</a:t>
            </a:r>
            <a:endParaRPr lang="zh-CN" altLang="en-US" sz="1800" spc="20" dirty="0">
              <a:effectLst/>
              <a:cs typeface="微软雅黑" panose="020B0503020204020204" pitchFamily="34" charset="-122"/>
            </a:endParaRPr>
          </a:p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StringBuffer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类像其他类一样只能使用 </a:t>
            </a:r>
            <a:r>
              <a:rPr lang="en-US" altLang="zh-CN" sz="1800" spc="20" dirty="0">
                <a:effectLst/>
                <a:cs typeface="微软雅黑" panose="020B0503020204020204" pitchFamily="34" charset="-122"/>
              </a:rPr>
              <a:t>new </a:t>
            </a:r>
            <a:r>
              <a:rPr lang="zh-CN" altLang="en-US" sz="1800" spc="20" dirty="0">
                <a:effectLst/>
                <a:cs typeface="微软雅黑" panose="020B0503020204020204" pitchFamily="34" charset="-122"/>
              </a:rPr>
              <a:t>关键字创建对象。</a:t>
            </a:r>
            <a:endParaRPr lang="en-US" altLang="zh-CN" sz="1800" spc="20" dirty="0">
              <a:effectLst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891"/>
            <a:ext cx="10587606" cy="648405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marR="0" lvl="0" indent="0" algn="l" defTabSz="914400" rtl="0" eaLnBrk="0" fontAlgn="auto" latinLnBrk="0" hangingPunct="1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lang="en-US" altLang="zh-CN" sz="1900" b="0" i="0" u="none" strike="noStrike" kern="1200" cap="none" spc="6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cs typeface="微软雅黑" panose="020B0503020204020204" pitchFamily="34" charset="-122"/>
              </a:rPr>
              <a:t>3</a:t>
            </a:r>
            <a:r>
              <a:rPr kumimoji="0" lang="en-US" altLang="zh-CN" sz="1900" b="0" i="0" u="none" strike="noStrike" kern="1200" cap="none" spc="4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cs typeface="微软雅黑" panose="020B0503020204020204" pitchFamily="34" charset="-122"/>
              </a:rPr>
              <a:t>. String </a:t>
            </a:r>
            <a:r>
              <a:rPr kumimoji="0" lang="zh-CN" altLang="en-US" sz="1900" b="0" i="0" u="none" strike="noStrike" kern="1200" cap="none" spc="4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cs typeface="微软雅黑" panose="020B0503020204020204" pitchFamily="34" charset="-122"/>
              </a:rPr>
              <a:t>与其他类型转换</a:t>
            </a:r>
            <a:endParaRPr kumimoji="0" lang="en-US" altLang="zh-CN" sz="1900" b="0" i="0" u="none" strike="noStrike" kern="1200" cap="none" spc="45" normalizeH="0" baseline="0" noProof="0" dirty="0">
              <a:ln>
                <a:noFill/>
              </a:ln>
              <a:solidFill>
                <a:srgbClr val="00AEEF"/>
              </a:solidFill>
              <a:effectLst/>
              <a:uLnTx/>
              <a:uFillTx/>
              <a:cs typeface="微软雅黑" panose="020B0503020204020204" pitchFamily="34" charset="-122"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  在 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Java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中一切皆对象。 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Java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中八个基本的数据类型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 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有时候也需要像其他类型一样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可通过相应的包装类实现。</a:t>
            </a:r>
            <a:endParaRPr lang="en-US" altLang="zh-CN" sz="1900" dirty="0">
              <a:solidFill>
                <a:srgbClr val="000000"/>
              </a:solidFill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基本类型通过构造器可以转换为包装类对象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i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 = 100;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Integer ii = new Integer (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i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包装类对象也可以转换为基本的数据类型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Integer xx = new Integer (100);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 x = xx.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intValue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();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在 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JDK5. 0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版本之后为了程序的方便编写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 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包装类和基本数据类型间可以直接使用。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 x = 100;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Integer xx = x;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 y = xx;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包装类与字符串之间的转换。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包装类转换为字符串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使用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toString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()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方法转换。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Integer ii = new Integer (100);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String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si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 = ii.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toString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();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字符串转换为包装类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一种方式通过构造方法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另一种方式通过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valueOf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 (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StringS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) </a:t>
            </a:r>
            <a:r>
              <a:rPr lang="zh-CN" altLang="en-US" sz="1900" dirty="0">
                <a:solidFill>
                  <a:srgbClr val="000000"/>
                </a:solidFill>
                <a:effectLst/>
              </a:rPr>
              <a:t>方法转换。</a:t>
            </a:r>
            <a:endParaRPr lang="zh-CN" altLang="en-US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String str = “500”;Integer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wi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 = new Integer (str);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900" dirty="0">
                <a:solidFill>
                  <a:srgbClr val="000000"/>
                </a:solidFill>
                <a:effectLst/>
              </a:rPr>
              <a:t>或者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36830" marR="0" lvl="0" indent="0" algn="l" defTabSz="914400" rtl="0" eaLnBrk="0" fontAlgn="auto" latinLnBrk="0" hangingPunct="1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900" dirty="0">
                <a:solidFill>
                  <a:srgbClr val="000000"/>
                </a:solidFill>
                <a:effectLst/>
              </a:rPr>
              <a:t>Integer wit = Integer. </a:t>
            </a:r>
            <a:r>
              <a:rPr lang="en-US" altLang="zh-CN" sz="1900" dirty="0" err="1">
                <a:solidFill>
                  <a:srgbClr val="000000"/>
                </a:solidFill>
                <a:effectLst/>
              </a:rPr>
              <a:t>valueOf</a:t>
            </a:r>
            <a:r>
              <a:rPr lang="en-US" altLang="zh-CN" sz="1900" dirty="0">
                <a:solidFill>
                  <a:srgbClr val="000000"/>
                </a:solidFill>
                <a:effectLst/>
              </a:rPr>
              <a:t> (str);</a:t>
            </a:r>
            <a:endParaRPr lang="en-US" altLang="zh-CN" sz="1900" dirty="0">
              <a:solidFill>
                <a:srgbClr val="000000"/>
              </a:solidFill>
              <a:effectLst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marR="0" lvl="0" indent="-22860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6830" marR="0" lvl="0" indent="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6830" marR="0" lvl="0" indent="0" algn="l" defTabSz="914400" rtl="0" eaLnBrk="0" fontAlgn="auto" latinLnBrk="0" hangingPunct="1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ClrTx/>
              <a:buSzTx/>
              <a:buNone/>
              <a:defRPr/>
            </a:pP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3414" y="1496677"/>
            <a:ext cx="3716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表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7-1 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基本数据类型的包装类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8112" y="1835231"/>
            <a:ext cx="5613077" cy="23592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310394"/>
            <a:ext cx="10515600" cy="444617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34222"/>
            <a:ext cx="10515600" cy="5932281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pPr marL="36830" marR="0" lvl="0" indent="0" algn="l" defTabSz="914400" rtl="0" eaLnBrk="0" fontAlgn="auto" latinLnBrk="0" hangingPunct="1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800" spc="65" dirty="0">
                <a:solidFill>
                  <a:srgbClr val="00AEEF"/>
                </a:solidFill>
              </a:rPr>
              <a:t>4.Math</a:t>
            </a:r>
            <a:r>
              <a:rPr lang="zh-CN" altLang="en-US" sz="1800" spc="65" dirty="0">
                <a:solidFill>
                  <a:srgbClr val="00AEEF"/>
                </a:solidFill>
              </a:rPr>
              <a:t>类</a:t>
            </a:r>
            <a:endParaRPr lang="en-US" altLang="zh-CN" sz="1800" spc="65" dirty="0">
              <a:solidFill>
                <a:srgbClr val="00AEEF"/>
              </a:solidFill>
            </a:endParaRPr>
          </a:p>
          <a:p>
            <a:pPr marL="36830" marR="0" lvl="0" indent="0" algn="l" defTabSz="914400" rtl="0" eaLnBrk="0" fontAlgn="auto" latinLnBrk="0" hangingPunct="1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800" dirty="0"/>
              <a:t>Math </a:t>
            </a:r>
            <a:r>
              <a:rPr lang="zh-CN" altLang="en-US" sz="1800" dirty="0"/>
              <a:t>类中提供了用于数学运算的大量的方法。 </a:t>
            </a:r>
            <a:r>
              <a:rPr lang="en-US" altLang="zh-CN" sz="1800" dirty="0"/>
              <a:t>Math </a:t>
            </a:r>
            <a:r>
              <a:rPr lang="zh-CN" altLang="en-US" sz="1800" dirty="0"/>
              <a:t>类中的方法都是 </a:t>
            </a:r>
            <a:r>
              <a:rPr lang="en-US" altLang="zh-CN" sz="1800" dirty="0"/>
              <a:t>static </a:t>
            </a:r>
            <a:r>
              <a:rPr lang="zh-CN" altLang="en-US" sz="1800" dirty="0"/>
              <a:t>关键字修饰 的</a:t>
            </a:r>
            <a:r>
              <a:rPr lang="en-US" altLang="zh-CN" sz="1800" dirty="0"/>
              <a:t>, </a:t>
            </a:r>
            <a:r>
              <a:rPr lang="zh-CN" altLang="en-US" sz="1800" dirty="0"/>
              <a:t>所以这些方法可以用类名直接访问。 </a:t>
            </a:r>
            <a:r>
              <a:rPr lang="en-US" altLang="zh-CN" sz="1800" dirty="0"/>
              <a:t>Math </a:t>
            </a:r>
            <a:r>
              <a:rPr lang="zh-CN" altLang="en-US" sz="1800" dirty="0"/>
              <a:t>类又是 </a:t>
            </a:r>
            <a:r>
              <a:rPr lang="en-US" altLang="zh-CN" sz="1800" dirty="0"/>
              <a:t>final </a:t>
            </a:r>
            <a:r>
              <a:rPr lang="zh-CN" altLang="en-US" sz="1800" dirty="0"/>
              <a:t>类</a:t>
            </a:r>
            <a:r>
              <a:rPr lang="en-US" altLang="zh-CN" sz="1800" dirty="0"/>
              <a:t>, </a:t>
            </a:r>
            <a:r>
              <a:rPr lang="zh-CN" altLang="en-US" sz="1800" dirty="0"/>
              <a:t>因此不能从 </a:t>
            </a:r>
            <a:r>
              <a:rPr lang="en-US" altLang="zh-CN" sz="1800" dirty="0"/>
              <a:t>Math </a:t>
            </a:r>
            <a:r>
              <a:rPr lang="zh-CN" altLang="en-US" sz="1800" dirty="0"/>
              <a:t>类继承。 </a:t>
            </a:r>
            <a:r>
              <a:rPr lang="en-US" altLang="zh-CN" sz="1800" dirty="0"/>
              <a:t>Math </a:t>
            </a:r>
            <a:r>
              <a:rPr lang="zh-CN" altLang="en-US" sz="1800" dirty="0"/>
              <a:t>类中的常用方法 </a:t>
            </a:r>
            <a:r>
              <a:rPr lang="en-US" altLang="zh-CN" sz="1800" dirty="0"/>
              <a:t>1. static int abs (</a:t>
            </a:r>
            <a:r>
              <a:rPr lang="zh-CN" altLang="en-US" sz="1800" dirty="0"/>
              <a:t>数值</a:t>
            </a:r>
            <a:r>
              <a:rPr lang="en-US" altLang="zh-CN" sz="1800" dirty="0"/>
              <a:t>) </a:t>
            </a:r>
            <a:r>
              <a:rPr lang="zh-CN" altLang="en-US" sz="1800" dirty="0"/>
              <a:t>返回绝对值。 </a:t>
            </a:r>
            <a:r>
              <a:rPr lang="en-US" altLang="zh-CN" sz="1800" dirty="0"/>
              <a:t>2. static double floor (double) </a:t>
            </a:r>
            <a:r>
              <a:rPr lang="zh-CN" altLang="en-US" sz="1800" dirty="0"/>
              <a:t>返回比该数小的最大整数。 </a:t>
            </a:r>
            <a:r>
              <a:rPr lang="en-US" altLang="zh-CN" sz="1800" dirty="0"/>
              <a:t>3. static double ceil (double) </a:t>
            </a:r>
            <a:r>
              <a:rPr lang="zh-CN" altLang="en-US" sz="1800" dirty="0"/>
              <a:t>返回比该数大的最小整数。 </a:t>
            </a:r>
            <a:r>
              <a:rPr lang="en-US" altLang="zh-CN" sz="1800" dirty="0"/>
              <a:t>4. static double max (double, double) </a:t>
            </a:r>
            <a:r>
              <a:rPr lang="zh-CN" altLang="en-US" sz="1800" dirty="0"/>
              <a:t>返回最大值。 </a:t>
            </a:r>
            <a:r>
              <a:rPr lang="en-US" altLang="zh-CN" sz="1800" dirty="0"/>
              <a:t>5. static double min (double, double) </a:t>
            </a:r>
            <a:r>
              <a:rPr lang="zh-CN" altLang="en-US" sz="1800" dirty="0"/>
              <a:t>返回最小值。 </a:t>
            </a:r>
            <a:r>
              <a:rPr lang="en-US" altLang="zh-CN" sz="1800" dirty="0"/>
              <a:t>6. static double random()</a:t>
            </a:r>
            <a:r>
              <a:rPr lang="zh-CN" altLang="en-US" sz="1800" dirty="0"/>
              <a:t>返回 </a:t>
            </a:r>
            <a:r>
              <a:rPr lang="en-US" altLang="zh-CN" sz="1800" dirty="0"/>
              <a:t>0. 0 </a:t>
            </a:r>
            <a:r>
              <a:rPr lang="zh-CN" altLang="en-US" sz="1800" dirty="0"/>
              <a:t>到 </a:t>
            </a:r>
            <a:r>
              <a:rPr lang="en-US" altLang="zh-CN" sz="1800" dirty="0"/>
              <a:t>1. 0 </a:t>
            </a:r>
            <a:r>
              <a:rPr lang="zh-CN" altLang="en-US" sz="1800" dirty="0"/>
              <a:t>之间的随机数。 </a:t>
            </a:r>
            <a:r>
              <a:rPr lang="en-US" altLang="zh-CN" sz="1800" dirty="0"/>
              <a:t>7. static double sqrt (double) </a:t>
            </a:r>
            <a:r>
              <a:rPr lang="zh-CN" altLang="en-US" sz="1800" dirty="0"/>
              <a:t>开平方。 </a:t>
            </a:r>
            <a:endParaRPr lang="zh-CN" altLang="en-US" sz="1800" dirty="0">
              <a:pattFill prst="pct5">
                <a:fgClr>
                  <a:schemeClr val="tx1"/>
                </a:fgClr>
                <a:bgClr>
                  <a:schemeClr val="bg1"/>
                </a:bgClr>
              </a:patt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0271" y="365125"/>
            <a:ext cx="11080955" cy="1011391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r>
              <a:rPr kumimoji="0" lang="en-US" altLang="zh-CN" sz="2400" b="1" i="0" u="none" strike="noStrike" kern="1200" cap="none" spc="-3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7. 2. 4 </a:t>
            </a:r>
            <a:r>
              <a:rPr lang="zh-CN" altLang="en-US" sz="2400" b="1" spc="-3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集合</a:t>
            </a:r>
            <a:r>
              <a:rPr kumimoji="0" lang="zh-CN" altLang="en-US" sz="2400" b="1" i="0" u="none" strike="noStrike" kern="1200" cap="none" spc="-3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类</a:t>
            </a:r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587" tIns="579255" rIns="828414" bIns="717324" numCol="1" anchor="ctr" anchorCtr="0" compatLnSpc="1">
            <a:spAutoFit/>
          </a:bodyPr>
          <a:lstStyle>
            <a:lvl1pPr indent="3695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黑体" panose="02010609060101010101" pitchFamily="49" charset="-122"/>
              </a:rPr>
              <a:t>图 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微软雅黑" panose="020B0503020204020204" pitchFamily="34" charset="-122"/>
              </a:rPr>
              <a:t>1. 22   Java Project</a:t>
            </a:r>
            <a:endParaRPr kumimoji="0" lang="en-US" altLang="zh-C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</a:br>
            <a:endParaRPr kumimoji="0" lang="en-US" altLang="zh-CN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70271" y="1741641"/>
            <a:ext cx="11080955" cy="464932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  在 </a:t>
            </a:r>
            <a:r>
              <a:rPr lang="en-US" altLang="zh-CN" sz="1800" dirty="0"/>
              <a:t>Java </a:t>
            </a:r>
            <a:r>
              <a:rPr lang="zh-CN" altLang="en-US" sz="1800" dirty="0"/>
              <a:t>程序设计中</a:t>
            </a:r>
            <a:r>
              <a:rPr lang="en-US" altLang="zh-CN" sz="1800" dirty="0"/>
              <a:t>, </a:t>
            </a:r>
            <a:r>
              <a:rPr lang="zh-CN" altLang="en-US" sz="1800" dirty="0"/>
              <a:t>当需要大量内存空间时</a:t>
            </a:r>
            <a:r>
              <a:rPr lang="en-US" altLang="zh-CN" sz="1800" dirty="0"/>
              <a:t>, </a:t>
            </a:r>
            <a:r>
              <a:rPr lang="zh-CN" altLang="en-US" sz="1800" dirty="0"/>
              <a:t>可以使用数组来创建空间。 但是使用数 组空间</a:t>
            </a:r>
            <a:r>
              <a:rPr lang="en-US" altLang="zh-CN" sz="1800" dirty="0"/>
              <a:t>, </a:t>
            </a:r>
            <a:r>
              <a:rPr lang="zh-CN" altLang="en-US" sz="1800" dirty="0"/>
              <a:t>必须事先指定数组的空间大小。 而有些问题的解决</a:t>
            </a:r>
            <a:r>
              <a:rPr lang="en-US" altLang="zh-CN" sz="1800" dirty="0"/>
              <a:t>, </a:t>
            </a:r>
            <a:r>
              <a:rPr lang="zh-CN" altLang="en-US" sz="1800" dirty="0"/>
              <a:t>需要实际运行时才能确定空 间的大小。 这种情况下</a:t>
            </a:r>
            <a:r>
              <a:rPr lang="en-US" altLang="zh-CN" sz="1800" dirty="0"/>
              <a:t>, </a:t>
            </a:r>
            <a:r>
              <a:rPr lang="zh-CN" altLang="en-US" sz="1800" dirty="0"/>
              <a:t>可以使用容器类</a:t>
            </a:r>
            <a:r>
              <a:rPr lang="en-US" altLang="zh-CN" sz="1800" dirty="0"/>
              <a:t>, </a:t>
            </a:r>
            <a:r>
              <a:rPr lang="zh-CN" altLang="en-US" sz="1800" dirty="0"/>
              <a:t>即集合类。 集合类的使用与数组相比有以下两个优点</a:t>
            </a:r>
            <a:r>
              <a:rPr lang="en-US" altLang="zh-CN" sz="1800" dirty="0"/>
              <a:t>: (1) </a:t>
            </a:r>
            <a:r>
              <a:rPr lang="zh-CN" altLang="en-US" sz="1800" dirty="0"/>
              <a:t>使用的时候不需要声明长度</a:t>
            </a:r>
            <a:r>
              <a:rPr lang="en-US" altLang="zh-CN" sz="1800" dirty="0"/>
              <a:t>, </a:t>
            </a:r>
            <a:r>
              <a:rPr lang="zh-CN" altLang="en-US" sz="1800" dirty="0"/>
              <a:t>容器类会随着元素的增加</a:t>
            </a:r>
            <a:r>
              <a:rPr lang="en-US" altLang="zh-CN" sz="1800" dirty="0"/>
              <a:t>, </a:t>
            </a:r>
            <a:r>
              <a:rPr lang="zh-CN" altLang="en-US" sz="1800" dirty="0"/>
              <a:t>长度自动扩充。 </a:t>
            </a:r>
            <a:r>
              <a:rPr lang="en-US" altLang="zh-CN" sz="1800" dirty="0"/>
              <a:t>(2) </a:t>
            </a:r>
            <a:r>
              <a:rPr lang="zh-CN" altLang="en-US" sz="1800" dirty="0"/>
              <a:t>容器类提供了额外的方法来增加、 删除元素</a:t>
            </a:r>
            <a:r>
              <a:rPr lang="en-US" altLang="zh-CN" sz="1800" dirty="0"/>
              <a:t>, </a:t>
            </a:r>
            <a:r>
              <a:rPr lang="zh-CN" altLang="en-US" sz="1800" dirty="0"/>
              <a:t>比数组操作更方便更高效。 容器类的关系结构如图 </a:t>
            </a:r>
            <a:r>
              <a:rPr lang="en-US" altLang="zh-CN" sz="1800" dirty="0"/>
              <a:t>7. 9</a:t>
            </a:r>
            <a:r>
              <a:rPr lang="zh-CN" altLang="en-US" sz="1800" dirty="0"/>
              <a:t>：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103221" y="2946982"/>
            <a:ext cx="4467618" cy="21929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</p:pic>
      <p:sp>
        <p:nvSpPr>
          <p:cNvPr id="9" name="文本框 8"/>
          <p:cNvSpPr txBox="1"/>
          <p:nvPr/>
        </p:nvSpPr>
        <p:spPr>
          <a:xfrm>
            <a:off x="4406647" y="5335790"/>
            <a:ext cx="1860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95275" algn="ctr">
              <a:lnSpc>
                <a:spcPct val="100000"/>
              </a:lnSpc>
              <a:spcBef>
                <a:spcPts val="130"/>
              </a:spcBef>
            </a:pPr>
            <a:r>
              <a:rPr lang="zh-CN" altLang="en-US" sz="1600" spc="10" dirty="0">
                <a:solidFill>
                  <a:srgbClr val="00AEEF"/>
                </a:solidFill>
                <a:latin typeface="+mn-ea"/>
                <a:cs typeface="PMingLiU" panose="02020500000000000000" charset="-120"/>
              </a:rPr>
              <a:t>图 </a:t>
            </a:r>
            <a:r>
              <a:rPr lang="en-US" altLang="zh-CN" sz="1600" dirty="0">
                <a:solidFill>
                  <a:srgbClr val="00AEEF"/>
                </a:solidFill>
                <a:latin typeface="+mn-ea"/>
                <a:cs typeface="Times New Roman" panose="02020603050405020304"/>
              </a:rPr>
              <a:t>7</a:t>
            </a:r>
            <a:r>
              <a:rPr lang="en-US" altLang="zh-CN" sz="1600" spc="10" dirty="0">
                <a:solidFill>
                  <a:srgbClr val="00AEEF"/>
                </a:solidFill>
                <a:latin typeface="+mn-ea"/>
                <a:cs typeface="Times New Roman" panose="02020603050405020304"/>
              </a:rPr>
              <a:t>. </a:t>
            </a:r>
            <a:r>
              <a:rPr lang="en-US" altLang="zh-CN" sz="1600" dirty="0">
                <a:solidFill>
                  <a:srgbClr val="00AEEF"/>
                </a:solidFill>
                <a:latin typeface="+mn-ea"/>
                <a:cs typeface="Times New Roman" panose="02020603050405020304"/>
              </a:rPr>
              <a:t>9</a:t>
            </a:r>
            <a:r>
              <a:rPr lang="zh-CN" altLang="en-US" sz="1600" spc="290" dirty="0">
                <a:solidFill>
                  <a:srgbClr val="00AEEF"/>
                </a:solidFill>
                <a:latin typeface="+mn-ea"/>
                <a:cs typeface="Times New Roman" panose="02020603050405020304"/>
              </a:rPr>
              <a:t>  </a:t>
            </a:r>
            <a:r>
              <a:rPr lang="zh-CN" altLang="en-US" sz="1600" dirty="0">
                <a:solidFill>
                  <a:srgbClr val="00AEEF"/>
                </a:solidFill>
                <a:latin typeface="+mn-ea"/>
                <a:cs typeface="PMingLiU" panose="02020500000000000000" charset="-120"/>
              </a:rPr>
              <a:t>容器</a:t>
            </a:r>
            <a:r>
              <a:rPr lang="zh-CN" altLang="en-US" sz="1600" spc="-50" dirty="0">
                <a:solidFill>
                  <a:srgbClr val="00AEEF"/>
                </a:solidFill>
                <a:latin typeface="+mn-ea"/>
                <a:cs typeface="PMingLiU" panose="02020500000000000000" charset="-120"/>
              </a:rPr>
              <a:t>类</a:t>
            </a:r>
            <a:endParaRPr lang="zh-CN" altLang="en-US" sz="1600" dirty="0">
              <a:latin typeface="+mn-ea"/>
              <a:cs typeface="PMingLiU" panose="02020500000000000000" charset="-12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7820"/>
            <a:ext cx="10515600" cy="636505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Collection </a:t>
            </a:r>
            <a:r>
              <a:rPr lang="zh-CN" altLang="en-US" sz="1800" dirty="0"/>
              <a:t>接口中可以存放不同类型的数据</a:t>
            </a:r>
            <a:r>
              <a:rPr lang="en-US" altLang="zh-CN" sz="1800" dirty="0"/>
              <a:t>, </a:t>
            </a:r>
            <a:r>
              <a:rPr lang="zh-CN" altLang="en-US" sz="1800" dirty="0"/>
              <a:t>其子接口主要有 </a:t>
            </a:r>
            <a:r>
              <a:rPr lang="en-US" altLang="zh-CN" sz="1800" dirty="0"/>
              <a:t>Set </a:t>
            </a:r>
            <a:r>
              <a:rPr lang="zh-CN" altLang="en-US" sz="1800" dirty="0"/>
              <a:t>和 </a:t>
            </a:r>
            <a:r>
              <a:rPr lang="en-US" altLang="zh-CN" sz="1800" dirty="0"/>
              <a:t>List </a:t>
            </a:r>
            <a:r>
              <a:rPr lang="zh-CN" altLang="en-US" sz="1800" dirty="0"/>
              <a:t>接口。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Set </a:t>
            </a:r>
            <a:r>
              <a:rPr lang="zh-CN" altLang="en-US" sz="1800" dirty="0"/>
              <a:t>接口的特点是无序的集合</a:t>
            </a:r>
            <a:r>
              <a:rPr lang="en-US" altLang="zh-CN" sz="1800" dirty="0"/>
              <a:t>, </a:t>
            </a:r>
            <a:r>
              <a:rPr lang="zh-CN" altLang="en-US" sz="1800" dirty="0"/>
              <a:t>不允许重复数据。 当有重复数据时</a:t>
            </a:r>
            <a:r>
              <a:rPr lang="en-US" altLang="zh-CN" sz="1800" dirty="0"/>
              <a:t>, </a:t>
            </a:r>
            <a:r>
              <a:rPr lang="zh-CN" altLang="en-US" sz="1800" dirty="0"/>
              <a:t>只接收一次。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List </a:t>
            </a:r>
            <a:r>
              <a:rPr lang="zh-CN" altLang="en-US" sz="1800" dirty="0"/>
              <a:t>接口的特点是有序的集合</a:t>
            </a:r>
            <a:r>
              <a:rPr lang="en-US" altLang="zh-CN" sz="1800" dirty="0"/>
              <a:t>, </a:t>
            </a:r>
            <a:r>
              <a:rPr lang="zh-CN" altLang="en-US" sz="1800" dirty="0"/>
              <a:t>允许重复数据的出现。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Collection </a:t>
            </a:r>
            <a:r>
              <a:rPr lang="zh-CN" altLang="en-US" sz="1800" dirty="0"/>
              <a:t>接口主要有以下方法</a:t>
            </a:r>
            <a:r>
              <a:rPr lang="en-US" altLang="zh-CN" sz="1800" dirty="0"/>
              <a:t>: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1.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add (Object) </a:t>
            </a:r>
            <a:r>
              <a:rPr lang="zh-CN" altLang="en-US" sz="1800" dirty="0"/>
              <a:t>集合中加入一个对象。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</a:t>
            </a:r>
            <a:r>
              <a:rPr lang="en-US" altLang="zh-CN" sz="1800" dirty="0" err="1"/>
              <a:t>addAll</a:t>
            </a:r>
            <a:r>
              <a:rPr lang="en-US" altLang="zh-CN" sz="1800" dirty="0"/>
              <a:t> (Collection) </a:t>
            </a:r>
            <a:r>
              <a:rPr lang="zh-CN" altLang="en-US" sz="1800" dirty="0"/>
              <a:t>加入另外一个集合对象。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3. int size()</a:t>
            </a:r>
            <a:r>
              <a:rPr lang="zh-CN" altLang="en-US" sz="1800" dirty="0"/>
              <a:t>容器中元素个数。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4.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</a:t>
            </a:r>
            <a:r>
              <a:rPr lang="en-US" altLang="zh-CN" sz="1800" dirty="0" err="1"/>
              <a:t>isEmpty</a:t>
            </a:r>
            <a:r>
              <a:rPr lang="en-US" altLang="zh-CN" sz="1800" dirty="0"/>
              <a:t>()</a:t>
            </a:r>
            <a:r>
              <a:rPr lang="zh-CN" altLang="en-US" sz="1800" dirty="0"/>
              <a:t>判断容器是否为空。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5. Object [] </a:t>
            </a:r>
            <a:r>
              <a:rPr lang="en-US" altLang="zh-CN" sz="1800" dirty="0" err="1"/>
              <a:t>toArray</a:t>
            </a:r>
            <a:r>
              <a:rPr lang="en-US" altLang="zh-CN" sz="1800" dirty="0"/>
              <a:t>()</a:t>
            </a:r>
            <a:r>
              <a:rPr lang="zh-CN" altLang="en-US" sz="1800" dirty="0"/>
              <a:t>转换为数组。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6.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remove (Object) </a:t>
            </a:r>
            <a:r>
              <a:rPr lang="zh-CN" altLang="en-US" sz="1800" dirty="0"/>
              <a:t>删除对象。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7. </a:t>
            </a:r>
            <a:r>
              <a:rPr lang="en-US" altLang="zh-CN" sz="1800" dirty="0" err="1"/>
              <a:t>boolean</a:t>
            </a:r>
            <a:r>
              <a:rPr lang="en-US" altLang="zh-CN" sz="1800" dirty="0"/>
              <a:t> </a:t>
            </a:r>
            <a:r>
              <a:rPr lang="en-US" altLang="zh-CN" sz="1800" dirty="0" err="1"/>
              <a:t>removeAll</a:t>
            </a:r>
            <a:r>
              <a:rPr lang="en-US" altLang="zh-CN" sz="1800" dirty="0"/>
              <a:t> (Collection) </a:t>
            </a:r>
            <a:r>
              <a:rPr lang="zh-CN" altLang="en-US" sz="1800" dirty="0"/>
              <a:t>清空指定容器。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8. void clear()</a:t>
            </a:r>
            <a:r>
              <a:rPr lang="zh-CN" altLang="en-US" sz="1800" dirty="0"/>
              <a:t>清空集合。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60240" y="2544998"/>
            <a:ext cx="29610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一维数组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多维数组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工具类</a:t>
            </a:r>
            <a:endParaRPr lang="en-US" altLang="zh-CN" dirty="0"/>
          </a:p>
          <a:p>
            <a:pPr marL="457200" lvl="1" indent="-457200">
              <a:spcBef>
                <a:spcPts val="1000"/>
              </a:spcBef>
              <a:buAutoNum type="arabicPeriod"/>
            </a:pPr>
            <a:r>
              <a:rPr lang="zh-CN" altLang="en-US" dirty="0"/>
              <a:t>集合类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</a:t>
            </a:r>
            <a:r>
              <a:rPr lang="en-US" altLang="zh-CN" sz="4400" spc="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   </a:t>
            </a:r>
            <a:r>
              <a:rPr lang="zh-CN" altLang="zh-CN" sz="4400" spc="6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  <a:b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数组就是一摞碗</a:t>
            </a:r>
            <a:r>
              <a:rPr lang="en-US" altLang="zh-CN" dirty="0"/>
              <a:t>, </a:t>
            </a:r>
            <a:r>
              <a:rPr lang="zh-CN" altLang="en-US" dirty="0"/>
              <a:t>碗的型号一样</a:t>
            </a:r>
            <a:r>
              <a:rPr lang="en-US" altLang="zh-CN" dirty="0"/>
              <a:t>, </a:t>
            </a:r>
            <a:r>
              <a:rPr lang="zh-CN" altLang="en-US" dirty="0"/>
              <a:t>碗必须得一个挨一个的摆放。 当然碗里面放的数据可以不同</a:t>
            </a:r>
            <a:r>
              <a:rPr lang="en-US" altLang="zh-CN" dirty="0"/>
              <a:t>, </a:t>
            </a:r>
            <a:r>
              <a:rPr lang="zh-CN" altLang="en-US" dirty="0"/>
              <a:t>但类型必须一致。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246" y="2706925"/>
            <a:ext cx="5040000" cy="2802994"/>
          </a:xfrm>
          <a:prstGeom prst="rect">
            <a:avLst/>
          </a:prstGeom>
          <a:noFill/>
          <a:effectLst/>
        </p:spPr>
      </p:pic>
      <p:sp>
        <p:nvSpPr>
          <p:cNvPr id="9" name="文本框 8"/>
          <p:cNvSpPr txBox="1"/>
          <p:nvPr/>
        </p:nvSpPr>
        <p:spPr>
          <a:xfrm>
            <a:off x="1476461" y="5787100"/>
            <a:ext cx="6518246" cy="281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78785" marR="0" lvl="0" indent="0" algn="l" defTabSz="914400" rtl="0" eaLnBrk="0" fontAlgn="auto" latinLnBrk="0" hangingPunct="1">
              <a:lnSpc>
                <a:spcPct val="75000"/>
              </a:lnSpc>
              <a:spcBef>
                <a:spcPts val="8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-1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图 </a:t>
            </a:r>
            <a:r>
              <a:rPr lang="en-US" altLang="zh-CN" sz="1600" spc="-10" dirty="0">
                <a:solidFill>
                  <a:schemeClr val="accent1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黑体" panose="02010609060101010101" pitchFamily="49" charset="-122"/>
              </a:rPr>
              <a:t>7</a:t>
            </a:r>
            <a:r>
              <a:rPr kumimoji="0" lang="en-US" altLang="zh-CN" sz="1600" b="0" i="0" u="none" strike="noStrike" kern="1200" cap="none" spc="-1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</a:t>
            </a:r>
            <a:r>
              <a:rPr kumimoji="0" lang="zh-CN" altLang="en-US" sz="1600" b="0" i="0" u="none" strike="noStrike" kern="1200" cap="none" spc="-1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情景导入图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5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7</a:t>
            </a:r>
            <a: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2. 1   </a:t>
            </a:r>
            <a:r>
              <a:rPr lang="zh-CN" altLang="en-US" sz="3100" b="1" spc="-15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一维数组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273685" eaLnBrk="0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en-US" sz="1800" spc="2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一维数组</a:t>
            </a:r>
            <a:endParaRPr lang="en-US" altLang="zh-CN" sz="1800" spc="20" dirty="0">
              <a:solidFill>
                <a:srgbClr val="00AEEF"/>
              </a:solidFill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800" dirty="0"/>
              <a:t>在 </a:t>
            </a:r>
            <a:r>
              <a:rPr lang="en-US" altLang="zh-CN" sz="1800" dirty="0"/>
              <a:t>Java </a:t>
            </a:r>
            <a:r>
              <a:rPr lang="zh-CN" altLang="en-US" sz="1800" dirty="0"/>
              <a:t>程序设计过程中</a:t>
            </a:r>
            <a:r>
              <a:rPr lang="en-US" altLang="zh-CN" sz="1800" dirty="0"/>
              <a:t>, </a:t>
            </a:r>
            <a:r>
              <a:rPr lang="zh-CN" altLang="en-US" sz="1800" dirty="0"/>
              <a:t>数组是相同类型的若干个数据的集合。 这些数据具有相同的 数据类型。 在使用数组元素时</a:t>
            </a:r>
            <a:r>
              <a:rPr lang="en-US" altLang="zh-CN" sz="1800" dirty="0"/>
              <a:t>, </a:t>
            </a:r>
            <a:r>
              <a:rPr lang="zh-CN" altLang="en-US" sz="1800" dirty="0"/>
              <a:t>数组空间名具有一定的规律性</a:t>
            </a:r>
            <a:r>
              <a:rPr lang="en-US" altLang="zh-CN" sz="1800" dirty="0"/>
              <a:t>, </a:t>
            </a:r>
            <a:r>
              <a:rPr lang="zh-CN" altLang="en-US" sz="1800" dirty="0"/>
              <a:t>内存空间的分配是连续 的。 数组在使用之前需要先声明、 创建</a:t>
            </a:r>
            <a:r>
              <a:rPr lang="en-US" altLang="zh-CN" sz="1800" dirty="0"/>
              <a:t>, </a:t>
            </a:r>
            <a:r>
              <a:rPr lang="zh-CN" altLang="en-US" sz="1800" dirty="0"/>
              <a:t>才能使用。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数组的定义</a:t>
            </a:r>
            <a:r>
              <a:rPr lang="en-US" altLang="zh-CN" sz="1800" dirty="0"/>
              <a:t>: 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  </a:t>
            </a:r>
            <a:r>
              <a:rPr lang="zh-CN" altLang="en-US" sz="1800" dirty="0"/>
              <a:t>数组是相同类型数据的有序集合</a:t>
            </a:r>
            <a:r>
              <a:rPr lang="en-US" altLang="zh-CN" sz="1800" dirty="0"/>
              <a:t>, </a:t>
            </a:r>
            <a:r>
              <a:rPr lang="zh-CN" altLang="en-US" sz="1800" dirty="0"/>
              <a:t>其中每一个数据称作一个元素</a:t>
            </a:r>
            <a:r>
              <a:rPr lang="en-US" altLang="zh-CN" sz="1800" dirty="0"/>
              <a:t>, </a:t>
            </a:r>
            <a:r>
              <a:rPr lang="zh-CN" altLang="en-US" sz="1800" dirty="0"/>
              <a:t>每个 元素可以通过一个索引 </a:t>
            </a:r>
            <a:r>
              <a:rPr lang="en-US" altLang="zh-CN" sz="1800" dirty="0"/>
              <a:t>(</a:t>
            </a:r>
            <a:r>
              <a:rPr lang="zh-CN" altLang="en-US" sz="1800" dirty="0"/>
              <a:t>下标</a:t>
            </a:r>
            <a:r>
              <a:rPr lang="en-US" altLang="zh-CN" sz="1800" dirty="0"/>
              <a:t>) </a:t>
            </a:r>
            <a:r>
              <a:rPr lang="zh-CN" altLang="en-US" sz="1800" dirty="0"/>
              <a:t>来访问它们。 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数组的四个基本特点</a:t>
            </a:r>
            <a:r>
              <a:rPr lang="en-US" altLang="zh-CN" sz="1800" dirty="0"/>
              <a:t>: </a:t>
            </a:r>
            <a:endParaRPr lang="en-US" altLang="zh-CN" sz="1800" dirty="0"/>
          </a:p>
          <a:p>
            <a:pPr marL="342900" indent="-342900">
              <a:buAutoNum type="arabicPeriod"/>
            </a:pPr>
            <a:r>
              <a:rPr lang="zh-CN" altLang="en-US" sz="1800" dirty="0"/>
              <a:t>长度是确定的</a:t>
            </a:r>
            <a:r>
              <a:rPr lang="en-US" altLang="zh-CN" sz="1800" dirty="0"/>
              <a:t>, </a:t>
            </a:r>
            <a:r>
              <a:rPr lang="zh-CN" altLang="en-US" sz="1800" dirty="0"/>
              <a:t>数组一旦被确定</a:t>
            </a:r>
            <a:r>
              <a:rPr lang="en-US" altLang="zh-CN" sz="1800" dirty="0"/>
              <a:t>, </a:t>
            </a:r>
            <a:r>
              <a:rPr lang="zh-CN" altLang="en-US" sz="1800" dirty="0"/>
              <a:t>长度就不可以被改变。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en-US" sz="1800" dirty="0"/>
              <a:t>其元素类型必须是相同类型的元素</a:t>
            </a:r>
            <a:r>
              <a:rPr lang="en-US" altLang="zh-CN" sz="1800" dirty="0"/>
              <a:t>, </a:t>
            </a:r>
            <a:r>
              <a:rPr lang="zh-CN" altLang="en-US" sz="1800" dirty="0"/>
              <a:t>不允许出现混合类型。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数组类型可以是任何数据类型</a:t>
            </a:r>
            <a:r>
              <a:rPr lang="en-US" altLang="zh-CN" sz="1800" dirty="0"/>
              <a:t>, </a:t>
            </a:r>
            <a:r>
              <a:rPr lang="zh-CN" altLang="en-US" sz="1800" dirty="0"/>
              <a:t>包括基本类型和引用类型。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4. </a:t>
            </a:r>
            <a:r>
              <a:rPr lang="zh-CN" altLang="en-US" sz="1800" dirty="0"/>
              <a:t>数组变量属于引用类型</a:t>
            </a:r>
            <a:r>
              <a:rPr lang="en-US" altLang="zh-CN" sz="1800" dirty="0"/>
              <a:t>, </a:t>
            </a:r>
            <a:r>
              <a:rPr lang="zh-CN" altLang="en-US" sz="1800" dirty="0"/>
              <a:t>数组也是对象</a:t>
            </a:r>
            <a:r>
              <a:rPr lang="en-US" altLang="zh-CN" sz="1800" dirty="0"/>
              <a:t>, </a:t>
            </a:r>
            <a:r>
              <a:rPr lang="zh-CN" altLang="en-US" sz="1800" dirty="0"/>
              <a:t>数组中的元素相当于对象的属性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10279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kumimoji="0" lang="en-US" altLang="zh-CN" sz="2800" b="1" i="0" u="none" strike="noStrike" kern="1200" cap="none" spc="-1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</a:t>
            </a:r>
            <a:r>
              <a:rPr lang="en-US" altLang="zh-CN" sz="2800" b="1" spc="-15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kumimoji="0" lang="en-US" altLang="zh-CN" sz="2800" b="1" i="0" u="none" strike="noStrike" kern="1200" cap="none" spc="-1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</a:t>
            </a:r>
            <a:r>
              <a:rPr kumimoji="0" lang="zh-CN" altLang="en-US" sz="2800" b="1" i="0" u="none" strike="noStrike" kern="1200" cap="none" spc="-1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一维数组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06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273685" marR="0" lvl="0" indent="-228600" algn="l" defTabSz="914400" rtl="0" eaLnBrk="0" fontAlgn="auto" latinLnBrk="0" hangingPunct="1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spc="2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声明数组</a:t>
            </a:r>
            <a:endParaRPr kumimoji="0" lang="en-US" altLang="zh-CN" sz="1800" b="0" i="0" u="none" strike="noStrike" kern="1200" cap="none" spc="20" normalizeH="0" baseline="0" noProof="0" dirty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5085" marR="0" lvl="0" indent="0" algn="l" defTabSz="914400" rtl="0" eaLnBrk="0" fontAlgn="auto" latinLnBrk="0" hangingPunct="1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800" dirty="0"/>
              <a:t>数据类型 数组名 </a:t>
            </a:r>
            <a:r>
              <a:rPr lang="en-US" altLang="zh-CN" sz="1800" dirty="0"/>
              <a:t>[];</a:t>
            </a:r>
            <a:endParaRPr lang="en-US" altLang="zh-CN" sz="1800" dirty="0"/>
          </a:p>
          <a:p>
            <a:pPr marL="45085" marR="0" lvl="0" indent="0" algn="l" defTabSz="914400" rtl="0" eaLnBrk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800" dirty="0"/>
              <a:t>在 </a:t>
            </a:r>
            <a:r>
              <a:rPr lang="en-US" altLang="zh-CN" sz="1800" dirty="0"/>
              <a:t>Java </a:t>
            </a:r>
            <a:r>
              <a:rPr lang="zh-CN" altLang="en-US" sz="1800" dirty="0"/>
              <a:t>中声明数组时</a:t>
            </a:r>
            <a:r>
              <a:rPr lang="en-US" altLang="zh-CN" sz="1800" dirty="0"/>
              <a:t>, </a:t>
            </a:r>
            <a:r>
              <a:rPr lang="zh-CN" altLang="en-US" sz="1800" dirty="0"/>
              <a:t>在内存的栈空间中开辟了一个 引用空间</a:t>
            </a:r>
            <a:r>
              <a:rPr lang="en-US" altLang="zh-CN" sz="1800" dirty="0"/>
              <a:t>, </a:t>
            </a:r>
            <a:r>
              <a:rPr lang="zh-CN" altLang="en-US" sz="1800" dirty="0"/>
              <a:t>用来具体指向实际的数组空间。 如果只是声明数组</a:t>
            </a:r>
            <a:r>
              <a:rPr lang="en-US" altLang="zh-CN" sz="1800" dirty="0"/>
              <a:t>, </a:t>
            </a:r>
            <a:r>
              <a:rPr lang="zh-CN" altLang="en-US" sz="1800" dirty="0"/>
              <a:t>而没有创建实际的数组空 间</a:t>
            </a:r>
            <a:r>
              <a:rPr lang="en-US" altLang="zh-CN" sz="1800" dirty="0"/>
              <a:t>, </a:t>
            </a:r>
            <a:r>
              <a:rPr lang="zh-CN" altLang="en-US" sz="1800" dirty="0"/>
              <a:t>则此时不能具体使用元素。 数组类型既可以是基本数据类型</a:t>
            </a:r>
            <a:r>
              <a:rPr lang="en-US" altLang="zh-CN" sz="1800" dirty="0"/>
              <a:t>, </a:t>
            </a:r>
            <a:r>
              <a:rPr lang="zh-CN" altLang="en-US" sz="1800" dirty="0"/>
              <a:t>也可以是引用类型。</a:t>
            </a:r>
            <a:endParaRPr lang="en-US" altLang="zh-CN" sz="1800" dirty="0"/>
          </a:p>
          <a:p>
            <a:pPr marL="273685" marR="0" lvl="0" indent="-228600" algn="l" defTabSz="914400" rtl="0" eaLnBrk="0" fontAlgn="auto" latinLnBrk="0" hangingPunct="1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spc="2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en-US" sz="1800" spc="2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创建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数组</a:t>
            </a:r>
            <a:endParaRPr kumimoji="0" lang="en-US" altLang="zh-CN" sz="1800" b="0" i="0" u="none" strike="noStrike" kern="1200" cap="none" spc="20" normalizeH="0" baseline="0" noProof="0" dirty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5085" marR="0" lvl="0" indent="0" algn="l" defTabSz="914400" rtl="0" eaLnBrk="0" fontAlgn="auto" latinLnBrk="0" hangingPunct="1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创建数组的方式和创建 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Java 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中其他对象的方式相同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, 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使用 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new 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关键字创建。 在创建数</a:t>
            </a:r>
            <a:endParaRPr kumimoji="0" lang="zh-CN" altLang="en-US" sz="1800" b="0" i="0" u="none" strike="noStrike" kern="1200" cap="none" spc="20" normalizeH="0" baseline="0" noProof="0" dirty="0">
              <a:ln>
                <a:noFill/>
              </a:ln>
              <a:effectLst/>
              <a:uLnTx/>
              <a:uFillTx/>
              <a:cs typeface="微软雅黑" panose="020B0503020204020204" pitchFamily="34" charset="-122"/>
            </a:endParaRPr>
          </a:p>
          <a:p>
            <a:pPr marL="45085" marR="0" lvl="0" indent="0" algn="l" defTabSz="914400" rtl="0" eaLnBrk="0" fontAlgn="auto" latinLnBrk="0" hangingPunct="1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组时一定要指明数组的类型和长度。 实际创建的数组空间是在堆空间中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, </a:t>
            </a:r>
            <a:r>
              <a:rPr kumimoji="0" lang="zh-CN" altLang="en-US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格式如下</a:t>
            </a:r>
            <a:r>
              <a:rPr kumimoji="0" lang="en-US" altLang="zh-CN" sz="1800" b="0" i="0" u="none" strike="noStrike" kern="1200" cap="none" spc="20" normalizeH="0" baseline="0" noProof="0" dirty="0">
                <a:ln>
                  <a:noFill/>
                </a:ln>
                <a:effectLst/>
                <a:uLnTx/>
                <a:uFillTx/>
                <a:cs typeface="微软雅黑" panose="020B0503020204020204" pitchFamily="34" charset="-122"/>
              </a:rPr>
              <a:t>:</a:t>
            </a:r>
            <a:r>
              <a:rPr lang="en-US" altLang="zh-CN" sz="1800" dirty="0"/>
              <a:t>                                          </a:t>
            </a:r>
            <a:endParaRPr lang="en-US" altLang="zh-CN" sz="1800" dirty="0"/>
          </a:p>
          <a:p>
            <a:pPr marL="45085" marR="0" lvl="0" indent="0" algn="l" defTabSz="914400" rtl="0" eaLnBrk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endParaRPr lang="en-US" altLang="zh-CN" sz="1800" dirty="0"/>
          </a:p>
          <a:p>
            <a:pPr marL="45085" marR="0" lvl="0" indent="0" algn="l" defTabSz="914400" rtl="0" eaLnBrk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800" dirty="0"/>
              <a:t>开辟基本数据类型</a:t>
            </a:r>
            <a:r>
              <a:rPr lang="en-US" altLang="zh-CN" sz="1800" dirty="0"/>
              <a:t>: </a:t>
            </a:r>
            <a:endParaRPr lang="en-US" altLang="zh-CN" sz="1800" dirty="0"/>
          </a:p>
          <a:p>
            <a:pPr marL="45085" marR="0" lvl="0" indent="0" algn="l" defTabSz="914400" rtl="0" eaLnBrk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endParaRPr lang="en-US" altLang="zh-CN" sz="1800" dirty="0"/>
          </a:p>
          <a:p>
            <a:pPr marL="45085" marR="0" lvl="0" indent="0" algn="l" defTabSz="914400" rtl="0" eaLnBrk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sz="1800" dirty="0"/>
              <a:t>                                                                                            </a:t>
            </a:r>
            <a:endParaRPr lang="en-US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913701" y="4538444"/>
            <a:ext cx="4194495" cy="3693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数组名</a:t>
            </a:r>
            <a:r>
              <a:rPr lang="en-US" altLang="zh-CN" dirty="0">
                <a:solidFill>
                  <a:schemeClr val="tx1"/>
                </a:solidFill>
              </a:rPr>
              <a:t>=new </a:t>
            </a:r>
            <a:r>
              <a:rPr lang="zh-CN" altLang="en-US" dirty="0">
                <a:solidFill>
                  <a:schemeClr val="tx1"/>
                </a:solidFill>
              </a:rPr>
              <a:t>类型</a:t>
            </a:r>
            <a:r>
              <a:rPr lang="en-US" altLang="zh-CN" dirty="0">
                <a:solidFill>
                  <a:schemeClr val="tx1"/>
                </a:solidFill>
              </a:rPr>
              <a:t>[</a:t>
            </a:r>
            <a:r>
              <a:rPr lang="zh-CN" altLang="en-US" dirty="0">
                <a:solidFill>
                  <a:schemeClr val="tx1"/>
                </a:solidFill>
              </a:rPr>
              <a:t>长度</a:t>
            </a:r>
            <a:r>
              <a:rPr lang="en-US" altLang="zh-CN" dirty="0">
                <a:solidFill>
                  <a:schemeClr val="tx1"/>
                </a:solidFill>
              </a:rPr>
              <a:t>];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3701" y="5199261"/>
            <a:ext cx="4194495" cy="64633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int a[];//</a:t>
            </a:r>
            <a:r>
              <a:rPr lang="zh-CN" altLang="en-US" dirty="0">
                <a:solidFill>
                  <a:schemeClr val="tx1"/>
                </a:solidFill>
              </a:rPr>
              <a:t>声明数组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a=new int[5];//</a:t>
            </a:r>
            <a:r>
              <a:rPr lang="zh-CN" altLang="en-US" dirty="0">
                <a:solidFill>
                  <a:schemeClr val="tx1"/>
                </a:solidFill>
              </a:rPr>
              <a:t>创建数组元素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9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kumimoji="0" lang="en-US" altLang="zh-CN" sz="2800" b="1" i="0" u="none" strike="noStrike" kern="1200" cap="none" spc="-1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7. 2. 1   </a:t>
            </a:r>
            <a:r>
              <a:rPr kumimoji="0" lang="zh-CN" altLang="en-US" sz="2800" b="1" i="0" u="none" strike="noStrike" kern="1200" cap="none" spc="-15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一维数组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1088" y="1673424"/>
            <a:ext cx="10515600" cy="518457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创建基本数据类型数组</a:t>
            </a:r>
            <a:r>
              <a:rPr lang="en-US" altLang="zh-CN" sz="1800" dirty="0"/>
              <a:t>: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使用 </a:t>
            </a:r>
            <a:r>
              <a:rPr lang="en-US" altLang="zh-CN" sz="1800" dirty="0"/>
              <a:t>new </a:t>
            </a:r>
            <a:r>
              <a:rPr lang="zh-CN" altLang="en-US" sz="1800" dirty="0"/>
              <a:t>关键字创建数组元素后</a:t>
            </a:r>
            <a:r>
              <a:rPr lang="en-US" altLang="zh-CN" sz="1800" dirty="0"/>
              <a:t>, </a:t>
            </a:r>
            <a:r>
              <a:rPr lang="zh-CN" altLang="en-US" sz="1800" dirty="0"/>
              <a:t>在堆空间开辟了 </a:t>
            </a:r>
            <a:r>
              <a:rPr lang="en-US" altLang="zh-CN" sz="1800" dirty="0"/>
              <a:t>5 </a:t>
            </a:r>
            <a:r>
              <a:rPr lang="zh-CN" altLang="en-US" sz="1800" dirty="0"/>
              <a:t>个 </a:t>
            </a:r>
            <a:r>
              <a:rPr lang="en-US" altLang="zh-CN" sz="1800" dirty="0"/>
              <a:t>int </a:t>
            </a:r>
            <a:r>
              <a:rPr lang="zh-CN" altLang="en-US" sz="1800" dirty="0"/>
              <a:t>型连续的存储空间。 每个</a:t>
            </a: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空间为 </a:t>
            </a:r>
            <a:r>
              <a:rPr lang="en-US" altLang="zh-CN" sz="1800" dirty="0"/>
              <a:t>int </a:t>
            </a:r>
            <a:r>
              <a:rPr lang="zh-CN" altLang="en-US" sz="1800" dirty="0"/>
              <a:t>型即 </a:t>
            </a:r>
            <a:r>
              <a:rPr lang="en-US" altLang="zh-CN" sz="1800" dirty="0"/>
              <a:t>4 </a:t>
            </a:r>
            <a:r>
              <a:rPr lang="zh-CN" altLang="en-US" sz="1800" dirty="0"/>
              <a:t>个字节。 并把在堆空间中开辟的连续的 </a:t>
            </a:r>
            <a:r>
              <a:rPr lang="en-US" altLang="zh-CN" sz="1800" dirty="0"/>
              <a:t>20 </a:t>
            </a:r>
            <a:r>
              <a:rPr lang="zh-CN" altLang="en-US" sz="1800" dirty="0"/>
              <a:t>个字节空间的首地址存储到栈</a:t>
            </a: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中 </a:t>
            </a:r>
            <a:r>
              <a:rPr lang="en-US" altLang="zh-CN" sz="1800" dirty="0"/>
              <a:t>a </a:t>
            </a:r>
            <a:r>
              <a:rPr lang="zh-CN" altLang="en-US" sz="1800" dirty="0"/>
              <a:t>空间中</a:t>
            </a:r>
            <a:r>
              <a:rPr lang="en-US" altLang="zh-CN" sz="1800" dirty="0"/>
              <a:t>, </a:t>
            </a:r>
            <a:r>
              <a:rPr lang="zh-CN" altLang="en-US" sz="1800" dirty="0"/>
              <a:t>如图 </a:t>
            </a:r>
            <a:r>
              <a:rPr lang="en-US" altLang="zh-CN" sz="1800" dirty="0"/>
              <a:t>7. 2 </a:t>
            </a:r>
            <a:r>
              <a:rPr lang="zh-CN" altLang="en-US" sz="1800" dirty="0"/>
              <a:t>所示：</a:t>
            </a:r>
            <a:endParaRPr lang="zh-CN" altLang="en-US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开辟引用型数组空间</a:t>
            </a:r>
            <a:r>
              <a:rPr lang="en-US" altLang="zh-CN" sz="1800" dirty="0"/>
              <a:t>, </a:t>
            </a:r>
            <a:r>
              <a:rPr lang="zh-CN" altLang="en-US" sz="1800" dirty="0"/>
              <a:t>以 </a:t>
            </a:r>
            <a:r>
              <a:rPr lang="en-US" altLang="zh-CN" sz="1800" dirty="0"/>
              <a:t>Student </a:t>
            </a:r>
            <a:r>
              <a:rPr lang="zh-CN" altLang="en-US" sz="1800" dirty="0"/>
              <a:t>类型为例</a:t>
            </a:r>
            <a:r>
              <a:rPr lang="en-US" altLang="zh-CN" sz="1800" dirty="0"/>
              <a:t>: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也可以在声明的同时创建。</a:t>
            </a: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838199" y="2114025"/>
            <a:ext cx="1946946" cy="3693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Int a[]=new int[5];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406833" y="3667849"/>
            <a:ext cx="3022199" cy="1195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96000" y="5015299"/>
            <a:ext cx="2701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图 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7. 2  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数组空间分配图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5044" y="5540680"/>
            <a:ext cx="3539752" cy="64633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Student s[];//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声明数组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+mn-ea"/>
              </a:rPr>
              <a:t>s=new Student[5];//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创建数组元素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5044" y="6488667"/>
            <a:ext cx="3529484" cy="3693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Student s[]=new Student[5];</a:t>
            </a: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7. 2. 1   </a:t>
            </a:r>
            <a:r>
              <a:rPr lang="zh-CN" altLang="en-US" sz="2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一维数组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400"/>
            <a:ext cx="10515600" cy="51666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</a:rPr>
              <a:t>使用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new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关键字创建数组元素后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在堆空间开辟了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5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个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Student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型连续的存储空间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,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用来存储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Student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型对象的引用。 每个空间仍为引用型。 把在堆空间中开辟的连续空间的首地址存储到栈中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空间中。 数组的每一个元素是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Student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类型的引用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如果使用数组元素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s[0],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则需要使用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new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关键字为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s[0]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引用开辟具体的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Student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类对象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如图 </a:t>
            </a:r>
            <a:r>
              <a:rPr lang="en-US" altLang="zh-CN" sz="1800" dirty="0">
                <a:solidFill>
                  <a:srgbClr val="000000"/>
                </a:solidFill>
                <a:effectLst/>
              </a:rPr>
              <a:t>7. 3 </a:t>
            </a:r>
            <a:r>
              <a:rPr lang="zh-CN" altLang="en-US" sz="1800" dirty="0">
                <a:solidFill>
                  <a:srgbClr val="000000"/>
                </a:solidFill>
                <a:effectLst/>
              </a:rPr>
              <a:t>所示。</a:t>
            </a:r>
            <a:endParaRPr lang="zh-CN" altLang="en-US" sz="180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endParaRPr lang="zh-CN" altLang="zh-CN" sz="180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</a:rPr>
              <a:t>数组的使用</a:t>
            </a:r>
            <a:endParaRPr lang="en-US" altLang="zh-CN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1800" dirty="0"/>
              <a:t>创建数组所指定的长度如果为 </a:t>
            </a:r>
            <a:r>
              <a:rPr lang="en-US" altLang="zh-CN" sz="1800" dirty="0"/>
              <a:t>n, </a:t>
            </a:r>
            <a:r>
              <a:rPr lang="zh-CN" altLang="en-US" sz="1800" dirty="0"/>
              <a:t>则表示该数组中一共有 </a:t>
            </a:r>
            <a:r>
              <a:rPr lang="en-US" altLang="zh-CN" sz="1800" dirty="0"/>
              <a:t>n </a:t>
            </a:r>
            <a:r>
              <a:rPr lang="zh-CN" altLang="en-US" sz="1800" dirty="0"/>
              <a:t>个元素。 访问数组时使用数组名 </a:t>
            </a:r>
            <a:r>
              <a:rPr lang="en-US" altLang="zh-CN" sz="1800" dirty="0"/>
              <a:t>[</a:t>
            </a:r>
            <a:r>
              <a:rPr lang="zh-CN" altLang="en-US" sz="1800" dirty="0"/>
              <a:t>下标</a:t>
            </a:r>
            <a:r>
              <a:rPr lang="en-US" altLang="zh-CN" sz="1800" dirty="0"/>
              <a:t>] </a:t>
            </a:r>
            <a:r>
              <a:rPr lang="zh-CN" altLang="en-US" sz="1800" dirty="0"/>
              <a:t>的形式访问。 数组元素的下标是从 </a:t>
            </a:r>
            <a:r>
              <a:rPr lang="en-US" altLang="zh-CN" sz="1800" dirty="0"/>
              <a:t>0 </a:t>
            </a:r>
            <a:r>
              <a:rPr lang="zh-CN" altLang="en-US" sz="1800" dirty="0"/>
              <a:t>开始到 </a:t>
            </a:r>
            <a:r>
              <a:rPr lang="en-US" altLang="zh-CN" sz="1800" dirty="0"/>
              <a:t>n-1 </a:t>
            </a:r>
            <a:r>
              <a:rPr lang="zh-CN" altLang="en-US" sz="1800" dirty="0"/>
              <a:t>结束。 如果超出这个范围则运行时会报错。 数组下标值必须是整型数据</a:t>
            </a:r>
            <a:r>
              <a:rPr lang="en-US" altLang="zh-CN" sz="1800" dirty="0"/>
              <a:t>, </a:t>
            </a:r>
            <a:r>
              <a:rPr lang="zh-CN" altLang="en-US" sz="1800" dirty="0"/>
              <a:t>可以是常量</a:t>
            </a:r>
            <a:r>
              <a:rPr lang="en-US" altLang="zh-CN" sz="1800" dirty="0"/>
              <a:t>, </a:t>
            </a:r>
            <a:r>
              <a:rPr lang="zh-CN" altLang="en-US" sz="1800" dirty="0"/>
              <a:t>也可以是变量</a:t>
            </a:r>
            <a:r>
              <a:rPr lang="en-US" altLang="zh-CN" sz="1800" dirty="0"/>
              <a:t>, </a:t>
            </a:r>
            <a:r>
              <a:rPr lang="zh-CN" altLang="en-US" sz="1800" dirty="0"/>
              <a:t>还可以是表达式。 数组的长度可以由数组的 </a:t>
            </a:r>
            <a:r>
              <a:rPr lang="en-US" altLang="zh-CN" sz="1800" dirty="0"/>
              <a:t>length </a:t>
            </a:r>
            <a:r>
              <a:rPr lang="zh-CN" altLang="en-US" sz="1800" dirty="0"/>
              <a:t>属性获取。 该属性是只读的</a:t>
            </a:r>
            <a:r>
              <a:rPr lang="en-US" altLang="zh-CN" sz="1800" dirty="0"/>
              <a:t>, </a:t>
            </a:r>
            <a:r>
              <a:rPr lang="zh-CN" altLang="en-US" sz="1800" dirty="0"/>
              <a:t>只能访问</a:t>
            </a:r>
            <a:r>
              <a:rPr lang="en-US" altLang="zh-CN" sz="1800" dirty="0"/>
              <a:t>, </a:t>
            </a:r>
            <a:r>
              <a:rPr lang="zh-CN" altLang="en-US" sz="1800" dirty="0"/>
              <a:t>不能赋值</a:t>
            </a:r>
            <a:r>
              <a:rPr lang="en-US" altLang="zh-CN" sz="1800" dirty="0"/>
              <a:t>, </a:t>
            </a:r>
            <a:r>
              <a:rPr lang="zh-CN" altLang="en-US" sz="1800" dirty="0"/>
              <a:t>当创建数组时根据创建的长度</a:t>
            </a:r>
            <a:r>
              <a:rPr lang="en-US" altLang="zh-CN" sz="1800" dirty="0"/>
              <a:t>, length </a:t>
            </a:r>
            <a:r>
              <a:rPr lang="zh-CN" altLang="en-US" sz="1800" dirty="0"/>
              <a:t>属性自动获取到数组的长度</a:t>
            </a:r>
            <a:r>
              <a:rPr lang="en-US" altLang="zh-CN" sz="1800" dirty="0"/>
              <a:t>, </a:t>
            </a:r>
            <a:r>
              <a:rPr lang="zh-CN" altLang="en-US" sz="1800" dirty="0"/>
              <a:t>例如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数组中的数据可以创建时赋值</a:t>
            </a:r>
            <a:r>
              <a:rPr lang="en-US" altLang="zh-CN" sz="1800" dirty="0"/>
              <a:t>,  </a:t>
            </a:r>
            <a:r>
              <a:rPr lang="zh-CN" altLang="en-US" sz="1800" dirty="0"/>
              <a:t>也可以创建后赋值</a:t>
            </a:r>
            <a:r>
              <a:rPr lang="en-US" altLang="zh-CN" sz="1800" dirty="0"/>
              <a:t>,  </a:t>
            </a:r>
            <a:r>
              <a:rPr lang="zh-CN" altLang="en-US" sz="1800" dirty="0"/>
              <a:t>还可以在使用过程中随时改变数</a:t>
            </a:r>
            <a:endParaRPr lang="zh-CN" altLang="en-US" sz="1800" dirty="0"/>
          </a:p>
          <a:p>
            <a:pPr marL="0" indent="0">
              <a:buNone/>
            </a:pPr>
            <a:endParaRPr lang="en-US" altLang="zh-CN" sz="1800" dirty="0"/>
          </a:p>
        </p:txBody>
      </p:sp>
      <p:pic>
        <p:nvPicPr>
          <p:cNvPr id="4" name="object 10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314350" y="2717836"/>
            <a:ext cx="3240000" cy="108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6243" y="3974583"/>
            <a:ext cx="2541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图 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7. 3 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数组空间分配图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0620" y="5569544"/>
            <a:ext cx="8828015" cy="64633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int []</a:t>
            </a:r>
            <a:r>
              <a:rPr lang="en-US" altLang="zh-CN" dirty="0" err="1">
                <a:solidFill>
                  <a:schemeClr val="tx1"/>
                </a:solidFill>
              </a:rPr>
              <a:t>arr</a:t>
            </a:r>
            <a:r>
              <a:rPr lang="en-US" altLang="zh-CN" dirty="0">
                <a:solidFill>
                  <a:schemeClr val="tx1"/>
                </a:solidFill>
              </a:rPr>
              <a:t> =new int[5];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for(int </a:t>
            </a:r>
            <a:r>
              <a:rPr lang="en-US" altLang="zh-CN" dirty="0" err="1">
                <a:solidFill>
                  <a:schemeClr val="tx1"/>
                </a:solidFill>
              </a:rPr>
              <a:t>i</a:t>
            </a:r>
            <a:r>
              <a:rPr lang="en-US" altLang="zh-CN" dirty="0">
                <a:solidFill>
                  <a:schemeClr val="tx1"/>
                </a:solidFill>
              </a:rPr>
              <a:t>=0;i&lt;arr. </a:t>
            </a:r>
            <a:r>
              <a:rPr lang="en-US" altLang="zh-CN" dirty="0" err="1">
                <a:solidFill>
                  <a:schemeClr val="tx1"/>
                </a:solidFill>
              </a:rPr>
              <a:t>length;i</a:t>
            </a:r>
            <a:r>
              <a:rPr lang="en-US" altLang="zh-CN" dirty="0">
                <a:solidFill>
                  <a:schemeClr val="tx1"/>
                </a:solidFill>
              </a:rPr>
              <a:t>++){ System. out. </a:t>
            </a:r>
            <a:r>
              <a:rPr lang="en-US" altLang="zh-CN" dirty="0" err="1">
                <a:solidFill>
                  <a:schemeClr val="tx1"/>
                </a:solidFill>
              </a:rPr>
              <a:t>println</a:t>
            </a:r>
            <a:r>
              <a:rPr lang="en-US" altLang="zh-CN" dirty="0">
                <a:solidFill>
                  <a:schemeClr val="tx1"/>
                </a:solidFill>
              </a:rPr>
              <a:t>(</a:t>
            </a:r>
            <a:r>
              <a:rPr lang="en-US" altLang="zh-CN" dirty="0" err="1">
                <a:solidFill>
                  <a:schemeClr val="tx1"/>
                </a:solidFill>
              </a:rPr>
              <a:t>arr</a:t>
            </a:r>
            <a:r>
              <a:rPr lang="en-US" altLang="zh-CN" dirty="0">
                <a:solidFill>
                  <a:schemeClr val="tx1"/>
                </a:solidFill>
              </a:rPr>
              <a:t>[</a:t>
            </a:r>
            <a:r>
              <a:rPr lang="en-US" altLang="zh-CN" dirty="0" err="1">
                <a:solidFill>
                  <a:schemeClr val="tx1"/>
                </a:solidFill>
              </a:rPr>
              <a:t>i</a:t>
            </a:r>
            <a:r>
              <a:rPr lang="en-US" altLang="zh-CN" dirty="0">
                <a:solidFill>
                  <a:schemeClr val="tx1"/>
                </a:solidFill>
              </a:rPr>
              <a:t>]);}</a:t>
            </a: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0293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1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7. 2. 2 </a:t>
            </a:r>
            <a:r>
              <a:rPr lang="zh-CN" altLang="en-US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多维数组</a:t>
            </a:r>
            <a:br>
              <a:rPr lang="zh-CN" altLang="en-US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zh-CN" altLang="zh-C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31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785952"/>
            <a:ext cx="10688273" cy="507204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40640" indent="0" eaLnBrk="0">
              <a:lnSpc>
                <a:spcPct val="15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altLang="zh-CN" sz="1800" dirty="0"/>
              <a:t>  Java </a:t>
            </a:r>
            <a:r>
              <a:rPr lang="zh-CN" altLang="en-US" sz="1800" dirty="0"/>
              <a:t>支持多维数组的使用</a:t>
            </a:r>
            <a:r>
              <a:rPr lang="en-US" altLang="zh-CN" sz="1800" dirty="0"/>
              <a:t>, </a:t>
            </a:r>
            <a:r>
              <a:rPr lang="zh-CN" altLang="en-US" sz="1800" dirty="0"/>
              <a:t>但是 </a:t>
            </a:r>
            <a:r>
              <a:rPr lang="en-US" altLang="zh-CN" sz="1800" dirty="0"/>
              <a:t>Java </a:t>
            </a:r>
            <a:r>
              <a:rPr lang="zh-CN" altLang="en-US" sz="1800" dirty="0"/>
              <a:t>中没有真正的多维数组</a:t>
            </a:r>
            <a:r>
              <a:rPr lang="en-US" altLang="zh-CN" sz="1800" dirty="0"/>
              <a:t>, </a:t>
            </a:r>
            <a:r>
              <a:rPr lang="zh-CN" altLang="en-US" sz="1800" dirty="0"/>
              <a:t>多维数组可以理解成是 数组的数组。 </a:t>
            </a:r>
            <a:r>
              <a:rPr lang="en-US" altLang="zh-CN" sz="1800" dirty="0"/>
              <a:t>Java </a:t>
            </a:r>
            <a:r>
              <a:rPr lang="zh-CN" altLang="en-US" sz="1800" dirty="0"/>
              <a:t>中的多维数组不一定是规则行、 列的矩阵型形式。</a:t>
            </a:r>
            <a:endParaRPr lang="en-US" altLang="zh-CN" sz="1800" spc="5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924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zh-CN" altLang="en-US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二维数组的声明</a:t>
            </a:r>
            <a:endParaRPr lang="en-US" altLang="zh-CN" sz="1800" spc="4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数据类型 数组名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[] [];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或数据类型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[] [] </a:t>
            </a: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数组名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或数据类型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[] </a:t>
            </a: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数组名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[];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endParaRPr lang="zh-CN" altLang="en-US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 x [] [];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 [] x [];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 [] [] x;</a:t>
            </a:r>
            <a:endParaRPr lang="en-US" altLang="zh-CN" sz="1800" spc="6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同样二维数组的声明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只是在栈空间开辟了引用空间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 spc="-2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2890" eaLnBrk="0">
              <a:lnSpc>
                <a:spcPct val="73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en-US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二维数组创建</a:t>
            </a:r>
            <a:endParaRPr lang="en-US" altLang="zh-CN" sz="1800" spc="4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34290" indent="0" eaLnBrk="0">
              <a:lnSpc>
                <a:spcPct val="120000"/>
              </a:lnSpc>
              <a:spcBef>
                <a:spcPts val="90"/>
              </a:spcBef>
              <a:spcAft>
                <a:spcPts val="0"/>
              </a:spcAft>
              <a:buNone/>
            </a:pPr>
            <a:r>
              <a:rPr lang="zh-CN" altLang="en-US" sz="1900" dirty="0"/>
              <a:t>二维数组的创建仍然是使用了 </a:t>
            </a:r>
            <a:r>
              <a:rPr lang="en-US" altLang="zh-CN" sz="1900" dirty="0"/>
              <a:t>new </a:t>
            </a:r>
            <a:r>
              <a:rPr lang="zh-CN" altLang="en-US" sz="1900" dirty="0"/>
              <a:t>关键字。 </a:t>
            </a:r>
            <a:r>
              <a:rPr lang="en-US" altLang="zh-CN" sz="1900" dirty="0"/>
              <a:t>int x [] [] = new int [3] [4]; </a:t>
            </a:r>
            <a:r>
              <a:rPr lang="zh-CN" altLang="en-US" sz="1900" dirty="0"/>
              <a:t>创建了一个 </a:t>
            </a:r>
            <a:r>
              <a:rPr lang="en-US" altLang="zh-CN" sz="1900" dirty="0"/>
              <a:t>3 </a:t>
            </a:r>
            <a:r>
              <a:rPr lang="zh-CN" altLang="en-US" sz="1900" dirty="0"/>
              <a:t>行 </a:t>
            </a:r>
            <a:r>
              <a:rPr lang="en-US" altLang="zh-CN" sz="1900" dirty="0"/>
              <a:t>4 </a:t>
            </a:r>
            <a:r>
              <a:rPr lang="zh-CN" altLang="en-US" sz="1900" dirty="0"/>
              <a:t>列的数组 </a:t>
            </a:r>
            <a:r>
              <a:rPr lang="en-US" altLang="zh-CN" sz="1900" dirty="0"/>
              <a:t>x</a:t>
            </a:r>
            <a:r>
              <a:rPr lang="zh-CN" altLang="en-US" sz="1900" dirty="0"/>
              <a:t>。 </a:t>
            </a:r>
            <a:r>
              <a:rPr lang="en-US" altLang="zh-CN" sz="1900" dirty="0"/>
              <a:t>int x [] [] = new int [3] []; </a:t>
            </a:r>
            <a:r>
              <a:rPr lang="zh-CN" altLang="en-US" sz="1900" dirty="0"/>
              <a:t>创建了一个一维数组</a:t>
            </a:r>
            <a:r>
              <a:rPr lang="en-US" altLang="zh-CN" sz="1900" dirty="0"/>
              <a:t>, </a:t>
            </a:r>
            <a:r>
              <a:rPr lang="zh-CN" altLang="en-US" sz="1900" dirty="0"/>
              <a:t>有 </a:t>
            </a:r>
            <a:r>
              <a:rPr lang="en-US" altLang="zh-CN" sz="1900" dirty="0"/>
              <a:t>3 </a:t>
            </a:r>
            <a:r>
              <a:rPr lang="zh-CN" altLang="en-US" sz="1900" dirty="0"/>
              <a:t>个元素</a:t>
            </a:r>
            <a:r>
              <a:rPr lang="en-US" altLang="zh-CN" sz="1900" dirty="0"/>
              <a:t>, </a:t>
            </a:r>
            <a:r>
              <a:rPr lang="zh-CN" altLang="en-US" sz="1900" dirty="0"/>
              <a:t>而每一个元素又是一个一维数组的引用。 在使用时 </a:t>
            </a:r>
            <a:r>
              <a:rPr lang="en-US" altLang="zh-CN" sz="1900" dirty="0"/>
              <a:t>x [0] = new int [3]; x [1] = new int [4]; x [2] = new int [5]; </a:t>
            </a:r>
            <a:r>
              <a:rPr lang="zh-CN" altLang="en-US" sz="1900" dirty="0"/>
              <a:t>每个数组元素所指向的数组长度可以不同。 </a:t>
            </a:r>
            <a:r>
              <a:rPr lang="en-US" altLang="zh-CN" sz="1900" dirty="0"/>
              <a:t>int x [] [] = new int [] [4]; </a:t>
            </a:r>
            <a:r>
              <a:rPr lang="zh-CN" altLang="en-US" sz="1900" dirty="0"/>
              <a:t>此定义是非法的</a:t>
            </a:r>
            <a:r>
              <a:rPr lang="en-US" altLang="zh-CN" sz="1900" dirty="0"/>
              <a:t>, </a:t>
            </a:r>
            <a:r>
              <a:rPr lang="zh-CN" altLang="en-US" sz="1900" dirty="0"/>
              <a:t>必须先开辟第一维数组</a:t>
            </a:r>
            <a:r>
              <a:rPr lang="en-US" altLang="zh-CN" sz="1900" dirty="0"/>
              <a:t>, </a:t>
            </a:r>
            <a:r>
              <a:rPr lang="zh-CN" altLang="en-US" sz="1900" dirty="0"/>
              <a:t>再开辟第二维数组。 </a:t>
            </a:r>
            <a:endParaRPr lang="zh-CN" altLang="zh-CN" sz="1900" dirty="0">
              <a:solidFill>
                <a:srgbClr val="000000"/>
              </a:solidFill>
              <a:effectLst/>
            </a:endParaRPr>
          </a:p>
          <a:p>
            <a:pPr marL="34290" indent="0" eaLnBrk="0">
              <a:lnSpc>
                <a:spcPct val="75000"/>
              </a:lnSpc>
              <a:spcBef>
                <a:spcPts val="135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542031"/>
            <a:ext cx="10515600" cy="7925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kumimoji="0" lang="en-US" altLang="zh-CN" sz="2800" b="1" i="0" u="none" strike="noStrike" kern="1200" cap="none" spc="-1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7. 2. 2 </a:t>
            </a:r>
            <a:r>
              <a:rPr kumimoji="0" lang="zh-CN" altLang="en-US" sz="2800" b="1" i="0" u="none" strike="noStrike" kern="1200" cap="none" spc="-1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多维数组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69409"/>
            <a:ext cx="10515600" cy="51885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800" spc="65" dirty="0">
                <a:solidFill>
                  <a:srgbClr val="00AEEF"/>
                </a:solidFill>
                <a:latin typeface="+mn-ea"/>
                <a:ea typeface="+mn-ea"/>
                <a:cs typeface="微软雅黑" panose="020B0503020204020204" pitchFamily="34" charset="-122"/>
              </a:rPr>
              <a:t>3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+mn-ea"/>
                <a:ea typeface="+mn-ea"/>
                <a:cs typeface="微软雅黑" panose="020B0503020204020204" pitchFamily="34" charset="-122"/>
              </a:rPr>
              <a:t>. </a:t>
            </a:r>
            <a:r>
              <a:rPr lang="zh-CN" altLang="en-US" sz="1800" spc="45" dirty="0">
                <a:solidFill>
                  <a:srgbClr val="00AEEF"/>
                </a:solidFill>
                <a:effectLst/>
                <a:latin typeface="+mn-ea"/>
                <a:ea typeface="+mn-ea"/>
                <a:cs typeface="微软雅黑" panose="020B0503020204020204" pitchFamily="34" charset="-122"/>
              </a:rPr>
              <a:t>二维数组的初始化</a:t>
            </a:r>
            <a:endParaRPr lang="en-US" altLang="zh-CN" sz="1800" spc="45" dirty="0">
              <a:solidFill>
                <a:srgbClr val="00AEEF"/>
              </a:solidFill>
              <a:effectLst/>
              <a:latin typeface="+mn-ea"/>
              <a:ea typeface="+mn-ea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800" dirty="0"/>
              <a:t>1. int x [] [] = { {1, 2, 3}, {4, 5}, {6} };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x </a:t>
            </a:r>
            <a:r>
              <a:rPr lang="zh-CN" altLang="en-US" sz="1800" dirty="0"/>
              <a:t>数组理解如下</a:t>
            </a:r>
            <a:r>
              <a:rPr lang="en-US" altLang="zh-CN" sz="1800" dirty="0"/>
              <a:t>: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2. int [] [] a = new int [2] [3];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[0] [0] = 1;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[0] [1] = 2;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[0] [2] = 3;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[1] [0] = 4;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[1] [1] = 5;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a [1] [2] = 6;</a:t>
            </a:r>
            <a:r>
              <a:rPr lang="zh-CN" altLang="en-US" sz="1800" dirty="0"/>
              <a:t>内存空间变化如图</a:t>
            </a:r>
            <a:r>
              <a:rPr lang="en-US" altLang="zh-CN" sz="1800" dirty="0"/>
              <a:t>7.5:</a:t>
            </a:r>
            <a:endParaRPr lang="en-US" altLang="zh-CN" sz="1800" dirty="0"/>
          </a:p>
        </p:txBody>
      </p:sp>
      <p:pic>
        <p:nvPicPr>
          <p:cNvPr id="4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24126" y="2768323"/>
            <a:ext cx="3240000" cy="108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6796" y="3848323"/>
            <a:ext cx="4450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30680">
              <a:lnSpc>
                <a:spcPct val="100000"/>
              </a:lnSpc>
              <a:spcBef>
                <a:spcPts val="130"/>
              </a:spcBef>
            </a:pPr>
            <a:r>
              <a:rPr lang="zh-CN" altLang="en-US" sz="1600" spc="3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图 </a:t>
            </a:r>
            <a:r>
              <a:rPr lang="en-US" altLang="zh-CN" sz="1600" dirty="0">
                <a:solidFill>
                  <a:srgbClr val="00AEEF"/>
                </a:solidFill>
                <a:latin typeface="Palatino Linotype" panose="02040502050505030304"/>
                <a:cs typeface="Palatino Linotype" panose="02040502050505030304"/>
              </a:rPr>
              <a:t>7</a:t>
            </a:r>
            <a:r>
              <a:rPr lang="en-US" altLang="zh-CN" sz="1600" spc="30" dirty="0">
                <a:solidFill>
                  <a:srgbClr val="00AEEF"/>
                </a:solidFill>
                <a:latin typeface="Palatino Linotype" panose="02040502050505030304"/>
                <a:cs typeface="Palatino Linotype" panose="02040502050505030304"/>
              </a:rPr>
              <a:t>. </a:t>
            </a:r>
            <a:r>
              <a:rPr lang="en-US" altLang="zh-CN" sz="1600" dirty="0">
                <a:solidFill>
                  <a:srgbClr val="00AEEF"/>
                </a:solidFill>
                <a:latin typeface="Palatino Linotype" panose="02040502050505030304"/>
                <a:cs typeface="Palatino Linotype" panose="02040502050505030304"/>
              </a:rPr>
              <a:t>4</a:t>
            </a:r>
            <a:r>
              <a:rPr lang="zh-CN" altLang="en-US" sz="1600" spc="370" dirty="0">
                <a:solidFill>
                  <a:srgbClr val="00AEEF"/>
                </a:solidFill>
                <a:latin typeface="Palatino Linotype" panose="02040502050505030304"/>
                <a:cs typeface="Palatino Linotype" panose="02040502050505030304"/>
              </a:rPr>
              <a:t>  </a:t>
            </a:r>
            <a:r>
              <a:rPr lang="zh-CN" altLang="en-US" sz="160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二维数组空间分配</a:t>
            </a:r>
            <a:r>
              <a:rPr lang="zh-CN" altLang="en-US" sz="1600" spc="-5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图</a:t>
            </a:r>
            <a:endParaRPr lang="zh-CN" altLang="en-US" sz="1600" dirty="0">
              <a:latin typeface="PMingLiU" panose="02020500000000000000" charset="-120"/>
              <a:cs typeface="PMingLiU" panose="02020500000000000000" charset="-120"/>
            </a:endParaRPr>
          </a:p>
        </p:txBody>
      </p:sp>
      <p:pic>
        <p:nvPicPr>
          <p:cNvPr id="6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64657" y="5649077"/>
            <a:ext cx="3062685" cy="7563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35479" y="6530303"/>
            <a:ext cx="4764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30680">
              <a:lnSpc>
                <a:spcPct val="100000"/>
              </a:lnSpc>
              <a:spcBef>
                <a:spcPts val="130"/>
              </a:spcBef>
            </a:pPr>
            <a:r>
              <a:rPr lang="zh-CN" altLang="en-US" sz="1800" spc="3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图 </a:t>
            </a:r>
            <a:r>
              <a:rPr lang="en-US" altLang="zh-CN" sz="1800" spc="3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7. 5 </a:t>
            </a:r>
            <a:r>
              <a:rPr lang="zh-CN" altLang="en-US" sz="1800" spc="30" dirty="0">
                <a:solidFill>
                  <a:srgbClr val="00AEEF"/>
                </a:solidFill>
                <a:latin typeface="PMingLiU" panose="02020500000000000000" charset="-120"/>
                <a:cs typeface="PMingLiU" panose="02020500000000000000" charset="-120"/>
              </a:rPr>
              <a:t>二维数组空间分配图</a:t>
            </a:r>
            <a:endParaRPr lang="zh-CN" altLang="en-US" sz="1800" dirty="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ea7a08b8-f161-402a-94ae-a32561518283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6118</Words>
  <Application>WPS 演示</Application>
  <PresentationFormat>宽屏</PresentationFormat>
  <Paragraphs>253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等线</vt:lpstr>
      <vt:lpstr>黑体</vt:lpstr>
      <vt:lpstr>PMingLiU</vt:lpstr>
      <vt:lpstr>Palatino Linotype</vt:lpstr>
      <vt:lpstr>Times New Roman</vt:lpstr>
      <vt:lpstr>Arial Unicode MS</vt:lpstr>
      <vt:lpstr>等线 Light</vt:lpstr>
      <vt:lpstr>Calibri</vt:lpstr>
      <vt:lpstr>等线</vt:lpstr>
      <vt:lpstr>Office 主题​​</vt:lpstr>
      <vt:lpstr>PowerPoint 演示文稿</vt:lpstr>
      <vt:lpstr>学习目标</vt:lpstr>
      <vt:lpstr> 7. 1   情景导入 </vt:lpstr>
      <vt:lpstr> 7. 2. 1   一维数组 </vt:lpstr>
      <vt:lpstr>7. 2. 1   一维数组</vt:lpstr>
      <vt:lpstr>7. 2. 1   一维数组</vt:lpstr>
      <vt:lpstr>7. 2. 1   一维数组</vt:lpstr>
      <vt:lpstr>  7. 2. 2 多维数组  </vt:lpstr>
      <vt:lpstr>7. 2. 2 多维数组</vt:lpstr>
      <vt:lpstr>7. 2. 3 工具类</vt:lpstr>
      <vt:lpstr>  7. 2. 3 工具类 </vt:lpstr>
      <vt:lpstr>PowerPoint 演示文稿</vt:lpstr>
      <vt:lpstr>PowerPoint 演示文稿</vt:lpstr>
      <vt:lpstr>PowerPoint 演示文稿</vt:lpstr>
      <vt:lpstr>7. 2. 4 集合类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73</cp:revision>
  <dcterms:created xsi:type="dcterms:W3CDTF">2019-07-12T06:05:00Z</dcterms:created>
  <dcterms:modified xsi:type="dcterms:W3CDTF">2023-08-28T02:22:34Z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75775860FE5E423A86DCBCE71E29BF56_12</vt:lpwstr>
  </property>
  <property fmtid="{D5CDD505-2E9C-101B-9397-08002B2CF9AE}" pid="3" name="KSOProductBuildVer">
    <vt:lpwstr>2052-11.1.0.14309</vt:lpwstr>
  </property>
</Properties>
</file>