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294" r:id="rId4"/>
    <p:sldId id="258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278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8E8"/>
    <a:srgbClr val="FEF4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68E8E-692F-4453-B30A-B5C12E146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B25A1-0CF0-4A3A-86BD-8459CD3502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/>
          </p:cNvPicPr>
          <p:nvPr/>
        </p:nvPicPr>
        <p:blipFill rotWithShape="1">
          <a:blip r:embed="rId1">
            <a:alphaModFix amt="50000"/>
          </a:blip>
          <a:srcRect l="3135" r="1" b="1"/>
          <a:stretch>
            <a:fillRect/>
          </a:stretch>
        </p:blipFill>
        <p:spPr>
          <a:xfrm>
            <a:off x="0" y="88500"/>
            <a:ext cx="12188931" cy="6857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7048" y="1124712"/>
            <a:ext cx="9144000" cy="3063240"/>
          </a:xfrm>
        </p:spPr>
        <p:txBody>
          <a:bodyPr>
            <a:normAutofit fontScale="90000"/>
          </a:bodyPr>
          <a:lstStyle/>
          <a:p>
            <a:pPr algn="ctr">
              <a:lnSpc>
                <a:spcPct val="95000"/>
              </a:lnSpc>
            </a:pPr>
            <a:r>
              <a:rPr lang="zh-CN" altLang="en-US" sz="9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第五章继承与多态</a:t>
            </a:r>
            <a:br>
              <a:rPr lang="zh-CN" altLang="zh-CN" sz="9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20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</a:br>
            <a:r>
              <a:rPr lang="en-US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5. 2.2</a:t>
            </a:r>
            <a:r>
              <a:rPr lang="zh-TW" altLang="zh-CN" sz="36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包与访问权限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30477"/>
            <a:ext cx="10515600" cy="444648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>
              <a:spcAft>
                <a:spcPts val="700"/>
              </a:spcAft>
            </a:pPr>
            <a:r>
              <a:rPr lang="en-US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、包的使用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1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编写的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程序以文件的方式保存，是为了完成某一功能，例如用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完成第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 所介绍的登录功能，及该项目的拓展功能。所编写的所有的源代码都是为了完成整个项目 为共同目的的，也将会使用到文件的相互调用，该项目的所有文件和资源都应该放在同一 个文件夹下管理。当创建好项目后，自动为整个项目生成了一个文件夹。随着项目规模的 扩大，在项目整个大的文件夹下可能会出现许多文件，这些文件如果简单的用一个项目文 件夹来管理，不便于分类和出错修改调试。所以需要进一步的根据功能对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中的文件进 行分组，用若干个文件夹进行管理，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里把这种标识声明为包，这也有利于程序员的分 工合作。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7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文件中首先声明包：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500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package com. user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通过声明包信息，表示该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源文件的路径是“\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com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\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user'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，即项目文件夹下的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“com”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文件夹中的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“user”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文件夹内。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br>
              <a:rPr lang="zh-TW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8479"/>
            <a:ext cx="10881852" cy="641913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indent="266700">
              <a:lnSpc>
                <a:spcPts val="1600"/>
              </a:lnSpc>
              <a:spcAft>
                <a:spcPts val="300"/>
              </a:spcAft>
            </a:pP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0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习惯上包名用小写字母定义。包也可以嵌套使用，同文件夹的嵌套一样，只要用 把嵌套的包名分开。注意用“；”号结束。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0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例如在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盘新建一个项目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MyPackage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MyPackage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项目中建立文件夹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test,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再新建 一个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MyTest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MyTest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中我们将看到如下代码：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package test;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MyTest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-279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 ] ) ( 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Hello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World! ” 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37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146050">
              <a:lnSpc>
                <a:spcPct val="14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}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577" y="608341"/>
            <a:ext cx="8307377" cy="10978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8826"/>
            <a:ext cx="10515600" cy="654828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6350" indent="146050">
              <a:lnSpc>
                <a:spcPct val="120000"/>
              </a:lnSpc>
            </a:pP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350" indent="146050">
              <a:lnSpc>
                <a:spcPct val="120000"/>
              </a:lnSpc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创建包的目的是为了调用时能方便的找到所需要的信息。包的导入目的是将所需要的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lnSpc>
                <a:spcPts val="155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各个类导入回来，让编译器能够找到所需要的类。导入的语法：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55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导入包中所有的类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33400">
              <a:lnSpc>
                <a:spcPct val="15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import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.*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55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导入包中子包中所有的类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33400">
              <a:lnSpc>
                <a:spcPct val="15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import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子包名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.*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33400" indent="-266700" algn="just">
              <a:lnSpc>
                <a:spcPts val="155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导入包中的某个类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import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类名；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70"/>
              </a:lnSpc>
              <a:spcAft>
                <a:spcPts val="11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如果需要导入该包下的所有类可以使用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import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包名.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*;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import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包名.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并不能导入子 包里的类。要调用的类和被调用的类如果在同一包下，则不需要导入，直接使用就可以。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42646" y="147485"/>
          <a:ext cx="5526979" cy="2713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4320"/>
                <a:gridCol w="3792659"/>
              </a:tblGrid>
              <a:tr h="259926">
                <a:tc gridSpan="2"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中常用的包有如下几个：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 hMerge="1">
                  <a:tcPr/>
                </a:tc>
              </a:tr>
              <a:tr h="285017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lang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语言包，该包自动的被导入。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81520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awt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窗口界面设计包。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501492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java. awt. event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</a:rPr>
                        <a:t>java</a:t>
                      </a:r>
                      <a:r>
                        <a:rPr lang="zh-TW" sz="1000" dirty="0">
                          <a:effectLst/>
                        </a:rPr>
                        <a:t>事件处理包。</a:t>
                      </a:r>
                      <a:endParaRPr lang="zh-CN" sz="1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85017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swing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组件包。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77150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io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输入输出包。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81520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util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常用容器包。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81520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sql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TW" sz="1000">
                          <a:effectLst/>
                        </a:rPr>
                        <a:t>数据库访问包。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60538"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</a:rPr>
                        <a:t>java, net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</a:rPr>
                        <a:t>java</a:t>
                      </a:r>
                      <a:r>
                        <a:rPr lang="zh-TW" sz="1000" dirty="0">
                          <a:effectLst/>
                        </a:rPr>
                        <a:t>网络操作包。</a:t>
                      </a:r>
                      <a:endParaRPr lang="zh-CN" sz="1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2065"/>
            <a:ext cx="10515600" cy="785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TW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TW" altLang="zh-CN" sz="2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二、访问权限修饰符</a:t>
            </a:r>
            <a:br>
              <a:rPr lang="zh-CN" altLang="zh-CN" sz="28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0542"/>
            <a:ext cx="10515600" cy="554539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indent="266700" algn="just">
              <a:lnSpc>
                <a:spcPts val="167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子类继承父类所有的成员，但是在父类中声明为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private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的成员在子类中是不能被访 问的。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Bef>
                <a:spcPts val="1400"/>
              </a:spcBef>
              <a:spcAft>
                <a:spcPts val="200"/>
              </a:spcAft>
            </a:pPr>
            <a:r>
              <a:rPr lang="zh-CN" altLang="en-US" sz="1800" dirty="0">
                <a:ea typeface="宋体" panose="02010600030101010101" pitchFamily="2" charset="-122"/>
                <a:cs typeface="宋体" panose="02010600030101010101" pitchFamily="2" charset="-122"/>
              </a:rPr>
              <a:t> 例</a:t>
            </a:r>
            <a:r>
              <a:rPr lang="en-US" altLang="zh-CN" sz="1800" dirty="0">
                <a:ea typeface="宋体" panose="02010600030101010101" pitchFamily="2" charset="-122"/>
                <a:cs typeface="宋体" panose="02010600030101010101" pitchFamily="2" charset="-122"/>
              </a:rPr>
              <a:t>5-2  </a:t>
            </a:r>
            <a:r>
              <a:rPr lang="zh-CN" altLang="en-US" sz="1800" dirty="0">
                <a:ea typeface="宋体" panose="02010600030101010101" pitchFamily="2" charset="-122"/>
                <a:cs typeface="宋体" panose="02010600030101010101" pitchFamily="2" charset="-122"/>
              </a:rPr>
              <a:t>找出下列程序的错误</a:t>
            </a:r>
            <a:br>
              <a:rPr lang="zh-TW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Test_2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 ] 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new A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new B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private int il =1;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207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protected int i2 =2; public int i3 =3;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i4 =4;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il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il);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i2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i2);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i3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i3);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874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i4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i4); 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j 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j 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6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540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7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该程序中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showB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 ()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il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语句将出错。原因是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il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private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修饰, 子类不能访问父类中私有的成员。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2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访问权限修饰符见表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5-1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类成员的访问权限修饰符：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default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protected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private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11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类的访问权限修饰符：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</a:t>
            </a:r>
            <a:r>
              <a:rPr lang="en-US" altLang="zh-CN" sz="18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default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>
              <a:spcAft>
                <a:spcPts val="400"/>
              </a:spcAft>
            </a:pPr>
            <a:endParaRPr lang="en-US" altLang="zh-CN" sz="1800" dirty="0">
              <a:solidFill>
                <a:srgbClr val="00ACE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lang="en-US" altLang="zh-CN" sz="1800" dirty="0">
                <a:solidFill>
                  <a:srgbClr val="00ACE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endParaRPr lang="en-US" altLang="zh-CN" sz="1800" dirty="0">
              <a:solidFill>
                <a:srgbClr val="00ACE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lang="en-US" altLang="zh-CN" sz="1800" dirty="0">
                <a:solidFill>
                  <a:srgbClr val="00ACE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566" y="1432492"/>
            <a:ext cx="8715422" cy="311001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2106"/>
            <a:ext cx="10515600" cy="93273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5. 2. </a:t>
            </a:r>
            <a:r>
              <a:rPr lang="zh-TW" altLang="zh-CN" sz="36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en-US" altLang="zh-CN" sz="36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 </a:t>
            </a:r>
            <a:r>
              <a:rPr lang="zh-TW" altLang="zh-CN" sz="36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关键字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79400">
              <a:spcAft>
                <a:spcPts val="300"/>
              </a:spcAft>
            </a:pPr>
            <a:endParaRPr lang="en-US" altLang="zh-C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indent="279400">
              <a:spcAft>
                <a:spcPts val="300"/>
              </a:spcAft>
            </a:pPr>
            <a:r>
              <a:rPr lang="en-US" altLang="zh-C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</a:t>
            </a:r>
            <a:r>
              <a:rPr lang="zh-TW" altLang="zh-CN" sz="2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关键字与第四章介绍的</a:t>
            </a:r>
            <a:r>
              <a:rPr lang="en-US" altLang="zh-C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this</a:t>
            </a:r>
            <a:r>
              <a:rPr lang="zh-TW" altLang="zh-CN" sz="2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关键字作用相似。主要是用来引用被屏蔽的属性和 方法。</a:t>
            </a:r>
            <a:r>
              <a:rPr lang="en-US" altLang="zh-C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this</a:t>
            </a:r>
            <a:r>
              <a:rPr lang="zh-TW" altLang="zh-CN" sz="2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关键字指本类的属性或者方法。</a:t>
            </a:r>
            <a:r>
              <a:rPr lang="en-US" altLang="zh-C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</a:t>
            </a:r>
            <a:r>
              <a:rPr lang="zh-TW" altLang="zh-CN" sz="2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关键字是用在子类中，作用是在子类中访 问父类中的属性和方法。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>
              <a:spcAft>
                <a:spcPts val="1000"/>
              </a:spcAft>
            </a:pPr>
            <a:r>
              <a:rPr lang="en-US" altLang="zh-C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</a:t>
            </a:r>
            <a:r>
              <a:rPr lang="zh-TW" altLang="zh-CN" sz="2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关键字有两种常用形式，一种是在子类中访问父类的成员。另一种是调用父类 的构造方法。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12327"/>
            <a:ext cx="10515600" cy="73742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TW" altLang="zh-CN" sz="24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</a:t>
            </a:r>
            <a:r>
              <a:rPr lang="zh-TW" altLang="zh-CN" sz="24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访问父类成员</a:t>
            </a:r>
            <a:br>
              <a:rPr lang="zh-CN" altLang="zh-CN" sz="2400" b="1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97859"/>
            <a:ext cx="10515600" cy="524781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pPr indent="279400" algn="just">
              <a:lnSpc>
                <a:spcPts val="1670"/>
              </a:lnSpc>
              <a:spcAft>
                <a:spcPts val="41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5-3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该程序的运行结果。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79400" algn="just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Test_3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 ] 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new B (10,20);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show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x;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x;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(int a, int b)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96065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812800" indent="127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super. x = a;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x=b;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show ()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ts val="162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(”父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类中的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super, x); 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(”子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类中的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x);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 algn="just">
              <a:lnSpc>
                <a:spcPct val="14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79400" algn="just">
              <a:lnSpc>
                <a:spcPts val="1670"/>
              </a:lnSpc>
              <a:spcAft>
                <a:spcPts val="3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该程序运行结果如下：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79400" algn="just">
              <a:lnSpc>
                <a:spcPts val="167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父类中的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79400" algn="just">
              <a:lnSpc>
                <a:spcPts val="1670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子类中的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79400" algn="just">
              <a:lnSpc>
                <a:spcPts val="1645"/>
              </a:lnSpc>
              <a:spcAft>
                <a:spcPts val="4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由于子类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继承了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类有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类有同名的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属性，这种情况称为属性的 隐藏。那么在子类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时，如果不加特殊说明则表示是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类的属性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此时如果需 要使用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关键字来说明，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super. x</a:t>
            </a:r>
            <a:r>
              <a:rPr lang="en-US" altLang="zh-CN" sz="18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o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br>
              <a:rPr lang="zh-TW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195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二</a:t>
            </a:r>
            <a:r>
              <a:rPr lang="en-US" altLang="zh-CN" b="1" dirty="0">
                <a:solidFill>
                  <a:srgbClr val="00B0F0"/>
                </a:solidFill>
              </a:rPr>
              <a:t> super</a:t>
            </a:r>
            <a:r>
              <a:rPr lang="zh-CN" altLang="en-US" b="1" dirty="0">
                <a:solidFill>
                  <a:srgbClr val="00B0F0"/>
                </a:solidFill>
              </a:rPr>
              <a:t>关键字调用父类的构造函数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2490"/>
            <a:ext cx="10515600" cy="507344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10000"/>
          </a:bodyPr>
          <a:lstStyle/>
          <a:p>
            <a:pPr indent="266700">
              <a:lnSpc>
                <a:spcPct val="140000"/>
              </a:lnSpc>
              <a:spcAft>
                <a:spcPts val="9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在子类中初始化父类的数据，一般使用父类的构造方法进行初始化，有如下两个类: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33400" indent="127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private int x; private int y;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33400" indent="-2540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A( int z;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79400">
              <a:lnSpc>
                <a:spcPts val="1555"/>
              </a:lnSpc>
              <a:spcAft>
                <a:spcPts val="1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类中定义了属性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y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private,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类继承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类对象对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类私有成员变 量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y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没有访问权限，在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类中无法对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y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初始化。如果需要初始化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y,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类中完成初始化操作。在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类中加入构造方法完成初始化。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33400" indent="-254000" algn="just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 ( private int x; private int y;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33400" indent="127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A() (x =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O;y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O; } A (int x, int y) ( this. x = x; this, y = y;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8929" y="237305"/>
            <a:ext cx="10515600" cy="99172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4293" y="1740309"/>
            <a:ext cx="10704871" cy="479189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rgbClr val="00B0F0"/>
                </a:solidFill>
              </a:rPr>
              <a:t>1.</a:t>
            </a:r>
            <a:r>
              <a:rPr lang="zh-CN" altLang="en-US" dirty="0">
                <a:solidFill>
                  <a:srgbClr val="00B0F0"/>
                </a:solidFill>
              </a:rPr>
              <a:t> 类的继承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2. </a:t>
            </a:r>
            <a:r>
              <a:rPr lang="zh-CN" altLang="en-US" dirty="0">
                <a:solidFill>
                  <a:srgbClr val="00B0F0"/>
                </a:solidFill>
              </a:rPr>
              <a:t>包与访问权限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3. super</a:t>
            </a:r>
            <a:r>
              <a:rPr lang="zh-CN" altLang="en-US" dirty="0">
                <a:solidFill>
                  <a:srgbClr val="00B0F0"/>
                </a:solidFill>
              </a:rPr>
              <a:t>关键字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4.</a:t>
            </a:r>
            <a:r>
              <a:rPr lang="zh-CN" altLang="en-US" dirty="0">
                <a:solidFill>
                  <a:srgbClr val="00B0F0"/>
                </a:solidFill>
              </a:rPr>
              <a:t>子类构造器的执行顺序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6.</a:t>
            </a:r>
            <a:r>
              <a:rPr lang="zh-CN" altLang="en-US" dirty="0">
                <a:solidFill>
                  <a:srgbClr val="00B0F0"/>
                </a:solidFill>
              </a:rPr>
              <a:t>多态性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7.</a:t>
            </a:r>
            <a:r>
              <a:rPr lang="zh-CN" altLang="en-US" dirty="0">
                <a:solidFill>
                  <a:srgbClr val="00B0F0"/>
                </a:solidFill>
              </a:rPr>
              <a:t>引用数据类型的转换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8. </a:t>
            </a:r>
            <a:r>
              <a:rPr lang="zh-CN" altLang="en-US" dirty="0">
                <a:solidFill>
                  <a:srgbClr val="00B0F0"/>
                </a:solidFill>
              </a:rPr>
              <a:t>继承中使用</a:t>
            </a:r>
            <a:r>
              <a:rPr lang="en-US" altLang="zh-CN" dirty="0">
                <a:solidFill>
                  <a:srgbClr val="00B0F0"/>
                </a:solidFill>
              </a:rPr>
              <a:t>final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9.</a:t>
            </a:r>
            <a:r>
              <a:rPr lang="zh-CN" altLang="en-US" dirty="0">
                <a:solidFill>
                  <a:srgbClr val="00B0F0"/>
                </a:solidFill>
              </a:rPr>
              <a:t>项目实践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00B0F0"/>
                </a:solidFill>
              </a:rPr>
              <a:t>10.</a:t>
            </a:r>
            <a:r>
              <a:rPr lang="zh-CN" altLang="en-US" dirty="0">
                <a:solidFill>
                  <a:srgbClr val="00B0F0"/>
                </a:solidFill>
              </a:rPr>
              <a:t>项目强化</a:t>
            </a:r>
            <a:endParaRPr lang="en-US" altLang="zh-CN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7819"/>
            <a:ext cx="10515600" cy="652862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pPr indent="266700">
              <a:lnSpc>
                <a:spcPct val="140000"/>
              </a:lnSpc>
              <a:spcAft>
                <a:spcPts val="9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类构造方法中可以通过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类的构造方法来对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x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y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赋值。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z;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B()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 =0;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-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y,int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z) ( super(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this, z = z 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在主方法中创建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类对象。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bl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new B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ct val="11700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b2 = new B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(1, 2, 3)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550"/>
              </a:lnSpc>
              <a:spcAft>
                <a:spcPts val="25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bl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 = 0, y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0,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 = 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550"/>
              </a:lnSpc>
              <a:spcAft>
                <a:spcPts val="25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b2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x=l, y = 2, z = 3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8155"/>
            <a:ext cx="10515600" cy="66171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indent="279400" algn="just">
              <a:lnSpc>
                <a:spcPts val="155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每一个子类的构造方法中，都会调用父类的构造方法。调用父类的构造方法分为显 式的调用和隐式的调用。显式的调用指在子类构造方法的第一条语句处使用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 用相应的父类构造方法。需要注意的是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的参数必须与父类中某一个参数列表匹 配，找不到匹配的父类构造方法，将报错处理。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50"/>
              </a:lnSpc>
              <a:spcAft>
                <a:spcPts val="10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5-4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找出该程序的错误。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33400" indent="12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private int x; private int y;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-2540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() (x = 0;y = 0; 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-2540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(int x, int y) ( this. x = x; this, y = y;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z;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B()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 =0;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-2540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(int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y,int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z) ( super(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 this, z = z 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-2540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(int x, int z) ( super(x); this, z = z 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79400">
              <a:lnSpc>
                <a:spcPts val="1590"/>
              </a:lnSpc>
              <a:spcAft>
                <a:spcPts val="3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indent="279400">
              <a:lnSpc>
                <a:spcPts val="159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类第三个构造方法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int x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int z)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中第一条语句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 (x)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；将报错。原因是父类 中没有与之匹配的构造方式。注意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方法必须放置在子类构造方法的第一条语句处。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>
              <a:lnSpc>
                <a:spcPts val="1590"/>
              </a:lnSpc>
              <a:spcAft>
                <a:spcPts val="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上例中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B() { z =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}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构造方法中没有显式调用构造方法，则系统为该构造方法提供 一个无参的父类构造方法，即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。。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这就是隐式的调用。与下面构造方法等价：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B()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33400" indent="12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();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35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66700" indent="12700">
              <a:lnSpc>
                <a:spcPts val="1615"/>
              </a:lnSpc>
              <a:spcAft>
                <a:spcPts val="300"/>
              </a:spcAft>
            </a:pPr>
            <a:b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无论是显式还是隐式调用，一个子类构造方法中只能有一个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super ()</a:t>
            </a:r>
            <a:r>
              <a:rPr lang="en-US" altLang="zh-CN" sz="18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o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 algn="just">
              <a:lnSpc>
                <a:spcPts val="1615"/>
              </a:lnSpc>
              <a:spcAft>
                <a:spcPts val="300"/>
              </a:spcAft>
              <a:buClr>
                <a:srgbClr val="000000"/>
              </a:buClr>
              <a:buSzPts val="900"/>
              <a:buFont typeface="+mj-lt"/>
              <a:buAutoNum type="arabicPeriod"/>
              <a:tabLst>
                <a:tab pos="477520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在子类构造方法中要调用父类的构造方法，用</a:t>
            </a:r>
            <a:r>
              <a:rPr lang="en-US" altLang="zh-CN" sz="1800" u="none" strike="noStrike" spc="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1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(参数列表)”的方式调 用，而且必须出现在子类构造中的第一行。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615"/>
              </a:lnSpc>
              <a:spcAft>
                <a:spcPts val="300"/>
              </a:spcAft>
              <a:buClr>
                <a:srgbClr val="000000"/>
              </a:buClr>
              <a:buSzPts val="900"/>
              <a:buFont typeface="+mj-lt"/>
              <a:buAutoNum type="arabicPeriod"/>
              <a:tabLst>
                <a:tab pos="469900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当父类中成员变量被子类隐藏时或者在子类方法中父类的成员变量，可以使用 </a:t>
            </a:r>
            <a:r>
              <a:rPr lang="en-US" altLang="zh-CN" sz="1800" u="none" strike="noStrike" spc="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super.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父类成员变量名”。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615"/>
              </a:lnSpc>
              <a:spcAft>
                <a:spcPts val="700"/>
              </a:spcAft>
              <a:buClr>
                <a:srgbClr val="000000"/>
              </a:buClr>
              <a:buSzPts val="900"/>
              <a:buFont typeface="+mj-lt"/>
              <a:buAutoNum type="arabicPeriod"/>
              <a:tabLst>
                <a:tab pos="478790" algn="l"/>
              </a:tabLst>
            </a:pP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当父类中成员方法被子类方法覆盖时，可以使用</a:t>
            </a:r>
            <a:r>
              <a:rPr lang="en-US" altLang="zh-CN" sz="1800" u="none" strike="noStrike" spc="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1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TW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方法名(参数列表)”， 调用父类中的方法。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40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</a:br>
            <a:br>
              <a:rPr lang="en-US" altLang="zh-CN" sz="31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</a:br>
            <a:r>
              <a:rPr lang="en-US" altLang="zh-CN" sz="31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5.2.4</a:t>
            </a:r>
            <a:r>
              <a:rPr lang="zh-TW" altLang="zh-CN" sz="31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子类构造器的执行顺序</a:t>
            </a:r>
            <a:b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14168"/>
            <a:ext cx="10515600" cy="520126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10000"/>
          </a:bodyPr>
          <a:lstStyle/>
          <a:p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类的继承结构建立后，如何创建子类对象，就必须先了解具有层次结构的类的构造方 法的执行顺序。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5"/>
              </a:lnSpc>
              <a:spcAft>
                <a:spcPts val="10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5-5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构造方法执行顺序。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Test_5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 ] 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 c=new C();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A()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ts val="1615"/>
              </a:lnSpc>
              <a:spcAft>
                <a:spcPts val="1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类构造方法"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7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316"/>
            <a:ext cx="10515600" cy="66108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B()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ts val="1615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类构造方法")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C extends B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12800" indent="12700">
              <a:lnSpc>
                <a:spcPts val="1615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类构造方法")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15"/>
              </a:lnSpc>
              <a:spcAft>
                <a:spcPts val="31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该程序输出如下：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类构造方法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类构造方法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C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类构造方法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br>
              <a:rPr lang="zh-TW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803" y="6035635"/>
            <a:ext cx="6547515" cy="665049"/>
          </a:xfrm>
          <a:prstGeom prst="rect">
            <a:avLst/>
          </a:prstGeom>
          <a:gradFill>
            <a:gsLst>
              <a:gs pos="100000">
                <a:srgbClr val="F898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088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5. 2. </a:t>
            </a:r>
            <a:r>
              <a:rPr lang="zh-TW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zh-TW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多态性</a:t>
            </a:r>
            <a:br>
              <a:rPr lang="zh-CN" altLang="zh-CN" sz="36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indent="266700" algn="just">
              <a:spcAft>
                <a:spcPts val="70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一、方法覆盖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方法的覆盖是出现在继承过程中父子类之间的方法，例如创建一个大学生类别，大学 生有学习的</a:t>
            </a:r>
            <a:endParaRPr lang="en-US" altLang="zh-TW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study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 ) </a:t>
            </a:r>
            <a:r>
              <a:rPr lang="en-US" altLang="zh-CN" sz="18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o</a:t>
            </a:r>
            <a:endParaRPr lang="en-US" altLang="zh-CN" sz="1800" baseline="-25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public void study(){ //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在大学生类中定义 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study()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</a:t>
            </a:r>
            <a:endParaRPr lang="zh-CN" altLang="en-US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//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大学生所学习的课程。</a:t>
            </a:r>
            <a:endParaRPr lang="zh-CN" altLang="en-US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en-US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有一个研究生类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研究生是特殊的大学生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研究生类继承大学生类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研究生也需要有</a:t>
            </a:r>
            <a:endParaRPr lang="zh-CN" altLang="en-US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学习的方法 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study ()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但是由于研究生类所学习的课程与大学生类所学习的课程不一样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endParaRPr lang="en-US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570"/>
              </a:lnSpc>
              <a:spcAft>
                <a:spcPts val="15"/>
              </a:spcAft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因此即使大学生类有学习的方法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研究生类也必须重新定义 </a:t>
            </a:r>
            <a:r>
              <a:rPr lang="en-US" altLang="zh-CN" sz="18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studay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() 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6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dirty="0"/>
              <a:t>public void study(){ //</a:t>
            </a:r>
            <a:r>
              <a:rPr lang="zh-CN" altLang="en-US" dirty="0"/>
              <a:t>在研究生类中定义 </a:t>
            </a:r>
            <a:r>
              <a:rPr lang="en-US" altLang="zh-CN" dirty="0"/>
              <a:t>study()</a:t>
            </a:r>
            <a:r>
              <a:rPr lang="zh-CN" altLang="en-US" dirty="0"/>
              <a:t>方法</a:t>
            </a:r>
            <a:endParaRPr lang="zh-CN" altLang="en-US" dirty="0"/>
          </a:p>
          <a:p>
            <a:r>
              <a:rPr lang="en-US" altLang="zh-CN" dirty="0"/>
              <a:t>//</a:t>
            </a:r>
            <a:r>
              <a:rPr lang="zh-CN" altLang="en-US" dirty="0"/>
              <a:t>研究生所学习的课程。</a:t>
            </a:r>
            <a:endParaRPr lang="zh-CN" altLang="en-US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此时在子类中定义的方法</a:t>
            </a:r>
            <a:r>
              <a:rPr lang="en-US" altLang="zh-CN" dirty="0"/>
              <a:t>, </a:t>
            </a:r>
            <a:r>
              <a:rPr lang="zh-CN" altLang="en-US" dirty="0"/>
              <a:t>方法名、 形参列表与父类中某个方法的名称、 参数列表完</a:t>
            </a:r>
            <a:endParaRPr lang="zh-CN" altLang="en-US" dirty="0"/>
          </a:p>
          <a:p>
            <a:r>
              <a:rPr lang="zh-CN" altLang="en-US" dirty="0"/>
              <a:t>全一致</a:t>
            </a:r>
            <a:r>
              <a:rPr lang="en-US" altLang="zh-CN" dirty="0"/>
              <a:t>, </a:t>
            </a:r>
            <a:r>
              <a:rPr lang="zh-CN" altLang="en-US" dirty="0"/>
              <a:t>可以说</a:t>
            </a:r>
            <a:r>
              <a:rPr lang="en-US" altLang="zh-CN" dirty="0"/>
              <a:t>, </a:t>
            </a:r>
            <a:r>
              <a:rPr lang="zh-CN" altLang="en-US" dirty="0"/>
              <a:t>子类的方法覆盖了父类的方法。</a:t>
            </a:r>
            <a:endParaRPr lang="zh-CN" altLang="en-US" dirty="0"/>
          </a:p>
          <a:p>
            <a:r>
              <a:rPr lang="zh-CN" altLang="en-US" dirty="0"/>
              <a:t>方法覆盖满足的特征。</a:t>
            </a:r>
            <a:endParaRPr lang="zh-CN" altLang="en-US" dirty="0"/>
          </a:p>
          <a:p>
            <a:r>
              <a:rPr lang="en-US" altLang="zh-CN" dirty="0"/>
              <a:t>(1) </a:t>
            </a:r>
            <a:r>
              <a:rPr lang="zh-CN" altLang="en-US" dirty="0"/>
              <a:t>子类某个方法的名称、 参数列表及返回值类型必须与父类中某个方法的名称、 参</a:t>
            </a:r>
            <a:endParaRPr lang="zh-CN" altLang="en-US" dirty="0"/>
          </a:p>
          <a:p>
            <a:r>
              <a:rPr lang="zh-CN" altLang="en-US" dirty="0"/>
              <a:t>数列表和返回类型一致。 有如下程序段</a:t>
            </a:r>
            <a:r>
              <a:rPr lang="en-US" altLang="zh-CN" dirty="0"/>
              <a:t>: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int study(){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这段代码编译器将编译出错。 原因是子类 </a:t>
            </a:r>
            <a:r>
              <a:rPr lang="en-US" altLang="zh-CN" dirty="0"/>
              <a:t>study()</a:t>
            </a:r>
            <a:r>
              <a:rPr lang="zh-CN" altLang="en-US" dirty="0"/>
              <a:t>方法与父类 </a:t>
            </a:r>
            <a:r>
              <a:rPr lang="en-US" altLang="zh-CN" dirty="0"/>
              <a:t>study()</a:t>
            </a:r>
            <a:r>
              <a:rPr lang="zh-CN" altLang="en-US" dirty="0"/>
              <a:t>方法</a:t>
            </a:r>
            <a:r>
              <a:rPr lang="en-US" altLang="zh-CN" dirty="0"/>
              <a:t>, </a:t>
            </a:r>
            <a:r>
              <a:rPr lang="zh-CN" altLang="en-US" dirty="0"/>
              <a:t>方法名一</a:t>
            </a:r>
            <a:endParaRPr lang="zh-CN" altLang="en-US" dirty="0"/>
          </a:p>
          <a:p>
            <a:r>
              <a:rPr lang="zh-CN" altLang="en-US" dirty="0"/>
              <a:t>样、 形参列表一样</a:t>
            </a:r>
            <a:r>
              <a:rPr lang="en-US" altLang="zh-CN" dirty="0"/>
              <a:t>, </a:t>
            </a:r>
            <a:r>
              <a:rPr lang="zh-CN" altLang="en-US" dirty="0"/>
              <a:t>编译器试图覆盖父类的方法。 但是方法的覆盖要求返回值也一样</a:t>
            </a:r>
            <a:r>
              <a:rPr lang="en-US" altLang="zh-CN" dirty="0"/>
              <a:t>, </a:t>
            </a:r>
            <a:r>
              <a:rPr lang="zh-CN" altLang="en-US" dirty="0"/>
              <a:t>而</a:t>
            </a:r>
            <a:endParaRPr lang="zh-CN" altLang="en-US" dirty="0"/>
          </a:p>
          <a:p>
            <a:r>
              <a:rPr lang="zh-CN" altLang="en-US" dirty="0"/>
              <a:t>这两个方法中返回值类型不同</a:t>
            </a:r>
            <a:r>
              <a:rPr lang="en-US" altLang="zh-CN" dirty="0"/>
              <a:t>, </a:t>
            </a:r>
            <a:r>
              <a:rPr lang="zh-CN" altLang="en-US" dirty="0"/>
              <a:t>不能实现覆盖。 所以编译器报错。 必须改正</a:t>
            </a:r>
            <a:r>
              <a:rPr lang="en-US" altLang="zh-CN" dirty="0"/>
              <a:t>, </a:t>
            </a:r>
            <a:endParaRPr lang="en-US" altLang="zh-CN" dirty="0"/>
          </a:p>
          <a:p>
            <a:r>
              <a:rPr lang="zh-CN" altLang="en-US" dirty="0"/>
              <a:t>如下</a:t>
            </a:r>
            <a:r>
              <a:rPr lang="en-US" altLang="zh-CN" dirty="0"/>
              <a:t>: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6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/>
              <a:t>(2) </a:t>
            </a:r>
            <a:r>
              <a:rPr lang="zh-CN" altLang="en-US" dirty="0"/>
              <a:t>子类方法不能缩小父类方法的访问权限。 例如</a:t>
            </a:r>
            <a:r>
              <a:rPr lang="en-US" altLang="zh-CN" dirty="0"/>
              <a:t>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private int study(){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84" y="174032"/>
            <a:ext cx="10175631" cy="1111843"/>
          </a:xfrm>
        </p:spPr>
        <p:txBody>
          <a:bodyPr anchor="ctr">
            <a:normAutofit/>
          </a:bodyPr>
          <a:lstStyle/>
          <a:p>
            <a:pPr algn="ctr"/>
            <a:r>
              <a:rPr lang="zh-TW" altLang="zh-CN" sz="37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情景导入</a:t>
            </a:r>
            <a:br>
              <a:rPr lang="zh-CN" altLang="zh-CN" sz="37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37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8184" y="1115968"/>
            <a:ext cx="10175630" cy="111184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/>
          <a:p>
            <a:pPr algn="ctr"/>
            <a:r>
              <a:rPr lang="zh-TW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继承就是根据已有的类创建新类的过程，例如已经有洗衣机的图纸，可以在原有图纸 的基础上做一些改进和添加（图</a:t>
            </a:r>
            <a:r>
              <a:rPr lang="zh-TW" altLang="zh-CN" sz="1600" dirty="0"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5.1）</a:t>
            </a:r>
            <a:r>
              <a:rPr lang="zh-TW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。进而使新的洗衣机可以具有更多的功能。这个已 有的类可以是系统类库提供的类，也可以是自定义的类。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154" y="2514617"/>
            <a:ext cx="10515595" cy="368045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上段代码中子类 </a:t>
            </a:r>
            <a:r>
              <a:rPr lang="en-US" altLang="zh-CN" dirty="0"/>
              <a:t>study () </a:t>
            </a:r>
            <a:r>
              <a:rPr lang="zh-CN" altLang="en-US" dirty="0"/>
              <a:t>方法是私有的</a:t>
            </a:r>
            <a:r>
              <a:rPr lang="en-US" altLang="zh-CN" dirty="0"/>
              <a:t>, </a:t>
            </a:r>
            <a:r>
              <a:rPr lang="zh-CN" altLang="en-US" dirty="0"/>
              <a:t>而父类的 </a:t>
            </a:r>
            <a:r>
              <a:rPr lang="en-US" altLang="zh-CN" dirty="0"/>
              <a:t>study </a:t>
            </a:r>
            <a:r>
              <a:rPr lang="zh-CN" altLang="en-US" dirty="0"/>
              <a:t>方法是公共的。 子类方法的</a:t>
            </a:r>
            <a:endParaRPr lang="zh-CN" altLang="en-US" dirty="0"/>
          </a:p>
          <a:p>
            <a:r>
              <a:rPr lang="zh-CN" altLang="en-US" dirty="0"/>
              <a:t>访问权限小于父类方法的访问权限</a:t>
            </a:r>
            <a:r>
              <a:rPr lang="en-US" altLang="zh-CN" dirty="0"/>
              <a:t>, </a:t>
            </a:r>
            <a:r>
              <a:rPr lang="zh-CN" altLang="en-US" dirty="0"/>
              <a:t>无法实现覆盖</a:t>
            </a:r>
            <a:r>
              <a:rPr lang="en-US" altLang="zh-CN" dirty="0"/>
              <a:t>, </a:t>
            </a:r>
            <a:r>
              <a:rPr lang="zh-CN" altLang="en-US" dirty="0"/>
              <a:t>编译报错。 改正如下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int study(){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4"/>
            <a:ext cx="10515600" cy="626181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(3) </a:t>
            </a:r>
            <a:r>
              <a:rPr lang="zh-CN" altLang="en-US" dirty="0"/>
              <a:t>子类方法不能抛出比父类方法更多的异常</a:t>
            </a:r>
            <a:r>
              <a:rPr lang="en-US" altLang="zh-CN" dirty="0"/>
              <a:t>, </a:t>
            </a:r>
            <a:r>
              <a:rPr lang="zh-CN" altLang="en-US" dirty="0"/>
              <a:t>异常将在下一章具体介</a:t>
            </a:r>
            <a:endParaRPr lang="en-US" altLang="zh-CN" dirty="0"/>
          </a:p>
          <a:p>
            <a:r>
              <a:rPr lang="zh-CN" altLang="en-US" dirty="0"/>
              <a:t>绍。 子类方法</a:t>
            </a:r>
            <a:endParaRPr lang="zh-CN" altLang="en-US" dirty="0"/>
          </a:p>
          <a:p>
            <a:r>
              <a:rPr lang="zh-CN" altLang="en-US" dirty="0"/>
              <a:t>抛出的异常必须和父类方法抛出的异常相同</a:t>
            </a:r>
            <a:r>
              <a:rPr lang="en-US" altLang="zh-CN" dirty="0"/>
              <a:t>, </a:t>
            </a:r>
            <a:r>
              <a:rPr lang="zh-CN" altLang="en-US" dirty="0"/>
              <a:t>或者子类方法抛出的异常</a:t>
            </a:r>
            <a:endParaRPr lang="en-US" altLang="zh-CN" dirty="0"/>
          </a:p>
          <a:p>
            <a:r>
              <a:rPr lang="zh-CN" altLang="en-US" dirty="0"/>
              <a:t>类是父类方法抛出</a:t>
            </a:r>
            <a:endParaRPr lang="zh-CN" altLang="en-US" dirty="0"/>
          </a:p>
          <a:p>
            <a:r>
              <a:rPr lang="zh-CN" altLang="en-US" dirty="0"/>
              <a:t>的异常类的子类。 例如下面代码编译正常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study()throws </a:t>
            </a:r>
            <a:r>
              <a:rPr lang="en-US" altLang="zh-CN" dirty="0" err="1"/>
              <a:t>ExceptionBase</a:t>
            </a:r>
            <a:r>
              <a:rPr lang="en-US" altLang="zh-CN" dirty="0"/>
              <a:t> 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int study()throws </a:t>
            </a:r>
            <a:r>
              <a:rPr lang="en-US" altLang="zh-CN" dirty="0" err="1"/>
              <a:t>ExceptionSub</a:t>
            </a:r>
            <a:r>
              <a:rPr lang="en-US" altLang="zh-CN" dirty="0"/>
              <a:t> 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(4) </a:t>
            </a:r>
            <a:r>
              <a:rPr lang="zh-CN" altLang="en-US" dirty="0"/>
              <a:t>方法覆盖只存在于父子类中。 在同一个类中方法只能被重载</a:t>
            </a:r>
            <a:r>
              <a:rPr lang="en-US" altLang="zh-CN" dirty="0"/>
              <a:t>, </a:t>
            </a:r>
            <a:r>
              <a:rPr lang="zh-CN" altLang="en-US" dirty="0"/>
              <a:t>不能被覆盖。</a:t>
            </a:r>
            <a:endParaRPr lang="zh-CN" altLang="en-US" dirty="0"/>
          </a:p>
          <a:p>
            <a:r>
              <a:rPr lang="en-US" altLang="zh-CN" dirty="0"/>
              <a:t>(5) </a:t>
            </a:r>
            <a:r>
              <a:rPr lang="zh-CN" altLang="en-US" dirty="0"/>
              <a:t>父类的静态方法不能被子类覆盖为非静态方法。 以下代码将编译出错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static void study(){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int study(){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(6) </a:t>
            </a:r>
            <a:r>
              <a:rPr lang="zh-CN" altLang="en-US" dirty="0"/>
              <a:t>同样父类的非静态方法不能被子类覆盖为静态方法。 以下代码是不合法的</a:t>
            </a:r>
            <a:r>
              <a:rPr lang="en-US" altLang="zh-CN" dirty="0"/>
              <a:t>: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public 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public static int study(){</a:t>
            </a:r>
            <a:endParaRPr lang="en-US" altLang="zh-CN" dirty="0"/>
          </a:p>
          <a:p>
            <a:r>
              <a:rPr lang="en-US" altLang="zh-CN" dirty="0"/>
              <a:t>return 0;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(7) </a:t>
            </a:r>
            <a:r>
              <a:rPr lang="zh-CN" altLang="en-US" dirty="0"/>
              <a:t>子类可以定义与父类的静态方法同名的静态方法</a:t>
            </a:r>
            <a:r>
              <a:rPr lang="en-US" altLang="zh-CN" dirty="0"/>
              <a:t>, </a:t>
            </a:r>
            <a:r>
              <a:rPr lang="zh-CN" altLang="en-US" dirty="0"/>
              <a:t>以便在子类中隐藏父类的静态</a:t>
            </a:r>
            <a:endParaRPr lang="zh-CN" altLang="en-US" dirty="0"/>
          </a:p>
          <a:p>
            <a:r>
              <a:rPr lang="zh-CN" altLang="en-US" dirty="0"/>
              <a:t>方法。</a:t>
            </a:r>
            <a:endParaRPr lang="zh-CN" altLang="en-US" dirty="0"/>
          </a:p>
          <a:p>
            <a:r>
              <a:rPr lang="en-US" altLang="zh-CN" dirty="0"/>
              <a:t>(8) </a:t>
            </a:r>
            <a:r>
              <a:rPr lang="zh-CN" altLang="en-US" dirty="0"/>
              <a:t>父类的私有方法不能被子类覆盖。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(9) </a:t>
            </a:r>
            <a:r>
              <a:rPr lang="zh-CN" altLang="en-US" dirty="0"/>
              <a:t>父类的抽象方法可以被子类覆盖为抽象方法或非抽象方法</a:t>
            </a:r>
            <a:r>
              <a:rPr lang="en-US" altLang="zh-CN" dirty="0"/>
              <a:t>; </a:t>
            </a:r>
            <a:r>
              <a:rPr lang="zh-CN" altLang="en-US" dirty="0"/>
              <a:t>父类的非抽象方法也</a:t>
            </a:r>
            <a:endParaRPr lang="zh-CN" altLang="en-US" dirty="0"/>
          </a:p>
          <a:p>
            <a:r>
              <a:rPr lang="zh-CN" altLang="en-US" dirty="0"/>
              <a:t>可以被覆盖为抽象方法。</a:t>
            </a:r>
            <a:endParaRPr lang="zh-CN" altLang="en-US" dirty="0"/>
          </a:p>
          <a:p>
            <a:r>
              <a:rPr lang="zh-CN" altLang="en-US" dirty="0"/>
              <a:t>例 </a:t>
            </a:r>
            <a:r>
              <a:rPr lang="en-US" altLang="zh-CN" dirty="0"/>
              <a:t>6: </a:t>
            </a:r>
            <a:r>
              <a:rPr lang="zh-CN" altLang="en-US" dirty="0"/>
              <a:t>覆盖的使用</a:t>
            </a:r>
            <a:endParaRPr lang="zh-CN" altLang="en-US" dirty="0"/>
          </a:p>
          <a:p>
            <a:r>
              <a:rPr lang="en-US" altLang="zh-CN" dirty="0"/>
              <a:t>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static int n=0;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!");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static void </a:t>
            </a:r>
            <a:r>
              <a:rPr lang="en-US" altLang="zh-CN" dirty="0" err="1"/>
              <a:t>countNum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n++;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</a:t>
            </a:r>
            <a:r>
              <a:rPr lang="zh-CN" altLang="en-US" dirty="0"/>
              <a:t>大学生班级人数</a:t>
            </a:r>
            <a:r>
              <a:rPr lang="en-US" altLang="zh-CN" dirty="0"/>
              <a:t>:"+n);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static int m=0;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!");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static void </a:t>
            </a:r>
            <a:r>
              <a:rPr lang="en-US" altLang="zh-CN" dirty="0" err="1"/>
              <a:t>countNum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m++;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</a:t>
            </a:r>
            <a:r>
              <a:rPr lang="zh-CN" altLang="en-US" dirty="0"/>
              <a:t>研究生班级人数</a:t>
            </a:r>
            <a:r>
              <a:rPr lang="en-US" altLang="zh-CN" dirty="0"/>
              <a:t>:"+m);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Test_6{</a:t>
            </a:r>
            <a:endParaRPr lang="en-US" altLang="zh-CN" dirty="0"/>
          </a:p>
          <a:p>
            <a:r>
              <a:rPr lang="en-US" altLang="zh-CN" dirty="0"/>
              <a:t>public static void main(String </a:t>
            </a:r>
            <a:r>
              <a:rPr lang="en-US" altLang="zh-CN" dirty="0" err="1"/>
              <a:t>args</a:t>
            </a:r>
            <a:r>
              <a:rPr lang="en-US" altLang="zh-CN" dirty="0"/>
              <a:t>[]){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s1=new </a:t>
            </a:r>
            <a:r>
              <a:rPr lang="zh-CN" altLang="en-US" dirty="0"/>
              <a:t>大学生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s2=new </a:t>
            </a:r>
            <a:r>
              <a:rPr lang="zh-CN" altLang="en-US" dirty="0"/>
              <a:t>大学生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zh-CN" altLang="en-US" dirty="0"/>
              <a:t>研究生 </a:t>
            </a:r>
            <a:r>
              <a:rPr lang="en-US" altLang="zh-CN" dirty="0"/>
              <a:t>g1=new </a:t>
            </a:r>
            <a:r>
              <a:rPr lang="zh-CN" altLang="en-US" dirty="0"/>
              <a:t>研究生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zh-CN" altLang="en-US" dirty="0"/>
              <a:t>研究生 </a:t>
            </a:r>
            <a:r>
              <a:rPr lang="en-US" altLang="zh-CN" dirty="0"/>
              <a:t>g2=new </a:t>
            </a:r>
            <a:r>
              <a:rPr lang="zh-CN" altLang="en-US" dirty="0"/>
              <a:t>研究生</a:t>
            </a:r>
            <a:r>
              <a:rPr lang="en-US" altLang="zh-CN" dirty="0"/>
              <a:t>();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4"/>
            <a:ext cx="10515600" cy="625198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s1. study();</a:t>
            </a:r>
            <a:endParaRPr lang="en-US" altLang="zh-CN" dirty="0"/>
          </a:p>
          <a:p>
            <a:r>
              <a:rPr lang="en-US" altLang="zh-CN" dirty="0"/>
              <a:t>s1. </a:t>
            </a:r>
            <a:r>
              <a:rPr lang="en-US" altLang="zh-CN" dirty="0" err="1"/>
              <a:t>countNum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en-US" altLang="zh-CN" dirty="0"/>
              <a:t>s2. study();</a:t>
            </a:r>
            <a:endParaRPr lang="en-US" altLang="zh-CN" dirty="0"/>
          </a:p>
          <a:p>
            <a:r>
              <a:rPr lang="en-US" altLang="zh-CN" dirty="0"/>
              <a:t>s2. </a:t>
            </a:r>
            <a:r>
              <a:rPr lang="en-US" altLang="zh-CN" dirty="0" err="1"/>
              <a:t>countNum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en-US" altLang="zh-CN" dirty="0"/>
              <a:t>g1. study();</a:t>
            </a:r>
            <a:endParaRPr lang="en-US" altLang="zh-CN" dirty="0"/>
          </a:p>
          <a:p>
            <a:r>
              <a:rPr lang="en-US" altLang="zh-CN" dirty="0"/>
              <a:t>g1. </a:t>
            </a:r>
            <a:r>
              <a:rPr lang="en-US" altLang="zh-CN" dirty="0" err="1"/>
              <a:t>countNum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en-US" altLang="zh-CN" dirty="0"/>
              <a:t>g2. study();</a:t>
            </a:r>
            <a:endParaRPr lang="en-US" altLang="zh-CN" dirty="0"/>
          </a:p>
          <a:p>
            <a:r>
              <a:rPr lang="en-US" altLang="zh-CN" dirty="0"/>
              <a:t>137</a:t>
            </a:r>
            <a:endParaRPr lang="en-US" altLang="zh-CN" dirty="0"/>
          </a:p>
          <a:p>
            <a:r>
              <a:rPr lang="en-US" altLang="zh-CN" dirty="0"/>
              <a:t>g2. </a:t>
            </a:r>
            <a:r>
              <a:rPr lang="en-US" altLang="zh-CN" dirty="0" err="1"/>
              <a:t>countNum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运行结果如下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zh-CN" altLang="en-US" dirty="0"/>
              <a:t>正在学习大学生的课程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zh-CN" altLang="en-US" dirty="0"/>
              <a:t>大学生班级人数</a:t>
            </a:r>
            <a:r>
              <a:rPr lang="en-US" altLang="zh-CN" dirty="0"/>
              <a:t>:1</a:t>
            </a:r>
            <a:endParaRPr lang="en-US" altLang="zh-CN" dirty="0"/>
          </a:p>
          <a:p>
            <a:r>
              <a:rPr lang="zh-CN" altLang="en-US" dirty="0"/>
              <a:t>正在学习大学生的课程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zh-CN" altLang="en-US" dirty="0"/>
              <a:t>大学生班级人数</a:t>
            </a:r>
            <a:r>
              <a:rPr lang="en-US" altLang="zh-CN" dirty="0"/>
              <a:t>:2</a:t>
            </a:r>
            <a:endParaRPr lang="en-US" altLang="zh-CN" dirty="0"/>
          </a:p>
          <a:p>
            <a:r>
              <a:rPr lang="zh-CN" altLang="en-US" dirty="0"/>
              <a:t>正在学习研究生的课程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zh-CN" altLang="en-US" dirty="0"/>
              <a:t>研究生班级人数</a:t>
            </a:r>
            <a:r>
              <a:rPr lang="en-US" altLang="zh-CN" dirty="0"/>
              <a:t>:1</a:t>
            </a:r>
            <a:endParaRPr lang="en-US" altLang="zh-CN" dirty="0"/>
          </a:p>
          <a:p>
            <a:r>
              <a:rPr lang="zh-CN" altLang="en-US" dirty="0"/>
              <a:t>正在学习研究生的课程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zh-CN" altLang="en-US" dirty="0"/>
              <a:t>研究生班级人数</a:t>
            </a:r>
            <a:r>
              <a:rPr lang="en-US" altLang="zh-CN" dirty="0"/>
              <a:t>:2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52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二、 多态的特征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8529"/>
            <a:ext cx="10515600" cy="52343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多态性是面向对象程序设计的一个重要特性。 “</a:t>
            </a:r>
            <a:r>
              <a:rPr lang="en-US" altLang="zh-CN" dirty="0"/>
              <a:t>polymorphism (</a:t>
            </a:r>
            <a:r>
              <a:rPr lang="zh-CN" altLang="en-US" dirty="0"/>
              <a:t>多态</a:t>
            </a:r>
            <a:r>
              <a:rPr lang="en-US" altLang="zh-CN" dirty="0"/>
              <a:t>) ” </a:t>
            </a:r>
            <a:r>
              <a:rPr lang="zh-CN" altLang="en-US" dirty="0"/>
              <a:t>一词来自希</a:t>
            </a:r>
            <a:endParaRPr lang="zh-CN" altLang="en-US" dirty="0"/>
          </a:p>
          <a:p>
            <a:r>
              <a:rPr lang="zh-CN" altLang="en-US" dirty="0"/>
              <a:t>腊语</a:t>
            </a:r>
            <a:r>
              <a:rPr lang="en-US" altLang="zh-CN" dirty="0"/>
              <a:t>, </a:t>
            </a:r>
            <a:r>
              <a:rPr lang="zh-CN" altLang="en-US" dirty="0"/>
              <a:t>意为 “多种形式”。 </a:t>
            </a:r>
            <a:r>
              <a:rPr lang="en-US" altLang="zh-CN" dirty="0"/>
              <a:t>Java </a:t>
            </a:r>
            <a:r>
              <a:rPr lang="zh-CN" altLang="en-US" dirty="0"/>
              <a:t>中多态性的产生主要跟类型有关。 在程序设计过程中不需</a:t>
            </a:r>
            <a:endParaRPr lang="zh-CN" altLang="en-US" dirty="0"/>
          </a:p>
          <a:p>
            <a:r>
              <a:rPr lang="zh-CN" altLang="en-US" dirty="0"/>
              <a:t>要去考虑父子类对象的类型问题</a:t>
            </a:r>
            <a:r>
              <a:rPr lang="en-US" altLang="zh-CN" dirty="0"/>
              <a:t>, </a:t>
            </a:r>
            <a:r>
              <a:rPr lang="zh-CN" altLang="en-US" dirty="0"/>
              <a:t>系统会根据对象的创建类型自动判别执行子类操作还是</a:t>
            </a:r>
            <a:endParaRPr lang="zh-CN" altLang="en-US" dirty="0"/>
          </a:p>
          <a:p>
            <a:r>
              <a:rPr lang="zh-CN" altLang="en-US" dirty="0"/>
              <a:t>父类操作。</a:t>
            </a:r>
            <a:endParaRPr lang="zh-CN" altLang="en-US" dirty="0"/>
          </a:p>
          <a:p>
            <a:r>
              <a:rPr lang="en-US" altLang="zh-CN" dirty="0"/>
              <a:t>Java </a:t>
            </a:r>
            <a:r>
              <a:rPr lang="zh-CN" altLang="en-US" dirty="0"/>
              <a:t>中的多态性主要分为编译时多态和运行时多态。 编译时多态也被称为静态的多</a:t>
            </a:r>
            <a:endParaRPr lang="zh-CN" altLang="en-US" dirty="0"/>
          </a:p>
          <a:p>
            <a:r>
              <a:rPr lang="zh-CN" altLang="en-US" dirty="0"/>
              <a:t>态</a:t>
            </a:r>
            <a:r>
              <a:rPr lang="en-US" altLang="zh-CN" dirty="0"/>
              <a:t>, </a:t>
            </a:r>
            <a:r>
              <a:rPr lang="zh-CN" altLang="en-US" dirty="0"/>
              <a:t>即在编译程序时就能确定执行哪一个方法</a:t>
            </a:r>
            <a:r>
              <a:rPr lang="en-US" altLang="zh-CN" dirty="0"/>
              <a:t>, </a:t>
            </a:r>
            <a:r>
              <a:rPr lang="zh-CN" altLang="en-US" dirty="0"/>
              <a:t>方法的重载就是编译时多态的应用。 运行</a:t>
            </a:r>
            <a:endParaRPr lang="zh-CN" altLang="en-US" dirty="0"/>
          </a:p>
          <a:p>
            <a:r>
              <a:rPr lang="zh-CN" altLang="en-US" dirty="0"/>
              <a:t>时多态也被称为动态多态性</a:t>
            </a:r>
            <a:r>
              <a:rPr lang="en-US" altLang="zh-CN" dirty="0"/>
              <a:t>, </a:t>
            </a:r>
            <a:r>
              <a:rPr lang="zh-CN" altLang="en-US" dirty="0"/>
              <a:t>即在编译时无法确定调用哪一个方法</a:t>
            </a:r>
            <a:r>
              <a:rPr lang="en-US" altLang="zh-CN" dirty="0"/>
              <a:t>, </a:t>
            </a:r>
            <a:r>
              <a:rPr lang="zh-CN" altLang="en-US" dirty="0"/>
              <a:t>而是到实际执行时才</a:t>
            </a:r>
            <a:endParaRPr lang="zh-CN" altLang="en-US" dirty="0"/>
          </a:p>
          <a:p>
            <a:r>
              <a:rPr lang="zh-CN" altLang="en-US" dirty="0"/>
              <a:t>能确定调用哪一个方法。 方法的覆盖就是运行时多态性的应用。</a:t>
            </a:r>
            <a:endParaRPr lang="zh-CN" altLang="en-US" dirty="0"/>
          </a:p>
          <a:p>
            <a:r>
              <a:rPr lang="zh-CN" altLang="en-US" dirty="0"/>
              <a:t>方法的覆盖和方法重载有很多相同之处。</a:t>
            </a:r>
            <a:endParaRPr lang="zh-CN" altLang="en-US" dirty="0"/>
          </a:p>
          <a:p>
            <a:r>
              <a:rPr lang="zh-CN" altLang="en-US" dirty="0"/>
              <a:t>方法覆盖和重载的区别。</a:t>
            </a:r>
            <a:endParaRPr lang="zh-CN" altLang="en-US" dirty="0"/>
          </a:p>
          <a:p>
            <a:r>
              <a:rPr lang="en-US" altLang="zh-CN" dirty="0"/>
              <a:t>1. </a:t>
            </a:r>
            <a:r>
              <a:rPr lang="zh-CN" altLang="en-US" dirty="0"/>
              <a:t>方法覆盖是在父子继承中才会应用</a:t>
            </a:r>
            <a:r>
              <a:rPr lang="en-US" altLang="zh-CN" dirty="0"/>
              <a:t>, </a:t>
            </a:r>
            <a:r>
              <a:rPr lang="zh-CN" altLang="en-US" dirty="0"/>
              <a:t>而重载既可以在父子类中</a:t>
            </a:r>
            <a:r>
              <a:rPr lang="en-US" altLang="zh-CN" dirty="0"/>
              <a:t>, </a:t>
            </a:r>
            <a:r>
              <a:rPr lang="zh-CN" altLang="en-US" dirty="0"/>
              <a:t>也可以在同一</a:t>
            </a:r>
            <a:endParaRPr lang="zh-CN" altLang="en-US" dirty="0"/>
          </a:p>
          <a:p>
            <a:r>
              <a:rPr lang="zh-CN" altLang="en-US" dirty="0"/>
              <a:t>类中。</a:t>
            </a:r>
            <a:endParaRPr lang="zh-CN" altLang="en-US" dirty="0"/>
          </a:p>
          <a:p>
            <a:r>
              <a:rPr lang="en-US" altLang="zh-CN" dirty="0"/>
              <a:t>2. </a:t>
            </a:r>
            <a:r>
              <a:rPr lang="zh-CN" altLang="en-US" dirty="0"/>
              <a:t>方法覆盖的两个方法</a:t>
            </a:r>
            <a:r>
              <a:rPr lang="en-US" altLang="zh-CN" dirty="0"/>
              <a:t>, </a:t>
            </a:r>
            <a:r>
              <a:rPr lang="zh-CN" altLang="en-US" dirty="0"/>
              <a:t>一个在父类中</a:t>
            </a:r>
            <a:r>
              <a:rPr lang="en-US" altLang="zh-CN" dirty="0"/>
              <a:t>, </a:t>
            </a:r>
            <a:r>
              <a:rPr lang="zh-CN" altLang="en-US" dirty="0"/>
              <a:t>一个在子类中。 而且要具有相同的方法名、</a:t>
            </a:r>
            <a:endParaRPr lang="zh-CN" altLang="en-US" dirty="0"/>
          </a:p>
          <a:p>
            <a:r>
              <a:rPr lang="zh-CN" altLang="en-US" dirty="0"/>
              <a:t>形参列表及返回值的类型。</a:t>
            </a:r>
            <a:endParaRPr lang="zh-CN" altLang="en-US" dirty="0"/>
          </a:p>
          <a:p>
            <a:r>
              <a:rPr lang="en-US" altLang="zh-CN" dirty="0"/>
              <a:t>3. </a:t>
            </a:r>
            <a:r>
              <a:rPr lang="zh-CN" altLang="en-US" dirty="0"/>
              <a:t>方法重载的两个方法</a:t>
            </a:r>
            <a:r>
              <a:rPr lang="en-US" altLang="zh-CN" dirty="0"/>
              <a:t>, </a:t>
            </a:r>
            <a:r>
              <a:rPr lang="zh-CN" altLang="en-US" dirty="0"/>
              <a:t>方法名一样</a:t>
            </a:r>
            <a:r>
              <a:rPr lang="en-US" altLang="zh-CN" dirty="0"/>
              <a:t>, </a:t>
            </a:r>
            <a:r>
              <a:rPr lang="zh-CN" altLang="en-US" dirty="0"/>
              <a:t>但是形参列表必须不同。 形参列表的不同指</a:t>
            </a:r>
            <a:endParaRPr lang="zh-CN" altLang="en-US" dirty="0"/>
          </a:p>
          <a:p>
            <a:r>
              <a:rPr lang="zh-CN" altLang="en-US" dirty="0"/>
              <a:t>形参个数和形参类型有区别</a:t>
            </a:r>
            <a:r>
              <a:rPr lang="en-US" altLang="zh-CN" dirty="0"/>
              <a:t>, </a:t>
            </a:r>
            <a:r>
              <a:rPr lang="zh-CN" altLang="en-US" dirty="0"/>
              <a:t>与形参参数名无关。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r>
              <a:rPr lang="zh-CN" altLang="en-US" dirty="0"/>
              <a:t>例 </a:t>
            </a:r>
            <a:r>
              <a:rPr lang="en-US" altLang="zh-CN" dirty="0"/>
              <a:t>7: </a:t>
            </a:r>
            <a:r>
              <a:rPr lang="zh-CN" altLang="en-US" dirty="0"/>
              <a:t>方法的重载与覆盖的应用。</a:t>
            </a:r>
            <a:endParaRPr lang="zh-CN" altLang="en-US" dirty="0"/>
          </a:p>
          <a:p>
            <a:r>
              <a:rPr lang="en-US" altLang="zh-CN" dirty="0"/>
              <a:t>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int num;</a:t>
            </a:r>
            <a:endParaRPr lang="en-US" altLang="zh-CN" dirty="0"/>
          </a:p>
          <a:p>
            <a:r>
              <a:rPr lang="en-US" altLang="zh-CN" dirty="0"/>
              <a:t>String name;</a:t>
            </a:r>
            <a:endParaRPr lang="en-US" altLang="zh-CN" dirty="0"/>
          </a:p>
          <a:p>
            <a:r>
              <a:rPr lang="zh-CN" altLang="en-US" dirty="0"/>
              <a:t>大学生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this. num=0;</a:t>
            </a:r>
            <a:endParaRPr lang="en-US" altLang="zh-CN" dirty="0"/>
          </a:p>
          <a:p>
            <a:r>
              <a:rPr lang="en-US" altLang="zh-CN" dirty="0"/>
              <a:t>138</a:t>
            </a:r>
            <a:endParaRPr lang="en-US" altLang="zh-CN" dirty="0"/>
          </a:p>
          <a:p>
            <a:r>
              <a:rPr lang="en-US" altLang="zh-CN" dirty="0"/>
              <a:t>this. name="</a:t>
            </a:r>
            <a:r>
              <a:rPr lang="zh-CN" altLang="en-US" dirty="0"/>
              <a:t>未命名</a:t>
            </a:r>
            <a:r>
              <a:rPr lang="en-US" altLang="zh-CN" dirty="0"/>
              <a:t>";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大学生</a:t>
            </a:r>
            <a:r>
              <a:rPr lang="en-US" altLang="zh-CN" dirty="0"/>
              <a:t>(int num){</a:t>
            </a:r>
            <a:endParaRPr lang="en-US" altLang="zh-CN" dirty="0"/>
          </a:p>
          <a:p>
            <a:r>
              <a:rPr lang="en-US" altLang="zh-CN" dirty="0"/>
              <a:t>this. num=num;</a:t>
            </a:r>
            <a:endParaRPr lang="en-US" altLang="zh-CN" dirty="0"/>
          </a:p>
          <a:p>
            <a:r>
              <a:rPr lang="en-US" altLang="zh-CN" dirty="0"/>
              <a:t>this. name="</a:t>
            </a:r>
            <a:r>
              <a:rPr lang="zh-CN" altLang="en-US" dirty="0"/>
              <a:t>未命名</a:t>
            </a:r>
            <a:r>
              <a:rPr lang="en-US" altLang="zh-CN" dirty="0"/>
              <a:t>";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大学生</a:t>
            </a:r>
            <a:r>
              <a:rPr lang="en-US" altLang="zh-CN" dirty="0"/>
              <a:t>(int </a:t>
            </a:r>
            <a:r>
              <a:rPr lang="en-US" altLang="zh-CN" dirty="0" err="1"/>
              <a:t>num,String</a:t>
            </a:r>
            <a:r>
              <a:rPr lang="en-US" altLang="zh-CN" dirty="0"/>
              <a:t> name){</a:t>
            </a:r>
            <a:endParaRPr lang="en-US" altLang="zh-CN" dirty="0"/>
          </a:p>
          <a:p>
            <a:r>
              <a:rPr lang="en-US" altLang="zh-CN" dirty="0"/>
              <a:t>this. num=num;</a:t>
            </a:r>
            <a:endParaRPr lang="en-US" altLang="zh-CN" dirty="0"/>
          </a:p>
          <a:p>
            <a:r>
              <a:rPr lang="en-US" altLang="zh-CN" dirty="0"/>
              <a:t>this. name=name;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!");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study(String km){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:"+km);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study(String k1,String k2){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:"+k1+"</a:t>
            </a:r>
            <a:r>
              <a:rPr lang="zh-CN" altLang="en-US" dirty="0"/>
              <a:t>和课程</a:t>
            </a:r>
            <a:r>
              <a:rPr lang="en-US" altLang="zh-CN" dirty="0"/>
              <a:t>:"+k2);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zh-CN" altLang="en-US" dirty="0"/>
              <a:t>研究生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super(2001);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研究生</a:t>
            </a:r>
            <a:r>
              <a:rPr lang="en-US" altLang="zh-CN" dirty="0"/>
              <a:t>(int num){</a:t>
            </a:r>
            <a:endParaRPr lang="en-US" altLang="zh-CN" dirty="0"/>
          </a:p>
          <a:p>
            <a:r>
              <a:rPr lang="en-US" altLang="zh-CN" dirty="0"/>
              <a:t>super(num);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br>
              <a:rPr lang="en-US" altLang="zh-CN" sz="32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5. 2.1</a:t>
            </a:r>
            <a:r>
              <a:rPr lang="zh-TW" altLang="zh-CN" sz="32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类的继承</a:t>
            </a:r>
            <a:br>
              <a:rPr lang="zh-CN" altLang="zh-CN" sz="3200" dirty="0">
                <a:solidFill>
                  <a:srgbClr val="00ACEE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pPr indent="0" algn="just">
              <a:lnSpc>
                <a:spcPts val="1625"/>
              </a:lnSpc>
              <a:spcAft>
                <a:spcPts val="2400"/>
              </a:spcAft>
              <a:buNone/>
            </a:pPr>
            <a:r>
              <a:rPr lang="en-US" altLang="zh-TW" sz="1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TW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继承就是根据已有的类创建新类的过程。应用继承的方式，可以创建一个父类，在父 类中定义共</a:t>
            </a:r>
            <a:r>
              <a:rPr lang="en-US" altLang="zh-TW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TW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有的特性。该类设计好后可以被具体的类继承，称为子类。每个子类中都可以 增加一些自己特有的属性和方法，例如已经设计了一个描述球特征的类，而现在又要设计一个具体的足球类，因为足球类具有所有球类的特征，所以在定义足球类时就可以声明为 球类的子类，这样足球类就不需要再重复定义球类的属性，而直接声明足球类特有的属性 即可</a:t>
            </a:r>
            <a:r>
              <a:rPr lang="zh-TW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TW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spcAft>
                <a:spcPts val="50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一、继承的规则</a:t>
            </a:r>
            <a:endParaRPr lang="zh-CN" altLang="zh-CN" sz="1800" dirty="0">
              <a:solidFill>
                <a:srgbClr val="00ACEE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59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继承一个类，在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extends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关键字。被继承的类可以是自定义的类，也可以 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已提供的类。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595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继承自定义的类具体格式如下：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20700" indent="-254000" algn="just">
              <a:lnSpc>
                <a:spcPts val="1655"/>
              </a:lnSpc>
              <a:spcAft>
                <a:spcPts val="5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A{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属性 方法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4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25"/>
              </a:lnSpc>
              <a:spcAft>
                <a:spcPts val="2400"/>
              </a:spcAft>
            </a:pP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研究生</a:t>
            </a:r>
            <a:r>
              <a:rPr lang="en-US" altLang="zh-CN" dirty="0"/>
              <a:t>(int </a:t>
            </a:r>
            <a:r>
              <a:rPr lang="en-US" altLang="zh-CN" dirty="0" err="1"/>
              <a:t>num,String</a:t>
            </a:r>
            <a:r>
              <a:rPr lang="en-US" altLang="zh-CN" dirty="0"/>
              <a:t> name){</a:t>
            </a:r>
            <a:endParaRPr lang="en-US" altLang="zh-CN" dirty="0"/>
          </a:p>
          <a:p>
            <a:r>
              <a:rPr lang="en-US" altLang="zh-CN" dirty="0"/>
              <a:t>super(</a:t>
            </a:r>
            <a:r>
              <a:rPr lang="en-US" altLang="zh-CN" dirty="0" err="1"/>
              <a:t>num,name</a:t>
            </a:r>
            <a:r>
              <a:rPr lang="en-US" altLang="zh-CN" dirty="0"/>
              <a:t>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!");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study(String km){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:"+km);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139</a:t>
            </a:r>
            <a:endParaRPr lang="en-US" altLang="zh-CN" dirty="0"/>
          </a:p>
          <a:p>
            <a:r>
              <a:rPr lang="en-US" altLang="zh-CN" dirty="0"/>
              <a:t>public void study(String k1,String k2){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:"+k1+"</a:t>
            </a:r>
            <a:r>
              <a:rPr lang="zh-CN" altLang="en-US" dirty="0"/>
              <a:t>和课程</a:t>
            </a:r>
            <a:r>
              <a:rPr lang="en-US" altLang="zh-CN" dirty="0"/>
              <a:t>:"+k2);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Test_1{</a:t>
            </a:r>
            <a:endParaRPr lang="en-US" altLang="zh-CN" dirty="0"/>
          </a:p>
          <a:p>
            <a:r>
              <a:rPr lang="en-US" altLang="zh-CN" dirty="0"/>
              <a:t>public static void main(String </a:t>
            </a:r>
            <a:r>
              <a:rPr lang="en-US" altLang="zh-CN" dirty="0" err="1"/>
              <a:t>args</a:t>
            </a:r>
            <a:r>
              <a:rPr lang="en-US" altLang="zh-CN" dirty="0"/>
              <a:t>[]){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r>
              <a:rPr lang="zh-CN" altLang="en-US" dirty="0"/>
              <a:t>大学生 </a:t>
            </a:r>
            <a:r>
              <a:rPr lang="en-US" altLang="zh-CN" dirty="0"/>
              <a:t>s1=new </a:t>
            </a:r>
            <a:r>
              <a:rPr lang="zh-CN" altLang="en-US" dirty="0"/>
              <a:t>大学生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s2=new </a:t>
            </a:r>
            <a:r>
              <a:rPr lang="zh-CN" altLang="en-US" dirty="0"/>
              <a:t>大学生</a:t>
            </a:r>
            <a:r>
              <a:rPr lang="en-US" altLang="zh-CN" dirty="0"/>
              <a:t>(1001);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s3=new </a:t>
            </a:r>
            <a:r>
              <a:rPr lang="zh-CN" altLang="en-US" dirty="0"/>
              <a:t>大学生</a:t>
            </a:r>
            <a:r>
              <a:rPr lang="en-US" altLang="zh-CN" dirty="0"/>
              <a:t>(1002,"zhang");</a:t>
            </a:r>
            <a:endParaRPr lang="en-US" altLang="zh-CN" dirty="0"/>
          </a:p>
          <a:p>
            <a:r>
              <a:rPr lang="zh-CN" altLang="en-US" dirty="0"/>
              <a:t>研究生 </a:t>
            </a:r>
            <a:r>
              <a:rPr lang="en-US" altLang="zh-CN" dirty="0"/>
              <a:t>g1=new </a:t>
            </a:r>
            <a:r>
              <a:rPr lang="zh-CN" altLang="en-US" dirty="0"/>
              <a:t>研究生</a:t>
            </a:r>
            <a:r>
              <a:rPr lang="en-US" altLang="zh-CN" dirty="0"/>
              <a:t>();</a:t>
            </a:r>
            <a:endParaRPr lang="en-US" altLang="zh-CN" dirty="0"/>
          </a:p>
          <a:p>
            <a:r>
              <a:rPr lang="zh-CN" altLang="en-US" dirty="0"/>
              <a:t>研究生 </a:t>
            </a:r>
            <a:r>
              <a:rPr lang="en-US" altLang="zh-CN" dirty="0"/>
              <a:t>g2=new </a:t>
            </a:r>
            <a:r>
              <a:rPr lang="zh-CN" altLang="en-US" dirty="0"/>
              <a:t>研究生</a:t>
            </a:r>
            <a:r>
              <a:rPr lang="en-US" altLang="zh-CN" dirty="0"/>
              <a:t>(2002,"li");</a:t>
            </a:r>
            <a:endParaRPr lang="en-US" altLang="zh-CN" dirty="0"/>
          </a:p>
          <a:p>
            <a:r>
              <a:rPr lang="en-US" altLang="zh-CN" dirty="0"/>
              <a:t>s1. study();</a:t>
            </a:r>
            <a:endParaRPr lang="en-US" altLang="zh-CN" dirty="0"/>
          </a:p>
          <a:p>
            <a:r>
              <a:rPr lang="en-US" altLang="zh-CN" dirty="0"/>
              <a:t>s2. study("C </a:t>
            </a:r>
            <a:r>
              <a:rPr lang="zh-CN" altLang="en-US" dirty="0"/>
              <a:t>语言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s3. study("C </a:t>
            </a:r>
            <a:r>
              <a:rPr lang="zh-CN" altLang="en-US" dirty="0"/>
              <a:t>语言</a:t>
            </a:r>
            <a:r>
              <a:rPr lang="en-US" altLang="zh-CN" dirty="0"/>
              <a:t>","Java");</a:t>
            </a:r>
            <a:endParaRPr lang="en-US" altLang="zh-CN" dirty="0"/>
          </a:p>
          <a:p>
            <a:r>
              <a:rPr lang="en-US" altLang="zh-CN" dirty="0"/>
              <a:t>g1. study("</a:t>
            </a:r>
            <a:r>
              <a:rPr lang="zh-CN" altLang="en-US" dirty="0"/>
              <a:t>数据结构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g2. study("</a:t>
            </a:r>
            <a:r>
              <a:rPr lang="zh-CN" altLang="en-US" dirty="0"/>
              <a:t>数据结构</a:t>
            </a:r>
            <a:r>
              <a:rPr lang="en-US" altLang="zh-CN" dirty="0"/>
              <a:t>","Java </a:t>
            </a:r>
            <a:r>
              <a:rPr lang="zh-CN" altLang="en-US" dirty="0"/>
              <a:t>高级程序设计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该程序运行结果如下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zh-CN" altLang="en-US" dirty="0"/>
              <a:t>未命名正在学习大学生的课程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zh-CN" altLang="en-US" dirty="0"/>
              <a:t>未命名正在学习大学生的课程</a:t>
            </a:r>
            <a:r>
              <a:rPr lang="en-US" altLang="zh-CN" dirty="0"/>
              <a:t>:C </a:t>
            </a:r>
            <a:r>
              <a:rPr lang="zh-CN" altLang="en-US" dirty="0"/>
              <a:t>语言</a:t>
            </a:r>
            <a:endParaRPr lang="zh-CN" altLang="en-US" dirty="0"/>
          </a:p>
          <a:p>
            <a:r>
              <a:rPr lang="en-US" altLang="zh-CN" dirty="0" err="1"/>
              <a:t>zhang</a:t>
            </a:r>
            <a:r>
              <a:rPr lang="en-US" altLang="zh-CN" dirty="0"/>
              <a:t> 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:C </a:t>
            </a:r>
            <a:r>
              <a:rPr lang="zh-CN" altLang="en-US" dirty="0"/>
              <a:t>语言和课程</a:t>
            </a:r>
            <a:r>
              <a:rPr lang="en-US" altLang="zh-CN" dirty="0"/>
              <a:t>:Java</a:t>
            </a:r>
            <a:endParaRPr lang="en-US" altLang="zh-CN" dirty="0"/>
          </a:p>
          <a:p>
            <a:r>
              <a:rPr lang="zh-CN" altLang="en-US" dirty="0"/>
              <a:t>未命名正在学习研究生的课程</a:t>
            </a:r>
            <a:r>
              <a:rPr lang="en-US" altLang="zh-CN" dirty="0"/>
              <a:t>:</a:t>
            </a:r>
            <a:r>
              <a:rPr lang="zh-CN" altLang="en-US" dirty="0"/>
              <a:t>数据结构</a:t>
            </a:r>
            <a:endParaRPr lang="zh-CN" altLang="en-US" dirty="0"/>
          </a:p>
          <a:p>
            <a:r>
              <a:rPr lang="en-US" altLang="zh-CN" dirty="0"/>
              <a:t>li 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:</a:t>
            </a:r>
            <a:r>
              <a:rPr lang="zh-CN" altLang="en-US" dirty="0"/>
              <a:t>数据结构和课程</a:t>
            </a:r>
            <a:r>
              <a:rPr lang="en-US" altLang="zh-CN" dirty="0"/>
              <a:t>:Java </a:t>
            </a:r>
            <a:r>
              <a:rPr lang="zh-CN" altLang="en-US" dirty="0"/>
              <a:t>高级程序设计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/>
              <a:t>该程序中大学生的构造方法体现了方法的重载</a:t>
            </a:r>
            <a:r>
              <a:rPr lang="en-US" altLang="zh-CN" dirty="0"/>
              <a:t>, </a:t>
            </a:r>
            <a:r>
              <a:rPr lang="zh-CN" altLang="en-US" dirty="0"/>
              <a:t>研究生的构造方法也体现了方法的重</a:t>
            </a:r>
            <a:endParaRPr lang="zh-CN" altLang="en-US" dirty="0"/>
          </a:p>
          <a:p>
            <a:r>
              <a:rPr lang="zh-CN" altLang="en-US" dirty="0"/>
              <a:t>载。 同时</a:t>
            </a:r>
            <a:r>
              <a:rPr lang="en-US" altLang="zh-CN" dirty="0"/>
              <a:t>, </a:t>
            </a:r>
            <a:r>
              <a:rPr lang="zh-CN" altLang="en-US" dirty="0"/>
              <a:t>大学生类中三个 </a:t>
            </a:r>
            <a:r>
              <a:rPr lang="en-US" altLang="zh-CN" dirty="0"/>
              <a:t>study () </a:t>
            </a:r>
            <a:r>
              <a:rPr lang="zh-CN" altLang="en-US" dirty="0"/>
              <a:t>方法由于形参列表不同是方法的重载</a:t>
            </a:r>
            <a:r>
              <a:rPr lang="en-US" altLang="zh-CN" dirty="0"/>
              <a:t>; </a:t>
            </a:r>
            <a:r>
              <a:rPr lang="zh-CN" altLang="en-US" dirty="0"/>
              <a:t>研究生中三</a:t>
            </a:r>
            <a:endParaRPr lang="zh-CN" altLang="en-US" dirty="0"/>
          </a:p>
          <a:p>
            <a:r>
              <a:rPr lang="zh-CN" altLang="en-US" dirty="0"/>
              <a:t>个 </a:t>
            </a:r>
            <a:r>
              <a:rPr lang="en-US" altLang="zh-CN" dirty="0"/>
              <a:t>study () </a:t>
            </a:r>
            <a:r>
              <a:rPr lang="zh-CN" altLang="en-US" dirty="0"/>
              <a:t>方法由于形参列表不同也是方法重载。 而大学生类中 </a:t>
            </a:r>
            <a:r>
              <a:rPr lang="en-US" altLang="zh-CN" dirty="0"/>
              <a:t>study () </a:t>
            </a:r>
            <a:r>
              <a:rPr lang="zh-CN" altLang="en-US" dirty="0"/>
              <a:t>无参方法和子</a:t>
            </a:r>
            <a:endParaRPr lang="zh-CN" altLang="en-US" dirty="0"/>
          </a:p>
          <a:p>
            <a:r>
              <a:rPr lang="zh-CN" altLang="en-US" dirty="0"/>
              <a:t>类研究生中 </a:t>
            </a:r>
            <a:r>
              <a:rPr lang="en-US" altLang="zh-CN" dirty="0"/>
              <a:t>study () </a:t>
            </a:r>
            <a:r>
              <a:rPr lang="zh-CN" altLang="en-US" dirty="0"/>
              <a:t>无参方法方法名</a:t>
            </a:r>
            <a:r>
              <a:rPr lang="en-US" altLang="zh-CN" dirty="0"/>
              <a:t>, </a:t>
            </a:r>
            <a:r>
              <a:rPr lang="zh-CN" altLang="en-US" dirty="0"/>
              <a:t>形参列表</a:t>
            </a:r>
            <a:r>
              <a:rPr lang="en-US" altLang="zh-CN" dirty="0"/>
              <a:t>, </a:t>
            </a:r>
            <a:r>
              <a:rPr lang="zh-CN" altLang="en-US" dirty="0"/>
              <a:t>返回值类型都一样</a:t>
            </a:r>
            <a:r>
              <a:rPr lang="en-US" altLang="zh-CN" dirty="0"/>
              <a:t>, </a:t>
            </a:r>
            <a:r>
              <a:rPr lang="zh-CN" altLang="en-US" dirty="0"/>
              <a:t>实现的是方法的</a:t>
            </a:r>
            <a:endParaRPr lang="zh-CN" altLang="en-US" dirty="0"/>
          </a:p>
          <a:p>
            <a:r>
              <a:rPr lang="zh-CN" altLang="en-US" dirty="0"/>
              <a:t>覆盖。 同理大学生类中的另两个 </a:t>
            </a:r>
            <a:r>
              <a:rPr lang="en-US" altLang="zh-CN" dirty="0"/>
              <a:t>study </a:t>
            </a:r>
            <a:r>
              <a:rPr lang="zh-CN" altLang="en-US" dirty="0"/>
              <a:t>方法与研究生类中对应的 </a:t>
            </a:r>
            <a:r>
              <a:rPr lang="en-US" altLang="zh-CN" dirty="0"/>
              <a:t>study </a:t>
            </a:r>
            <a:r>
              <a:rPr lang="zh-CN" altLang="en-US" dirty="0"/>
              <a:t>方法实现的也是方法</a:t>
            </a:r>
            <a:endParaRPr lang="zh-CN" altLang="en-US" dirty="0"/>
          </a:p>
          <a:p>
            <a:r>
              <a:rPr lang="zh-CN" altLang="en-US" dirty="0"/>
              <a:t>的覆盖。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541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</a:rPr>
              <a:t>5. 2. 6 </a:t>
            </a:r>
            <a:r>
              <a:rPr lang="zh-CN" altLang="en-US" dirty="0">
                <a:solidFill>
                  <a:srgbClr val="0070C0"/>
                </a:solidFill>
              </a:rPr>
              <a:t>引用数据类型的转换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4839"/>
            <a:ext cx="10515600" cy="470212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Java </a:t>
            </a:r>
            <a:r>
              <a:rPr lang="zh-CN" altLang="en-US" dirty="0"/>
              <a:t>语言允许把引用类型转换为子类类型</a:t>
            </a:r>
            <a:r>
              <a:rPr lang="en-US" altLang="zh-CN" dirty="0"/>
              <a:t>, </a:t>
            </a:r>
            <a:r>
              <a:rPr lang="zh-CN" altLang="en-US" dirty="0"/>
              <a:t>称为向下类型转换。 也允许把子类型对象</a:t>
            </a:r>
            <a:endParaRPr lang="zh-CN" altLang="en-US" dirty="0"/>
          </a:p>
          <a:p>
            <a:r>
              <a:rPr lang="zh-CN" altLang="en-US" dirty="0"/>
              <a:t>转换为父类型对象</a:t>
            </a:r>
            <a:r>
              <a:rPr lang="en-US" altLang="zh-CN" dirty="0"/>
              <a:t>, </a:t>
            </a:r>
            <a:r>
              <a:rPr lang="zh-CN" altLang="en-US" dirty="0"/>
              <a:t>称为向上类型转换。 这种转换只适合于父子类对象中。</a:t>
            </a:r>
            <a:endParaRPr lang="zh-CN" altLang="en-US" dirty="0"/>
          </a:p>
          <a:p>
            <a:r>
              <a:rPr lang="en-US" altLang="zh-CN" dirty="0"/>
              <a:t>140</a:t>
            </a:r>
            <a:endParaRPr lang="en-US" altLang="zh-CN" dirty="0"/>
          </a:p>
          <a:p>
            <a:r>
              <a:rPr lang="zh-CN" altLang="en-US" dirty="0"/>
              <a:t>一、 向下转型</a:t>
            </a:r>
            <a:endParaRPr lang="zh-CN" altLang="en-US" dirty="0"/>
          </a:p>
          <a:p>
            <a:r>
              <a:rPr lang="zh-CN" altLang="en-US" dirty="0"/>
              <a:t>例 </a:t>
            </a:r>
            <a:r>
              <a:rPr lang="en-US" altLang="zh-CN" dirty="0"/>
              <a:t>8: </a:t>
            </a:r>
            <a:r>
              <a:rPr lang="zh-CN" altLang="en-US" dirty="0"/>
              <a:t>将父类转换为子类对象。</a:t>
            </a:r>
            <a:endParaRPr lang="zh-CN" altLang="en-US" dirty="0"/>
          </a:p>
          <a:p>
            <a:r>
              <a:rPr lang="en-US" altLang="zh-CN" dirty="0"/>
              <a:t>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int num;</a:t>
            </a:r>
            <a:endParaRPr lang="en-US" altLang="zh-CN" dirty="0"/>
          </a:p>
          <a:p>
            <a:r>
              <a:rPr lang="en-US" altLang="zh-CN" dirty="0"/>
              <a:t>String name;</a:t>
            </a:r>
            <a:endParaRPr lang="en-US" altLang="zh-CN" dirty="0"/>
          </a:p>
          <a:p>
            <a:r>
              <a:rPr lang="zh-CN" altLang="en-US" dirty="0"/>
              <a:t>大学生</a:t>
            </a:r>
            <a:r>
              <a:rPr lang="en-US" altLang="zh-CN" dirty="0"/>
              <a:t>(int </a:t>
            </a:r>
            <a:r>
              <a:rPr lang="en-US" altLang="zh-CN" dirty="0" err="1"/>
              <a:t>num,String</a:t>
            </a:r>
            <a:r>
              <a:rPr lang="en-US" altLang="zh-CN" dirty="0"/>
              <a:t> name){</a:t>
            </a:r>
            <a:endParaRPr lang="en-US" altLang="zh-CN" dirty="0"/>
          </a:p>
          <a:p>
            <a:r>
              <a:rPr lang="en-US" altLang="zh-CN" dirty="0"/>
              <a:t>this. num=num;</a:t>
            </a:r>
            <a:endParaRPr lang="en-US" altLang="zh-CN" dirty="0"/>
          </a:p>
          <a:p>
            <a:r>
              <a:rPr lang="en-US" altLang="zh-CN" dirty="0"/>
              <a:t>this. name=name;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!");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zh-CN" altLang="en-US" dirty="0"/>
              <a:t>研究生</a:t>
            </a:r>
            <a:r>
              <a:rPr lang="en-US" altLang="zh-CN" dirty="0"/>
              <a:t>(int </a:t>
            </a:r>
            <a:r>
              <a:rPr lang="en-US" altLang="zh-CN" dirty="0" err="1"/>
              <a:t>num,String</a:t>
            </a:r>
            <a:r>
              <a:rPr lang="en-US" altLang="zh-CN" dirty="0"/>
              <a:t> name){</a:t>
            </a:r>
            <a:endParaRPr lang="en-US" altLang="zh-CN" dirty="0"/>
          </a:p>
          <a:p>
            <a:r>
              <a:rPr lang="en-US" altLang="zh-CN" dirty="0"/>
              <a:t>super(</a:t>
            </a:r>
            <a:r>
              <a:rPr lang="en-US" altLang="zh-CN" dirty="0" err="1"/>
              <a:t>num,name</a:t>
            </a:r>
            <a:r>
              <a:rPr lang="en-US" altLang="zh-CN" dirty="0"/>
              <a:t>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Test_8{</a:t>
            </a:r>
            <a:endParaRPr lang="en-US" altLang="zh-CN" dirty="0"/>
          </a:p>
          <a:p>
            <a:r>
              <a:rPr lang="en-US" altLang="zh-CN" dirty="0"/>
              <a:t>public static void main(String </a:t>
            </a:r>
            <a:r>
              <a:rPr lang="en-US" altLang="zh-CN" dirty="0" err="1"/>
              <a:t>args</a:t>
            </a:r>
            <a:r>
              <a:rPr lang="en-US" altLang="zh-CN" dirty="0"/>
              <a:t>[]){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s1=new </a:t>
            </a:r>
            <a:r>
              <a:rPr lang="zh-CN" altLang="en-US" dirty="0"/>
              <a:t>大学生</a:t>
            </a:r>
            <a:r>
              <a:rPr lang="en-US" altLang="zh-CN" dirty="0"/>
              <a:t>(1001,"zhang");</a:t>
            </a:r>
            <a:endParaRPr lang="en-US" altLang="zh-CN" dirty="0"/>
          </a:p>
          <a:p>
            <a:r>
              <a:rPr lang="zh-CN" altLang="en-US" dirty="0"/>
              <a:t>研究生 </a:t>
            </a:r>
            <a:r>
              <a:rPr lang="en-US" altLang="zh-CN" dirty="0"/>
              <a:t>s2=new </a:t>
            </a:r>
            <a:r>
              <a:rPr lang="zh-CN" altLang="en-US" dirty="0"/>
              <a:t>研究生</a:t>
            </a:r>
            <a:r>
              <a:rPr lang="en-US" altLang="zh-CN" dirty="0"/>
              <a:t>(2001,"wang");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s3=new </a:t>
            </a:r>
            <a:r>
              <a:rPr lang="zh-CN" altLang="en-US" dirty="0"/>
              <a:t>研究生</a:t>
            </a:r>
            <a:r>
              <a:rPr lang="en-US" altLang="zh-CN" dirty="0"/>
              <a:t>(2002,"li");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s1. study();</a:t>
            </a:r>
            <a:endParaRPr lang="en-US" altLang="zh-CN" dirty="0"/>
          </a:p>
          <a:p>
            <a:r>
              <a:rPr lang="en-US" altLang="zh-CN" dirty="0"/>
              <a:t>s2. study();</a:t>
            </a:r>
            <a:endParaRPr lang="en-US" altLang="zh-CN" dirty="0"/>
          </a:p>
          <a:p>
            <a:r>
              <a:rPr lang="en-US" altLang="zh-CN" dirty="0"/>
              <a:t>s3. study();</a:t>
            </a:r>
            <a:endParaRPr lang="en-US" altLang="zh-CN" dirty="0"/>
          </a:p>
          <a:p>
            <a:r>
              <a:rPr lang="en-US" altLang="zh-CN" dirty="0"/>
              <a:t>s1=(</a:t>
            </a:r>
            <a:r>
              <a:rPr lang="zh-CN" altLang="en-US" dirty="0"/>
              <a:t>大学生</a:t>
            </a:r>
            <a:r>
              <a:rPr lang="en-US" altLang="zh-CN" dirty="0"/>
              <a:t>)s2;</a:t>
            </a:r>
            <a:endParaRPr lang="en-US" altLang="zh-CN" dirty="0"/>
          </a:p>
          <a:p>
            <a:r>
              <a:rPr lang="en-US" altLang="zh-CN" dirty="0"/>
              <a:t>s1. study();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该程序运行结果如下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en-US" altLang="zh-CN" dirty="0" err="1"/>
              <a:t>zhang</a:t>
            </a:r>
            <a:r>
              <a:rPr lang="en-US" altLang="zh-CN" dirty="0"/>
              <a:t> 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en-US" altLang="zh-CN" dirty="0"/>
              <a:t>141</a:t>
            </a:r>
            <a:endParaRPr lang="en-US" altLang="zh-CN" dirty="0"/>
          </a:p>
          <a:p>
            <a:r>
              <a:rPr lang="en-US" altLang="zh-CN" dirty="0"/>
              <a:t>wang </a:t>
            </a:r>
            <a:r>
              <a:rPr lang="zh-CN" altLang="en-US" dirty="0"/>
              <a:t>正在学习研究生的课程</a:t>
            </a:r>
            <a:endParaRPr lang="zh-CN" altLang="en-US" dirty="0"/>
          </a:p>
          <a:p>
            <a:r>
              <a:rPr lang="en-US" altLang="zh-CN" dirty="0"/>
              <a:t>li </a:t>
            </a:r>
            <a:r>
              <a:rPr lang="zh-CN" altLang="en-US" dirty="0"/>
              <a:t>正在学习研究生的课程</a:t>
            </a:r>
            <a:endParaRPr lang="zh-CN" altLang="en-US" dirty="0"/>
          </a:p>
          <a:p>
            <a:r>
              <a:rPr lang="en-US" altLang="zh-CN" dirty="0"/>
              <a:t>wang </a:t>
            </a:r>
            <a:r>
              <a:rPr lang="zh-CN" altLang="en-US" dirty="0"/>
              <a:t>正在学习研究生的课程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9486"/>
            <a:ext cx="10515600" cy="86390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二、 向上转型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9032"/>
            <a:ext cx="10515600" cy="55194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例 </a:t>
            </a:r>
            <a:r>
              <a:rPr lang="en-US" altLang="zh-CN" dirty="0"/>
              <a:t>9: </a:t>
            </a:r>
            <a:r>
              <a:rPr lang="zh-CN" altLang="en-US" dirty="0"/>
              <a:t>父类对象转换为子类对象。</a:t>
            </a:r>
            <a:endParaRPr lang="zh-CN" altLang="en-US" dirty="0"/>
          </a:p>
          <a:p>
            <a:r>
              <a:rPr lang="en-US" altLang="zh-CN" dirty="0"/>
              <a:t>class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en-US" altLang="zh-CN" dirty="0"/>
              <a:t>int num;</a:t>
            </a:r>
            <a:endParaRPr lang="en-US" altLang="zh-CN" dirty="0"/>
          </a:p>
          <a:p>
            <a:r>
              <a:rPr lang="en-US" altLang="zh-CN" dirty="0"/>
              <a:t>String name;</a:t>
            </a:r>
            <a:endParaRPr lang="en-US" altLang="zh-CN" dirty="0"/>
          </a:p>
          <a:p>
            <a:r>
              <a:rPr lang="zh-CN" altLang="en-US" dirty="0"/>
              <a:t>大学生</a:t>
            </a:r>
            <a:r>
              <a:rPr lang="en-US" altLang="zh-CN" dirty="0"/>
              <a:t>(int </a:t>
            </a:r>
            <a:r>
              <a:rPr lang="en-US" altLang="zh-CN" dirty="0" err="1"/>
              <a:t>num,String</a:t>
            </a:r>
            <a:r>
              <a:rPr lang="en-US" altLang="zh-CN" dirty="0"/>
              <a:t> name){</a:t>
            </a:r>
            <a:endParaRPr lang="en-US" altLang="zh-CN" dirty="0"/>
          </a:p>
          <a:p>
            <a:r>
              <a:rPr lang="en-US" altLang="zh-CN" dirty="0"/>
              <a:t>this. num=num;</a:t>
            </a:r>
            <a:endParaRPr lang="en-US" altLang="zh-CN" dirty="0"/>
          </a:p>
          <a:p>
            <a:r>
              <a:rPr lang="en-US" altLang="zh-CN" dirty="0"/>
              <a:t>this. name=name;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!");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class </a:t>
            </a:r>
            <a:r>
              <a:rPr lang="zh-CN" altLang="en-US" dirty="0"/>
              <a:t>研究生 </a:t>
            </a:r>
            <a:r>
              <a:rPr lang="en-US" altLang="zh-CN" dirty="0"/>
              <a:t>extends </a:t>
            </a:r>
            <a:r>
              <a:rPr lang="zh-CN" altLang="en-US" dirty="0"/>
              <a:t>大学生</a:t>
            </a:r>
            <a:r>
              <a:rPr lang="en-US" altLang="zh-CN" dirty="0"/>
              <a:t>{</a:t>
            </a:r>
            <a:endParaRPr lang="en-US" altLang="zh-CN" dirty="0"/>
          </a:p>
          <a:p>
            <a:r>
              <a:rPr lang="zh-CN" altLang="en-US" dirty="0"/>
              <a:t>研究生</a:t>
            </a:r>
            <a:r>
              <a:rPr lang="en-US" altLang="zh-CN" dirty="0"/>
              <a:t>(int </a:t>
            </a:r>
            <a:r>
              <a:rPr lang="en-US" altLang="zh-CN" dirty="0" err="1"/>
              <a:t>num,String</a:t>
            </a:r>
            <a:r>
              <a:rPr lang="en-US" altLang="zh-CN" dirty="0"/>
              <a:t> name){</a:t>
            </a:r>
            <a:endParaRPr lang="en-US" altLang="zh-CN" dirty="0"/>
          </a:p>
          <a:p>
            <a:r>
              <a:rPr lang="en-US" altLang="zh-CN" dirty="0"/>
              <a:t>super(</a:t>
            </a:r>
            <a:r>
              <a:rPr lang="en-US" altLang="zh-CN" dirty="0" err="1"/>
              <a:t>num,name</a:t>
            </a:r>
            <a:r>
              <a:rPr lang="en-US" altLang="zh-CN" dirty="0"/>
              <a:t>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void study(){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735"/>
            <a:ext cx="10515600" cy="647454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(name+"</a:t>
            </a:r>
            <a:r>
              <a:rPr lang="zh-CN" altLang="en-US" dirty="0"/>
              <a:t>正在学习研究生的课程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public class Test_9{</a:t>
            </a:r>
            <a:endParaRPr lang="en-US" altLang="zh-CN" dirty="0"/>
          </a:p>
          <a:p>
            <a:r>
              <a:rPr lang="en-US" altLang="zh-CN" dirty="0"/>
              <a:t>public static void main(String </a:t>
            </a:r>
            <a:r>
              <a:rPr lang="en-US" altLang="zh-CN" dirty="0" err="1"/>
              <a:t>args</a:t>
            </a:r>
            <a:r>
              <a:rPr lang="en-US" altLang="zh-CN" dirty="0"/>
              <a:t>[]){</a:t>
            </a:r>
            <a:endParaRPr lang="en-US" altLang="zh-CN" dirty="0"/>
          </a:p>
          <a:p>
            <a:r>
              <a:rPr lang="zh-CN" altLang="en-US" dirty="0"/>
              <a:t>大学生 </a:t>
            </a:r>
            <a:r>
              <a:rPr lang="en-US" altLang="zh-CN" dirty="0"/>
              <a:t>s1=new </a:t>
            </a:r>
            <a:r>
              <a:rPr lang="zh-CN" altLang="en-US" dirty="0"/>
              <a:t>大学生</a:t>
            </a:r>
            <a:r>
              <a:rPr lang="en-US" altLang="zh-CN" dirty="0"/>
              <a:t>(1001,"zhang");</a:t>
            </a:r>
            <a:endParaRPr lang="en-US" altLang="zh-CN" dirty="0"/>
          </a:p>
          <a:p>
            <a:r>
              <a:rPr lang="zh-CN" altLang="en-US" dirty="0"/>
              <a:t>研究生 </a:t>
            </a:r>
            <a:r>
              <a:rPr lang="en-US" altLang="zh-CN" dirty="0"/>
              <a:t>s2=new </a:t>
            </a:r>
            <a:r>
              <a:rPr lang="zh-CN" altLang="en-US" dirty="0"/>
              <a:t>研究生</a:t>
            </a:r>
            <a:r>
              <a:rPr lang="en-US" altLang="zh-CN" dirty="0"/>
              <a:t>(2001,"wang");</a:t>
            </a:r>
            <a:endParaRPr lang="en-US" altLang="zh-CN" dirty="0"/>
          </a:p>
          <a:p>
            <a:r>
              <a:rPr lang="en-US" altLang="zh-CN" dirty="0"/>
              <a:t>s1. study();</a:t>
            </a:r>
            <a:endParaRPr lang="en-US" altLang="zh-CN" dirty="0"/>
          </a:p>
          <a:p>
            <a:r>
              <a:rPr lang="en-US" altLang="zh-CN" dirty="0"/>
              <a:t>s2. study();</a:t>
            </a:r>
            <a:endParaRPr lang="en-US" altLang="zh-CN" dirty="0"/>
          </a:p>
          <a:p>
            <a:r>
              <a:rPr lang="en-US" altLang="zh-CN" dirty="0"/>
              <a:t>s2=(</a:t>
            </a:r>
            <a:r>
              <a:rPr lang="zh-CN" altLang="en-US" dirty="0"/>
              <a:t>研究生</a:t>
            </a:r>
            <a:r>
              <a:rPr lang="en-US" altLang="zh-CN" dirty="0"/>
              <a:t>)s1;</a:t>
            </a:r>
            <a:endParaRPr lang="en-US" altLang="zh-CN" dirty="0"/>
          </a:p>
          <a:p>
            <a:r>
              <a:rPr lang="en-US" altLang="zh-CN" dirty="0"/>
              <a:t>s2. study();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zh-CN" altLang="en-US" dirty="0"/>
              <a:t>该程序的运行结果如下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en-US" altLang="zh-CN" dirty="0" err="1"/>
              <a:t>zhang</a:t>
            </a:r>
            <a:r>
              <a:rPr lang="en-US" altLang="zh-CN" dirty="0"/>
              <a:t> </a:t>
            </a:r>
            <a:r>
              <a:rPr lang="zh-CN" altLang="en-US" dirty="0"/>
              <a:t>正在学习大学生的课程</a:t>
            </a:r>
            <a:r>
              <a:rPr lang="en-US" altLang="zh-CN" dirty="0"/>
              <a:t>!</a:t>
            </a:r>
            <a:endParaRPr lang="en-US" altLang="zh-CN" dirty="0"/>
          </a:p>
          <a:p>
            <a:r>
              <a:rPr lang="en-US" altLang="zh-CN" dirty="0"/>
              <a:t>142</a:t>
            </a:r>
            <a:endParaRPr lang="en-US" altLang="zh-CN" dirty="0"/>
          </a:p>
          <a:p>
            <a:r>
              <a:rPr lang="en-US" altLang="zh-CN" dirty="0"/>
              <a:t>wang </a:t>
            </a:r>
            <a:r>
              <a:rPr lang="zh-CN" altLang="en-US" dirty="0"/>
              <a:t>正在学习研究生的课程</a:t>
            </a:r>
            <a:endParaRPr lang="zh-CN" altLang="en-US" dirty="0"/>
          </a:p>
          <a:p>
            <a:r>
              <a:rPr lang="en-US" altLang="zh-CN" dirty="0"/>
              <a:t>Exception in thread " main " java. lang. </a:t>
            </a:r>
            <a:r>
              <a:rPr lang="en-US" altLang="zh-CN" dirty="0" err="1"/>
              <a:t>ClassCastException</a:t>
            </a:r>
            <a:r>
              <a:rPr lang="en-US" altLang="zh-CN" dirty="0"/>
              <a:t>: </a:t>
            </a:r>
            <a:r>
              <a:rPr lang="zh-CN" altLang="en-US" dirty="0"/>
              <a:t>大 学 生</a:t>
            </a:r>
            <a:endParaRPr lang="zh-CN" altLang="en-US" dirty="0"/>
          </a:p>
          <a:p>
            <a:r>
              <a:rPr lang="en-US" altLang="zh-CN" dirty="0"/>
              <a:t>cannot be cast to </a:t>
            </a:r>
            <a:r>
              <a:rPr lang="zh-CN" altLang="en-US" dirty="0"/>
              <a:t>研究生</a:t>
            </a:r>
            <a:endParaRPr lang="zh-CN" altLang="en-US" dirty="0"/>
          </a:p>
          <a:p>
            <a:r>
              <a:rPr lang="en-US" altLang="zh-CN" dirty="0"/>
              <a:t>at Test_1. main(Test_1. java:30)</a:t>
            </a:r>
            <a:endParaRPr lang="en-US" altLang="zh-CN" dirty="0"/>
          </a:p>
          <a:p>
            <a:r>
              <a:rPr lang="zh-CN" altLang="en-US" dirty="0"/>
              <a:t>当父类对象转换为子类对象是首先需要强制类型的转换。 但是在实际运行调用方法时</a:t>
            </a:r>
            <a:endParaRPr lang="zh-CN" altLang="en-US" dirty="0"/>
          </a:p>
          <a:p>
            <a:r>
              <a:rPr lang="zh-CN" altLang="en-US" dirty="0"/>
              <a:t>仍报错。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558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</a:rPr>
              <a:t>5. 2. 7 </a:t>
            </a:r>
            <a:r>
              <a:rPr lang="zh-CN" altLang="en-US" dirty="0">
                <a:solidFill>
                  <a:srgbClr val="0070C0"/>
                </a:solidFill>
              </a:rPr>
              <a:t>继承中使用 </a:t>
            </a:r>
            <a:r>
              <a:rPr lang="en-US" altLang="zh-CN" dirty="0">
                <a:solidFill>
                  <a:srgbClr val="0070C0"/>
                </a:solidFill>
              </a:rPr>
              <a:t>final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65006"/>
            <a:ext cx="10515600" cy="50278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final </a:t>
            </a:r>
            <a:r>
              <a:rPr lang="zh-CN" altLang="en-US" dirty="0"/>
              <a:t>关键字在继承中的主要用在以下两个方面。</a:t>
            </a:r>
            <a:endParaRPr lang="zh-CN" altLang="en-US" dirty="0"/>
          </a:p>
          <a:p>
            <a:r>
              <a:rPr lang="zh-CN" altLang="en-US" dirty="0"/>
              <a:t>一、 使用 </a:t>
            </a:r>
            <a:r>
              <a:rPr lang="en-US" altLang="zh-CN" dirty="0"/>
              <a:t>final </a:t>
            </a:r>
            <a:r>
              <a:rPr lang="zh-CN" altLang="en-US" dirty="0"/>
              <a:t>修饰方法</a:t>
            </a:r>
            <a:endParaRPr lang="zh-CN" altLang="en-US" dirty="0"/>
          </a:p>
          <a:p>
            <a:r>
              <a:rPr lang="zh-CN" altLang="en-US" dirty="0"/>
              <a:t>用 </a:t>
            </a:r>
            <a:r>
              <a:rPr lang="en-US" altLang="zh-CN" dirty="0"/>
              <a:t>final </a:t>
            </a:r>
            <a:r>
              <a:rPr lang="zh-CN" altLang="en-US" dirty="0"/>
              <a:t>关键字修饰方法</a:t>
            </a:r>
            <a:r>
              <a:rPr lang="en-US" altLang="zh-CN" dirty="0"/>
              <a:t>, </a:t>
            </a:r>
            <a:r>
              <a:rPr lang="zh-CN" altLang="en-US" dirty="0"/>
              <a:t>该方法将不能被覆盖。</a:t>
            </a:r>
            <a:endParaRPr lang="zh-CN" altLang="en-US" dirty="0"/>
          </a:p>
          <a:p>
            <a:r>
              <a:rPr lang="zh-CN" altLang="en-US" dirty="0"/>
              <a:t>例 </a:t>
            </a:r>
            <a:r>
              <a:rPr lang="en-US" altLang="zh-CN" dirty="0"/>
              <a:t>10: </a:t>
            </a:r>
            <a:r>
              <a:rPr lang="zh-CN" altLang="en-US" dirty="0"/>
              <a:t>找出下列程序中的错误。</a:t>
            </a:r>
            <a:endParaRPr lang="zh-CN" altLang="en-US" dirty="0"/>
          </a:p>
          <a:p>
            <a:r>
              <a:rPr lang="en-US" altLang="zh-CN" dirty="0"/>
              <a:t>class A {</a:t>
            </a:r>
            <a:endParaRPr lang="en-US" altLang="zh-CN" dirty="0"/>
          </a:p>
          <a:p>
            <a:r>
              <a:rPr lang="en-US" altLang="zh-CN" dirty="0"/>
              <a:t>final void show(){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("A </a:t>
            </a:r>
            <a:r>
              <a:rPr lang="zh-CN" altLang="en-US" dirty="0"/>
              <a:t>类方法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class B extends A {</a:t>
            </a:r>
            <a:endParaRPr lang="en-US" altLang="zh-CN" dirty="0"/>
          </a:p>
          <a:p>
            <a:r>
              <a:rPr lang="en-US" altLang="zh-CN" dirty="0"/>
              <a:t>void show(){ //</a:t>
            </a:r>
            <a:r>
              <a:rPr lang="zh-CN" altLang="en-US" dirty="0"/>
              <a:t>此处将报错</a:t>
            </a:r>
            <a:r>
              <a:rPr lang="en-US" altLang="zh-CN" dirty="0"/>
              <a:t>,</a:t>
            </a:r>
            <a:r>
              <a:rPr lang="zh-CN" altLang="en-US" dirty="0"/>
              <a:t>因为 </a:t>
            </a:r>
            <a:r>
              <a:rPr lang="en-US" altLang="zh-CN" dirty="0"/>
              <a:t>A </a:t>
            </a:r>
            <a:r>
              <a:rPr lang="zh-CN" altLang="en-US" dirty="0"/>
              <a:t>类中 </a:t>
            </a:r>
            <a:r>
              <a:rPr lang="en-US" altLang="zh-CN" dirty="0"/>
              <a:t>show </a:t>
            </a:r>
            <a:r>
              <a:rPr lang="zh-CN" altLang="en-US" dirty="0"/>
              <a:t>方法声明为 </a:t>
            </a:r>
            <a:r>
              <a:rPr lang="en-US" altLang="zh-CN" dirty="0"/>
              <a:t>final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("B </a:t>
            </a:r>
            <a:r>
              <a:rPr lang="zh-CN" altLang="en-US" dirty="0"/>
              <a:t>类方法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show()</a:t>
            </a:r>
            <a:r>
              <a:rPr lang="zh-CN" altLang="en-US" dirty="0"/>
              <a:t>被声明成 </a:t>
            </a:r>
            <a:r>
              <a:rPr lang="en-US" altLang="zh-CN" dirty="0"/>
              <a:t>final,</a:t>
            </a:r>
            <a:r>
              <a:rPr lang="zh-CN" altLang="en-US" dirty="0"/>
              <a:t>所以它不能被 </a:t>
            </a:r>
            <a:r>
              <a:rPr lang="en-US" altLang="zh-CN" dirty="0"/>
              <a:t>B </a:t>
            </a:r>
            <a:r>
              <a:rPr lang="zh-CN" altLang="en-US" dirty="0"/>
              <a:t>类方法覆盖。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6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二、 使用 </a:t>
            </a:r>
            <a:r>
              <a:rPr lang="en-US" altLang="zh-CN" dirty="0"/>
              <a:t>final </a:t>
            </a:r>
            <a:r>
              <a:rPr lang="zh-CN" altLang="en-US" dirty="0"/>
              <a:t>修饰类</a:t>
            </a:r>
            <a:endParaRPr lang="zh-CN" altLang="en-US" dirty="0"/>
          </a:p>
          <a:p>
            <a:r>
              <a:rPr lang="zh-CN" altLang="en-US" dirty="0"/>
              <a:t>使用 </a:t>
            </a:r>
            <a:r>
              <a:rPr lang="en-US" altLang="zh-CN" dirty="0"/>
              <a:t>final </a:t>
            </a:r>
            <a:r>
              <a:rPr lang="zh-CN" altLang="en-US" dirty="0"/>
              <a:t>修饰的类不能被继承。</a:t>
            </a:r>
            <a:endParaRPr lang="zh-CN" altLang="en-US" dirty="0"/>
          </a:p>
          <a:p>
            <a:r>
              <a:rPr lang="zh-CN" altLang="en-US" dirty="0"/>
              <a:t>例 </a:t>
            </a:r>
            <a:r>
              <a:rPr lang="en-US" altLang="zh-CN" dirty="0"/>
              <a:t>11: </a:t>
            </a:r>
            <a:r>
              <a:rPr lang="zh-CN" altLang="en-US" dirty="0"/>
              <a:t>找出下列程序中的错误。</a:t>
            </a:r>
            <a:endParaRPr lang="zh-CN" altLang="en-US" dirty="0"/>
          </a:p>
          <a:p>
            <a:r>
              <a:rPr lang="en-US" altLang="zh-CN" dirty="0"/>
              <a:t>final class A {</a:t>
            </a:r>
            <a:endParaRPr lang="en-US" altLang="zh-CN" dirty="0"/>
          </a:p>
          <a:p>
            <a:r>
              <a:rPr lang="en-US" altLang="zh-CN" dirty="0"/>
              <a:t>void show(){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("A </a:t>
            </a:r>
            <a:r>
              <a:rPr lang="zh-CN" altLang="en-US" dirty="0"/>
              <a:t>类方法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class B extends A {//</a:t>
            </a:r>
            <a:r>
              <a:rPr lang="zh-CN" altLang="en-US" dirty="0"/>
              <a:t>此处将报错</a:t>
            </a:r>
            <a:r>
              <a:rPr lang="en-US" altLang="zh-CN" dirty="0"/>
              <a:t>,</a:t>
            </a:r>
            <a:r>
              <a:rPr lang="zh-CN" altLang="en-US" dirty="0"/>
              <a:t>因为 </a:t>
            </a:r>
            <a:r>
              <a:rPr lang="en-US" altLang="zh-CN" dirty="0"/>
              <a:t>A </a:t>
            </a:r>
            <a:r>
              <a:rPr lang="zh-CN" altLang="en-US" dirty="0"/>
              <a:t>类声明为 </a:t>
            </a:r>
            <a:r>
              <a:rPr lang="en-US" altLang="zh-CN" dirty="0"/>
              <a:t>final</a:t>
            </a:r>
            <a:endParaRPr lang="en-US" altLang="zh-CN" dirty="0"/>
          </a:p>
          <a:p>
            <a:r>
              <a:rPr lang="en-US" altLang="zh-CN" dirty="0"/>
              <a:t>void show(){</a:t>
            </a:r>
            <a:endParaRPr lang="en-US" altLang="zh-CN" dirty="0"/>
          </a:p>
          <a:p>
            <a:r>
              <a:rPr lang="en-US" altLang="zh-CN" dirty="0"/>
              <a:t>System. out. </a:t>
            </a:r>
            <a:r>
              <a:rPr lang="en-US" altLang="zh-CN" dirty="0" err="1"/>
              <a:t>println</a:t>
            </a:r>
            <a:r>
              <a:rPr lang="en-US" altLang="zh-CN" dirty="0"/>
              <a:t>("B </a:t>
            </a:r>
            <a:r>
              <a:rPr lang="zh-CN" altLang="en-US" dirty="0"/>
              <a:t>类方法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143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/>
              <a:t>A </a:t>
            </a:r>
            <a:r>
              <a:rPr lang="zh-CN" altLang="en-US" dirty="0"/>
              <a:t>类用 </a:t>
            </a:r>
            <a:r>
              <a:rPr lang="en-US" altLang="zh-CN" dirty="0"/>
              <a:t>final </a:t>
            </a:r>
            <a:r>
              <a:rPr lang="zh-CN" altLang="en-US" dirty="0"/>
              <a:t>修饰</a:t>
            </a:r>
            <a:r>
              <a:rPr lang="en-US" altLang="zh-CN" dirty="0"/>
              <a:t>, A </a:t>
            </a:r>
            <a:r>
              <a:rPr lang="zh-CN" altLang="en-US" dirty="0"/>
              <a:t>类不能被继承</a:t>
            </a:r>
            <a:r>
              <a:rPr lang="en-US" altLang="zh-CN" dirty="0"/>
              <a:t>, </a:t>
            </a:r>
            <a:r>
              <a:rPr lang="zh-CN" altLang="en-US" dirty="0"/>
              <a:t>所以 </a:t>
            </a:r>
            <a:r>
              <a:rPr lang="en-US" altLang="zh-CN" dirty="0"/>
              <a:t>B </a:t>
            </a:r>
            <a:r>
              <a:rPr lang="zh-CN" altLang="en-US" dirty="0"/>
              <a:t>类继承 </a:t>
            </a:r>
            <a:r>
              <a:rPr lang="en-US" altLang="zh-CN" dirty="0"/>
              <a:t>A </a:t>
            </a:r>
            <a:r>
              <a:rPr lang="zh-CN" altLang="en-US" dirty="0"/>
              <a:t>类是将报错。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677442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indent="520700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特有的属性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20700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特有的方法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ts val="162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继承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Java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JFrame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javax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swing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包中的窗口类)格式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AA extends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JFrame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20"/>
              </a:lnSpc>
              <a:spcAft>
                <a:spcPts val="210"/>
              </a:spcAft>
            </a:pPr>
            <a:r>
              <a:rPr lang="zh-TW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CN" altLang="zh-CN" sz="1800" dirty="0">
                <a:solidFill>
                  <a:srgbClr val="00ACEE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5-1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类继承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Test_l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 ] 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new A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new B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lnSpc>
                <a:spcPct val="140000"/>
              </a:lnSpc>
              <a:spcAft>
                <a:spcPts val="200"/>
              </a:spcAft>
              <a:buClr>
                <a:srgbClr val="000000"/>
              </a:buClr>
              <a:buSzPts val="1000"/>
              <a:buFont typeface="+mj-lt"/>
              <a:buAutoNum type="alphaLcPeriod"/>
              <a:tabLst>
                <a:tab pos="1019810" algn="l"/>
              </a:tabLst>
            </a:pPr>
            <a:r>
              <a:rPr lang="en-US" altLang="zh-CN" sz="1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=10;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40000"/>
              </a:lnSpc>
              <a:spcAft>
                <a:spcPts val="200"/>
              </a:spcAft>
              <a:buClr>
                <a:srgbClr val="000000"/>
              </a:buClr>
              <a:buSzPts val="1000"/>
              <a:buFont typeface="+mj-lt"/>
              <a:buAutoNum type="alphaLcPeriod"/>
              <a:tabLst>
                <a:tab pos="1026160" algn="l"/>
              </a:tabLst>
            </a:pPr>
            <a:r>
              <a:rPr lang="en-US" altLang="zh-CN" sz="1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 =20;</a:t>
            </a:r>
            <a:endParaRPr lang="zh-CN" altLang="zh-CN" sz="18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(”显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类值”)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=7;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j =8;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(”显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类值”)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72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三、 </a:t>
            </a:r>
            <a:r>
              <a:rPr lang="en-US" altLang="zh-CN" dirty="0">
                <a:solidFill>
                  <a:srgbClr val="0070C0"/>
                </a:solidFill>
              </a:rPr>
              <a:t>Object </a:t>
            </a:r>
            <a:r>
              <a:rPr lang="zh-CN" altLang="en-US" dirty="0">
                <a:solidFill>
                  <a:srgbClr val="0070C0"/>
                </a:solidFill>
              </a:rPr>
              <a:t>类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38865"/>
            <a:ext cx="10515600" cy="53290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/>
              <a:t>在 </a:t>
            </a:r>
            <a:r>
              <a:rPr lang="en-US" altLang="zh-CN" dirty="0"/>
              <a:t>Java </a:t>
            </a:r>
            <a:r>
              <a:rPr lang="zh-CN" altLang="en-US" dirty="0"/>
              <a:t>中</a:t>
            </a:r>
            <a:r>
              <a:rPr lang="en-US" altLang="zh-CN" dirty="0"/>
              <a:t>, </a:t>
            </a:r>
            <a:r>
              <a:rPr lang="zh-CN" altLang="en-US" dirty="0"/>
              <a:t>有一个特殊的类 </a:t>
            </a:r>
            <a:r>
              <a:rPr lang="en-US" altLang="zh-CN" dirty="0"/>
              <a:t>Object </a:t>
            </a:r>
            <a:r>
              <a:rPr lang="zh-CN" altLang="en-US" dirty="0"/>
              <a:t>类</a:t>
            </a:r>
            <a:r>
              <a:rPr lang="en-US" altLang="zh-CN" dirty="0"/>
              <a:t>, </a:t>
            </a:r>
            <a:r>
              <a:rPr lang="zh-CN" altLang="en-US" dirty="0"/>
              <a:t>它是所有类的直接或间接子类。 所有其他的类</a:t>
            </a:r>
            <a:endParaRPr lang="zh-CN" altLang="en-US" dirty="0"/>
          </a:p>
          <a:p>
            <a:r>
              <a:rPr lang="zh-CN" altLang="en-US" dirty="0"/>
              <a:t>都是 </a:t>
            </a:r>
            <a:r>
              <a:rPr lang="en-US" altLang="zh-CN" dirty="0"/>
              <a:t>Object </a:t>
            </a:r>
            <a:r>
              <a:rPr lang="zh-CN" altLang="en-US" dirty="0"/>
              <a:t>的子类。 子类继承父类时</a:t>
            </a:r>
            <a:r>
              <a:rPr lang="en-US" altLang="zh-CN" dirty="0"/>
              <a:t>, </a:t>
            </a:r>
            <a:r>
              <a:rPr lang="zh-CN" altLang="en-US" dirty="0"/>
              <a:t>子类将拥有父类的属性和方法。 所以在 </a:t>
            </a:r>
            <a:r>
              <a:rPr lang="en-US" altLang="zh-CN" dirty="0"/>
              <a:t>Java </a:t>
            </a:r>
            <a:r>
              <a:rPr lang="zh-CN" altLang="en-US" dirty="0"/>
              <a:t>中任何</a:t>
            </a:r>
            <a:endParaRPr lang="zh-CN" altLang="en-US" dirty="0"/>
          </a:p>
          <a:p>
            <a:r>
              <a:rPr lang="zh-CN" altLang="en-US" dirty="0"/>
              <a:t>一个类都具有 </a:t>
            </a:r>
            <a:r>
              <a:rPr lang="en-US" altLang="zh-CN" dirty="0"/>
              <a:t>Object </a:t>
            </a:r>
            <a:r>
              <a:rPr lang="zh-CN" altLang="en-US" dirty="0"/>
              <a:t>类的属性和操作。 如下是 </a:t>
            </a:r>
            <a:r>
              <a:rPr lang="en-US" altLang="zh-CN" dirty="0"/>
              <a:t>Object </a:t>
            </a:r>
            <a:r>
              <a:rPr lang="zh-CN" altLang="en-US" dirty="0"/>
              <a:t>方法介绍。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023" y="3586316"/>
            <a:ext cx="5415734" cy="2761809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</a:rPr>
              <a:t>5. 3 </a:t>
            </a:r>
            <a:r>
              <a:rPr lang="zh-CN" altLang="en-US" dirty="0">
                <a:solidFill>
                  <a:srgbClr val="0070C0"/>
                </a:solidFill>
              </a:rPr>
              <a:t>项目实践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/>
              <a:t>本项目设计了大学生的属性和方法</a:t>
            </a:r>
            <a:r>
              <a:rPr lang="en-US" altLang="zh-CN" dirty="0"/>
              <a:t>, </a:t>
            </a:r>
            <a:r>
              <a:rPr lang="zh-CN" altLang="en-US" dirty="0"/>
              <a:t>由于研究生具有大学生的所有特征</a:t>
            </a:r>
            <a:r>
              <a:rPr lang="en-US" altLang="zh-CN" dirty="0"/>
              <a:t>, </a:t>
            </a:r>
            <a:r>
              <a:rPr lang="zh-CN" altLang="en-US" dirty="0"/>
              <a:t>是特殊的大</a:t>
            </a:r>
            <a:endParaRPr lang="zh-CN" altLang="en-US" dirty="0"/>
          </a:p>
          <a:p>
            <a:r>
              <a:rPr lang="zh-CN" altLang="en-US" dirty="0"/>
              <a:t>学生</a:t>
            </a:r>
            <a:r>
              <a:rPr lang="en-US" altLang="zh-CN" dirty="0"/>
              <a:t>, </a:t>
            </a:r>
            <a:r>
              <a:rPr lang="zh-CN" altLang="en-US" dirty="0"/>
              <a:t>所以在研究生类别设计时使用了继承的方式。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</a:rPr>
              <a:t>5. 4 </a:t>
            </a:r>
            <a:r>
              <a:rPr lang="zh-CN" altLang="en-US" dirty="0">
                <a:solidFill>
                  <a:srgbClr val="0070C0"/>
                </a:solidFill>
              </a:rPr>
              <a:t>项目强化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06013"/>
            <a:ext cx="10515600" cy="47709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>
                <a:solidFill>
                  <a:srgbClr val="7030A0"/>
                </a:solidFill>
              </a:rPr>
              <a:t>题目 </a:t>
            </a:r>
            <a:r>
              <a:rPr lang="en-US" altLang="zh-CN" dirty="0">
                <a:solidFill>
                  <a:srgbClr val="7030A0"/>
                </a:solidFill>
              </a:rPr>
              <a:t>1: </a:t>
            </a:r>
            <a:r>
              <a:rPr lang="zh-CN" altLang="en-US" dirty="0">
                <a:solidFill>
                  <a:srgbClr val="7030A0"/>
                </a:solidFill>
              </a:rPr>
              <a:t>找出下列代码的错误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并分析原因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题目 </a:t>
            </a:r>
            <a:r>
              <a:rPr lang="en-US" altLang="zh-CN" dirty="0">
                <a:solidFill>
                  <a:srgbClr val="7030A0"/>
                </a:solidFill>
              </a:rPr>
              <a:t>2: </a:t>
            </a:r>
            <a:r>
              <a:rPr lang="zh-CN" altLang="en-US" dirty="0">
                <a:solidFill>
                  <a:srgbClr val="7030A0"/>
                </a:solidFill>
              </a:rPr>
              <a:t>分析第 </a:t>
            </a:r>
            <a:r>
              <a:rPr lang="en-US" altLang="zh-CN" dirty="0">
                <a:solidFill>
                  <a:srgbClr val="7030A0"/>
                </a:solidFill>
              </a:rPr>
              <a:t>21, 22, 23, 24 </a:t>
            </a:r>
            <a:r>
              <a:rPr lang="zh-CN" altLang="en-US" dirty="0">
                <a:solidFill>
                  <a:srgbClr val="7030A0"/>
                </a:solidFill>
              </a:rPr>
              <a:t>行将执行哪个方法。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题目 </a:t>
            </a:r>
            <a:r>
              <a:rPr lang="en-US" altLang="zh-CN" dirty="0">
                <a:solidFill>
                  <a:srgbClr val="7030A0"/>
                </a:solidFill>
              </a:rPr>
              <a:t>3: </a:t>
            </a:r>
            <a:r>
              <a:rPr lang="zh-CN" altLang="en-US" dirty="0">
                <a:solidFill>
                  <a:srgbClr val="7030A0"/>
                </a:solidFill>
              </a:rPr>
              <a:t>找出下列程序中的错误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并分析原因</a:t>
            </a:r>
            <a:r>
              <a:rPr lang="en-US" altLang="zh-CN" dirty="0">
                <a:solidFill>
                  <a:srgbClr val="7030A0"/>
                </a:solidFill>
              </a:rPr>
              <a:t>: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题目 </a:t>
            </a:r>
            <a:r>
              <a:rPr lang="en-US" altLang="zh-CN" dirty="0">
                <a:solidFill>
                  <a:srgbClr val="7030A0"/>
                </a:solidFill>
              </a:rPr>
              <a:t>4: </a:t>
            </a:r>
            <a:r>
              <a:rPr lang="zh-CN" altLang="en-US" dirty="0">
                <a:solidFill>
                  <a:srgbClr val="7030A0"/>
                </a:solidFill>
              </a:rPr>
              <a:t>设计一个 </a:t>
            </a:r>
            <a:r>
              <a:rPr lang="en-US" altLang="zh-CN" dirty="0">
                <a:solidFill>
                  <a:srgbClr val="7030A0"/>
                </a:solidFill>
              </a:rPr>
              <a:t>Employee </a:t>
            </a:r>
            <a:r>
              <a:rPr lang="zh-CN" altLang="en-US" dirty="0">
                <a:solidFill>
                  <a:srgbClr val="7030A0"/>
                </a:solidFill>
              </a:rPr>
              <a:t>类表示员工信息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员工有姓名和工资信息。 并有返回工资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信息的方法。 再设计一个 </a:t>
            </a:r>
            <a:r>
              <a:rPr lang="en-US" altLang="zh-CN" dirty="0">
                <a:solidFill>
                  <a:srgbClr val="7030A0"/>
                </a:solidFill>
              </a:rPr>
              <a:t>Manager </a:t>
            </a:r>
            <a:r>
              <a:rPr lang="zh-CN" altLang="en-US" dirty="0">
                <a:solidFill>
                  <a:srgbClr val="7030A0"/>
                </a:solidFill>
              </a:rPr>
              <a:t>类表示经理信息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经理也是一个员工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有部门属性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同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时经理也有返回经理信息的方法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该方法中显示经理的姓名和工资及经理所在部门。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4"/>
            <a:ext cx="10515600" cy="634047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77500" lnSpcReduction="20000"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题目 </a:t>
            </a:r>
            <a:r>
              <a:rPr lang="en-US" altLang="zh-CN" dirty="0">
                <a:solidFill>
                  <a:srgbClr val="00B0F0"/>
                </a:solidFill>
              </a:rPr>
              <a:t>5: </a:t>
            </a:r>
            <a:r>
              <a:rPr lang="zh-CN" altLang="en-US" dirty="0">
                <a:solidFill>
                  <a:srgbClr val="00B0F0"/>
                </a:solidFill>
              </a:rPr>
              <a:t>定义一个汽车类 </a:t>
            </a:r>
            <a:r>
              <a:rPr lang="en-US" altLang="zh-CN" dirty="0">
                <a:solidFill>
                  <a:srgbClr val="00B0F0"/>
                </a:solidFill>
              </a:rPr>
              <a:t>Vehicle, </a:t>
            </a:r>
            <a:r>
              <a:rPr lang="zh-CN" altLang="en-US" dirty="0">
                <a:solidFill>
                  <a:srgbClr val="00B0F0"/>
                </a:solidFill>
              </a:rPr>
              <a:t>要求如下</a:t>
            </a:r>
            <a:r>
              <a:rPr lang="en-US" altLang="zh-CN" dirty="0">
                <a:solidFill>
                  <a:srgbClr val="00B0F0"/>
                </a:solidFill>
              </a:rPr>
              <a:t>: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(1) </a:t>
            </a:r>
            <a:r>
              <a:rPr lang="zh-CN" altLang="en-US" dirty="0">
                <a:solidFill>
                  <a:srgbClr val="7030A0"/>
                </a:solidFill>
              </a:rPr>
              <a:t>属性包括</a:t>
            </a:r>
            <a:r>
              <a:rPr lang="en-US" altLang="zh-CN" dirty="0">
                <a:solidFill>
                  <a:srgbClr val="7030A0"/>
                </a:solidFill>
              </a:rPr>
              <a:t>: </a:t>
            </a:r>
            <a:r>
              <a:rPr lang="zh-CN" altLang="en-US" dirty="0">
                <a:solidFill>
                  <a:srgbClr val="7030A0"/>
                </a:solidFill>
              </a:rPr>
              <a:t>汽车品牌 </a:t>
            </a:r>
            <a:r>
              <a:rPr lang="en-US" altLang="zh-CN" dirty="0">
                <a:solidFill>
                  <a:srgbClr val="7030A0"/>
                </a:solidFill>
              </a:rPr>
              <a:t>brand (String </a:t>
            </a:r>
            <a:r>
              <a:rPr lang="zh-CN" altLang="en-US" dirty="0">
                <a:solidFill>
                  <a:srgbClr val="7030A0"/>
                </a:solidFill>
              </a:rPr>
              <a:t>类型</a:t>
            </a:r>
            <a:r>
              <a:rPr lang="en-US" altLang="zh-CN" dirty="0">
                <a:solidFill>
                  <a:srgbClr val="7030A0"/>
                </a:solidFill>
              </a:rPr>
              <a:t>)</a:t>
            </a:r>
            <a:r>
              <a:rPr lang="zh-CN" altLang="en-US" dirty="0">
                <a:solidFill>
                  <a:srgbClr val="7030A0"/>
                </a:solidFill>
              </a:rPr>
              <a:t>、 颜色 </a:t>
            </a:r>
            <a:r>
              <a:rPr lang="en-US" altLang="zh-CN" dirty="0">
                <a:solidFill>
                  <a:srgbClr val="7030A0"/>
                </a:solidFill>
              </a:rPr>
              <a:t>color (String </a:t>
            </a:r>
            <a:r>
              <a:rPr lang="zh-CN" altLang="en-US" dirty="0">
                <a:solidFill>
                  <a:srgbClr val="7030A0"/>
                </a:solidFill>
              </a:rPr>
              <a:t>类型</a:t>
            </a:r>
            <a:r>
              <a:rPr lang="en-US" altLang="zh-CN" dirty="0">
                <a:solidFill>
                  <a:srgbClr val="7030A0"/>
                </a:solidFill>
              </a:rPr>
              <a:t>) </a:t>
            </a:r>
            <a:r>
              <a:rPr lang="zh-CN" altLang="en-US" dirty="0">
                <a:solidFill>
                  <a:srgbClr val="7030A0"/>
                </a:solidFill>
              </a:rPr>
              <a:t>和速度 </a:t>
            </a:r>
            <a:r>
              <a:rPr lang="en-US" altLang="zh-CN" dirty="0">
                <a:solidFill>
                  <a:srgbClr val="7030A0"/>
                </a:solidFill>
              </a:rPr>
              <a:t>speed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(double </a:t>
            </a:r>
            <a:r>
              <a:rPr lang="zh-CN" altLang="en-US" dirty="0">
                <a:solidFill>
                  <a:srgbClr val="7030A0"/>
                </a:solidFill>
              </a:rPr>
              <a:t>类型</a:t>
            </a:r>
            <a:r>
              <a:rPr lang="en-US" altLang="zh-CN" dirty="0">
                <a:solidFill>
                  <a:srgbClr val="7030A0"/>
                </a:solidFill>
              </a:rPr>
              <a:t>)</a:t>
            </a:r>
            <a:r>
              <a:rPr lang="zh-CN" altLang="en-US" dirty="0">
                <a:solidFill>
                  <a:srgbClr val="7030A0"/>
                </a:solidFill>
              </a:rPr>
              <a:t>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(2) </a:t>
            </a:r>
            <a:r>
              <a:rPr lang="zh-CN" altLang="en-US" dirty="0">
                <a:solidFill>
                  <a:srgbClr val="7030A0"/>
                </a:solidFill>
              </a:rPr>
              <a:t>至少提供一个有参的构造方法 </a:t>
            </a:r>
            <a:r>
              <a:rPr lang="en-US" altLang="zh-CN" dirty="0">
                <a:solidFill>
                  <a:srgbClr val="7030A0"/>
                </a:solidFill>
              </a:rPr>
              <a:t>(</a:t>
            </a:r>
            <a:r>
              <a:rPr lang="zh-CN" altLang="en-US" dirty="0">
                <a:solidFill>
                  <a:srgbClr val="7030A0"/>
                </a:solidFill>
              </a:rPr>
              <a:t>要求品牌和颜色可以初始化为任意值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但速度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的初始值必须为 </a:t>
            </a:r>
            <a:r>
              <a:rPr lang="en-US" altLang="zh-CN" dirty="0">
                <a:solidFill>
                  <a:srgbClr val="7030A0"/>
                </a:solidFill>
              </a:rPr>
              <a:t>0)</a:t>
            </a:r>
            <a:r>
              <a:rPr lang="zh-CN" altLang="en-US" dirty="0">
                <a:solidFill>
                  <a:srgbClr val="7030A0"/>
                </a:solidFill>
              </a:rPr>
              <a:t>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(3) </a:t>
            </a:r>
            <a:r>
              <a:rPr lang="zh-CN" altLang="en-US" dirty="0">
                <a:solidFill>
                  <a:srgbClr val="7030A0"/>
                </a:solidFill>
              </a:rPr>
              <a:t>为属性提供访问器方法。 注意</a:t>
            </a:r>
            <a:r>
              <a:rPr lang="en-US" altLang="zh-CN" dirty="0">
                <a:solidFill>
                  <a:srgbClr val="7030A0"/>
                </a:solidFill>
              </a:rPr>
              <a:t>: </a:t>
            </a:r>
            <a:r>
              <a:rPr lang="zh-CN" altLang="en-US" dirty="0">
                <a:solidFill>
                  <a:srgbClr val="7030A0"/>
                </a:solidFill>
              </a:rPr>
              <a:t>汽车品牌一旦初始化之后不能修改。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(4) </a:t>
            </a:r>
            <a:r>
              <a:rPr lang="zh-CN" altLang="en-US" dirty="0">
                <a:solidFill>
                  <a:srgbClr val="7030A0"/>
                </a:solidFill>
              </a:rPr>
              <a:t>定义一个一般方法 </a:t>
            </a:r>
            <a:r>
              <a:rPr lang="en-US" altLang="zh-CN" dirty="0">
                <a:solidFill>
                  <a:srgbClr val="7030A0"/>
                </a:solidFill>
              </a:rPr>
              <a:t>run (), </a:t>
            </a:r>
            <a:r>
              <a:rPr lang="zh-CN" altLang="en-US" dirty="0">
                <a:solidFill>
                  <a:srgbClr val="7030A0"/>
                </a:solidFill>
              </a:rPr>
              <a:t>用打印语句描述汽车奔跑的功能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定义测试类 </a:t>
            </a:r>
            <a:r>
              <a:rPr lang="en-US" altLang="zh-CN" dirty="0" err="1">
                <a:solidFill>
                  <a:srgbClr val="7030A0"/>
                </a:solidFill>
              </a:rPr>
              <a:t>VehicleTest</a:t>
            </a:r>
            <a:r>
              <a:rPr lang="en-US" altLang="zh-CN" dirty="0">
                <a:solidFill>
                  <a:srgbClr val="7030A0"/>
                </a:solidFill>
              </a:rPr>
              <a:t>, </a:t>
            </a:r>
            <a:r>
              <a:rPr lang="zh-CN" altLang="en-US" dirty="0">
                <a:solidFill>
                  <a:srgbClr val="7030A0"/>
                </a:solidFill>
              </a:rPr>
              <a:t>在其 </a:t>
            </a:r>
            <a:r>
              <a:rPr lang="en-US" altLang="zh-CN" dirty="0">
                <a:solidFill>
                  <a:srgbClr val="7030A0"/>
                </a:solidFill>
              </a:rPr>
              <a:t>main </a:t>
            </a:r>
            <a:r>
              <a:rPr lang="zh-CN" altLang="en-US" dirty="0">
                <a:solidFill>
                  <a:srgbClr val="7030A0"/>
                </a:solidFill>
              </a:rPr>
              <a:t>方法中创建一个品牌为 “</a:t>
            </a:r>
            <a:r>
              <a:rPr lang="en-US" altLang="zh-CN" dirty="0" err="1">
                <a:solidFill>
                  <a:srgbClr val="7030A0"/>
                </a:solidFill>
              </a:rPr>
              <a:t>benz</a:t>
            </a:r>
            <a:r>
              <a:rPr lang="en-US" altLang="zh-CN" dirty="0">
                <a:solidFill>
                  <a:srgbClr val="7030A0"/>
                </a:solidFill>
              </a:rPr>
              <a:t>”</a:t>
            </a:r>
            <a:r>
              <a:rPr lang="zh-CN" altLang="en-US" dirty="0">
                <a:solidFill>
                  <a:srgbClr val="7030A0"/>
                </a:solidFill>
              </a:rPr>
              <a:t>、 颜色为 “</a:t>
            </a:r>
            <a:r>
              <a:rPr lang="en-US" altLang="zh-CN" dirty="0">
                <a:solidFill>
                  <a:srgbClr val="7030A0"/>
                </a:solidFill>
              </a:rPr>
              <a:t>black”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的汽车。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再定义一个 </a:t>
            </a:r>
            <a:r>
              <a:rPr lang="en-US" altLang="zh-CN" dirty="0">
                <a:solidFill>
                  <a:srgbClr val="7030A0"/>
                </a:solidFill>
              </a:rPr>
              <a:t>Vehicle </a:t>
            </a:r>
            <a:r>
              <a:rPr lang="zh-CN" altLang="en-US" dirty="0">
                <a:solidFill>
                  <a:srgbClr val="7030A0"/>
                </a:solidFill>
              </a:rPr>
              <a:t>类的子类轿车类 </a:t>
            </a:r>
            <a:r>
              <a:rPr lang="en-US" altLang="zh-CN" dirty="0">
                <a:solidFill>
                  <a:srgbClr val="7030A0"/>
                </a:solidFill>
              </a:rPr>
              <a:t>Car, </a:t>
            </a:r>
            <a:r>
              <a:rPr lang="zh-CN" altLang="en-US" dirty="0">
                <a:solidFill>
                  <a:srgbClr val="7030A0"/>
                </a:solidFill>
              </a:rPr>
              <a:t>要求如下</a:t>
            </a:r>
            <a:r>
              <a:rPr lang="en-US" altLang="zh-CN" dirty="0">
                <a:solidFill>
                  <a:srgbClr val="7030A0"/>
                </a:solidFill>
              </a:rPr>
              <a:t>: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(1) </a:t>
            </a:r>
            <a:r>
              <a:rPr lang="zh-CN" altLang="en-US" dirty="0">
                <a:solidFill>
                  <a:srgbClr val="7030A0"/>
                </a:solidFill>
              </a:rPr>
              <a:t>轿车有自己的属性载人数 </a:t>
            </a:r>
            <a:r>
              <a:rPr lang="en-US" altLang="zh-CN" dirty="0">
                <a:solidFill>
                  <a:srgbClr val="7030A0"/>
                </a:solidFill>
              </a:rPr>
              <a:t>loader (int </a:t>
            </a:r>
            <a:r>
              <a:rPr lang="zh-CN" altLang="en-US" dirty="0">
                <a:solidFill>
                  <a:srgbClr val="7030A0"/>
                </a:solidFill>
              </a:rPr>
              <a:t>类型</a:t>
            </a:r>
            <a:r>
              <a:rPr lang="en-US" altLang="zh-CN" dirty="0">
                <a:solidFill>
                  <a:srgbClr val="7030A0"/>
                </a:solidFill>
              </a:rPr>
              <a:t>)</a:t>
            </a:r>
            <a:r>
              <a:rPr lang="zh-CN" altLang="en-US" dirty="0">
                <a:solidFill>
                  <a:srgbClr val="7030A0"/>
                </a:solidFill>
              </a:rPr>
              <a:t>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(2) </a:t>
            </a:r>
            <a:r>
              <a:rPr lang="zh-CN" altLang="en-US" dirty="0">
                <a:solidFill>
                  <a:srgbClr val="7030A0"/>
                </a:solidFill>
              </a:rPr>
              <a:t>提供该类初始化属性的构造方法。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(3) </a:t>
            </a:r>
            <a:r>
              <a:rPr lang="zh-CN" altLang="en-US" dirty="0">
                <a:solidFill>
                  <a:srgbClr val="7030A0"/>
                </a:solidFill>
              </a:rPr>
              <a:t>重新定义 </a:t>
            </a:r>
            <a:r>
              <a:rPr lang="en-US" altLang="zh-CN" dirty="0">
                <a:solidFill>
                  <a:srgbClr val="7030A0"/>
                </a:solidFill>
              </a:rPr>
              <a:t>run (), </a:t>
            </a:r>
            <a:r>
              <a:rPr lang="zh-CN" altLang="en-US" dirty="0">
                <a:solidFill>
                  <a:srgbClr val="7030A0"/>
                </a:solidFill>
              </a:rPr>
              <a:t>用打印语句描述轿车奔跑的功能。</a:t>
            </a:r>
            <a:endParaRPr lang="zh-CN" altLang="en-US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151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en-US" altLang="zh-CN" dirty="0">
                <a:solidFill>
                  <a:srgbClr val="7030A0"/>
                </a:solidFill>
              </a:rPr>
              <a:t>(4) </a:t>
            </a:r>
            <a:r>
              <a:rPr lang="zh-CN" altLang="en-US" dirty="0">
                <a:solidFill>
                  <a:srgbClr val="7030A0"/>
                </a:solidFill>
              </a:rPr>
              <a:t>定义测试类 </a:t>
            </a:r>
            <a:r>
              <a:rPr lang="en-US" altLang="zh-CN" dirty="0">
                <a:solidFill>
                  <a:srgbClr val="7030A0"/>
                </a:solidFill>
              </a:rPr>
              <a:t>Test, </a:t>
            </a:r>
            <a:r>
              <a:rPr lang="zh-CN" altLang="en-US" dirty="0">
                <a:solidFill>
                  <a:srgbClr val="7030A0"/>
                </a:solidFill>
              </a:rPr>
              <a:t>在其 </a:t>
            </a:r>
            <a:r>
              <a:rPr lang="en-US" altLang="zh-CN" dirty="0">
                <a:solidFill>
                  <a:srgbClr val="7030A0"/>
                </a:solidFill>
              </a:rPr>
              <a:t>main </a:t>
            </a:r>
            <a:r>
              <a:rPr lang="zh-CN" altLang="en-US" dirty="0">
                <a:solidFill>
                  <a:srgbClr val="7030A0"/>
                </a:solidFill>
              </a:rPr>
              <a:t>方法中创建一个品牌为 “</a:t>
            </a:r>
            <a:r>
              <a:rPr lang="en-US" altLang="zh-CN" dirty="0">
                <a:solidFill>
                  <a:srgbClr val="7030A0"/>
                </a:solidFill>
              </a:rPr>
              <a:t>Honda”</a:t>
            </a:r>
            <a:r>
              <a:rPr lang="zh-CN" altLang="en-US" dirty="0">
                <a:solidFill>
                  <a:srgbClr val="7030A0"/>
                </a:solidFill>
              </a:rPr>
              <a:t>、 颜色为 “</a:t>
            </a:r>
            <a:r>
              <a:rPr lang="en-US" altLang="zh-CN" dirty="0">
                <a:solidFill>
                  <a:srgbClr val="7030A0"/>
                </a:solidFill>
              </a:rPr>
              <a:t>red”,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zh-CN" altLang="en-US" dirty="0">
                <a:solidFill>
                  <a:srgbClr val="7030A0"/>
                </a:solidFill>
              </a:rPr>
              <a:t>载人数为 </a:t>
            </a:r>
            <a:r>
              <a:rPr lang="en-US" altLang="zh-CN" dirty="0">
                <a:solidFill>
                  <a:srgbClr val="7030A0"/>
                </a:solidFill>
              </a:rPr>
              <a:t>2 </a:t>
            </a:r>
            <a:r>
              <a:rPr lang="zh-CN" altLang="en-US" dirty="0">
                <a:solidFill>
                  <a:srgbClr val="7030A0"/>
                </a:solidFill>
              </a:rPr>
              <a:t>人的轿车。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75000">
              <a:srgbClr val="F898E8"/>
            </a:gs>
            <a:gs pos="74000">
              <a:srgbClr val="F898E8"/>
            </a:gs>
            <a:gs pos="20980">
              <a:srgbClr val="F898E8"/>
            </a:gs>
            <a:gs pos="12000">
              <a:srgbClr val="F898E8"/>
            </a:gs>
            <a:gs pos="0">
              <a:srgbClr val="F898E8"/>
            </a:gs>
            <a:gs pos="32000">
              <a:srgbClr val="F898E8"/>
            </a:gs>
            <a:gs pos="54545">
              <a:srgbClr val="F898E8"/>
            </a:gs>
            <a:gs pos="100000">
              <a:srgbClr val="F898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84675" y="2797175"/>
            <a:ext cx="3782060" cy="155384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zh-CN" alt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6200"/>
            <a:ext cx="10515600" cy="670559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62500" lnSpcReduction="20000"/>
          </a:bodyPr>
          <a:lstStyle/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sum ();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的值为: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 +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j 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j 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j 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sum ()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i+j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altLang="zh-CN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i+j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));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334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pPr indent="2667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运行结果如下：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类值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:20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 algn="just">
              <a:lnSpc>
                <a:spcPts val="1610"/>
              </a:lnSpc>
              <a:spcAft>
                <a:spcPts val="5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类值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40000"/>
              </a:lnSpc>
              <a:spcAft>
                <a:spcPts val="3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的值为：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7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j:8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i+j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:15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包括了父类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类中所有成员。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类的属性，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类定义了属性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j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类继 承了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类，则子类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包括父类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中所有的成员，所以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类对象也有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i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属性和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showA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 法。但父类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A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不具有其子类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宋体" panose="02010600030101010101" pitchFamily="2" charset="-122"/>
              </a:rPr>
              <a:t>B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类特有的属性和方法。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>
              <a:lnSpc>
                <a:spcPts val="1610"/>
              </a:lnSpc>
              <a:spcAft>
                <a:spcPts val="13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继承：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10"/>
              </a:lnSpc>
              <a:spcAft>
                <a:spcPts val="500"/>
              </a:spcAft>
              <a:tabLst>
                <a:tab pos="2237105" algn="l"/>
              </a:tabLs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〃子类	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父类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  <a:tabLst>
                <a:tab pos="1397635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类名	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extends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indent="266700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子类由两部分构成：从父类继承的+自己定义的。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10"/>
              </a:lnSpc>
              <a:spcAft>
                <a:spcPts val="3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子类具有父类的；父类没有子类的。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ts val="1610"/>
              </a:lnSpc>
              <a:spcAft>
                <a:spcPts val="21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创建子类对象时，先创建父类部分，再创建自己的空间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710" y="365125"/>
            <a:ext cx="10515600" cy="588199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800100" indent="266700">
              <a:lnSpc>
                <a:spcPct val="140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class Test (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public static void main (String [ ]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args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(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266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A{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x;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() ( 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(this, x) ; 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266700">
              <a:lnSpc>
                <a:spcPct val="140000"/>
              </a:lnSpc>
              <a:spcAft>
                <a:spcPts val="4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B extends A{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m;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53885" y="1212735"/>
          <a:ext cx="3791585" cy="1613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6210"/>
                <a:gridCol w="859790"/>
                <a:gridCol w="731520"/>
                <a:gridCol w="774065"/>
              </a:tblGrid>
              <a:tr h="191770">
                <a:tc>
                  <a:txBody>
                    <a:bodyPr/>
                    <a:lstStyle/>
                    <a:p>
                      <a:pPr indent="2413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B bl =new B </a:t>
                      </a:r>
                      <a:r>
                        <a:rPr lang="zh-TW" sz="1000">
                          <a:effectLst/>
                        </a:rPr>
                        <a:t>();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= = &gt;bl</a:t>
                      </a:r>
                      <a:r>
                        <a:rPr lang="zh-TW" sz="1000">
                          <a:effectLst/>
                        </a:rPr>
                        <a:t>属性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 gridSpan="2">
                  <a:txBody>
                    <a:bodyPr/>
                    <a:lstStyle/>
                    <a:p>
                      <a:pPr indent="127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bl</a:t>
                      </a:r>
                      <a:r>
                        <a:rPr lang="zh-TW" sz="1000">
                          <a:effectLst/>
                        </a:rPr>
                        <a:t>方法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 hMerge="1">
                  <a:tcPr/>
                </a:tc>
              </a:tr>
              <a:tr h="198120">
                <a:tc>
                  <a:txBody>
                    <a:bodyPr/>
                    <a:lstStyle/>
                    <a:p>
                      <a:pPr marL="1092200"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bl. x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397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bl. m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143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bl. fn ()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bl. show ()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  <a:tr h="210185">
                <a:tc>
                  <a:txBody>
                    <a:bodyPr/>
                    <a:lstStyle/>
                    <a:p>
                      <a:pPr indent="2413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A al=new A ();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== &gt;al</a:t>
                      </a:r>
                      <a:r>
                        <a:rPr lang="zh-TW" sz="1000">
                          <a:effectLst/>
                        </a:rPr>
                        <a:t>属性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al</a:t>
                      </a:r>
                      <a:r>
                        <a:rPr lang="zh-TW" sz="1000">
                          <a:effectLst/>
                        </a:rPr>
                        <a:t>方法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r>
                        <a:rPr lang="en-US" sz="500">
                          <a:effectLst/>
                        </a:rPr>
                        <a:t> 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</a:tr>
              <a:tr h="194945">
                <a:tc>
                  <a:txBody>
                    <a:bodyPr/>
                    <a:lstStyle/>
                    <a:p>
                      <a:pPr marL="1092200" indent="2540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al. x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397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al. m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114300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al. fn ()</a:t>
                      </a:r>
                      <a:endParaRPr lang="zh-CN" sz="1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40000"/>
                        </a:lnSpc>
                        <a:spcAft>
                          <a:spcPts val="300"/>
                        </a:spcAft>
                      </a:pPr>
                      <a:r>
                        <a:rPr lang="en-US" sz="1000" dirty="0">
                          <a:effectLst/>
                        </a:rPr>
                        <a:t>al. show ()</a:t>
                      </a:r>
                      <a:endParaRPr lang="zh-CN" sz="1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898E8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273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800100" indent="520700">
              <a:lnSpc>
                <a:spcPct val="147000"/>
              </a:lnSpc>
              <a:spcAft>
                <a:spcPts val="20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520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void show () {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50900" indent="12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 y = 10;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12700">
              <a:lnSpc>
                <a:spcPct val="147000"/>
              </a:lnSpc>
              <a:spcAft>
                <a:spcPts val="2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System, out.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printin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(”子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类：</a:t>
            </a:r>
            <a:r>
              <a:rPr lang="en-US" altLang="zh-CN" sz="1800" baseline="30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+x+m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y);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800100" indent="520700">
              <a:lnSpc>
                <a:spcPts val="1685"/>
              </a:lnSpc>
              <a:spcAft>
                <a:spcPts val="20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此方法中的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不能使用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this, y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super.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US" altLang="zh-CN" sz="1800" baseline="-25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20700" indent="12700">
              <a:lnSpc>
                <a:spcPts val="1685"/>
              </a:lnSpc>
              <a:spcAft>
                <a:spcPts val="560"/>
              </a:spcAft>
            </a:pP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此方法中的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可以写成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也可写成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this, m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不能写成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super, m 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此方法中的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可以写成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也可写成</a:t>
            </a:r>
            <a:endParaRPr lang="en-US" altLang="zh-TW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20700" indent="12700">
              <a:lnSpc>
                <a:spcPts val="1685"/>
              </a:lnSpc>
              <a:spcAft>
                <a:spcPts val="56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this, x</a:t>
            </a:r>
            <a:r>
              <a:rPr lang="zh-TW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还可以写成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super, x) 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f23ccb7b-04f4-4356-8af9-0ff9a768c7c1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12807</Words>
  <Application>WPS 演示</Application>
  <PresentationFormat>宽屏</PresentationFormat>
  <Paragraphs>827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等线</vt:lpstr>
      <vt:lpstr>等线 Light</vt:lpstr>
      <vt:lpstr>微软雅黑</vt:lpstr>
      <vt:lpstr>Arial Unicode MS</vt:lpstr>
      <vt:lpstr>Calibri</vt:lpstr>
      <vt:lpstr>PMingLiU</vt:lpstr>
      <vt:lpstr>等线</vt:lpstr>
      <vt:lpstr>Office 主题​​</vt:lpstr>
      <vt:lpstr>第五章继承与多态 </vt:lpstr>
      <vt:lpstr>学习目标</vt:lpstr>
      <vt:lpstr>情景导入 </vt:lpstr>
      <vt:lpstr> 5. 2.1类的继承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5. 2.2包与访问权限 </vt:lpstr>
      <vt:lpstr>PowerPoint 演示文稿</vt:lpstr>
      <vt:lpstr>PowerPoint 演示文稿</vt:lpstr>
      <vt:lpstr> 二、访问权限修饰符 </vt:lpstr>
      <vt:lpstr>PowerPoint 演示文稿</vt:lpstr>
      <vt:lpstr>PowerPoint 演示文稿</vt:lpstr>
      <vt:lpstr> 5. 2. 3 super 关键字 </vt:lpstr>
      <vt:lpstr> —、super访问父类成员 </vt:lpstr>
      <vt:lpstr>PowerPoint 演示文稿</vt:lpstr>
      <vt:lpstr>二 super关键字调用父类的构造函数</vt:lpstr>
      <vt:lpstr>PowerPoint 演示文稿</vt:lpstr>
      <vt:lpstr>PowerPoint 演示文稿</vt:lpstr>
      <vt:lpstr>PowerPoint 演示文稿</vt:lpstr>
      <vt:lpstr>  5.2.4子类构造器的执行顺序 </vt:lpstr>
      <vt:lpstr>PowerPoint 演示文稿</vt:lpstr>
      <vt:lpstr> 5. 2. 5 多态性 </vt:lpstr>
      <vt:lpstr>PowerPoint 演示文稿</vt:lpstr>
      <vt:lpstr>PowerPoint 演示文稿</vt:lpstr>
      <vt:lpstr>PowerPoint 演示文稿</vt:lpstr>
      <vt:lpstr>(2) 子类方法不能缩小父类方法的访问权限。 例如: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 多态的特征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5. 2. 6 引用数据类型的转换</vt:lpstr>
      <vt:lpstr>PowerPoint 演示文稿</vt:lpstr>
      <vt:lpstr>PowerPoint 演示文稿</vt:lpstr>
      <vt:lpstr>二、 向上转型</vt:lpstr>
      <vt:lpstr>PowerPoint 演示文稿</vt:lpstr>
      <vt:lpstr>5. 2. 7 继承中使用 final</vt:lpstr>
      <vt:lpstr>PowerPoint 演示文稿</vt:lpstr>
      <vt:lpstr>三、 Object 类</vt:lpstr>
      <vt:lpstr>5. 3 项目实践</vt:lpstr>
      <vt:lpstr>5. 4 项目强化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温媛-教材出版发行15901311127</cp:lastModifiedBy>
  <cp:revision>8</cp:revision>
  <dcterms:created xsi:type="dcterms:W3CDTF">2023-06-11T11:02:00Z</dcterms:created>
  <dcterms:modified xsi:type="dcterms:W3CDTF">2023-09-04T01:56:34Z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5117EC95A1D14248AB5DD2CB03169C3C_12</vt:lpwstr>
  </property>
  <property fmtid="{D5CDD505-2E9C-101B-9397-08002B2CF9AE}" pid="3" name="KSOProductBuildVer">
    <vt:lpwstr>2052-11.1.0.14309</vt:lpwstr>
  </property>
</Properties>
</file>