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1" r:id="rId3"/>
    <p:sldId id="324" r:id="rId4"/>
    <p:sldId id="322" r:id="rId5"/>
    <p:sldId id="323" r:id="rId6"/>
    <p:sldId id="325" r:id="rId7"/>
    <p:sldId id="327" r:id="rId8"/>
    <p:sldId id="333" r:id="rId9"/>
    <p:sldId id="345" r:id="rId10"/>
    <p:sldId id="346" r:id="rId11"/>
    <p:sldId id="347" r:id="rId12"/>
    <p:sldId id="344" r:id="rId13"/>
    <p:sldId id="348" r:id="rId14"/>
    <p:sldId id="349" r:id="rId15"/>
    <p:sldId id="334" r:id="rId16"/>
    <p:sldId id="335" r:id="rId17"/>
    <p:sldId id="336" r:id="rId18"/>
    <p:sldId id="350" r:id="rId19"/>
    <p:sldId id="351" r:id="rId20"/>
    <p:sldId id="337" r:id="rId21"/>
    <p:sldId id="352" r:id="rId22"/>
    <p:sldId id="353" r:id="rId23"/>
    <p:sldId id="354" r:id="rId24"/>
    <p:sldId id="357" r:id="rId25"/>
    <p:sldId id="356" r:id="rId26"/>
    <p:sldId id="355" r:id="rId27"/>
    <p:sldId id="358" r:id="rId28"/>
    <p:sldId id="361" r:id="rId29"/>
    <p:sldId id="360" r:id="rId30"/>
    <p:sldId id="359" r:id="rId31"/>
    <p:sldId id="343" r:id="rId32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 婉齐" initials="李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466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2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/>
          <a:srcRect l="22353" t="-10161"/>
          <a:stretch>
            <a:fillRect/>
          </a:stretch>
        </p:blipFill>
        <p:spPr>
          <a:xfrm>
            <a:off x="0" y="6158753"/>
            <a:ext cx="12196481" cy="699247"/>
          </a:xfrm>
          <a:prstGeom prst="rect">
            <a:avLst/>
          </a:prstGeom>
        </p:spPr>
      </p:pic>
      <p:pic>
        <p:nvPicPr>
          <p:cNvPr id="11" name="图片 10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4" t="36095" r="77458" b="-1"/>
          <a:stretch>
            <a:fillRect/>
          </a:stretch>
        </p:blipFill>
        <p:spPr>
          <a:xfrm>
            <a:off x="96818" y="107577"/>
            <a:ext cx="914400" cy="445974"/>
          </a:xfrm>
          <a:prstGeom prst="rect">
            <a:avLst/>
          </a:prstGeom>
        </p:spPr>
      </p:pic>
      <p:pic>
        <p:nvPicPr>
          <p:cNvPr id="12" name="图片 11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4" t="46551" r="11453" b="7375"/>
          <a:stretch>
            <a:fillRect/>
          </a:stretch>
        </p:blipFill>
        <p:spPr>
          <a:xfrm>
            <a:off x="96818" y="527125"/>
            <a:ext cx="1097280" cy="3215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910" y="39202"/>
            <a:ext cx="1792090" cy="10120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467029"/>
            <a:ext cx="12192000" cy="1792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l="22353" t="-10161"/>
          <a:stretch>
            <a:fillRect/>
          </a:stretch>
        </p:blipFill>
        <p:spPr>
          <a:xfrm>
            <a:off x="0" y="6158753"/>
            <a:ext cx="12196481" cy="1975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>
            <a:alphaModFix amt="50000"/>
          </a:blip>
          <a:srcRect l="3135" r="1" b="1"/>
          <a:stretch>
            <a:fillRect/>
          </a:stretch>
        </p:blipFill>
        <p:spPr>
          <a:xfrm>
            <a:off x="3069" y="-24"/>
            <a:ext cx="12188931" cy="68579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12257" y="2794197"/>
            <a:ext cx="870154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第十一章   线程</a:t>
            </a:r>
            <a:endParaRPr lang="zh-CN" altLang="en-US" sz="6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172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通过实现</a:t>
            </a:r>
            <a:r>
              <a:rPr lang="en-US" altLang="zh-CN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Runnable</a:t>
            </a:r>
            <a:r>
              <a:rPr lang="zh-CN" altLang="en-US" b="1" spc="-10" dirty="0">
                <a:solidFill>
                  <a:srgbClr val="00AEEF"/>
                </a:solidFill>
                <a:ea typeface="等线" panose="02010600030101010101" pitchFamily="2" charset="-122"/>
                <a:cs typeface="微软雅黑" panose="020B0503020204020204" pitchFamily="34" charset="-122"/>
              </a:rPr>
              <a:t>接口创建线程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50142"/>
            <a:ext cx="10515600" cy="481780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25000" lnSpcReduction="20000"/>
          </a:bodyPr>
          <a:lstStyle/>
          <a:p>
            <a:pPr marL="1089660" eaLnBrk="0">
              <a:lnSpc>
                <a:spcPct val="75000"/>
              </a:lnSpc>
              <a:spcBef>
                <a:spcPts val="425"/>
              </a:spcBef>
              <a:spcAft>
                <a:spcPts val="0"/>
              </a:spcAft>
            </a:pPr>
            <a:endParaRPr lang="en-US" altLang="zh-CN" sz="18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r>
              <a:rPr lang="en-US" altLang="zh-CN" sz="7200" dirty="0"/>
              <a:t>        Thread t2=new Thread(rt2);</a:t>
            </a:r>
            <a:endParaRPr lang="en-US" altLang="zh-CN" sz="7200" dirty="0"/>
          </a:p>
          <a:p>
            <a:r>
              <a:rPr lang="en-US" altLang="zh-CN" sz="7200" dirty="0"/>
              <a:t>         t1. start();</a:t>
            </a:r>
            <a:endParaRPr lang="en-US" altLang="zh-CN" sz="7200" dirty="0"/>
          </a:p>
          <a:p>
            <a:r>
              <a:rPr lang="en-US" altLang="zh-CN" sz="7200" dirty="0"/>
              <a:t>         t2. start();   } }</a:t>
            </a:r>
            <a:endParaRPr lang="en-US" altLang="zh-CN" sz="7200" dirty="0"/>
          </a:p>
          <a:p>
            <a:r>
              <a:rPr lang="en-US" altLang="zh-CN" sz="7200" dirty="0"/>
              <a:t>class MyThread_1 implements Runnable</a:t>
            </a:r>
            <a:endParaRPr lang="en-US" altLang="zh-CN" sz="7200" dirty="0"/>
          </a:p>
          <a:p>
            <a:r>
              <a:rPr lang="en-US" altLang="zh-CN" sz="7200" dirty="0"/>
              <a:t>{     public void run()</a:t>
            </a:r>
            <a:endParaRPr lang="en-US" altLang="zh-CN" sz="7200" dirty="0"/>
          </a:p>
          <a:p>
            <a:r>
              <a:rPr lang="en-US" altLang="zh-CN" sz="7200" dirty="0"/>
              <a:t>      {     for(int </a:t>
            </a:r>
            <a:r>
              <a:rPr lang="en-US" altLang="zh-CN" sz="7200" dirty="0" err="1"/>
              <a:t>i</a:t>
            </a:r>
            <a:r>
              <a:rPr lang="en-US" altLang="zh-CN" sz="7200" dirty="0"/>
              <a:t>=1;i&lt;10;i++)</a:t>
            </a:r>
            <a:endParaRPr lang="en-US" altLang="zh-CN" sz="7200" dirty="0"/>
          </a:p>
          <a:p>
            <a:r>
              <a:rPr lang="en-US" altLang="zh-CN" sz="7200" dirty="0"/>
              <a:t>                  System. out. </a:t>
            </a:r>
            <a:r>
              <a:rPr lang="en-US" altLang="zh-CN" sz="7200" dirty="0" err="1"/>
              <a:t>println</a:t>
            </a:r>
            <a:r>
              <a:rPr lang="en-US" altLang="zh-CN" sz="7200" dirty="0"/>
              <a:t>("1 </a:t>
            </a:r>
            <a:r>
              <a:rPr lang="zh-CN" altLang="en-US" sz="7200" dirty="0"/>
              <a:t>班第</a:t>
            </a:r>
            <a:r>
              <a:rPr lang="en-US" altLang="zh-CN" sz="7200" dirty="0"/>
              <a:t>"+</a:t>
            </a:r>
            <a:r>
              <a:rPr lang="en-US" altLang="zh-CN" sz="7200" dirty="0" err="1"/>
              <a:t>i</a:t>
            </a:r>
            <a:r>
              <a:rPr lang="en-US" altLang="zh-CN" sz="7200" dirty="0"/>
              <a:t>+"</a:t>
            </a:r>
            <a:r>
              <a:rPr lang="zh-CN" altLang="en-US" sz="7200" dirty="0"/>
              <a:t>个人报数</a:t>
            </a:r>
            <a:r>
              <a:rPr lang="en-US" altLang="zh-CN" sz="7200" dirty="0"/>
              <a:t>:"+</a:t>
            </a:r>
            <a:r>
              <a:rPr lang="en-US" altLang="zh-CN" sz="7200" dirty="0" err="1"/>
              <a:t>i</a:t>
            </a:r>
            <a:r>
              <a:rPr lang="en-US" altLang="zh-CN" sz="7200" dirty="0"/>
              <a:t>); } }</a:t>
            </a:r>
            <a:endParaRPr lang="en-US" altLang="zh-CN" sz="7200" dirty="0"/>
          </a:p>
          <a:p>
            <a:r>
              <a:rPr lang="en-US" altLang="zh-CN" sz="7200" dirty="0"/>
              <a:t>class MyThread_2 implements Runnable</a:t>
            </a:r>
            <a:endParaRPr lang="en-US" altLang="zh-CN" sz="7200" dirty="0"/>
          </a:p>
          <a:p>
            <a:r>
              <a:rPr lang="en-US" altLang="zh-CN" sz="7200" dirty="0"/>
              <a:t>{    public void run()</a:t>
            </a:r>
            <a:endParaRPr lang="en-US" altLang="zh-CN" sz="7200" dirty="0"/>
          </a:p>
          <a:p>
            <a:r>
              <a:rPr lang="en-US" altLang="zh-CN" sz="7200" dirty="0"/>
              <a:t>     {</a:t>
            </a:r>
            <a:endParaRPr lang="en-US" altLang="zh-CN" sz="7200" dirty="0"/>
          </a:p>
          <a:p>
            <a:r>
              <a:rPr lang="en-US" altLang="zh-CN" sz="7200" dirty="0"/>
              <a:t>for(int j=1;j&lt;10;j++)</a:t>
            </a:r>
            <a:endParaRPr lang="en-US" altLang="zh-CN" sz="7200" dirty="0"/>
          </a:p>
          <a:p>
            <a:r>
              <a:rPr lang="en-US" altLang="zh-CN" sz="7200" dirty="0"/>
              <a:t>System. out. </a:t>
            </a:r>
            <a:r>
              <a:rPr lang="en-US" altLang="zh-CN" sz="7200" dirty="0" err="1"/>
              <a:t>println</a:t>
            </a:r>
            <a:r>
              <a:rPr lang="en-US" altLang="zh-CN" sz="7200" dirty="0"/>
              <a:t>("2 </a:t>
            </a:r>
            <a:r>
              <a:rPr lang="zh-CN" altLang="en-US" sz="7200" dirty="0"/>
              <a:t>班第</a:t>
            </a:r>
            <a:r>
              <a:rPr lang="en-US" altLang="zh-CN" sz="7200" dirty="0"/>
              <a:t>"+j+"</a:t>
            </a:r>
            <a:r>
              <a:rPr lang="zh-CN" altLang="en-US" sz="7200" dirty="0"/>
              <a:t>个人报数</a:t>
            </a:r>
            <a:r>
              <a:rPr lang="en-US" altLang="zh-CN" sz="7200" dirty="0"/>
              <a:t>:"+j);</a:t>
            </a:r>
            <a:endParaRPr lang="en-US" altLang="zh-CN" sz="7200" dirty="0"/>
          </a:p>
          <a:p>
            <a:r>
              <a:rPr lang="en-US" altLang="zh-CN" sz="7200" dirty="0"/>
              <a:t>}</a:t>
            </a:r>
            <a:endParaRPr lang="en-US" altLang="zh-CN" sz="7200" dirty="0"/>
          </a:p>
          <a:p>
            <a:r>
              <a:rPr lang="en-US" altLang="zh-CN" sz="7200" dirty="0"/>
              <a:t>}</a:t>
            </a:r>
            <a:endParaRPr lang="en-US" altLang="zh-CN" sz="7200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172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11. 2. 3   </a:t>
            </a:r>
            <a:r>
              <a:rPr lang="zh-CN" altLang="en-US" sz="4400" b="1" spc="-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线程的属性和状态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50142"/>
            <a:ext cx="10515600" cy="481780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1089660" eaLnBrk="0">
              <a:lnSpc>
                <a:spcPct val="75000"/>
              </a:lnSpc>
              <a:spcBef>
                <a:spcPts val="425"/>
              </a:spcBef>
              <a:spcAft>
                <a:spcPts val="0"/>
              </a:spcAft>
            </a:pPr>
            <a:endParaRPr lang="en-US" altLang="zh-CN" sz="19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089660" eaLnBrk="0">
              <a:lnSpc>
                <a:spcPct val="150000"/>
              </a:lnSpc>
              <a:spcBef>
                <a:spcPts val="425"/>
              </a:spcBef>
              <a:spcAft>
                <a:spcPts val="0"/>
              </a:spcAft>
            </a:pPr>
            <a:r>
              <a:rPr lang="zh-CN" altLang="en-US" sz="19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线程的生命周期</a:t>
            </a:r>
            <a:endParaRPr lang="zh-CN" altLang="en-US" sz="19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089660" eaLnBrk="0">
              <a:lnSpc>
                <a:spcPct val="150000"/>
              </a:lnSpc>
              <a:spcBef>
                <a:spcPts val="425"/>
              </a:spcBef>
              <a:spcAft>
                <a:spcPts val="0"/>
              </a:spcAft>
            </a:pPr>
            <a:r>
              <a:rPr lang="zh-CN" altLang="en-US" sz="19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线程从创建、 运行到结束总是处于下面五个状态之一</a:t>
            </a:r>
            <a:r>
              <a:rPr lang="en-US" altLang="zh-CN" sz="19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 </a:t>
            </a:r>
            <a:r>
              <a:rPr lang="zh-CN" altLang="en-US" sz="19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新建状态、 就绪状态、 运行状态、 阻塞状态及结束状态。 线程的状态如图 </a:t>
            </a:r>
            <a:r>
              <a:rPr lang="en-US" altLang="zh-CN" sz="19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11. 7 </a:t>
            </a:r>
            <a:r>
              <a:rPr lang="zh-CN" altLang="en-US" sz="19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8655" y="3577998"/>
            <a:ext cx="6274690" cy="241640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172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11. 2. 3   </a:t>
            </a:r>
            <a:r>
              <a:rPr lang="zh-CN" altLang="en-US" sz="4400" b="1" spc="-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线程的属性和状态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50142"/>
            <a:ext cx="10515600" cy="481780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1146810" indent="-285750" eaLnBrk="0">
              <a:lnSpc>
                <a:spcPct val="150000"/>
              </a:lnSpc>
              <a:spcBef>
                <a:spcPts val="425"/>
              </a:spcBef>
            </a:pPr>
            <a:r>
              <a:rPr lang="en-US" altLang="zh-CN" sz="1800" dirty="0"/>
              <a:t>1. </a:t>
            </a:r>
            <a:r>
              <a:rPr lang="zh-CN" altLang="en-US" sz="1800" dirty="0"/>
              <a:t>新建状态 </a:t>
            </a:r>
            <a:r>
              <a:rPr lang="en-US" altLang="zh-CN" sz="1800" dirty="0"/>
              <a:t>(New Thread) </a:t>
            </a:r>
            <a:endParaRPr lang="en-US" altLang="zh-CN" sz="1800" dirty="0"/>
          </a:p>
          <a:p>
            <a:pPr marL="1089660" eaLnBrk="0">
              <a:lnSpc>
                <a:spcPct val="150000"/>
              </a:lnSpc>
              <a:spcBef>
                <a:spcPts val="425"/>
              </a:spcBef>
              <a:spcAft>
                <a:spcPts val="0"/>
              </a:spcAft>
            </a:pPr>
            <a:r>
              <a:rPr lang="zh-CN" altLang="en-US" sz="1800" dirty="0"/>
              <a:t>当线程用 </a:t>
            </a:r>
            <a:r>
              <a:rPr lang="en-US" altLang="zh-CN" sz="1800" dirty="0"/>
              <a:t>new </a:t>
            </a:r>
            <a:r>
              <a:rPr lang="zh-CN" altLang="en-US" sz="1800" dirty="0"/>
              <a:t>创建时</a:t>
            </a:r>
            <a:r>
              <a:rPr lang="en-US" altLang="zh-CN" sz="1800" dirty="0"/>
              <a:t>, </a:t>
            </a:r>
            <a:r>
              <a:rPr lang="zh-CN" altLang="en-US" sz="1800" dirty="0"/>
              <a:t>线程就处于新建状态。 处于新建状态的线程并没有为其分配系 统资源</a:t>
            </a:r>
            <a:r>
              <a:rPr lang="en-US" altLang="zh-CN" sz="1800" dirty="0"/>
              <a:t>, </a:t>
            </a:r>
            <a:r>
              <a:rPr lang="zh-CN" altLang="en-US" sz="1800" dirty="0"/>
              <a:t>是空的线程对象。 新建状态的线程只能执行启动线程的操作</a:t>
            </a:r>
            <a:r>
              <a:rPr lang="en-US" altLang="zh-CN" sz="1800" dirty="0"/>
              <a:t>, </a:t>
            </a:r>
            <a:r>
              <a:rPr lang="zh-CN" altLang="en-US" sz="1800" dirty="0"/>
              <a:t>执行其他方法是无 意义的。</a:t>
            </a:r>
            <a:endParaRPr lang="en-US" altLang="zh-CN" sz="1800" dirty="0"/>
          </a:p>
          <a:p>
            <a:pPr marL="1089660" eaLnBrk="0">
              <a:lnSpc>
                <a:spcPct val="150000"/>
              </a:lnSpc>
              <a:spcBef>
                <a:spcPts val="425"/>
              </a:spcBef>
              <a:spcAft>
                <a:spcPts val="0"/>
              </a:spcAft>
            </a:pPr>
            <a:r>
              <a:rPr lang="en-US" altLang="zh-CN" sz="1800" dirty="0"/>
              <a:t>2. </a:t>
            </a:r>
            <a:r>
              <a:rPr lang="zh-CN" altLang="en-US" sz="1800" dirty="0"/>
              <a:t>就绪状态 </a:t>
            </a:r>
            <a:r>
              <a:rPr lang="en-US" altLang="zh-CN" sz="1800" dirty="0"/>
              <a:t>(Runnable) </a:t>
            </a:r>
            <a:endParaRPr lang="en-US" altLang="zh-CN" sz="1800" dirty="0"/>
          </a:p>
          <a:p>
            <a:pPr marL="1089660" eaLnBrk="0">
              <a:lnSpc>
                <a:spcPct val="150000"/>
              </a:lnSpc>
              <a:spcBef>
                <a:spcPts val="425"/>
              </a:spcBef>
              <a:spcAft>
                <a:spcPts val="0"/>
              </a:spcAft>
            </a:pPr>
            <a:r>
              <a:rPr lang="zh-CN" altLang="en-US" sz="1800" dirty="0"/>
              <a:t>新建一个线程</a:t>
            </a:r>
            <a:r>
              <a:rPr lang="en-US" altLang="zh-CN" sz="1800" dirty="0"/>
              <a:t>, </a:t>
            </a:r>
            <a:r>
              <a:rPr lang="zh-CN" altLang="en-US" sz="1800" dirty="0"/>
              <a:t>线程不能自动的开始运行。 如果需要线程执行</a:t>
            </a:r>
            <a:r>
              <a:rPr lang="en-US" altLang="zh-CN" sz="1800" dirty="0"/>
              <a:t>, </a:t>
            </a:r>
            <a:r>
              <a:rPr lang="zh-CN" altLang="en-US" sz="1800" dirty="0"/>
              <a:t>就必须调用线程的 </a:t>
            </a:r>
            <a:r>
              <a:rPr lang="en-US" altLang="zh-CN" sz="1800" dirty="0"/>
              <a:t>start()</a:t>
            </a:r>
            <a:r>
              <a:rPr lang="zh-CN" altLang="en-US" sz="1800" dirty="0"/>
              <a:t>方法。 当线程对象调用 </a:t>
            </a:r>
            <a:r>
              <a:rPr lang="en-US" altLang="zh-CN" sz="1800" dirty="0"/>
              <a:t>start( )</a:t>
            </a:r>
            <a:r>
              <a:rPr lang="zh-CN" altLang="en-US" sz="1800" dirty="0"/>
              <a:t>方法即启动了线程。 此时线程就处于 “就绪状态”。 需要注意的是线程对象调用 </a:t>
            </a:r>
            <a:r>
              <a:rPr lang="en-US" altLang="zh-CN" sz="1800" dirty="0"/>
              <a:t>start()</a:t>
            </a:r>
            <a:r>
              <a:rPr lang="zh-CN" altLang="en-US" sz="1800" dirty="0"/>
              <a:t>方法并不意味着线程马上就被 </a:t>
            </a:r>
            <a:r>
              <a:rPr lang="en-US" altLang="zh-CN" sz="1800" dirty="0"/>
              <a:t>CPU </a:t>
            </a:r>
            <a:r>
              <a:rPr lang="zh-CN" altLang="en-US" sz="1800" dirty="0"/>
              <a:t>执行。 何时被执行</a:t>
            </a:r>
            <a:r>
              <a:rPr lang="en-US" altLang="zh-CN" sz="1800" dirty="0"/>
              <a:t>, </a:t>
            </a:r>
            <a:r>
              <a:rPr lang="zh-CN" altLang="en-US" sz="1800" dirty="0"/>
              <a:t>需要依据计算机操作系统的调度算法。 线程还必须同其他线程竞争 </a:t>
            </a:r>
            <a:r>
              <a:rPr lang="en-US" altLang="zh-CN" sz="1800" dirty="0"/>
              <a:t>CPU </a:t>
            </a:r>
            <a:r>
              <a:rPr lang="zh-CN" altLang="en-US" sz="1800" dirty="0"/>
              <a:t>时间</a:t>
            </a:r>
            <a:r>
              <a:rPr lang="en-US" altLang="zh-CN" sz="1800" dirty="0"/>
              <a:t>, </a:t>
            </a:r>
            <a:r>
              <a:rPr lang="zh-CN" altLang="en-US" sz="1800" dirty="0"/>
              <a:t>只有获得 </a:t>
            </a:r>
            <a:r>
              <a:rPr lang="en-US" altLang="zh-CN" sz="1800" dirty="0"/>
              <a:t>CPU </a:t>
            </a:r>
            <a:r>
              <a:rPr lang="zh-CN" altLang="en-US" sz="1800" dirty="0"/>
              <a:t>时间才可以运行线程。 因为在单 </a:t>
            </a:r>
            <a:r>
              <a:rPr lang="en-US" altLang="zh-CN" sz="1800" dirty="0"/>
              <a:t>CPU </a:t>
            </a:r>
            <a:r>
              <a:rPr lang="zh-CN" altLang="en-US" sz="1800" dirty="0"/>
              <a:t>的计算机系统中</a:t>
            </a:r>
            <a:r>
              <a:rPr lang="en-US" altLang="zh-CN" sz="1800" dirty="0"/>
              <a:t>, </a:t>
            </a:r>
            <a:r>
              <a:rPr lang="zh-CN" altLang="en-US" sz="1800" dirty="0"/>
              <a:t>宏观上是并发执行</a:t>
            </a:r>
            <a:r>
              <a:rPr lang="en-US" altLang="zh-CN" sz="1800" dirty="0"/>
              <a:t>, </a:t>
            </a:r>
            <a:r>
              <a:rPr lang="zh-CN" altLang="en-US" sz="1800" dirty="0"/>
              <a:t>而微观 还是轮流使用 </a:t>
            </a:r>
            <a:r>
              <a:rPr lang="en-US" altLang="zh-CN" sz="1800" dirty="0"/>
              <a:t>CPU </a:t>
            </a:r>
            <a:r>
              <a:rPr lang="zh-CN" altLang="en-US" sz="1800" dirty="0"/>
              <a:t>的。 不可能同时运行多个线程</a:t>
            </a:r>
            <a:r>
              <a:rPr lang="en-US" altLang="zh-CN" sz="1800" dirty="0"/>
              <a:t>, </a:t>
            </a:r>
            <a:r>
              <a:rPr lang="zh-CN" altLang="en-US" sz="1800" dirty="0"/>
              <a:t>一个时刻仅有一个线程处于运行状态。 而此时可能有多个线程处于就绪状态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172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11. 2. 3   </a:t>
            </a:r>
            <a:r>
              <a:rPr lang="zh-CN" altLang="en-US" sz="4400" b="1" spc="-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线程的属性和状态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50142"/>
            <a:ext cx="10515600" cy="481780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10000"/>
          </a:bodyPr>
          <a:lstStyle/>
          <a:p>
            <a:pPr marL="1146810" indent="-285750" eaLnBrk="0">
              <a:lnSpc>
                <a:spcPct val="150000"/>
              </a:lnSpc>
              <a:spcBef>
                <a:spcPts val="425"/>
              </a:spcBef>
            </a:pPr>
            <a:r>
              <a:rPr lang="en-US" altLang="zh-CN" sz="1800" dirty="0"/>
              <a:t>3. </a:t>
            </a:r>
            <a:r>
              <a:rPr lang="zh-CN" altLang="en-US" sz="1800" dirty="0"/>
              <a:t>运行状态 </a:t>
            </a:r>
            <a:r>
              <a:rPr lang="en-US" altLang="zh-CN" sz="1800" dirty="0"/>
              <a:t>(Running)</a:t>
            </a:r>
            <a:endParaRPr lang="en-US" altLang="zh-CN" sz="1800" dirty="0"/>
          </a:p>
          <a:p>
            <a:pPr marL="1146810" indent="-285750" eaLnBrk="0">
              <a:lnSpc>
                <a:spcPct val="150000"/>
              </a:lnSpc>
              <a:spcBef>
                <a:spcPts val="425"/>
              </a:spcBef>
            </a:pPr>
            <a:r>
              <a:rPr lang="en-US" altLang="zh-CN" sz="1800" dirty="0"/>
              <a:t> </a:t>
            </a:r>
            <a:r>
              <a:rPr lang="zh-CN" altLang="en-US" sz="1800" dirty="0"/>
              <a:t>当线程获得 </a:t>
            </a:r>
            <a:r>
              <a:rPr lang="en-US" altLang="zh-CN" sz="1800" dirty="0"/>
              <a:t>CPU </a:t>
            </a:r>
            <a:r>
              <a:rPr lang="zh-CN" altLang="en-US" sz="1800" dirty="0"/>
              <a:t>执行时</a:t>
            </a:r>
            <a:r>
              <a:rPr lang="en-US" altLang="zh-CN" sz="1800" dirty="0"/>
              <a:t>, </a:t>
            </a:r>
            <a:r>
              <a:rPr lang="zh-CN" altLang="en-US" sz="1800" dirty="0"/>
              <a:t>才进入运行状态。 “运行状态” 时才真正执行 </a:t>
            </a:r>
            <a:r>
              <a:rPr lang="en-US" altLang="zh-CN" sz="1800" dirty="0"/>
              <a:t>run( )</a:t>
            </a:r>
            <a:r>
              <a:rPr lang="zh-CN" altLang="en-US" sz="1800" dirty="0"/>
              <a:t>方法。 如果在指定时间片内 </a:t>
            </a:r>
            <a:r>
              <a:rPr lang="en-US" altLang="zh-CN" sz="1800" dirty="0"/>
              <a:t>run()</a:t>
            </a:r>
            <a:r>
              <a:rPr lang="zh-CN" altLang="en-US" sz="1800" dirty="0"/>
              <a:t>方法执行结束</a:t>
            </a:r>
            <a:r>
              <a:rPr lang="en-US" altLang="zh-CN" sz="1800" dirty="0"/>
              <a:t>, </a:t>
            </a:r>
            <a:r>
              <a:rPr lang="zh-CN" altLang="en-US" sz="1800" dirty="0"/>
              <a:t>则该线程进入完成状态</a:t>
            </a:r>
            <a:r>
              <a:rPr lang="en-US" altLang="zh-CN" sz="1800" dirty="0"/>
              <a:t>; </a:t>
            </a:r>
            <a:r>
              <a:rPr lang="zh-CN" altLang="en-US" sz="1800" dirty="0"/>
              <a:t>如果时间片内没有运 行结束 </a:t>
            </a:r>
            <a:r>
              <a:rPr lang="en-US" altLang="zh-CN" sz="1800" dirty="0"/>
              <a:t>run()</a:t>
            </a:r>
            <a:r>
              <a:rPr lang="zh-CN" altLang="en-US" sz="1800" dirty="0"/>
              <a:t>方法</a:t>
            </a:r>
            <a:r>
              <a:rPr lang="en-US" altLang="zh-CN" sz="1800" dirty="0"/>
              <a:t>, </a:t>
            </a:r>
            <a:r>
              <a:rPr lang="zh-CN" altLang="en-US" sz="1800" dirty="0"/>
              <a:t>则返回到就绪状态</a:t>
            </a:r>
            <a:r>
              <a:rPr lang="en-US" altLang="zh-CN" sz="1800" dirty="0"/>
              <a:t>, </a:t>
            </a:r>
            <a:r>
              <a:rPr lang="zh-CN" altLang="en-US" sz="1800" dirty="0"/>
              <a:t>重新排队。 如果在执行过程中由于某些原因被阻 塞</a:t>
            </a:r>
            <a:r>
              <a:rPr lang="en-US" altLang="zh-CN" sz="1800" dirty="0"/>
              <a:t>, </a:t>
            </a:r>
            <a:r>
              <a:rPr lang="zh-CN" altLang="en-US" sz="1800" dirty="0"/>
              <a:t>则进入阻塞状态。 </a:t>
            </a:r>
            <a:r>
              <a:rPr lang="en-US" altLang="zh-CN" sz="1800" dirty="0"/>
              <a:t>327 </a:t>
            </a:r>
            <a:endParaRPr lang="en-US" altLang="zh-CN" sz="1800" dirty="0"/>
          </a:p>
          <a:p>
            <a:pPr marL="1146810" indent="-285750" eaLnBrk="0">
              <a:lnSpc>
                <a:spcPct val="150000"/>
              </a:lnSpc>
              <a:spcBef>
                <a:spcPts val="425"/>
              </a:spcBef>
            </a:pPr>
            <a:r>
              <a:rPr lang="en-US" altLang="zh-CN" sz="1800" dirty="0"/>
              <a:t>4. </a:t>
            </a:r>
            <a:r>
              <a:rPr lang="zh-CN" altLang="en-US" sz="1800" dirty="0"/>
              <a:t>阻塞状态 </a:t>
            </a:r>
            <a:r>
              <a:rPr lang="en-US" altLang="zh-CN" sz="1800" dirty="0"/>
              <a:t>(Blocked) </a:t>
            </a:r>
            <a:endParaRPr lang="en-US" altLang="zh-CN" sz="1800" dirty="0"/>
          </a:p>
          <a:p>
            <a:pPr marL="1146810" indent="-285750" eaLnBrk="0">
              <a:lnSpc>
                <a:spcPct val="150000"/>
              </a:lnSpc>
              <a:spcBef>
                <a:spcPts val="425"/>
              </a:spcBef>
            </a:pPr>
            <a:r>
              <a:rPr lang="zh-CN" altLang="en-US" sz="1800" dirty="0"/>
              <a:t>线程运行过程中</a:t>
            </a:r>
            <a:r>
              <a:rPr lang="en-US" altLang="zh-CN" sz="1800" dirty="0"/>
              <a:t>, </a:t>
            </a:r>
            <a:r>
              <a:rPr lang="zh-CN" altLang="en-US" sz="1800" dirty="0"/>
              <a:t>可能由于各种原因进入阻塞状态。 所谓阻塞状态是正在运行的线程 没有运行结束</a:t>
            </a:r>
            <a:r>
              <a:rPr lang="en-US" altLang="zh-CN" sz="1800" dirty="0"/>
              <a:t>, </a:t>
            </a:r>
            <a:r>
              <a:rPr lang="zh-CN" altLang="en-US" sz="1800" dirty="0"/>
              <a:t>暂时让出 </a:t>
            </a:r>
            <a:r>
              <a:rPr lang="en-US" altLang="zh-CN" sz="1800" dirty="0"/>
              <a:t>CPU, </a:t>
            </a:r>
            <a:r>
              <a:rPr lang="zh-CN" altLang="en-US" sz="1800" dirty="0"/>
              <a:t>这时其他处于就绪状态的线程就可以获得 </a:t>
            </a:r>
            <a:r>
              <a:rPr lang="en-US" altLang="zh-CN" sz="1800" dirty="0"/>
              <a:t>CPU </a:t>
            </a:r>
            <a:r>
              <a:rPr lang="zh-CN" altLang="en-US" sz="1800" dirty="0"/>
              <a:t>时间</a:t>
            </a:r>
            <a:r>
              <a:rPr lang="en-US" altLang="zh-CN" sz="1800" dirty="0"/>
              <a:t>, </a:t>
            </a:r>
            <a:r>
              <a:rPr lang="zh-CN" altLang="en-US" sz="1800" dirty="0"/>
              <a:t>进 入运行状态。 当阻塞原因被解除</a:t>
            </a:r>
            <a:r>
              <a:rPr lang="en-US" altLang="zh-CN" sz="1800" dirty="0"/>
              <a:t>, </a:t>
            </a:r>
            <a:r>
              <a:rPr lang="zh-CN" altLang="en-US" sz="1800" dirty="0"/>
              <a:t>线程重新返回到就绪状态。</a:t>
            </a:r>
            <a:endParaRPr lang="en-US" altLang="zh-CN" sz="1800" dirty="0"/>
          </a:p>
          <a:p>
            <a:pPr marL="1146810" indent="-285750" eaLnBrk="0">
              <a:lnSpc>
                <a:spcPct val="150000"/>
              </a:lnSpc>
              <a:spcBef>
                <a:spcPts val="425"/>
              </a:spcBef>
            </a:pPr>
            <a:r>
              <a:rPr lang="zh-CN" altLang="en-US" sz="1800" dirty="0"/>
              <a:t> </a:t>
            </a:r>
            <a:r>
              <a:rPr lang="en-US" altLang="zh-CN" sz="1800" dirty="0"/>
              <a:t>5. </a:t>
            </a:r>
            <a:r>
              <a:rPr lang="zh-CN" altLang="en-US" sz="1800" dirty="0"/>
              <a:t>完成状态 </a:t>
            </a:r>
            <a:r>
              <a:rPr lang="en-US" altLang="zh-CN" sz="1800" dirty="0"/>
              <a:t>(Dead) </a:t>
            </a:r>
            <a:endParaRPr lang="en-US" altLang="zh-CN" sz="1800" dirty="0"/>
          </a:p>
          <a:p>
            <a:pPr marL="1146810" indent="-285750" eaLnBrk="0">
              <a:lnSpc>
                <a:spcPct val="150000"/>
              </a:lnSpc>
              <a:spcBef>
                <a:spcPts val="425"/>
              </a:spcBef>
            </a:pPr>
            <a:r>
              <a:rPr lang="en-US" altLang="zh-CN" sz="1800" dirty="0"/>
              <a:t>run()</a:t>
            </a:r>
            <a:r>
              <a:rPr lang="zh-CN" altLang="en-US" sz="1800" dirty="0"/>
              <a:t>方法运行完</a:t>
            </a:r>
            <a:r>
              <a:rPr lang="en-US" altLang="zh-CN" sz="1800" dirty="0"/>
              <a:t>, </a:t>
            </a:r>
            <a:r>
              <a:rPr lang="zh-CN" altLang="en-US" sz="1800" dirty="0"/>
              <a:t>线程运行就结束了</a:t>
            </a:r>
            <a:r>
              <a:rPr lang="en-US" altLang="zh-CN" sz="1800" dirty="0"/>
              <a:t>, </a:t>
            </a:r>
            <a:r>
              <a:rPr lang="zh-CN" altLang="en-US" sz="1800" dirty="0"/>
              <a:t>此时线程就完成了它的使命</a:t>
            </a:r>
            <a:r>
              <a:rPr lang="en-US" altLang="zh-CN" sz="1800" dirty="0"/>
              <a:t>, </a:t>
            </a:r>
            <a:r>
              <a:rPr lang="zh-CN" altLang="en-US" sz="1800" dirty="0"/>
              <a:t>处于完成状态。 当线程使用 </a:t>
            </a:r>
            <a:r>
              <a:rPr lang="en-US" altLang="zh-CN" sz="1800" dirty="0"/>
              <a:t>new </a:t>
            </a:r>
            <a:r>
              <a:rPr lang="zh-CN" altLang="en-US" sz="1800" dirty="0"/>
              <a:t>创建一个线程对象</a:t>
            </a:r>
            <a:r>
              <a:rPr lang="en-US" altLang="zh-CN" sz="1800" dirty="0"/>
              <a:t>, </a:t>
            </a:r>
            <a:r>
              <a:rPr lang="zh-CN" altLang="en-US" sz="1800" dirty="0"/>
              <a:t>新建的线程使用 </a:t>
            </a:r>
            <a:r>
              <a:rPr lang="en-US" altLang="zh-CN" sz="1800" dirty="0"/>
              <a:t>start()</a:t>
            </a:r>
            <a:r>
              <a:rPr lang="zh-CN" altLang="en-US" sz="1800" dirty="0"/>
              <a:t>方法进入就绪状态</a:t>
            </a:r>
            <a:r>
              <a:rPr lang="en-US" altLang="zh-CN" sz="1800" dirty="0"/>
              <a:t>, </a:t>
            </a:r>
            <a:r>
              <a:rPr lang="zh-CN" altLang="en-US" sz="1800" dirty="0"/>
              <a:t>等待 操作系统的调度算法获得 </a:t>
            </a:r>
            <a:r>
              <a:rPr lang="en-US" altLang="zh-CN" sz="1800" dirty="0"/>
              <a:t>CPU </a:t>
            </a:r>
            <a:r>
              <a:rPr lang="zh-CN" altLang="en-US" sz="1800" dirty="0"/>
              <a:t>时间</a:t>
            </a:r>
            <a:r>
              <a:rPr lang="en-US" altLang="zh-CN" sz="1800" dirty="0"/>
              <a:t>, </a:t>
            </a:r>
            <a:r>
              <a:rPr lang="zh-CN" altLang="en-US" sz="1800" dirty="0"/>
              <a:t>进入运行状态</a:t>
            </a:r>
            <a:r>
              <a:rPr lang="en-US" altLang="zh-CN" sz="1800" dirty="0"/>
              <a:t>, </a:t>
            </a:r>
            <a:r>
              <a:rPr lang="zh-CN" altLang="en-US" sz="1800" dirty="0"/>
              <a:t>开始运行 </a:t>
            </a:r>
            <a:r>
              <a:rPr lang="en-US" altLang="zh-CN" sz="1800" dirty="0"/>
              <a:t>run( )</a:t>
            </a:r>
            <a:r>
              <a:rPr lang="zh-CN" altLang="en-US" sz="1800" dirty="0"/>
              <a:t>方法。 当 </a:t>
            </a:r>
            <a:r>
              <a:rPr lang="en-US" altLang="zh-CN" sz="1800" dirty="0"/>
              <a:t>run( )</a:t>
            </a:r>
            <a:r>
              <a:rPr lang="zh-CN" altLang="en-US" sz="1800" dirty="0"/>
              <a:t>方法 运行结束</a:t>
            </a:r>
            <a:r>
              <a:rPr lang="en-US" altLang="zh-CN" sz="1800" dirty="0"/>
              <a:t>, </a:t>
            </a:r>
            <a:r>
              <a:rPr lang="zh-CN" altLang="en-US" sz="1800" dirty="0"/>
              <a:t>线程生命周期结束。 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508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dirty="0"/>
              <a:t> </a:t>
            </a:r>
            <a:r>
              <a:rPr lang="zh-CN" altLang="en-US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线程的优先级和调度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995947"/>
            <a:ext cx="10515600" cy="449692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1096645" eaLnBrk="0">
              <a:lnSpc>
                <a:spcPct val="150000"/>
              </a:lnSpc>
              <a:spcBef>
                <a:spcPts val="430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 </a:t>
            </a:r>
            <a:r>
              <a:rPr lang="zh-CN" altLang="en-US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为每个线程都分配了一个优先级。 优先级的取值为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到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 </a:t>
            </a:r>
            <a:r>
              <a:rPr lang="zh-CN" altLang="en-US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之间的整数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数值越</a:t>
            </a:r>
            <a:endParaRPr lang="zh-CN" altLang="en-US" sz="1800" spc="-1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68045" indent="0" eaLnBrk="0">
              <a:lnSpc>
                <a:spcPct val="150000"/>
              </a:lnSpc>
              <a:spcBef>
                <a:spcPts val="430"/>
              </a:spcBef>
              <a:spcAft>
                <a:spcPts val="0"/>
              </a:spcAft>
              <a:buNone/>
            </a:pPr>
            <a:r>
              <a:rPr lang="zh-CN" altLang="en-US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大优先级越高。 同等条件下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优先级越高的线程优先被调用到的机率就越大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然而并不意</a:t>
            </a:r>
            <a:endParaRPr lang="zh-CN" altLang="en-US" sz="1800" spc="-1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68045" indent="0" eaLnBrk="0">
              <a:lnSpc>
                <a:spcPct val="150000"/>
              </a:lnSpc>
              <a:spcBef>
                <a:spcPts val="430"/>
              </a:spcBef>
              <a:spcAft>
                <a:spcPts val="0"/>
              </a:spcAft>
              <a:buNone/>
            </a:pPr>
            <a:r>
              <a:rPr lang="zh-CN" altLang="en-US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味着低优先级的线程永远得不到执行。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 </a:t>
            </a:r>
            <a:r>
              <a:rPr lang="zh-CN" altLang="en-US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默认的优先级为数值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当有多个线程处于就</a:t>
            </a:r>
            <a:endParaRPr lang="zh-CN" altLang="en-US" sz="1800" spc="-1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68045" indent="0" eaLnBrk="0">
              <a:lnSpc>
                <a:spcPct val="150000"/>
              </a:lnSpc>
              <a:spcBef>
                <a:spcPts val="430"/>
              </a:spcBef>
              <a:spcAft>
                <a:spcPts val="0"/>
              </a:spcAft>
              <a:buNone/>
            </a:pPr>
            <a:r>
              <a:rPr lang="zh-CN" altLang="en-US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绪状态时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将根据线程的优先级调度线程运行。</a:t>
            </a:r>
            <a:endParaRPr lang="zh-CN" altLang="en-US" sz="1800" spc="-1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096645" eaLnBrk="0">
              <a:lnSpc>
                <a:spcPct val="150000"/>
              </a:lnSpc>
              <a:spcBef>
                <a:spcPts val="430"/>
              </a:spcBef>
              <a:spcAft>
                <a:spcPts val="0"/>
              </a:spcAft>
            </a:pPr>
            <a:r>
              <a:rPr lang="zh-CN" altLang="en-US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可以用下面方法设置和返回线程的优先级。</a:t>
            </a:r>
            <a:endParaRPr lang="zh-CN" altLang="en-US" sz="1800" spc="-1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096645" eaLnBrk="0">
              <a:lnSpc>
                <a:spcPct val="150000"/>
              </a:lnSpc>
              <a:spcBef>
                <a:spcPts val="430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 final void </a:t>
            </a:r>
            <a:r>
              <a:rPr lang="en-US" altLang="zh-CN" sz="1800" spc="-1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setPriority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(int </a:t>
            </a:r>
            <a:r>
              <a:rPr lang="en-US" altLang="zh-CN" sz="1800" spc="-1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newPriority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 </a:t>
            </a:r>
            <a:r>
              <a:rPr lang="zh-CN" altLang="en-US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设置线程的优先级。</a:t>
            </a:r>
            <a:endParaRPr lang="zh-CN" altLang="en-US" sz="1800" spc="-1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096645" eaLnBrk="0">
              <a:lnSpc>
                <a:spcPct val="150000"/>
              </a:lnSpc>
              <a:spcBef>
                <a:spcPts val="430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 final int </a:t>
            </a:r>
            <a:r>
              <a:rPr lang="en-US" altLang="zh-CN" sz="1800" spc="-1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getPriority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()</a:t>
            </a:r>
            <a:r>
              <a:rPr lang="zh-CN" altLang="en-US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返回线程的优先级。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491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1800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br>
              <a:rPr lang="en-US" altLang="zh-CN" sz="1800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b="1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11</a:t>
            </a:r>
            <a:r>
              <a:rPr lang="en-US" altLang="zh-CN" b="1" spc="-2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2. 4   </a:t>
            </a:r>
            <a:r>
              <a:rPr lang="zh-CN" altLang="en-US" b="1" spc="-2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线程同步</a:t>
            </a:r>
            <a:b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18968"/>
            <a:ext cx="10515600" cy="467390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lnSpcReduction="10000"/>
          </a:bodyPr>
          <a:lstStyle/>
          <a:p>
            <a:pPr marL="41910" indent="0" eaLnBrk="0">
              <a:lnSpc>
                <a:spcPct val="76000"/>
              </a:lnSpc>
              <a:spcBef>
                <a:spcPts val="570"/>
              </a:spcBef>
              <a:spcAft>
                <a:spcPts val="0"/>
              </a:spcAft>
              <a:buNone/>
            </a:pPr>
            <a:endParaRPr lang="en-US" altLang="zh-CN" sz="1800" spc="3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0510" eaLnBrk="0">
              <a:lnSpc>
                <a:spcPct val="150000"/>
              </a:lnSpc>
              <a:spcBef>
                <a:spcPts val="570"/>
              </a:spcBef>
              <a:spcAft>
                <a:spcPts val="0"/>
              </a:spcAft>
            </a:pPr>
            <a:r>
              <a:rPr lang="zh-CN" altLang="en-US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程序中的多线程可以并发执行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每个线程可以看作是独立的顺序执行流。 但是一个程</a:t>
            </a:r>
            <a:endParaRPr lang="zh-CN" altLang="en-US" sz="1800" spc="3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1910" indent="0" eaLnBrk="0">
              <a:lnSpc>
                <a:spcPct val="150000"/>
              </a:lnSpc>
              <a:spcBef>
                <a:spcPts val="570"/>
              </a:spcBef>
              <a:spcAft>
                <a:spcPts val="0"/>
              </a:spcAft>
              <a:buNone/>
            </a:pPr>
            <a:r>
              <a:rPr lang="zh-CN" altLang="en-US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序内的多个线程需要共享一些资源。 对于这些共享数据资源的使用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如果不加控制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在程</a:t>
            </a:r>
            <a:endParaRPr lang="zh-CN" altLang="en-US" sz="1800" spc="3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1910" indent="0" eaLnBrk="0">
              <a:lnSpc>
                <a:spcPct val="150000"/>
              </a:lnSpc>
              <a:spcBef>
                <a:spcPts val="570"/>
              </a:spcBef>
              <a:spcAft>
                <a:spcPts val="0"/>
              </a:spcAft>
              <a:buNone/>
            </a:pPr>
            <a:r>
              <a:rPr lang="zh-CN" altLang="en-US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序执行时就可能会产生冲突。</a:t>
            </a:r>
            <a:endParaRPr lang="zh-CN" altLang="en-US" sz="1800" spc="3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0510" eaLnBrk="0">
              <a:lnSpc>
                <a:spcPct val="150000"/>
              </a:lnSpc>
              <a:spcBef>
                <a:spcPts val="570"/>
              </a:spcBef>
              <a:spcAft>
                <a:spcPts val="0"/>
              </a:spcAft>
            </a:pPr>
            <a:r>
              <a:rPr lang="zh-CN" altLang="en-US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下面以向账户存款的程序来说明共享数据资源的冲突问题</a:t>
            </a:r>
            <a:endParaRPr lang="en-US" altLang="zh-CN" sz="1800" spc="-15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9875" eaLnBrk="0">
              <a:lnSpc>
                <a:spcPct val="96000"/>
              </a:lnSpc>
              <a:spcBef>
                <a:spcPts val="515"/>
              </a:spcBef>
              <a:spcAft>
                <a:spcPts val="0"/>
              </a:spcAft>
            </a:pPr>
            <a:r>
              <a:rPr lang="zh-CN" altLang="en-US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11-6 </a:t>
            </a:r>
            <a:r>
              <a:rPr lang="zh-CN" altLang="en-US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多线程存款程序的数据冲突</a:t>
            </a:r>
            <a:endParaRPr lang="zh-CN" altLang="en-US" sz="1800" spc="-15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9875" eaLnBrk="0">
              <a:lnSpc>
                <a:spcPct val="96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import java. util. *;</a:t>
            </a:r>
            <a:endParaRPr lang="en-US" altLang="zh-CN" sz="1800" spc="-15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9875" eaLnBrk="0">
              <a:lnSpc>
                <a:spcPct val="96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public class Test_6{</a:t>
            </a:r>
            <a:endParaRPr lang="en-US" altLang="zh-CN" sz="1800" spc="-15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9875" eaLnBrk="0">
              <a:lnSpc>
                <a:spcPct val="96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public static void main(String </a:t>
            </a:r>
            <a:r>
              <a:rPr lang="en-US" altLang="zh-CN" sz="1800" spc="-15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args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[]){</a:t>
            </a:r>
            <a:endParaRPr lang="en-US" altLang="zh-CN" sz="1800" spc="-15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9875" eaLnBrk="0">
              <a:lnSpc>
                <a:spcPct val="96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800" spc="-15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MyBank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mbank1=new </a:t>
            </a:r>
            <a:r>
              <a:rPr lang="en-US" altLang="zh-CN" sz="1800" spc="-15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MyBank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();</a:t>
            </a:r>
            <a:endParaRPr lang="en-US" altLang="zh-CN" sz="1800" spc="-15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9875" eaLnBrk="0">
              <a:lnSpc>
                <a:spcPct val="96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Scanner scan=new Scanner(System. in);</a:t>
            </a:r>
            <a:endParaRPr lang="en-US" altLang="zh-CN" sz="1800" spc="-15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9875" eaLnBrk="0">
              <a:lnSpc>
                <a:spcPct val="96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System. out. </a:t>
            </a:r>
            <a:r>
              <a:rPr lang="en-US" altLang="zh-CN" sz="1800" spc="-15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println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请输入 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笔存入的钱数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:");</a:t>
            </a:r>
            <a:endParaRPr lang="en-US" altLang="zh-CN" sz="1800" spc="-15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9875" eaLnBrk="0">
              <a:lnSpc>
                <a:spcPct val="96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800" spc="-15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MyThread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spc="-15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mthread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[]=new </a:t>
            </a:r>
            <a:r>
              <a:rPr lang="en-US" altLang="zh-CN" sz="1800" spc="-15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MyThread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[5];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407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20000"/>
          </a:bodyPr>
          <a:lstStyle/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for(int </a:t>
            </a:r>
            <a:r>
              <a:rPr lang="en-US" altLang="zh-CN" sz="1900" spc="7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=0;i&lt;5;i++)</a:t>
            </a:r>
            <a:endParaRPr lang="en-US" altLang="zh-CN" sz="19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{</a:t>
            </a:r>
            <a:endParaRPr lang="en-US" altLang="zh-CN" sz="19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 x=scan. </a:t>
            </a:r>
            <a:r>
              <a:rPr lang="en-US" altLang="zh-CN" sz="1900" spc="7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nextInt</a:t>
            </a: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();</a:t>
            </a:r>
            <a:endParaRPr lang="en-US" altLang="zh-CN" sz="19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spc="7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mthread</a:t>
            </a: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en-US" altLang="zh-CN" sz="1900" spc="7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]=new </a:t>
            </a:r>
            <a:r>
              <a:rPr lang="en-US" altLang="zh-CN" sz="1900" spc="7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MyThread</a:t>
            </a: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(mbank1,x);</a:t>
            </a:r>
            <a:endParaRPr lang="en-US" altLang="zh-CN" sz="19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en-US" altLang="zh-CN" sz="19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//</a:t>
            </a:r>
            <a:r>
              <a:rPr lang="zh-CN" altLang="en-US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开始存款</a:t>
            </a:r>
            <a:endParaRPr lang="zh-CN" altLang="en-US" sz="19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for(int </a:t>
            </a:r>
            <a:r>
              <a:rPr lang="en-US" altLang="zh-CN" sz="1900" spc="7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=0;i&lt;5;i++)</a:t>
            </a:r>
            <a:endParaRPr lang="en-US" altLang="zh-CN" sz="19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spc="7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mthread</a:t>
            </a: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en-US" altLang="zh-CN" sz="1900" spc="7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]. start();</a:t>
            </a:r>
            <a:endParaRPr lang="en-US" altLang="zh-CN" sz="19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try {</a:t>
            </a:r>
            <a:endParaRPr lang="en-US" altLang="zh-CN" sz="19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Thread. sleep(100);</a:t>
            </a:r>
            <a:endParaRPr lang="en-US" altLang="zh-CN" sz="19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} catch (</a:t>
            </a:r>
            <a:r>
              <a:rPr lang="en-US" altLang="zh-CN" sz="1900" spc="7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InterruptedException</a:t>
            </a: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e){</a:t>
            </a:r>
            <a:endParaRPr lang="en-US" altLang="zh-CN" sz="19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// TODO Auto-generated catch block</a:t>
            </a:r>
            <a:endParaRPr lang="en-US" altLang="zh-CN" sz="19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e. </a:t>
            </a:r>
            <a:r>
              <a:rPr lang="en-US" altLang="zh-CN" sz="1900" spc="7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printStackTrace</a:t>
            </a: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();</a:t>
            </a:r>
            <a:endParaRPr lang="en-US" altLang="zh-CN" sz="19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en-US" altLang="zh-CN" sz="19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System. out. </a:t>
            </a:r>
            <a:r>
              <a:rPr lang="en-US" altLang="zh-CN" sz="1900" spc="7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println</a:t>
            </a: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(“</a:t>
            </a:r>
            <a:r>
              <a:rPr lang="zh-CN" altLang="en-US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账户余额为</a:t>
            </a: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:”+mbank1. get())</a:t>
            </a:r>
            <a:r>
              <a:rPr lang="zh-CN" altLang="en-US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19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endParaRPr lang="en-US" altLang="zh-CN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endParaRPr lang="en-US" altLang="zh-CN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class </a:t>
            </a:r>
            <a:r>
              <a:rPr lang="en-US" altLang="zh-CN" sz="19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MyBank</a:t>
            </a:r>
            <a:endParaRPr lang="en-US" altLang="zh-CN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endParaRPr lang="en-US" altLang="zh-CN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private int balance;</a:t>
            </a:r>
            <a:endParaRPr lang="en-US" altLang="zh-CN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MyBank</a:t>
            </a: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endParaRPr lang="en-US" altLang="zh-CN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endParaRPr lang="en-US" altLang="zh-CN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balance=0;</a:t>
            </a:r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407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7500" lnSpcReduction="20000"/>
          </a:bodyPr>
          <a:lstStyle/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 get()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{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return balance;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 void add(int x)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{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 y=</a:t>
            </a:r>
            <a:r>
              <a:rPr lang="en-US" altLang="zh-CN" sz="2300" spc="7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balance+x</a:t>
            </a: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try {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Thread. sleep(10);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} catch (</a:t>
            </a:r>
            <a:r>
              <a:rPr lang="en-US" altLang="zh-CN" sz="2300" spc="7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InterruptedException</a:t>
            </a: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e){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// TODO Auto-generated catch block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e. </a:t>
            </a:r>
            <a:r>
              <a:rPr lang="en-US" altLang="zh-CN" sz="2300" spc="7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printStackTrace</a:t>
            </a: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();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balance=y;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class </a:t>
            </a:r>
            <a:r>
              <a:rPr lang="en-US" altLang="zh-CN" sz="2300" spc="7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MyThread</a:t>
            </a: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extends Thread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{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MyBank</a:t>
            </a: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mb;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 ban;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MyThread</a:t>
            </a: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en-US" altLang="zh-CN" sz="2300" spc="7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MyBank</a:t>
            </a: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300" spc="7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b,int</a:t>
            </a: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ban)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{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mb=b;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407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36830" indent="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  <a:buNone/>
            </a:pP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this. ban=ban;</a:t>
            </a:r>
            <a:endParaRPr lang="en-US" altLang="zh-CN" sz="19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en-US" altLang="zh-CN" sz="19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 void run()</a:t>
            </a:r>
            <a:endParaRPr lang="en-US" altLang="zh-CN" sz="19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{</a:t>
            </a:r>
            <a:endParaRPr lang="en-US" altLang="zh-CN" sz="19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mb. add(ban);</a:t>
            </a:r>
            <a:endParaRPr lang="en-US" altLang="zh-CN" sz="19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en-US" altLang="zh-CN" sz="19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en-US" altLang="zh-CN" sz="19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en-US" altLang="zh-CN" sz="19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150000"/>
              </a:lnSpc>
              <a:spcBef>
                <a:spcPts val="580"/>
              </a:spcBef>
              <a:spcAft>
                <a:spcPts val="0"/>
              </a:spcAft>
            </a:pPr>
            <a:r>
              <a:rPr lang="zh-CN" altLang="en-US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该程序中</a:t>
            </a: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首先设计了 </a:t>
            </a:r>
            <a:r>
              <a:rPr lang="en-US" altLang="zh-CN" sz="2300" spc="7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MyBank</a:t>
            </a: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类。 </a:t>
            </a:r>
            <a:r>
              <a:rPr lang="en-US" altLang="zh-CN" sz="2300" spc="7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MyBank</a:t>
            </a: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类中 </a:t>
            </a: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balance </a:t>
            </a:r>
            <a:r>
              <a:rPr lang="zh-CN" altLang="en-US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属性用来记录账户的余额。该类中构造方法初始和账户金额为 </a:t>
            </a: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</a:t>
            </a: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get()</a:t>
            </a:r>
            <a:r>
              <a:rPr lang="zh-CN" altLang="en-US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方法用户返回账户的钱数。 </a:t>
            </a: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add( )</a:t>
            </a:r>
            <a:r>
              <a:rPr lang="zh-CN" altLang="en-US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方法用于向账户中存入钱数。 在该方法中首先获取到帐户的钱数在加存入的钱数存储到内存变量 </a:t>
            </a: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y</a:t>
            </a:r>
            <a:r>
              <a:rPr lang="zh-CN" altLang="en-US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中。 然后模拟存款时的时间延迟用 </a:t>
            </a: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Thread. sleep (10) </a:t>
            </a:r>
            <a:r>
              <a:rPr lang="zh-CN" altLang="en-US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延迟 </a:t>
            </a:r>
            <a:r>
              <a:rPr lang="en-US" altLang="zh-CN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 </a:t>
            </a:r>
            <a:r>
              <a:rPr lang="zh-CN" altLang="en-US" sz="23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毫秒。 最后把变化后的钱数赋值给账户余额。 </a:t>
            </a:r>
            <a:endParaRPr lang="en-US" altLang="zh-CN" sz="23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6814"/>
            <a:ext cx="10515600" cy="638113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20000"/>
          </a:bodyPr>
          <a:lstStyle/>
          <a:p>
            <a:pPr marL="265430" eaLnBrk="0">
              <a:lnSpc>
                <a:spcPct val="75000"/>
              </a:lnSpc>
              <a:spcBef>
                <a:spcPts val="10"/>
              </a:spcBef>
              <a:spcAft>
                <a:spcPts val="0"/>
              </a:spcAft>
            </a:pPr>
            <a:endParaRPr lang="en-US" altLang="zh-CN" sz="2400" spc="65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75000"/>
              </a:lnSpc>
              <a:spcBef>
                <a:spcPts val="10"/>
              </a:spcBef>
              <a:spcAft>
                <a:spcPts val="0"/>
              </a:spcAft>
            </a:pPr>
            <a:r>
              <a:rPr lang="zh-CN" altLang="en-US" sz="30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二 对象锁的实现</a:t>
            </a:r>
            <a:endParaRPr lang="en-US" altLang="zh-CN" sz="3000" spc="65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上例子中的多个线程实现的存款业务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在访问同一个对象的数据时出现了冲突。 即第</a:t>
            </a:r>
            <a:endParaRPr lang="zh-CN" altLang="en-US" sz="2100" spc="6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一个线程没有使用完余额信息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第二个线程就开始获取余额信息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对余额操作。 为了解决</a:t>
            </a:r>
            <a:endParaRPr lang="zh-CN" altLang="en-US" sz="2100" spc="6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这种冲突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可以使用关键字 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synchronized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用 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synchronized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关键字修饰方法或者是修饰代码</a:t>
            </a:r>
            <a:endParaRPr lang="zh-CN" altLang="en-US" sz="2100" spc="6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段。 用 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synchronized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修饰的方法称为同步方法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 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synchronized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修饰的代码段称为同步代码</a:t>
            </a:r>
            <a:endParaRPr lang="zh-CN" altLang="en-US" sz="2100" spc="6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段。 用到了 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synchronized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关键字修饰的方法或者代码段中所用到的共享数据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当一个线程</a:t>
            </a:r>
            <a:endParaRPr lang="zh-CN" altLang="en-US" sz="2100" spc="6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在使用时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其他线程将暂时不能使用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直到该线程释放共享数据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其他的线程才可以获</a:t>
            </a:r>
            <a:endParaRPr lang="zh-CN" altLang="en-US" sz="2100" spc="6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取。 这种机制也是加锁机制。</a:t>
            </a:r>
            <a:endParaRPr lang="zh-CN" altLang="en-US" sz="2100" spc="6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通常有两种方法实现对象锁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2100" spc="6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在方法的声明中使用 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synchronized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关键字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表示该方法为同步方法。</a:t>
            </a:r>
            <a:endParaRPr lang="zh-CN" altLang="en-US" sz="2100" spc="6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对于存款的例子可以在账户存款时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 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add( )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在它前面加上 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synchronized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</a:t>
            </a:r>
            <a:endParaRPr lang="zh-CN" altLang="en-US" sz="2100" spc="6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键字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endParaRPr lang="en-US" altLang="zh-CN" sz="2100" spc="6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1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synchronized void add(int x)</a:t>
            </a:r>
            <a:endParaRPr lang="en-US" altLang="zh-CN" sz="21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1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{</a:t>
            </a:r>
            <a:endParaRPr lang="en-US" altLang="zh-CN" sz="21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1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int y=</a:t>
            </a:r>
            <a:r>
              <a:rPr lang="en-US" altLang="zh-CN" sz="21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balance+x</a:t>
            </a:r>
            <a:r>
              <a:rPr lang="en-US" altLang="zh-CN" sz="21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1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1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try {</a:t>
            </a:r>
            <a:endParaRPr lang="en-US" altLang="zh-CN" sz="21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1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Thread. sleep(10);</a:t>
            </a:r>
            <a:endParaRPr lang="en-US" altLang="zh-CN" sz="21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189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 sz="4400" dirty="0"/>
              <a:t>学习目标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0" lvl="1" indent="0">
              <a:spcBef>
                <a:spcPts val="1000"/>
              </a:spcBef>
              <a:buNone/>
            </a:pPr>
            <a:endParaRPr lang="en-US" altLang="zh-CN" dirty="0"/>
          </a:p>
          <a:p>
            <a:pPr marL="0" lvl="1" indent="0">
              <a:spcBef>
                <a:spcPts val="1000"/>
              </a:spcBef>
              <a:buNone/>
            </a:pPr>
            <a:endParaRPr lang="en-US" altLang="zh-CN" dirty="0"/>
          </a:p>
          <a:p>
            <a:pPr marL="0" lvl="1" indent="0">
              <a:spcBef>
                <a:spcPts val="1000"/>
              </a:spcBef>
              <a:buNone/>
            </a:pPr>
            <a:r>
              <a:rPr lang="en-US" altLang="zh-CN" dirty="0"/>
              <a:t>1. </a:t>
            </a:r>
            <a:r>
              <a:rPr lang="zh-CN" altLang="en-US" dirty="0"/>
              <a:t>多线程简介</a:t>
            </a:r>
            <a:endParaRPr lang="zh-CN" altLang="en-US" dirty="0"/>
          </a:p>
          <a:p>
            <a:pPr marL="0" lvl="1" indent="0">
              <a:spcBef>
                <a:spcPts val="1000"/>
              </a:spcBef>
              <a:buNone/>
            </a:pPr>
            <a:r>
              <a:rPr lang="en-US" altLang="zh-CN" dirty="0"/>
              <a:t>2. </a:t>
            </a:r>
            <a:r>
              <a:rPr lang="zh-CN" altLang="en-US" dirty="0"/>
              <a:t>多线程实现方式</a:t>
            </a:r>
            <a:endParaRPr lang="zh-CN" altLang="en-US" dirty="0"/>
          </a:p>
          <a:p>
            <a:pPr marL="0" lvl="1" indent="0">
              <a:spcBef>
                <a:spcPts val="1000"/>
              </a:spcBef>
              <a:buNone/>
            </a:pPr>
            <a:r>
              <a:rPr lang="en-US" altLang="zh-CN" dirty="0"/>
              <a:t>3. </a:t>
            </a:r>
            <a:r>
              <a:rPr lang="zh-CN" altLang="en-US" dirty="0"/>
              <a:t>线程的属性和状态</a:t>
            </a:r>
            <a:endParaRPr lang="zh-CN" altLang="en-US" dirty="0"/>
          </a:p>
          <a:p>
            <a:pPr marL="0" lvl="1" indent="0">
              <a:spcBef>
                <a:spcPts val="1000"/>
              </a:spcBef>
              <a:buNone/>
            </a:pPr>
            <a:r>
              <a:rPr lang="en-US" altLang="zh-CN" dirty="0"/>
              <a:t>4. </a:t>
            </a:r>
            <a:r>
              <a:rPr lang="zh-CN" altLang="en-US" dirty="0"/>
              <a:t>线程同步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6814"/>
            <a:ext cx="10515600" cy="638113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36830" indent="0" eaLnBrk="0">
              <a:lnSpc>
                <a:spcPct val="75000"/>
              </a:lnSpc>
              <a:spcBef>
                <a:spcPts val="10"/>
              </a:spcBef>
              <a:spcAft>
                <a:spcPts val="0"/>
              </a:spcAft>
              <a:buNone/>
            </a:pPr>
            <a:endParaRPr lang="en-US" altLang="zh-CN" sz="2400" spc="65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} catch (</a:t>
            </a:r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InterruptedException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 e){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// TODO Auto-generated catch block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e. </a:t>
            </a:r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printStackTrace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();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balance=y;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en-US" altLang="zh-CN" sz="2000" spc="6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50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add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方法使用 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synchronized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关键字修饰后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当一个线程调用该方法时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首先需要获得的使用权限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即获得对象锁。 只有在获得使用权限以后才能进入 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synchronized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修饰的 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add()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方法。 某一时刻加锁的代码只能被一个线程所占用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其他线程如果发出调用申请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也必须等待该线程释放锁。</a:t>
            </a:r>
            <a:endParaRPr lang="zh-CN" altLang="en-US" sz="2100" spc="6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endParaRPr lang="zh-CN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172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pPr marL="1883410" eaLnBrk="0">
              <a:lnSpc>
                <a:spcPct val="89000"/>
              </a:lnSpc>
              <a:spcBef>
                <a:spcPts val="710"/>
              </a:spcBef>
              <a:spcAft>
                <a:spcPts val="0"/>
              </a:spcAft>
            </a:pPr>
            <a:br>
              <a:rPr lang="en-US" altLang="zh-CN" sz="44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b="1" spc="65" dirty="0">
                <a:solidFill>
                  <a:srgbClr val="00AEEF"/>
                </a:solidFill>
                <a:ea typeface="等线" panose="02010600030101010101" pitchFamily="2" charset="-122"/>
                <a:cs typeface="微软雅黑" panose="020B0503020204020204" pitchFamily="34" charset="-122"/>
              </a:rPr>
              <a:t>11</a:t>
            </a:r>
            <a:r>
              <a:rPr lang="en-US" altLang="zh-CN" b="1" spc="60" dirty="0">
                <a:solidFill>
                  <a:srgbClr val="00AEEF"/>
                </a:solidFill>
                <a:ea typeface="等线" panose="02010600030101010101" pitchFamily="2" charset="-122"/>
                <a:cs typeface="微软雅黑" panose="020B0503020204020204" pitchFamily="34" charset="-122"/>
              </a:rPr>
              <a:t>. 3   </a:t>
            </a:r>
            <a:r>
              <a:rPr lang="zh-CN" altLang="en-US" b="1" spc="60" dirty="0">
                <a:solidFill>
                  <a:srgbClr val="00AEEF"/>
                </a:solidFill>
                <a:latin typeface="Arial" panose="020B0604020202020204" pitchFamily="34" charset="0"/>
                <a:cs typeface="微软雅黑" panose="020B0503020204020204" pitchFamily="34" charset="-122"/>
              </a:rPr>
              <a:t>项目实践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7500" lnSpcReduction="20000"/>
          </a:bodyPr>
          <a:lstStyle/>
          <a:p>
            <a:pPr marL="5080" marR="252095" indent="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  <a:buNone/>
            </a:pPr>
            <a:endParaRPr lang="en-US" altLang="zh-CN" sz="1800" spc="9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" marR="252095" indent="26670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</a:pPr>
            <a:r>
              <a:rPr lang="zh-CN" altLang="en-US" sz="29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本项目利用了多线程的实现完成了计数器的功能。 分析过程如下</a:t>
            </a:r>
            <a:r>
              <a:rPr lang="en-US" altLang="zh-CN" sz="29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2900" spc="9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" marR="252095" indent="26670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</a:pPr>
            <a:r>
              <a:rPr lang="en-US" altLang="zh-CN" sz="29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1. </a:t>
            </a:r>
            <a:r>
              <a:rPr lang="zh-CN" altLang="en-US" sz="29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首先绘制窗口界面。</a:t>
            </a:r>
            <a:endParaRPr lang="zh-CN" altLang="en-US" sz="2900" spc="9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" marR="252095" indent="26670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</a:pPr>
            <a:r>
              <a:rPr lang="en-US" altLang="zh-CN" sz="29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2. </a:t>
            </a:r>
            <a:r>
              <a:rPr lang="zh-CN" altLang="en-US" sz="29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窗口界面上放置计数器标签</a:t>
            </a:r>
            <a:r>
              <a:rPr lang="en-US" altLang="zh-CN" sz="29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9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并且放置了控制计数器的按钮。</a:t>
            </a:r>
            <a:endParaRPr lang="zh-CN" altLang="en-US" sz="2900" spc="9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" marR="252095" indent="26670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</a:pPr>
            <a:r>
              <a:rPr lang="en-US" altLang="zh-CN" sz="29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3. </a:t>
            </a:r>
            <a:r>
              <a:rPr lang="zh-CN" altLang="en-US" sz="29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实现各按钮的监听</a:t>
            </a:r>
            <a:r>
              <a:rPr lang="en-US" altLang="zh-CN" sz="29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9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设置标志</a:t>
            </a:r>
            <a:r>
              <a:rPr lang="en-US" altLang="zh-CN" sz="29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9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用来控制计数器计数。</a:t>
            </a:r>
            <a:endParaRPr lang="zh-CN" altLang="en-US" sz="2900" spc="9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" marR="252095" indent="26670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</a:pPr>
            <a:r>
              <a:rPr lang="en-US" altLang="zh-CN" sz="29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4. </a:t>
            </a:r>
            <a:r>
              <a:rPr lang="zh-CN" altLang="en-US" sz="29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实现线程的监听</a:t>
            </a:r>
            <a:r>
              <a:rPr lang="en-US" altLang="zh-CN" sz="29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9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控制计算器的实现。</a:t>
            </a:r>
            <a:endParaRPr lang="en-US" altLang="zh-CN" sz="2900" spc="9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" marR="252095" indent="26670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</a:pPr>
            <a:endParaRPr lang="en-US" altLang="zh-CN" sz="2600" spc="9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" marR="252095" indent="26670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</a:pPr>
            <a:r>
              <a:rPr lang="zh-CN" altLang="en-US" sz="2600" dirty="0"/>
              <a:t>具体实现过程如下</a:t>
            </a:r>
            <a:r>
              <a:rPr lang="en-US" altLang="zh-CN" sz="2600" dirty="0"/>
              <a:t>:</a:t>
            </a:r>
            <a:endParaRPr lang="en-US" altLang="zh-CN" sz="2600" dirty="0"/>
          </a:p>
          <a:p>
            <a:pPr marL="5080" marR="252095" indent="26670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</a:pPr>
            <a:r>
              <a:rPr lang="en-US" altLang="zh-CN" sz="2600" dirty="0"/>
              <a:t>1. </a:t>
            </a:r>
            <a:r>
              <a:rPr lang="zh-CN" altLang="en-US" sz="2600" dirty="0"/>
              <a:t>首先绘制窗口界面。</a:t>
            </a:r>
            <a:endParaRPr lang="zh-CN" altLang="en-US" sz="2600" dirty="0"/>
          </a:p>
          <a:p>
            <a:pPr marL="5080" marR="252095" indent="26670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</a:pPr>
            <a:r>
              <a:rPr lang="zh-CN" altLang="en-US" sz="2600" dirty="0"/>
              <a:t>定义 </a:t>
            </a:r>
            <a:r>
              <a:rPr lang="en-US" altLang="zh-CN" sz="2600" dirty="0" err="1"/>
              <a:t>JFrame</a:t>
            </a:r>
            <a:r>
              <a:rPr lang="en-US" altLang="zh-CN" sz="2600" dirty="0"/>
              <a:t> </a:t>
            </a:r>
            <a:r>
              <a:rPr lang="zh-CN" altLang="en-US" sz="2600" dirty="0"/>
              <a:t>子类</a:t>
            </a:r>
            <a:endParaRPr lang="zh-CN" altLang="en-US" sz="2600" dirty="0"/>
          </a:p>
          <a:p>
            <a:pPr marL="5080" marR="252095" indent="26670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</a:pPr>
            <a:r>
              <a:rPr lang="en-US" altLang="zh-CN" sz="2600" dirty="0"/>
              <a:t>class </a:t>
            </a:r>
            <a:r>
              <a:rPr lang="en-US" altLang="zh-CN" sz="2600" dirty="0" err="1"/>
              <a:t>MyFrame</a:t>
            </a:r>
            <a:r>
              <a:rPr lang="en-US" altLang="zh-CN" sz="2600" dirty="0"/>
              <a:t> extends </a:t>
            </a:r>
            <a:r>
              <a:rPr lang="en-US" altLang="zh-CN" sz="2600" dirty="0" err="1"/>
              <a:t>JFrame</a:t>
            </a:r>
            <a:endParaRPr lang="en-US" altLang="zh-CN" sz="2600" dirty="0"/>
          </a:p>
          <a:p>
            <a:pPr marL="5080" marR="252095" indent="26670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</a:pPr>
            <a:r>
              <a:rPr lang="zh-CN" altLang="en-US" sz="2600" dirty="0"/>
              <a:t>在构造方法中设置窗口初始化信息</a:t>
            </a:r>
            <a:endParaRPr lang="zh-CN" altLang="en-US" sz="2600" dirty="0"/>
          </a:p>
          <a:p>
            <a:pPr marL="5080" marR="252095" indent="26670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</a:pPr>
            <a:r>
              <a:rPr lang="en-US" altLang="zh-CN" sz="2600" dirty="0" err="1"/>
              <a:t>this.setSize</a:t>
            </a:r>
            <a:r>
              <a:rPr lang="en-US" altLang="zh-CN" sz="2600" dirty="0"/>
              <a:t>(300,200);</a:t>
            </a:r>
            <a:endParaRPr lang="en-US" altLang="zh-CN" sz="2600" dirty="0"/>
          </a:p>
          <a:p>
            <a:pPr marL="5080" marR="252095" indent="26670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</a:pPr>
            <a:r>
              <a:rPr lang="en-US" altLang="zh-CN" sz="2600" dirty="0" err="1"/>
              <a:t>this.setTitle</a:t>
            </a:r>
            <a:r>
              <a:rPr lang="en-US" altLang="zh-CN" sz="2600" dirty="0"/>
              <a:t>("</a:t>
            </a:r>
            <a:r>
              <a:rPr lang="zh-CN" altLang="en-US" sz="2600" dirty="0"/>
              <a:t>计时器</a:t>
            </a:r>
            <a:r>
              <a:rPr lang="en-US" altLang="zh-CN" sz="2600" dirty="0"/>
              <a:t>");</a:t>
            </a:r>
            <a:endParaRPr lang="en-US" altLang="zh-CN" sz="26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6814"/>
            <a:ext cx="10515600" cy="638113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20000"/>
          </a:bodyPr>
          <a:lstStyle/>
          <a:p>
            <a:pPr marL="36830" indent="0" eaLnBrk="0">
              <a:lnSpc>
                <a:spcPct val="75000"/>
              </a:lnSpc>
              <a:spcBef>
                <a:spcPts val="10"/>
              </a:spcBef>
              <a:spcAft>
                <a:spcPts val="0"/>
              </a:spcAft>
              <a:buNone/>
            </a:pPr>
            <a:endParaRPr lang="en-US" altLang="zh-CN" sz="2400" spc="65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5080" marR="252095" indent="26670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</a:pPr>
            <a:r>
              <a:rPr lang="en-US" altLang="zh-CN" sz="2000" dirty="0" err="1"/>
              <a:t>this.setDefaultCloseOperation</a:t>
            </a:r>
            <a:r>
              <a:rPr lang="en-US" altLang="zh-CN" sz="2000" dirty="0"/>
              <a:t>(</a:t>
            </a:r>
            <a:r>
              <a:rPr lang="en-US" altLang="zh-CN" sz="2000" dirty="0" err="1"/>
              <a:t>JFrame.EXIT_ON_CLOSE</a:t>
            </a:r>
            <a:r>
              <a:rPr lang="en-US" altLang="zh-CN" sz="2000" dirty="0"/>
              <a:t>);</a:t>
            </a:r>
            <a:endParaRPr lang="en-US" altLang="zh-CN" sz="2000" dirty="0"/>
          </a:p>
          <a:p>
            <a:pPr marL="5080" marR="252095" indent="26670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</a:pPr>
            <a:r>
              <a:rPr lang="zh-CN" altLang="en-US" sz="2000" dirty="0"/>
              <a:t>在属性的位置定义控件属性</a:t>
            </a:r>
            <a:endParaRPr lang="zh-CN" altLang="en-US" sz="2000" dirty="0"/>
          </a:p>
          <a:p>
            <a:pPr marL="5080" marR="252095" indent="26670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</a:pPr>
            <a:r>
              <a:rPr lang="en-US" altLang="zh-CN" sz="2000" dirty="0" err="1"/>
              <a:t>JLabel</a:t>
            </a:r>
            <a:r>
              <a:rPr lang="en-US" altLang="zh-CN" sz="2000" dirty="0"/>
              <a:t> lab1=new </a:t>
            </a:r>
            <a:r>
              <a:rPr lang="en-US" altLang="zh-CN" sz="2000" dirty="0" err="1"/>
              <a:t>JLabel</a:t>
            </a:r>
            <a:r>
              <a:rPr lang="en-US" altLang="zh-CN" sz="2000" dirty="0"/>
              <a:t>("");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JButton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 b1=new </a:t>
            </a:r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JButton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("</a:t>
            </a:r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开始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");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JButton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 b2=new </a:t>
            </a:r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JButton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("</a:t>
            </a:r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暂停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");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JButton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 b3=new </a:t>
            </a:r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JButton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("</a:t>
            </a:r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继续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");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JButton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 b4=new </a:t>
            </a:r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JButton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("</a:t>
            </a:r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退出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");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在构造方法中获取面板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并添加控件</a:t>
            </a:r>
            <a:endParaRPr lang="zh-CN" altLang="en-US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Container </a:t>
            </a:r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hb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this.getContentPane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();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50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100" spc="6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hb.setLayout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(new </a:t>
            </a:r>
            <a:r>
              <a:rPr lang="en-US" altLang="zh-CN" sz="2100" spc="6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GridLayout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(2,1));</a:t>
            </a:r>
            <a:endParaRPr lang="en-US" altLang="zh-CN" sz="2100" spc="6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50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100" spc="6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hb.add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(lab1);</a:t>
            </a:r>
            <a:endParaRPr lang="en-US" altLang="zh-CN" sz="2100" spc="6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50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100" spc="6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JPanel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p1=new </a:t>
            </a:r>
            <a:r>
              <a:rPr lang="en-US" altLang="zh-CN" sz="2100" spc="6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JPanel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();</a:t>
            </a:r>
            <a:endParaRPr lang="en-US" altLang="zh-CN" sz="2100" spc="6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50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p1.setLayout(new </a:t>
            </a:r>
            <a:r>
              <a:rPr lang="en-US" altLang="zh-CN" sz="2100" spc="6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FlowLayout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());</a:t>
            </a:r>
            <a:endParaRPr lang="en-US" altLang="zh-CN" sz="2100" spc="6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50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p1.add(b1);p1.add(b2);p1.add(b3);p1.add(b4);</a:t>
            </a:r>
            <a:endParaRPr lang="en-US" altLang="zh-CN" sz="2100" spc="6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50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100" spc="6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hb.add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(p1);</a:t>
            </a:r>
            <a:endParaRPr lang="en-US" altLang="zh-CN" sz="2100" spc="6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50000"/>
              </a:lnSpc>
              <a:spcBef>
                <a:spcPts val="10"/>
              </a:spcBef>
              <a:spcAft>
                <a:spcPts val="0"/>
              </a:spcAft>
            </a:pPr>
            <a:r>
              <a:rPr lang="zh-CN" altLang="en-US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显示窗口</a:t>
            </a:r>
            <a:endParaRPr lang="zh-CN" altLang="en-US" sz="2100" spc="6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50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100" spc="6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this.setVisible</a:t>
            </a:r>
            <a:r>
              <a:rPr lang="en-US" altLang="zh-CN" sz="21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(true);</a:t>
            </a:r>
            <a:endParaRPr lang="en-US" altLang="zh-CN" sz="2100" spc="6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endParaRPr lang="zh-CN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6814"/>
            <a:ext cx="10515600" cy="638113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20000"/>
          </a:bodyPr>
          <a:lstStyle/>
          <a:p>
            <a:pPr marL="36830" indent="0" eaLnBrk="0">
              <a:lnSpc>
                <a:spcPct val="75000"/>
              </a:lnSpc>
              <a:spcBef>
                <a:spcPts val="10"/>
              </a:spcBef>
              <a:spcAft>
                <a:spcPts val="0"/>
              </a:spcAft>
              <a:buNone/>
            </a:pPr>
            <a:endParaRPr lang="en-US" altLang="zh-CN" sz="2400" spc="65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2. </a:t>
            </a:r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实现动作接口。</a:t>
            </a:r>
            <a:endParaRPr lang="zh-CN" altLang="en-US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实现接口</a:t>
            </a:r>
            <a:endParaRPr lang="zh-CN" altLang="en-US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class </a:t>
            </a:r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MyFrame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 extends </a:t>
            </a:r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JFrame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 implements ActionListener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在属性位置设置标志</a:t>
            </a:r>
            <a:endParaRPr lang="zh-CN" altLang="en-US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int </a:t>
            </a:r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bz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=0;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在构造方法中实现监听</a:t>
            </a:r>
            <a:endParaRPr lang="zh-CN" altLang="en-US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b1.addActionListener(this);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b2.addActionListener(this);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b3.addActionListener(this);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b4.addActionListener(this);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3. </a:t>
            </a:r>
            <a:r>
              <a:rPr lang="zh-CN" altLang="en-US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重写 </a:t>
            </a:r>
            <a:r>
              <a:rPr lang="en-US" altLang="zh-CN" sz="2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actionPerformed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 </a:t>
            </a:r>
            <a:r>
              <a:rPr lang="zh-CN" altLang="en-US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方法。</a:t>
            </a:r>
            <a:endParaRPr lang="zh-CN" altLang="en-US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@ Override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public void </a:t>
            </a:r>
            <a:r>
              <a:rPr lang="en-US" altLang="zh-CN" sz="2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actionPerformed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(</a:t>
            </a:r>
            <a:r>
              <a:rPr lang="en-US" altLang="zh-CN" sz="2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ActionEvent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 e) {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}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4. </a:t>
            </a:r>
            <a:r>
              <a:rPr lang="zh-CN" altLang="en-US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开始按钮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,</a:t>
            </a:r>
            <a:r>
              <a:rPr lang="zh-CN" altLang="en-US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把 </a:t>
            </a:r>
            <a:r>
              <a:rPr lang="en-US" altLang="zh-CN" sz="2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bz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 </a:t>
            </a:r>
            <a:r>
              <a:rPr lang="zh-CN" altLang="en-US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设置为 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1,</a:t>
            </a:r>
            <a:r>
              <a:rPr lang="zh-CN" altLang="en-US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并且使开始按钮失效。</a:t>
            </a:r>
            <a:endParaRPr lang="zh-CN" altLang="en-US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if(</a:t>
            </a:r>
            <a:r>
              <a:rPr lang="en-US" altLang="zh-CN" sz="2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e.getSource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()= =b1)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{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6814"/>
            <a:ext cx="10515600" cy="638113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20000"/>
          </a:bodyPr>
          <a:lstStyle/>
          <a:p>
            <a:pPr marL="36830" indent="0" eaLnBrk="0">
              <a:lnSpc>
                <a:spcPct val="75000"/>
              </a:lnSpc>
              <a:spcBef>
                <a:spcPts val="10"/>
              </a:spcBef>
              <a:spcAft>
                <a:spcPts val="0"/>
              </a:spcAft>
              <a:buNone/>
            </a:pPr>
            <a:endParaRPr lang="en-US" altLang="zh-CN" sz="2400" spc="65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bz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=1;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b1.setEnabled(false);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5. </a:t>
            </a:r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暂停按钮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把 </a:t>
            </a:r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bz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设置为 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0,</a:t>
            </a:r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暂停计数。</a:t>
            </a:r>
            <a:endParaRPr lang="zh-CN" altLang="en-US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else if(</a:t>
            </a:r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e.getSource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()= =b2)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{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bz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=0;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6. </a:t>
            </a:r>
            <a:r>
              <a:rPr lang="zh-CN" altLang="en-US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继续按钮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,</a:t>
            </a:r>
            <a:r>
              <a:rPr lang="zh-CN" altLang="en-US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把 </a:t>
            </a:r>
            <a:r>
              <a:rPr lang="en-US" altLang="zh-CN" sz="2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bz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 </a:t>
            </a:r>
            <a:r>
              <a:rPr lang="zh-CN" altLang="en-US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设置为 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1,</a:t>
            </a:r>
            <a:r>
              <a:rPr lang="zh-CN" altLang="en-US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继续计数功能。</a:t>
            </a:r>
            <a:endParaRPr lang="zh-CN" altLang="en-US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else if(</a:t>
            </a:r>
            <a:r>
              <a:rPr lang="en-US" altLang="zh-CN" sz="2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e.getSource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()= =b3)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{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bz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=1;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}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7. </a:t>
            </a:r>
            <a:r>
              <a:rPr lang="zh-CN" altLang="en-US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退出按钮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,</a:t>
            </a:r>
            <a:r>
              <a:rPr lang="zh-CN" altLang="en-US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程序结束。</a:t>
            </a:r>
            <a:endParaRPr lang="zh-CN" altLang="en-US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else if(</a:t>
            </a:r>
            <a:r>
              <a:rPr lang="en-US" altLang="zh-CN" sz="2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e.getSource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()= =b4)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{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bz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=0;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System.exit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(0);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}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5430" eaLnBrk="0">
              <a:lnSpc>
                <a:spcPct val="120000"/>
              </a:lnSpc>
              <a:spcBef>
                <a:spcPts val="10"/>
              </a:spcBef>
              <a:spcAft>
                <a:spcPts val="0"/>
              </a:spcAft>
            </a:pPr>
            <a:endParaRPr lang="zh-CN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6814"/>
            <a:ext cx="10515600" cy="638113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20000"/>
          </a:bodyPr>
          <a:lstStyle/>
          <a:p>
            <a:pPr marL="36830" indent="0" eaLnBrk="0">
              <a:lnSpc>
                <a:spcPct val="75000"/>
              </a:lnSpc>
              <a:spcBef>
                <a:spcPts val="10"/>
              </a:spcBef>
              <a:spcAft>
                <a:spcPts val="0"/>
              </a:spcAft>
              <a:buNone/>
            </a:pPr>
            <a:endParaRPr lang="en-US" altLang="zh-CN" sz="2400" spc="65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8. </a:t>
            </a:r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用线程实现计数器功能。</a:t>
            </a:r>
            <a:endParaRPr lang="zh-CN" altLang="en-US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实现 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Runnable </a:t>
            </a:r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接口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class </a:t>
            </a:r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MyFrame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 extends </a:t>
            </a:r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JFrame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 implements </a:t>
            </a:r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Runnable,ActionListener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{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//</a:t>
            </a:r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重写 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run()</a:t>
            </a:r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方法</a:t>
            </a:r>
            <a:endParaRPr lang="zh-CN" altLang="en-US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public void run() {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int </a:t>
            </a:r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=0;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while(true)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{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//</a:t>
            </a:r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循环体部分设计</a:t>
            </a:r>
            <a:endParaRPr lang="zh-CN" altLang="en-US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lab1.setText(" "+</a:t>
            </a:r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);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if(</a:t>
            </a:r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bz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= =1)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{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++;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try{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Thread.sleep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(1000);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}catch (</a:t>
            </a:r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InterruptedException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 e) {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e.printStackTrace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();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} } } } }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172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11. 4 </a:t>
            </a:r>
            <a:r>
              <a:rPr lang="zh-CN" altLang="en-US" sz="4400" b="1" spc="-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实作强化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50142"/>
            <a:ext cx="10515600" cy="481780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lnSpcReduction="10000"/>
          </a:bodyPr>
          <a:lstStyle/>
          <a:p>
            <a:pPr marL="861060" indent="0" eaLnBrk="0">
              <a:lnSpc>
                <a:spcPct val="150000"/>
              </a:lnSpc>
              <a:spcBef>
                <a:spcPts val="425"/>
              </a:spcBef>
              <a:spcAft>
                <a:spcPts val="0"/>
              </a:spcAft>
              <a:buNone/>
            </a:pPr>
            <a:endParaRPr lang="en-US" altLang="zh-CN" sz="1800" dirty="0"/>
          </a:p>
          <a:p>
            <a:pPr marL="1089660" eaLnBrk="0">
              <a:lnSpc>
                <a:spcPct val="150000"/>
              </a:lnSpc>
              <a:spcBef>
                <a:spcPts val="425"/>
              </a:spcBef>
              <a:spcAft>
                <a:spcPts val="0"/>
              </a:spcAft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题目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如下一段程序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改写为由多个线程实现。 以下的两个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循环分别由两个不同的线程实现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分别用继承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Thread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类和实现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Runnable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接口构建两个线程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创建测试类和在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main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方法中创建这个类的对象并启动它</a:t>
            </a:r>
            <a:r>
              <a:rPr lang="zh-CN" altLang="en-US" sz="1800" dirty="0"/>
              <a:t>。</a:t>
            </a:r>
            <a:endParaRPr lang="en-US" altLang="zh-CN" sz="1800" dirty="0"/>
          </a:p>
          <a:p>
            <a:pPr marL="1089660" eaLnBrk="0">
              <a:lnSpc>
                <a:spcPct val="150000"/>
              </a:lnSpc>
              <a:spcBef>
                <a:spcPts val="425"/>
              </a:spcBef>
              <a:spcAft>
                <a:spcPts val="0"/>
              </a:spcAft>
            </a:pPr>
            <a:r>
              <a:rPr lang="en-US" altLang="zh-CN" sz="1800" dirty="0"/>
              <a:t>class Test{</a:t>
            </a:r>
            <a:endParaRPr lang="en-US" altLang="zh-CN" sz="1800" dirty="0"/>
          </a:p>
          <a:p>
            <a:pPr marL="1089660" eaLnBrk="0">
              <a:lnSpc>
                <a:spcPct val="150000"/>
              </a:lnSpc>
              <a:spcBef>
                <a:spcPts val="425"/>
              </a:spcBef>
              <a:spcAft>
                <a:spcPts val="0"/>
              </a:spcAft>
            </a:pPr>
            <a:r>
              <a:rPr lang="en-US" altLang="zh-CN" sz="1800" dirty="0"/>
              <a:t>public static void main (String[] </a:t>
            </a:r>
            <a:r>
              <a:rPr lang="en-US" altLang="zh-CN" sz="1800" dirty="0" err="1"/>
              <a:t>args</a:t>
            </a:r>
            <a:r>
              <a:rPr lang="en-US" altLang="zh-CN" sz="1800" dirty="0"/>
              <a:t>){</a:t>
            </a:r>
            <a:endParaRPr lang="en-US" altLang="zh-CN" sz="1800" dirty="0"/>
          </a:p>
          <a:p>
            <a:pPr marL="1089660" eaLnBrk="0">
              <a:lnSpc>
                <a:spcPct val="150000"/>
              </a:lnSpc>
              <a:spcBef>
                <a:spcPts val="425"/>
              </a:spcBef>
              <a:spcAft>
                <a:spcPts val="0"/>
              </a:spcAft>
            </a:pPr>
            <a:r>
              <a:rPr lang="en-US" altLang="zh-CN" sz="1800" dirty="0"/>
              <a:t>for(int </a:t>
            </a:r>
            <a:r>
              <a:rPr lang="en-US" altLang="zh-CN" sz="1800" dirty="0" err="1"/>
              <a:t>i</a:t>
            </a:r>
            <a:r>
              <a:rPr lang="en-US" altLang="zh-CN" sz="1800" dirty="0"/>
              <a:t>=0;i&lt;100;i++)</a:t>
            </a:r>
            <a:endParaRPr lang="en-US" altLang="zh-CN" sz="1800" dirty="0"/>
          </a:p>
          <a:p>
            <a:pPr marL="1089660" eaLnBrk="0">
              <a:lnSpc>
                <a:spcPct val="150000"/>
              </a:lnSpc>
              <a:spcBef>
                <a:spcPts val="425"/>
              </a:spcBef>
              <a:spcAft>
                <a:spcPts val="0"/>
              </a:spcAft>
            </a:pPr>
            <a:r>
              <a:rPr lang="en-US" altLang="zh-CN" sz="1800" dirty="0"/>
              <a:t>System. out. </a:t>
            </a:r>
            <a:r>
              <a:rPr lang="en-US" altLang="zh-CN" sz="1800" dirty="0" err="1"/>
              <a:t>println</a:t>
            </a:r>
            <a:r>
              <a:rPr lang="en-US" altLang="zh-CN" sz="1800" dirty="0"/>
              <a:t>(“1 </a:t>
            </a:r>
            <a:r>
              <a:rPr lang="zh-CN" altLang="en-US" sz="1800" dirty="0"/>
              <a:t>班报数</a:t>
            </a:r>
            <a:r>
              <a:rPr lang="en-US" altLang="zh-CN" sz="1800" dirty="0"/>
              <a:t>:”+</a:t>
            </a:r>
            <a:r>
              <a:rPr lang="en-US" altLang="zh-CN" sz="1800" dirty="0" err="1"/>
              <a:t>i</a:t>
            </a:r>
            <a:r>
              <a:rPr lang="en-US" altLang="zh-CN" sz="1800" dirty="0"/>
              <a:t>);</a:t>
            </a:r>
            <a:endParaRPr lang="en-US" altLang="zh-CN" sz="1800" dirty="0"/>
          </a:p>
          <a:p>
            <a:pPr marL="1089660" eaLnBrk="0">
              <a:lnSpc>
                <a:spcPct val="150000"/>
              </a:lnSpc>
              <a:spcBef>
                <a:spcPts val="425"/>
              </a:spcBef>
              <a:spcAft>
                <a:spcPts val="0"/>
              </a:spcAft>
            </a:pPr>
            <a:r>
              <a:rPr lang="en-US" altLang="zh-CN" sz="1800" dirty="0"/>
              <a:t>for(int j=0;j&lt;100;j++)</a:t>
            </a:r>
            <a:endParaRPr lang="en-US" altLang="zh-CN" sz="1800" dirty="0"/>
          </a:p>
          <a:p>
            <a:pPr marL="1089660" eaLnBrk="0">
              <a:lnSpc>
                <a:spcPct val="150000"/>
              </a:lnSpc>
              <a:spcBef>
                <a:spcPts val="425"/>
              </a:spcBef>
              <a:spcAft>
                <a:spcPts val="0"/>
              </a:spcAft>
            </a:pPr>
            <a:r>
              <a:rPr lang="en-US" altLang="zh-CN" sz="1800" dirty="0"/>
              <a:t>System. out. </a:t>
            </a:r>
            <a:r>
              <a:rPr lang="en-US" altLang="zh-CN" sz="1800" dirty="0" err="1"/>
              <a:t>println</a:t>
            </a:r>
            <a:r>
              <a:rPr lang="en-US" altLang="zh-CN" sz="1800" dirty="0"/>
              <a:t>(“2 </a:t>
            </a:r>
            <a:r>
              <a:rPr lang="zh-CN" altLang="en-US" sz="1800" dirty="0"/>
              <a:t>班报数</a:t>
            </a:r>
            <a:r>
              <a:rPr lang="en-US" altLang="zh-CN" sz="1800" dirty="0"/>
              <a:t>:”+j);</a:t>
            </a:r>
            <a:endParaRPr lang="en-US" altLang="zh-CN" sz="1800" dirty="0"/>
          </a:p>
          <a:p>
            <a:pPr marL="1089660" eaLnBrk="0">
              <a:lnSpc>
                <a:spcPct val="150000"/>
              </a:lnSpc>
              <a:spcBef>
                <a:spcPts val="425"/>
              </a:spcBef>
              <a:spcAft>
                <a:spcPts val="0"/>
              </a:spcAft>
            </a:pPr>
            <a:r>
              <a:rPr lang="en-US" altLang="zh-CN" sz="1800" dirty="0"/>
              <a:t>} } </a:t>
            </a:r>
            <a:endParaRPr lang="en-US" altLang="zh-CN" sz="1800" dirty="0"/>
          </a:p>
          <a:p>
            <a:pPr marL="1089660" eaLnBrk="0">
              <a:lnSpc>
                <a:spcPct val="150000"/>
              </a:lnSpc>
              <a:spcBef>
                <a:spcPts val="425"/>
              </a:spcBef>
              <a:spcAft>
                <a:spcPts val="0"/>
              </a:spcAft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6814"/>
            <a:ext cx="10515600" cy="638113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10000"/>
          </a:bodyPr>
          <a:lstStyle/>
          <a:p>
            <a:pPr marL="36830" indent="0" eaLnBrk="0">
              <a:lnSpc>
                <a:spcPct val="75000"/>
              </a:lnSpc>
              <a:spcBef>
                <a:spcPts val="10"/>
              </a:spcBef>
              <a:spcAft>
                <a:spcPts val="0"/>
              </a:spcAft>
              <a:buNone/>
            </a:pPr>
            <a:endParaRPr lang="en-US" altLang="zh-CN" sz="2400" spc="65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用继承 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Thread </a:t>
            </a:r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类方式实现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该程序设计如下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首先设计两个线程类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在 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run </a:t>
            </a:r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方法中分别实现循环。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class M1 extends Thread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{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public void run()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{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for(int </a:t>
            </a:r>
            <a:r>
              <a:rPr lang="en-US" altLang="zh-CN" sz="2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i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=0;i&lt;100;i++)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System. out. </a:t>
            </a:r>
            <a:r>
              <a:rPr lang="en-US" altLang="zh-CN" sz="2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println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(“</a:t>
            </a:r>
            <a:r>
              <a:rPr lang="en-US" altLang="zh-CN" sz="2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i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 </a:t>
            </a:r>
            <a:r>
              <a:rPr lang="zh-CN" altLang="en-US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班报数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:”+</a:t>
            </a:r>
            <a:r>
              <a:rPr lang="en-US" altLang="zh-CN" sz="2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i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);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}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}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class M2 extends Thread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{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public void run()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{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for(int j=0;j&lt;100;j++)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System. out. </a:t>
            </a:r>
            <a:r>
              <a:rPr lang="en-US" altLang="zh-CN" sz="2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println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(“j </a:t>
            </a:r>
            <a:r>
              <a:rPr lang="zh-CN" altLang="en-US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班报数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:”+j);</a:t>
            </a:r>
            <a:endParaRPr lang="zh-CN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6814"/>
            <a:ext cx="10515600" cy="638113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85000" lnSpcReduction="20000"/>
          </a:bodyPr>
          <a:lstStyle/>
          <a:p>
            <a:pPr marL="36830" indent="0" eaLnBrk="0">
              <a:lnSpc>
                <a:spcPct val="75000"/>
              </a:lnSpc>
              <a:spcBef>
                <a:spcPts val="10"/>
              </a:spcBef>
              <a:spcAft>
                <a:spcPts val="0"/>
              </a:spcAft>
              <a:buNone/>
            </a:pPr>
            <a:endParaRPr lang="en-US" altLang="zh-CN" sz="2400" spc="65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class Test_1{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public static void main(String </a:t>
            </a:r>
            <a:r>
              <a:rPr lang="en-US" altLang="zh-CN" sz="2000" dirty="0" err="1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args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[]){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M1 t1=new M1();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M2 t2=new M2();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t1. start();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t2. start();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用实现接口的方式实现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该程序设计如下</a:t>
            </a:r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class M1 implements Runnable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{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public void run()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{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for(int </a:t>
            </a:r>
            <a:r>
              <a:rPr lang="en-US" altLang="zh-CN" sz="2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i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=0;i&lt;100;i++)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System. out. </a:t>
            </a:r>
            <a:r>
              <a:rPr lang="en-US" altLang="zh-CN" sz="2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println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(“</a:t>
            </a:r>
            <a:r>
              <a:rPr lang="en-US" altLang="zh-CN" sz="2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i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 </a:t>
            </a:r>
            <a:r>
              <a:rPr lang="zh-CN" altLang="en-US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班报数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:”+</a:t>
            </a:r>
            <a:r>
              <a:rPr lang="en-US" altLang="zh-CN" sz="2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i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);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}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6814"/>
            <a:ext cx="10515600" cy="638113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20000"/>
          </a:bodyPr>
          <a:lstStyle/>
          <a:p>
            <a:pPr marL="36830" indent="0" eaLnBrk="0">
              <a:lnSpc>
                <a:spcPct val="75000"/>
              </a:lnSpc>
              <a:spcBef>
                <a:spcPts val="10"/>
              </a:spcBef>
              <a:spcAft>
                <a:spcPts val="0"/>
              </a:spcAft>
              <a:buNone/>
            </a:pPr>
            <a:endParaRPr lang="en-US" altLang="zh-CN" sz="2400" spc="65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class M2 implements Runnable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{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public void run()</a:t>
            </a:r>
            <a:endParaRPr lang="en-US" altLang="zh-CN" sz="2000" dirty="0"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{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for(int j=0;j&lt;100;j++)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System. out. </a:t>
            </a:r>
            <a:r>
              <a:rPr lang="en-US" altLang="zh-CN" sz="2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println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(“j </a:t>
            </a:r>
            <a:r>
              <a:rPr lang="zh-CN" altLang="en-US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班报数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:”+j);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}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}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class Test_2{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public static void main(String </a:t>
            </a:r>
            <a:r>
              <a:rPr lang="en-US" altLang="zh-CN" sz="2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args</a:t>
            </a:r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[]){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M1 m1=new M1();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M2 m2=new M2();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Thread t1=new Thread(m1);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Thread t2=new Thread(m2);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t1. start();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t2. start();</a:t>
            </a:r>
            <a:endParaRPr lang="en-US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} }</a:t>
            </a:r>
            <a:endParaRPr lang="zh-CN" altLang="zh-CN" sz="21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172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pPr marL="1883410" eaLnBrk="0">
              <a:lnSpc>
                <a:spcPct val="89000"/>
              </a:lnSpc>
              <a:spcBef>
                <a:spcPts val="710"/>
              </a:spcBef>
              <a:spcAft>
                <a:spcPts val="0"/>
              </a:spcAft>
            </a:pPr>
            <a:br>
              <a:rPr lang="en-US" altLang="zh-CN" sz="44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44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11</a:t>
            </a:r>
            <a:r>
              <a:rPr lang="en-US" altLang="zh-CN" sz="4400" spc="6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1   </a:t>
            </a:r>
            <a:r>
              <a:rPr lang="zh-CN" altLang="zh-CN" sz="4400" spc="6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情景导入</a:t>
            </a:r>
            <a:br>
              <a:rPr lang="zh-CN" altLang="zh-CN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5080" marR="252095" indent="26670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</a:pPr>
            <a:endParaRPr lang="en-US" altLang="zh-CN" sz="1800" spc="9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" marR="252095" indent="26670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</a:pPr>
            <a:r>
              <a:rPr lang="zh-CN" altLang="en-US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许多应用程序的设计都会用到多线程</a:t>
            </a:r>
            <a:r>
              <a:rPr lang="en-US" altLang="zh-CN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例如赛马奔跑游戏就是多线程应用的实际例</a:t>
            </a:r>
            <a:endParaRPr lang="zh-CN" altLang="en-US" sz="1800" spc="9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" marR="252095" indent="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  <a:buNone/>
            </a:pPr>
            <a:r>
              <a:rPr lang="zh-CN" altLang="en-US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子</a:t>
            </a:r>
            <a:r>
              <a:rPr lang="en-US" altLang="zh-CN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在游戏中几匹马可以同时独立的奔跑。</a:t>
            </a:r>
            <a:endParaRPr lang="zh-CN" altLang="en-US" sz="1800" spc="9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" marR="252095" indent="26670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</a:pPr>
            <a:r>
              <a:rPr lang="zh-CN" altLang="en-US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本章的计时器项目就是应用到了多线程的操作</a:t>
            </a:r>
            <a:r>
              <a:rPr lang="en-US" altLang="zh-CN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在窗口中根据时间的变化</a:t>
            </a:r>
            <a:r>
              <a:rPr lang="en-US" altLang="zh-CN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不断更新</a:t>
            </a:r>
            <a:endParaRPr lang="zh-CN" altLang="en-US" sz="1800" spc="9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" marR="252095" indent="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  <a:buNone/>
            </a:pPr>
            <a:r>
              <a:rPr lang="zh-CN" altLang="en-US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数据</a:t>
            </a:r>
            <a:r>
              <a:rPr lang="en-US" altLang="zh-CN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实现计时器的功能。 运行界面如下所示</a:t>
            </a:r>
            <a:r>
              <a:rPr lang="zh-CN" altLang="en-US" sz="1800" spc="90" dirty="0">
                <a:solidFill>
                  <a:srgbClr val="000000"/>
                </a:solidFill>
                <a:latin typeface="Arial" panose="020B0604020202020204" pitchFamily="34" charset="0"/>
                <a:cs typeface="微软雅黑" panose="020B0503020204020204" pitchFamily="34" charset="-122"/>
              </a:rPr>
              <a:t>。</a:t>
            </a:r>
            <a:endParaRPr lang="en-US" altLang="zh-CN" sz="1800" spc="90" dirty="0">
              <a:solidFill>
                <a:srgbClr val="000000"/>
              </a:solidFill>
              <a:latin typeface="Arial" panose="020B0604020202020204" pitchFamily="34" charset="0"/>
              <a:cs typeface="微软雅黑" panose="020B0503020204020204" pitchFamily="34" charset="-122"/>
            </a:endParaRPr>
          </a:p>
          <a:p>
            <a:pPr marL="5080" marR="252095" indent="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  <a:buNone/>
            </a:pPr>
            <a:r>
              <a:rPr lang="en-US" altLang="zh-CN" sz="1800" spc="9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3899" y="3552825"/>
            <a:ext cx="2876550" cy="2190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6147" y="3552825"/>
            <a:ext cx="2838450" cy="22669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0295" y="3552825"/>
            <a:ext cx="2915448" cy="2190751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785055" y="2544998"/>
            <a:ext cx="29610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谢谢</a:t>
            </a:r>
            <a:endParaRPr lang="zh-CN" altLang="en-US" sz="96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30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3100" b="1" spc="-1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4000" b="1" spc="-1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11. 2. 1   </a:t>
            </a:r>
            <a:r>
              <a:rPr lang="zh-CN" altLang="en-US" sz="4000" b="1" spc="-1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多线程</a:t>
            </a:r>
            <a:r>
              <a:rPr lang="zh-CN" altLang="zh-CN" sz="4000" b="1" spc="-1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简介</a:t>
            </a:r>
            <a:b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3810" marR="252095" indent="269240" eaLnBrk="0">
              <a:lnSpc>
                <a:spcPct val="97000"/>
              </a:lnSpc>
              <a:spcBef>
                <a:spcPts val="57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线程的概念源于计算机操作系统中进程的概念。 所谓进程就是运行着的程序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是程序</a:t>
            </a:r>
            <a:endParaRPr lang="zh-CN" altLang="en-US" sz="18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810" marR="252095" indent="0" eaLnBrk="0">
              <a:lnSpc>
                <a:spcPct val="97000"/>
              </a:lnSpc>
              <a:spcBef>
                <a:spcPts val="570"/>
              </a:spcBef>
              <a:spcAft>
                <a:spcPts val="0"/>
              </a:spcAft>
              <a:buNone/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的一次执行过程。</a:t>
            </a:r>
            <a:endParaRPr lang="zh-CN" altLang="en-US" sz="18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810" marR="252095" indent="269240" eaLnBrk="0">
              <a:lnSpc>
                <a:spcPct val="97000"/>
              </a:lnSpc>
              <a:spcBef>
                <a:spcPts val="57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线程和进程的相似之处在于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线程和进程都是单个顺序控制流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所以可以把线程称为</a:t>
            </a:r>
            <a:endParaRPr lang="zh-CN" altLang="en-US" sz="18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810" marR="252095" indent="0" eaLnBrk="0">
              <a:lnSpc>
                <a:spcPct val="97000"/>
              </a:lnSpc>
              <a:spcBef>
                <a:spcPts val="570"/>
              </a:spcBef>
              <a:spcAft>
                <a:spcPts val="0"/>
              </a:spcAft>
              <a:buNone/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“轻量级进程”。 线程和进程的不同之处在于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每个进程都有自己的独立内存空间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而线程</a:t>
            </a:r>
            <a:endParaRPr lang="zh-CN" altLang="en-US" sz="18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810" marR="252095" indent="0" eaLnBrk="0">
              <a:lnSpc>
                <a:spcPct val="97000"/>
              </a:lnSpc>
              <a:spcBef>
                <a:spcPts val="570"/>
              </a:spcBef>
              <a:spcAft>
                <a:spcPts val="0"/>
              </a:spcAft>
              <a:buNone/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是运行在一个程序的上下文内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共用分配给程序的资源和环境。</a:t>
            </a:r>
            <a:endParaRPr lang="zh-CN" altLang="en-US" sz="18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810" marR="252095" indent="269240" eaLnBrk="0">
              <a:lnSpc>
                <a:spcPct val="97000"/>
              </a:lnSpc>
              <a:spcBef>
                <a:spcPts val="57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多线程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(multi-thread)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是指在单个的程序内可以同时运行多个不同的线程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每个线</a:t>
            </a:r>
            <a:endParaRPr lang="zh-CN" altLang="en-US" sz="18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810" marR="252095" indent="0" eaLnBrk="0">
              <a:lnSpc>
                <a:spcPct val="97000"/>
              </a:lnSpc>
              <a:spcBef>
                <a:spcPts val="570"/>
              </a:spcBef>
              <a:spcAft>
                <a:spcPts val="0"/>
              </a:spcAft>
              <a:buNone/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程完成不同的任务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。</a:t>
            </a:r>
            <a:endParaRPr lang="zh-CN" altLang="en-US" sz="18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0732" y="3910013"/>
            <a:ext cx="1695450" cy="2266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5872" y="3881438"/>
            <a:ext cx="1724025" cy="22955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30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zh-CN" altLang="en-US" sz="4000" b="1" dirty="0">
                <a:solidFill>
                  <a:srgbClr val="00B0F0"/>
                </a:solidFill>
              </a:rPr>
              <a:t>多线程简介</a:t>
            </a:r>
            <a:endParaRPr lang="zh-CN" altLang="en-US" sz="4000" b="1" dirty="0">
              <a:solidFill>
                <a:srgbClr val="00B0F0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如果把一个程序比喻成一个项目</a:t>
            </a:r>
            <a:r>
              <a:rPr lang="en-US" altLang="zh-CN" sz="1800" dirty="0"/>
              <a:t>, </a:t>
            </a:r>
            <a:r>
              <a:rPr lang="zh-CN" altLang="en-US" sz="1800" dirty="0"/>
              <a:t>单线程的执行可以理解成该项目从开始到结束每一 环节都完全由一个人完成。 而多线程可以理解为该项目由多个人分工合作完成</a:t>
            </a:r>
            <a:r>
              <a:rPr lang="en-US" altLang="zh-CN" sz="1800" dirty="0"/>
              <a:t>, </a:t>
            </a:r>
            <a:r>
              <a:rPr lang="zh-CN" altLang="en-US" sz="1800" dirty="0"/>
              <a:t>这几个人 的工作宏观上是同时进行</a:t>
            </a:r>
            <a:r>
              <a:rPr lang="en-US" altLang="zh-CN" sz="1800" dirty="0"/>
              <a:t>, </a:t>
            </a:r>
            <a:r>
              <a:rPr lang="zh-CN" altLang="en-US" sz="1800" dirty="0"/>
              <a:t>微观上还是轮流使用一些共享资源。 </a:t>
            </a:r>
            <a:endParaRPr lang="en-US" altLang="zh-CN" sz="1800" dirty="0"/>
          </a:p>
          <a:p>
            <a:pPr>
              <a:lnSpc>
                <a:spcPct val="150000"/>
              </a:lnSpc>
            </a:pPr>
            <a:r>
              <a:rPr lang="zh-CN" altLang="en-US" sz="1800" dirty="0"/>
              <a:t>例如如下的程序段</a:t>
            </a:r>
            <a:r>
              <a:rPr lang="en-US" altLang="zh-CN" sz="1800" dirty="0"/>
              <a:t>, </a:t>
            </a:r>
            <a:r>
              <a:rPr lang="zh-CN" altLang="en-US" sz="1800" dirty="0"/>
              <a:t>单线程的方式执行 </a:t>
            </a:r>
            <a:r>
              <a:rPr lang="en-US" altLang="zh-CN" sz="1800" dirty="0"/>
              <a:t>1 </a:t>
            </a:r>
            <a:r>
              <a:rPr lang="zh-CN" altLang="en-US" sz="1800" dirty="0"/>
              <a:t>班按顺序报数完毕</a:t>
            </a:r>
            <a:r>
              <a:rPr lang="en-US" altLang="zh-CN" sz="1800" dirty="0"/>
              <a:t>, 2 </a:t>
            </a:r>
            <a:r>
              <a:rPr lang="zh-CN" altLang="en-US" sz="1800" dirty="0"/>
              <a:t>班再开始报数</a:t>
            </a:r>
            <a:r>
              <a:rPr lang="en-US" altLang="zh-CN" sz="1800" dirty="0"/>
              <a:t>, </a:t>
            </a:r>
            <a:r>
              <a:rPr lang="zh-CN" altLang="en-US" sz="1800" dirty="0"/>
              <a:t>如果 两个 </a:t>
            </a:r>
            <a:r>
              <a:rPr lang="en-US" altLang="zh-CN" sz="1800" dirty="0"/>
              <a:t>for </a:t>
            </a:r>
            <a:r>
              <a:rPr lang="zh-CN" altLang="en-US" sz="1800" dirty="0"/>
              <a:t>循环分别放在两个不同的线程中执行</a:t>
            </a:r>
            <a:r>
              <a:rPr lang="en-US" altLang="zh-CN" sz="1800" dirty="0"/>
              <a:t>, </a:t>
            </a:r>
            <a:r>
              <a:rPr lang="zh-CN" altLang="en-US" sz="1800" dirty="0"/>
              <a:t>两个班就可以同时报数。</a:t>
            </a:r>
            <a:endParaRPr lang="en-US" altLang="zh-CN" sz="1800" dirty="0"/>
          </a:p>
          <a:p>
            <a:pPr>
              <a:lnSpc>
                <a:spcPct val="100000"/>
              </a:lnSpc>
            </a:pPr>
            <a:r>
              <a:rPr lang="zh-CN" altLang="en-US" sz="1800" dirty="0"/>
              <a:t> </a:t>
            </a:r>
            <a:r>
              <a:rPr lang="en-US" altLang="zh-CN" sz="1800" dirty="0"/>
              <a:t>for(int </a:t>
            </a:r>
            <a:r>
              <a:rPr lang="en-US" altLang="zh-CN" sz="1800" dirty="0" err="1"/>
              <a:t>i</a:t>
            </a:r>
            <a:r>
              <a:rPr lang="en-US" altLang="zh-CN" sz="1800" dirty="0"/>
              <a:t>=1; </a:t>
            </a:r>
            <a:r>
              <a:rPr lang="en-US" altLang="zh-CN" sz="1800" dirty="0" err="1"/>
              <a:t>i</a:t>
            </a:r>
            <a:r>
              <a:rPr lang="en-US" altLang="zh-CN" sz="1800" dirty="0"/>
              <a:t> &lt; 100; </a:t>
            </a:r>
            <a:r>
              <a:rPr lang="en-US" altLang="zh-CN" sz="1800" dirty="0" err="1"/>
              <a:t>i</a:t>
            </a:r>
            <a:r>
              <a:rPr lang="en-US" altLang="zh-CN" sz="1800" dirty="0"/>
              <a:t>++) </a:t>
            </a:r>
            <a:endParaRPr lang="en-US" altLang="zh-CN" sz="1800" dirty="0"/>
          </a:p>
          <a:p>
            <a:pPr>
              <a:lnSpc>
                <a:spcPct val="100000"/>
              </a:lnSpc>
            </a:pPr>
            <a:r>
              <a:rPr lang="en-US" altLang="zh-CN" sz="1800" dirty="0"/>
              <a:t>      System. out. </a:t>
            </a:r>
            <a:r>
              <a:rPr lang="en-US" altLang="zh-CN" sz="1800" dirty="0" err="1"/>
              <a:t>println</a:t>
            </a:r>
            <a:r>
              <a:rPr lang="en-US" altLang="zh-CN" sz="1800" dirty="0"/>
              <a:t>("1 </a:t>
            </a:r>
            <a:r>
              <a:rPr lang="zh-CN" altLang="en-US" sz="1800" dirty="0"/>
              <a:t>班报数</a:t>
            </a:r>
            <a:r>
              <a:rPr lang="en-US" altLang="zh-CN" sz="1800" dirty="0"/>
              <a:t>= " + </a:t>
            </a:r>
            <a:r>
              <a:rPr lang="en-US" altLang="zh-CN" sz="1800" dirty="0" err="1"/>
              <a:t>i</a:t>
            </a:r>
            <a:r>
              <a:rPr lang="en-US" altLang="zh-CN" sz="1800" dirty="0"/>
              <a:t>); </a:t>
            </a:r>
            <a:endParaRPr lang="en-US" altLang="zh-CN" sz="1800" dirty="0"/>
          </a:p>
          <a:p>
            <a:pPr>
              <a:lnSpc>
                <a:spcPct val="100000"/>
              </a:lnSpc>
            </a:pPr>
            <a:r>
              <a:rPr lang="en-US" altLang="zh-CN" sz="1800" dirty="0"/>
              <a:t>for(int j=1; j &lt; 100; </a:t>
            </a:r>
            <a:r>
              <a:rPr lang="en-US" altLang="zh-CN" sz="1800" dirty="0" err="1"/>
              <a:t>j++</a:t>
            </a:r>
            <a:r>
              <a:rPr lang="en-US" altLang="zh-CN" sz="1800" dirty="0"/>
              <a:t>) </a:t>
            </a:r>
            <a:endParaRPr lang="en-US" altLang="zh-CN" sz="1800" dirty="0"/>
          </a:p>
          <a:p>
            <a:pPr>
              <a:lnSpc>
                <a:spcPct val="100000"/>
              </a:lnSpc>
            </a:pPr>
            <a:r>
              <a:rPr lang="en-US" altLang="zh-CN" sz="1800" dirty="0"/>
              <a:t>      System. out. </a:t>
            </a:r>
            <a:r>
              <a:rPr lang="en-US" altLang="zh-CN" sz="1800" dirty="0" err="1"/>
              <a:t>println</a:t>
            </a:r>
            <a:r>
              <a:rPr lang="en-US" altLang="zh-CN" sz="1800" dirty="0"/>
              <a:t>("2 </a:t>
            </a:r>
            <a:r>
              <a:rPr lang="zh-CN" altLang="en-US" sz="1800" dirty="0"/>
              <a:t>班报数</a:t>
            </a:r>
            <a:r>
              <a:rPr lang="en-US" altLang="zh-CN" sz="1800" dirty="0"/>
              <a:t>= "+j);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625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en-US" altLang="zh-CN" sz="3600" b="1" spc="-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11. 2. 2 </a:t>
            </a:r>
            <a:r>
              <a:rPr lang="zh-CN" altLang="en-US" sz="3600" b="1" spc="-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多线程实现方式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6724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269240" eaLnBrk="0">
              <a:lnSpc>
                <a:spcPct val="100000"/>
              </a:lnSpc>
              <a:spcBef>
                <a:spcPts val="885"/>
              </a:spcBef>
              <a:spcAft>
                <a:spcPts val="0"/>
              </a:spcAft>
            </a:pPr>
            <a:r>
              <a:rPr lang="zh-CN" altLang="en-US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 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Java </a:t>
            </a:r>
            <a:r>
              <a:rPr lang="zh-CN" altLang="en-US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语言中实现多线程的方式有两种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一种是继承 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Thread </a:t>
            </a:r>
            <a:r>
              <a:rPr lang="zh-CN" altLang="en-US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另一种是实现 </a:t>
            </a:r>
            <a:r>
              <a:rPr lang="en-US" altLang="zh-CN" sz="1800" spc="3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Runnable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接口。 在 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java. lang </a:t>
            </a:r>
            <a:r>
              <a:rPr lang="zh-CN" altLang="en-US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包中定义了 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Runnable </a:t>
            </a:r>
            <a:r>
              <a:rPr lang="zh-CN" altLang="en-US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接口和 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Thread </a:t>
            </a:r>
            <a:r>
              <a:rPr lang="zh-CN" altLang="en-US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类。</a:t>
            </a:r>
            <a:endParaRPr lang="zh-CN" altLang="en-US" sz="1800" spc="3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9240" eaLnBrk="0">
              <a:lnSpc>
                <a:spcPct val="100000"/>
              </a:lnSpc>
              <a:spcBef>
                <a:spcPts val="885"/>
              </a:spcBef>
              <a:spcAft>
                <a:spcPts val="0"/>
              </a:spcAft>
            </a:pPr>
            <a:r>
              <a:rPr lang="zh-CN" altLang="en-US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所创建的线程执行的代码段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就是实现了 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Runnable </a:t>
            </a:r>
            <a:r>
              <a:rPr lang="zh-CN" altLang="en-US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接口的具体线程类中的 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run()</a:t>
            </a:r>
            <a:r>
              <a:rPr lang="zh-CN" altLang="en-US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方法</a:t>
            </a:r>
            <a:endParaRPr lang="zh-CN" altLang="en-US" sz="1800" spc="3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0640" indent="0" eaLnBrk="0">
              <a:lnSpc>
                <a:spcPct val="100000"/>
              </a:lnSpc>
              <a:spcBef>
                <a:spcPts val="885"/>
              </a:spcBef>
              <a:spcAft>
                <a:spcPts val="0"/>
              </a:spcAft>
              <a:buNone/>
            </a:pPr>
            <a:r>
              <a:rPr lang="zh-CN" altLang="en-US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或者是继承 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Thread </a:t>
            </a:r>
            <a:r>
              <a:rPr lang="zh-CN" altLang="en-US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类的子类的 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run()</a:t>
            </a:r>
            <a:r>
              <a:rPr lang="zh-CN" altLang="en-US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方法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因此无论是使用继承 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Thread </a:t>
            </a:r>
            <a:r>
              <a:rPr lang="zh-CN" altLang="en-US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类还是实现 </a:t>
            </a:r>
            <a:r>
              <a:rPr lang="en-US" altLang="zh-CN" sz="1800" spc="3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Runnable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接口的类中都必须重写 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public void run()</a:t>
            </a:r>
            <a:r>
              <a:rPr lang="zh-CN" altLang="en-US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方法</a:t>
            </a:r>
            <a:endParaRPr lang="en-US" altLang="zh-CN" sz="1800" spc="45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7465" indent="0" eaLnBrk="0">
              <a:lnSpc>
                <a:spcPct val="76000"/>
              </a:lnSpc>
              <a:spcBef>
                <a:spcPts val="5"/>
              </a:spcBef>
              <a:spcAft>
                <a:spcPts val="0"/>
              </a:spcAft>
              <a:buNone/>
            </a:pPr>
            <a:endParaRPr lang="en-US" altLang="zh-CN" sz="1800" spc="45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7465" indent="0" eaLnBrk="0">
              <a:lnSpc>
                <a:spcPct val="76000"/>
              </a:lnSpc>
              <a:spcBef>
                <a:spcPts val="5"/>
              </a:spcBef>
              <a:spcAft>
                <a:spcPts val="0"/>
              </a:spcAft>
              <a:buNone/>
            </a:pPr>
            <a:r>
              <a:rPr lang="zh-CN" altLang="en-US" sz="1800" spc="4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通过继承 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Thread </a:t>
            </a:r>
            <a:r>
              <a:rPr lang="zh-CN" altLang="en-US" sz="1800" spc="4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类创建的线程</a:t>
            </a:r>
            <a:endParaRPr lang="zh-CN" altLang="en-US" sz="1800" spc="45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7465" indent="0" eaLnBrk="0">
              <a:lnSpc>
                <a:spcPct val="150000"/>
              </a:lnSpc>
              <a:spcBef>
                <a:spcPts val="5"/>
              </a:spcBef>
              <a:spcAft>
                <a:spcPts val="0"/>
              </a:spcAft>
              <a:buNone/>
            </a:pP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1. </a:t>
            </a:r>
            <a:r>
              <a:rPr lang="zh-CN" altLang="en-US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继承 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Thread </a:t>
            </a:r>
            <a:r>
              <a:rPr lang="zh-CN" altLang="en-US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类。</a:t>
            </a:r>
            <a:endParaRPr lang="zh-CN" altLang="en-US" sz="1800" spc="45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7465" indent="0" eaLnBrk="0">
              <a:lnSpc>
                <a:spcPct val="150000"/>
              </a:lnSpc>
              <a:spcBef>
                <a:spcPts val="5"/>
              </a:spcBef>
              <a:spcAft>
                <a:spcPts val="0"/>
              </a:spcAft>
              <a:buNone/>
            </a:pP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2. </a:t>
            </a:r>
            <a:r>
              <a:rPr lang="zh-CN" altLang="en-US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覆盖 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public void run()</a:t>
            </a:r>
            <a:r>
              <a:rPr lang="zh-CN" altLang="en-US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方法。</a:t>
            </a:r>
            <a:endParaRPr lang="zh-CN" altLang="en-US" sz="1800" spc="45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7465" indent="0" eaLnBrk="0">
              <a:lnSpc>
                <a:spcPct val="150000"/>
              </a:lnSpc>
              <a:spcBef>
                <a:spcPts val="5"/>
              </a:spcBef>
              <a:spcAft>
                <a:spcPts val="0"/>
              </a:spcAft>
              <a:buNone/>
            </a:pP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3. </a:t>
            </a:r>
            <a:r>
              <a:rPr lang="zh-CN" altLang="en-US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创建线程对象。</a:t>
            </a:r>
            <a:endParaRPr lang="zh-CN" altLang="en-US" sz="1800" spc="45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7465" indent="0" eaLnBrk="0">
              <a:lnSpc>
                <a:spcPct val="150000"/>
              </a:lnSpc>
              <a:spcBef>
                <a:spcPts val="5"/>
              </a:spcBef>
              <a:spcAft>
                <a:spcPts val="0"/>
              </a:spcAft>
              <a:buNone/>
            </a:pP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4. </a:t>
            </a:r>
            <a:r>
              <a:rPr lang="zh-CN" altLang="en-US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线程对象调用 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start()</a:t>
            </a:r>
            <a:r>
              <a:rPr lang="zh-CN" altLang="en-US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方法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启动线程。</a:t>
            </a:r>
            <a:endParaRPr lang="zh-CN" altLang="zh-CN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172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通过继承</a:t>
            </a:r>
            <a:r>
              <a:rPr lang="en-US" altLang="zh-CN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T</a:t>
            </a:r>
            <a:r>
              <a:rPr lang="en-US" altLang="zh-CN" b="1" spc="-10" dirty="0">
                <a:solidFill>
                  <a:srgbClr val="00AEEF"/>
                </a:solidFill>
                <a:ea typeface="等线" panose="02010600030101010101" pitchFamily="2" charset="-122"/>
                <a:cs typeface="微软雅黑" panose="020B0503020204020204" pitchFamily="34" charset="-122"/>
              </a:rPr>
              <a:t>hread</a:t>
            </a:r>
            <a:r>
              <a:rPr lang="zh-CN" altLang="en-US" b="1" spc="-10" dirty="0">
                <a:solidFill>
                  <a:srgbClr val="00AEEF"/>
                </a:solidFill>
                <a:ea typeface="等线" panose="02010600030101010101" pitchFamily="2" charset="-122"/>
                <a:cs typeface="微软雅黑" panose="020B0503020204020204" pitchFamily="34" charset="-122"/>
              </a:rPr>
              <a:t>类创建的线程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50142"/>
            <a:ext cx="10515600" cy="481780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lnSpcReduction="10000"/>
          </a:bodyPr>
          <a:lstStyle/>
          <a:p>
            <a:pPr marL="1089660" eaLnBrk="0">
              <a:lnSpc>
                <a:spcPct val="75000"/>
              </a:lnSpc>
              <a:spcBef>
                <a:spcPts val="425"/>
              </a:spcBef>
              <a:spcAft>
                <a:spcPts val="0"/>
              </a:spcAft>
            </a:pPr>
            <a:endParaRPr lang="en-US" altLang="zh-CN" sz="18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r>
              <a:rPr lang="zh-CN" altLang="en-US" sz="1800" dirty="0"/>
              <a:t>例 </a:t>
            </a:r>
            <a:r>
              <a:rPr lang="en-US" altLang="zh-CN" sz="1800" dirty="0"/>
              <a:t>11-1 </a:t>
            </a:r>
            <a:r>
              <a:rPr lang="zh-CN" altLang="en-US" sz="1800" dirty="0"/>
              <a:t>用继承 </a:t>
            </a:r>
            <a:r>
              <a:rPr lang="en-US" altLang="zh-CN" sz="1800" dirty="0"/>
              <a:t>Thread </a:t>
            </a:r>
            <a:r>
              <a:rPr lang="zh-CN" altLang="en-US" sz="1800" dirty="0"/>
              <a:t>类实现 </a:t>
            </a:r>
            <a:r>
              <a:rPr lang="en-US" altLang="zh-CN" sz="1800" dirty="0"/>
              <a:t>2 </a:t>
            </a:r>
            <a:r>
              <a:rPr lang="zh-CN" altLang="en-US" sz="1800" dirty="0"/>
              <a:t>个班级同时报数。   </a:t>
            </a:r>
            <a:endParaRPr lang="zh-CN" altLang="en-US" sz="1800" dirty="0"/>
          </a:p>
          <a:p>
            <a:r>
              <a:rPr lang="en-US" altLang="zh-CN" sz="1800" dirty="0"/>
              <a:t>import java. io. *;</a:t>
            </a:r>
            <a:endParaRPr lang="en-US" altLang="zh-CN" sz="1800" dirty="0"/>
          </a:p>
          <a:p>
            <a:r>
              <a:rPr lang="en-US" altLang="zh-CN" sz="1800" dirty="0"/>
              <a:t>public class Test_1 {</a:t>
            </a:r>
            <a:endParaRPr lang="en-US" altLang="zh-CN" sz="1800" dirty="0"/>
          </a:p>
          <a:p>
            <a:r>
              <a:rPr lang="en-US" altLang="zh-CN" sz="1800" dirty="0"/>
              <a:t>       public static void main(String[] </a:t>
            </a:r>
            <a:r>
              <a:rPr lang="en-US" altLang="zh-CN" sz="1800" dirty="0" err="1"/>
              <a:t>args</a:t>
            </a:r>
            <a:r>
              <a:rPr lang="en-US" altLang="zh-CN" sz="1800" dirty="0"/>
              <a:t>){</a:t>
            </a:r>
            <a:endParaRPr lang="en-US" altLang="zh-CN" sz="1800" dirty="0"/>
          </a:p>
          <a:p>
            <a:r>
              <a:rPr lang="en-US" altLang="zh-CN" sz="1800" dirty="0"/>
              <a:t>              MyThread_1 t1=new MyThread_1();</a:t>
            </a:r>
            <a:endParaRPr lang="en-US" altLang="zh-CN" sz="1800" dirty="0"/>
          </a:p>
          <a:p>
            <a:r>
              <a:rPr lang="en-US" altLang="zh-CN" sz="1800" dirty="0"/>
              <a:t>              MyThread_2 t2=new MyThread_2();</a:t>
            </a:r>
            <a:endParaRPr lang="en-US" altLang="zh-CN" sz="1800" dirty="0"/>
          </a:p>
          <a:p>
            <a:r>
              <a:rPr lang="en-US" altLang="zh-CN" sz="1800" dirty="0"/>
              <a:t>              t1. start();</a:t>
            </a:r>
            <a:endParaRPr lang="en-US" altLang="zh-CN" sz="1800" dirty="0"/>
          </a:p>
          <a:p>
            <a:r>
              <a:rPr lang="en-US" altLang="zh-CN" sz="1800" dirty="0"/>
              <a:t>              t2. start();</a:t>
            </a:r>
            <a:endParaRPr lang="en-US" altLang="zh-CN" sz="1800" dirty="0"/>
          </a:p>
          <a:p>
            <a:r>
              <a:rPr lang="en-US" altLang="zh-CN" sz="1800" dirty="0"/>
              <a:t>        }</a:t>
            </a:r>
            <a:endParaRPr lang="en-US" altLang="zh-CN" sz="1800" dirty="0"/>
          </a:p>
          <a:p>
            <a:r>
              <a:rPr lang="en-US" altLang="zh-CN" sz="1800" dirty="0"/>
              <a:t>}</a:t>
            </a:r>
            <a:endParaRPr lang="en-US" altLang="zh-CN" sz="1800" dirty="0"/>
          </a:p>
          <a:p>
            <a:r>
              <a:rPr lang="en-US" altLang="zh-CN" sz="1800" dirty="0"/>
              <a:t>class MyThread_1 extends Thread</a:t>
            </a:r>
            <a:endParaRPr lang="en-US" altLang="zh-CN" sz="1800" dirty="0"/>
          </a:p>
          <a:p>
            <a:r>
              <a:rPr lang="en-US" altLang="zh-CN" sz="1800" dirty="0"/>
              <a:t>{</a:t>
            </a:r>
            <a:endParaRPr lang="en-US" altLang="zh-CN" sz="1800" dirty="0"/>
          </a:p>
          <a:p>
            <a:r>
              <a:rPr lang="en-US" altLang="zh-CN" sz="1800" dirty="0"/>
              <a:t>    public void run()</a:t>
            </a:r>
            <a:endParaRPr lang="en-US" altLang="zh-CN" sz="1800" dirty="0"/>
          </a:p>
          <a:p>
            <a:endParaRPr lang="en-US" altLang="zh-CN" sz="1800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172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通过继承</a:t>
            </a:r>
            <a:r>
              <a:rPr lang="en-US" altLang="zh-CN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T</a:t>
            </a:r>
            <a:r>
              <a:rPr lang="en-US" altLang="zh-CN" b="1" spc="-10" dirty="0">
                <a:solidFill>
                  <a:srgbClr val="00AEEF"/>
                </a:solidFill>
                <a:ea typeface="等线" panose="02010600030101010101" pitchFamily="2" charset="-122"/>
                <a:cs typeface="微软雅黑" panose="020B0503020204020204" pitchFamily="34" charset="-122"/>
              </a:rPr>
              <a:t>hread</a:t>
            </a:r>
            <a:r>
              <a:rPr lang="zh-CN" altLang="en-US" b="1" spc="-10" dirty="0">
                <a:solidFill>
                  <a:srgbClr val="00AEEF"/>
                </a:solidFill>
                <a:ea typeface="等线" panose="02010600030101010101" pitchFamily="2" charset="-122"/>
                <a:cs typeface="微软雅黑" panose="020B0503020204020204" pitchFamily="34" charset="-122"/>
              </a:rPr>
              <a:t>类创建的线程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50142"/>
            <a:ext cx="10515600" cy="481780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lnSpcReduction="10000"/>
          </a:bodyPr>
          <a:lstStyle/>
          <a:p>
            <a:pPr marL="1089660" eaLnBrk="0">
              <a:lnSpc>
                <a:spcPct val="75000"/>
              </a:lnSpc>
              <a:spcBef>
                <a:spcPts val="425"/>
              </a:spcBef>
              <a:spcAft>
                <a:spcPts val="0"/>
              </a:spcAft>
            </a:pPr>
            <a:endParaRPr lang="en-US" altLang="zh-CN" sz="18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r>
              <a:rPr lang="en-US" altLang="zh-CN" sz="1800" dirty="0"/>
              <a:t>    {</a:t>
            </a:r>
            <a:endParaRPr lang="en-US" altLang="zh-CN" sz="1800" dirty="0"/>
          </a:p>
          <a:p>
            <a:r>
              <a:rPr lang="en-US" altLang="zh-CN" sz="1800" dirty="0"/>
              <a:t>        for(int </a:t>
            </a:r>
            <a:r>
              <a:rPr lang="en-US" altLang="zh-CN" sz="1800" dirty="0" err="1"/>
              <a:t>i</a:t>
            </a:r>
            <a:r>
              <a:rPr lang="en-US" altLang="zh-CN" sz="1800" dirty="0"/>
              <a:t>=1;i&lt;10;i++)</a:t>
            </a:r>
            <a:endParaRPr lang="en-US" altLang="zh-CN" sz="1800" dirty="0"/>
          </a:p>
          <a:p>
            <a:r>
              <a:rPr lang="en-US" altLang="zh-CN" sz="1800" dirty="0"/>
              <a:t>           System. out. </a:t>
            </a:r>
            <a:r>
              <a:rPr lang="en-US" altLang="zh-CN" sz="1800" dirty="0" err="1"/>
              <a:t>println</a:t>
            </a:r>
            <a:r>
              <a:rPr lang="en-US" altLang="zh-CN" sz="1800" dirty="0"/>
              <a:t>("1 </a:t>
            </a:r>
            <a:r>
              <a:rPr lang="zh-CN" altLang="en-US" sz="1800" dirty="0"/>
              <a:t>班第</a:t>
            </a:r>
            <a:r>
              <a:rPr lang="en-US" altLang="zh-CN" sz="1800" dirty="0"/>
              <a:t>"+</a:t>
            </a:r>
            <a:r>
              <a:rPr lang="en-US" altLang="zh-CN" sz="1800" dirty="0" err="1"/>
              <a:t>i</a:t>
            </a:r>
            <a:r>
              <a:rPr lang="en-US" altLang="zh-CN" sz="1800" dirty="0"/>
              <a:t>+"</a:t>
            </a:r>
            <a:r>
              <a:rPr lang="zh-CN" altLang="en-US" sz="1800" dirty="0"/>
              <a:t>个人报数</a:t>
            </a:r>
            <a:r>
              <a:rPr lang="en-US" altLang="zh-CN" sz="1800" dirty="0"/>
              <a:t>:"+</a:t>
            </a:r>
            <a:r>
              <a:rPr lang="en-US" altLang="zh-CN" sz="1800" dirty="0" err="1"/>
              <a:t>i</a:t>
            </a:r>
            <a:r>
              <a:rPr lang="en-US" altLang="zh-CN" sz="1800" dirty="0"/>
              <a:t>);</a:t>
            </a:r>
            <a:endParaRPr lang="en-US" altLang="zh-CN" sz="1800" dirty="0"/>
          </a:p>
          <a:p>
            <a:r>
              <a:rPr lang="en-US" altLang="zh-CN" sz="1800" dirty="0"/>
              <a:t>    }</a:t>
            </a:r>
            <a:endParaRPr lang="en-US" altLang="zh-CN" sz="1800" dirty="0"/>
          </a:p>
          <a:p>
            <a:r>
              <a:rPr lang="en-US" altLang="zh-CN" sz="1800" dirty="0"/>
              <a:t>}</a:t>
            </a:r>
            <a:endParaRPr lang="en-US" altLang="zh-CN" sz="1800" dirty="0"/>
          </a:p>
          <a:p>
            <a:r>
              <a:rPr lang="en-US" altLang="zh-CN" sz="1800" dirty="0"/>
              <a:t>class MyThread_2 extends Thread</a:t>
            </a:r>
            <a:endParaRPr lang="en-US" altLang="zh-CN" sz="1800" dirty="0"/>
          </a:p>
          <a:p>
            <a:r>
              <a:rPr lang="en-US" altLang="zh-CN" sz="1800" dirty="0"/>
              <a:t>{</a:t>
            </a:r>
            <a:endParaRPr lang="en-US" altLang="zh-CN" sz="1800" dirty="0"/>
          </a:p>
          <a:p>
            <a:r>
              <a:rPr lang="en-US" altLang="zh-CN" sz="1800" dirty="0"/>
              <a:t>      public void run()</a:t>
            </a:r>
            <a:endParaRPr lang="en-US" altLang="zh-CN" sz="1800" dirty="0"/>
          </a:p>
          <a:p>
            <a:r>
              <a:rPr lang="en-US" altLang="zh-CN" sz="1800" dirty="0"/>
              <a:t>      {</a:t>
            </a:r>
            <a:endParaRPr lang="en-US" altLang="zh-CN" sz="1800" dirty="0"/>
          </a:p>
          <a:p>
            <a:r>
              <a:rPr lang="en-US" altLang="zh-CN" sz="1800" dirty="0"/>
              <a:t>              for(int j=1;j&lt;10;j++)</a:t>
            </a:r>
            <a:endParaRPr lang="en-US" altLang="zh-CN" sz="1800" dirty="0"/>
          </a:p>
          <a:p>
            <a:r>
              <a:rPr lang="en-US" altLang="zh-CN" sz="1800" dirty="0"/>
              <a:t>                    System. out. </a:t>
            </a:r>
            <a:r>
              <a:rPr lang="en-US" altLang="zh-CN" sz="1800" dirty="0" err="1"/>
              <a:t>println</a:t>
            </a:r>
            <a:r>
              <a:rPr lang="en-US" altLang="zh-CN" sz="1800" dirty="0"/>
              <a:t>("2 </a:t>
            </a:r>
            <a:r>
              <a:rPr lang="zh-CN" altLang="en-US" sz="1800" dirty="0"/>
              <a:t>班第</a:t>
            </a:r>
            <a:r>
              <a:rPr lang="en-US" altLang="zh-CN" sz="1800" dirty="0"/>
              <a:t>"+j+"</a:t>
            </a:r>
            <a:r>
              <a:rPr lang="zh-CN" altLang="en-US" sz="1800" dirty="0"/>
              <a:t>个人报数</a:t>
            </a:r>
            <a:r>
              <a:rPr lang="en-US" altLang="zh-CN" sz="1800" dirty="0"/>
              <a:t>:"+j);</a:t>
            </a:r>
            <a:endParaRPr lang="en-US" altLang="zh-CN" sz="1800" dirty="0"/>
          </a:p>
          <a:p>
            <a:r>
              <a:rPr lang="en-US" altLang="zh-CN" sz="1800" dirty="0"/>
              <a:t>       }</a:t>
            </a:r>
            <a:endParaRPr lang="en-US" altLang="zh-CN" sz="1800" dirty="0"/>
          </a:p>
          <a:p>
            <a:r>
              <a:rPr lang="en-US" altLang="zh-CN" sz="1800" dirty="0"/>
              <a:t>}</a:t>
            </a:r>
            <a:endParaRPr lang="en-US" altLang="zh-CN" sz="1800" dirty="0"/>
          </a:p>
          <a:p>
            <a:endParaRPr lang="en-US" altLang="zh-CN" sz="1800" dirty="0"/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6178" y="1750142"/>
            <a:ext cx="2323194" cy="477241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172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通过实现</a:t>
            </a:r>
            <a:r>
              <a:rPr lang="en-US" altLang="zh-CN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Runnable</a:t>
            </a:r>
            <a:r>
              <a:rPr lang="zh-CN" altLang="en-US" b="1" spc="-10" dirty="0">
                <a:solidFill>
                  <a:srgbClr val="00AEEF"/>
                </a:solidFill>
                <a:ea typeface="等线" panose="02010600030101010101" pitchFamily="2" charset="-122"/>
                <a:cs typeface="微软雅黑" panose="020B0503020204020204" pitchFamily="34" charset="-122"/>
              </a:rPr>
              <a:t>接口创建线程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50142"/>
            <a:ext cx="10515600" cy="481780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20000"/>
          </a:bodyPr>
          <a:lstStyle/>
          <a:p>
            <a:pPr marL="1089660" eaLnBrk="0">
              <a:lnSpc>
                <a:spcPct val="75000"/>
              </a:lnSpc>
              <a:spcBef>
                <a:spcPts val="425"/>
              </a:spcBef>
              <a:spcAft>
                <a:spcPts val="0"/>
              </a:spcAft>
            </a:pPr>
            <a:endParaRPr lang="en-US" altLang="zh-CN" sz="18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900" dirty="0"/>
              <a:t>1. </a:t>
            </a:r>
            <a:r>
              <a:rPr lang="zh-CN" altLang="en-US" sz="1900" dirty="0"/>
              <a:t>创建类实现 </a:t>
            </a:r>
            <a:r>
              <a:rPr lang="en-US" altLang="zh-CN" sz="1900" dirty="0"/>
              <a:t>Runnable </a:t>
            </a:r>
            <a:r>
              <a:rPr lang="zh-CN" altLang="en-US" sz="1900" dirty="0"/>
              <a:t>接口。</a:t>
            </a:r>
            <a:endParaRPr lang="zh-CN" altLang="en-US" sz="1900" dirty="0"/>
          </a:p>
          <a:p>
            <a:pPr>
              <a:lnSpc>
                <a:spcPct val="120000"/>
              </a:lnSpc>
            </a:pPr>
            <a:r>
              <a:rPr lang="en-US" altLang="zh-CN" sz="1900" dirty="0"/>
              <a:t>2. </a:t>
            </a:r>
            <a:r>
              <a:rPr lang="zh-CN" altLang="en-US" sz="1900" dirty="0"/>
              <a:t>覆盖 </a:t>
            </a:r>
            <a:r>
              <a:rPr lang="en-US" altLang="zh-CN" sz="1900" dirty="0"/>
              <a:t>public void run()</a:t>
            </a:r>
            <a:r>
              <a:rPr lang="zh-CN" altLang="en-US" sz="1900" dirty="0"/>
              <a:t>方法。</a:t>
            </a:r>
            <a:endParaRPr lang="zh-CN" altLang="en-US" sz="1900" dirty="0"/>
          </a:p>
          <a:p>
            <a:pPr>
              <a:lnSpc>
                <a:spcPct val="120000"/>
              </a:lnSpc>
            </a:pPr>
            <a:r>
              <a:rPr lang="en-US" altLang="zh-CN" sz="1900" dirty="0"/>
              <a:t>3. </a:t>
            </a:r>
            <a:r>
              <a:rPr lang="zh-CN" altLang="en-US" sz="1900" dirty="0"/>
              <a:t>创建线程对象</a:t>
            </a:r>
            <a:r>
              <a:rPr lang="en-US" altLang="zh-CN" sz="1900" dirty="0"/>
              <a:t>, </a:t>
            </a:r>
            <a:r>
              <a:rPr lang="zh-CN" altLang="en-US" sz="1900" dirty="0"/>
              <a:t>该线程对象用 </a:t>
            </a:r>
            <a:r>
              <a:rPr lang="en-US" altLang="zh-CN" sz="1900" dirty="0"/>
              <a:t>Runnable </a:t>
            </a:r>
            <a:r>
              <a:rPr lang="zh-CN" altLang="en-US" sz="1900" dirty="0"/>
              <a:t>接口的子类对象构建。</a:t>
            </a:r>
            <a:endParaRPr lang="zh-CN" altLang="en-US" sz="1900" dirty="0"/>
          </a:p>
          <a:p>
            <a:pPr>
              <a:lnSpc>
                <a:spcPct val="120000"/>
              </a:lnSpc>
            </a:pPr>
            <a:r>
              <a:rPr lang="en-US" altLang="zh-CN" sz="1900" dirty="0"/>
              <a:t>4. </a:t>
            </a:r>
            <a:r>
              <a:rPr lang="zh-CN" altLang="en-US" sz="1900" dirty="0"/>
              <a:t>线程对象调用 </a:t>
            </a:r>
            <a:r>
              <a:rPr lang="en-US" altLang="zh-CN" sz="1900" dirty="0"/>
              <a:t>start()</a:t>
            </a:r>
            <a:r>
              <a:rPr lang="zh-CN" altLang="en-US" sz="1900" dirty="0"/>
              <a:t>方法</a:t>
            </a:r>
            <a:r>
              <a:rPr lang="en-US" altLang="zh-CN" sz="1900" dirty="0"/>
              <a:t>, </a:t>
            </a:r>
            <a:r>
              <a:rPr lang="zh-CN" altLang="en-US" sz="1900" dirty="0"/>
              <a:t>启动线程</a:t>
            </a:r>
            <a:endParaRPr lang="en-US" altLang="zh-CN" sz="1900" dirty="0"/>
          </a:p>
          <a:p>
            <a:pPr>
              <a:lnSpc>
                <a:spcPct val="150000"/>
              </a:lnSpc>
            </a:pPr>
            <a:endParaRPr lang="en-US" altLang="zh-CN" sz="1900" dirty="0"/>
          </a:p>
          <a:p>
            <a:r>
              <a:rPr lang="zh-CN" altLang="en-US" sz="2100" dirty="0"/>
              <a:t>例 </a:t>
            </a:r>
            <a:r>
              <a:rPr lang="en-US" altLang="zh-CN" sz="2100" dirty="0"/>
              <a:t>11-2 </a:t>
            </a:r>
            <a:r>
              <a:rPr lang="zh-CN" altLang="en-US" sz="2100" dirty="0"/>
              <a:t>把例 </a:t>
            </a:r>
            <a:r>
              <a:rPr lang="en-US" altLang="zh-CN" sz="2100" dirty="0"/>
              <a:t>11-1 </a:t>
            </a:r>
            <a:r>
              <a:rPr lang="zh-CN" altLang="en-US" sz="2100" dirty="0"/>
              <a:t>改写为用实现 </a:t>
            </a:r>
            <a:r>
              <a:rPr lang="en-US" altLang="zh-CN" sz="2100" dirty="0"/>
              <a:t>Runnable </a:t>
            </a:r>
            <a:r>
              <a:rPr lang="zh-CN" altLang="en-US" sz="2100" dirty="0"/>
              <a:t>接口创建线程。</a:t>
            </a:r>
            <a:endParaRPr lang="zh-CN" altLang="en-US" sz="2100" dirty="0"/>
          </a:p>
          <a:p>
            <a:r>
              <a:rPr lang="en-US" altLang="zh-CN" sz="2100" dirty="0"/>
              <a:t>import java. io. *;</a:t>
            </a:r>
            <a:endParaRPr lang="en-US" altLang="zh-CN" sz="2100" dirty="0"/>
          </a:p>
          <a:p>
            <a:r>
              <a:rPr lang="en-US" altLang="zh-CN" sz="2100" dirty="0"/>
              <a:t>public class Test_2 {</a:t>
            </a:r>
            <a:endParaRPr lang="en-US" altLang="zh-CN" sz="2100" dirty="0"/>
          </a:p>
          <a:p>
            <a:r>
              <a:rPr lang="en-US" altLang="zh-CN" sz="2100" dirty="0"/>
              <a:t>     public static void main(String[] </a:t>
            </a:r>
            <a:r>
              <a:rPr lang="en-US" altLang="zh-CN" sz="2100" dirty="0" err="1"/>
              <a:t>args</a:t>
            </a:r>
            <a:r>
              <a:rPr lang="en-US" altLang="zh-CN" sz="2100" dirty="0"/>
              <a:t>){</a:t>
            </a:r>
            <a:endParaRPr lang="en-US" altLang="zh-CN" sz="2100" dirty="0"/>
          </a:p>
          <a:p>
            <a:r>
              <a:rPr lang="en-US" altLang="zh-CN" sz="2100" dirty="0"/>
              <a:t>           MyThread_1 rt1=new MyThread_1();</a:t>
            </a:r>
            <a:endParaRPr lang="en-US" altLang="zh-CN" sz="2100" dirty="0"/>
          </a:p>
          <a:p>
            <a:r>
              <a:rPr lang="en-US" altLang="zh-CN" sz="2100" dirty="0"/>
              <a:t>           MyThread_2 rt2=new MyThread_2();</a:t>
            </a:r>
            <a:endParaRPr lang="en-US" altLang="zh-CN" sz="2100" dirty="0"/>
          </a:p>
          <a:p>
            <a:r>
              <a:rPr lang="en-US" altLang="zh-CN" sz="2100" dirty="0"/>
              <a:t>           Thread t1=new Thread(rt1);</a:t>
            </a:r>
            <a:endParaRPr lang="en-US" altLang="zh-CN" sz="2100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10799.984251968504,&quot;width&quot;:19195.16692913386}"/>
</p:tagLst>
</file>

<file path=ppt/tags/tag2.xml><?xml version="1.0" encoding="utf-8"?>
<p:tagLst xmlns:p="http://schemas.openxmlformats.org/presentationml/2006/main">
  <p:tag name="KSO_WPP_MARK_KEY" val="012d1ba6-c273-408e-a8b7-e32e26abe7e0"/>
  <p:tag name="COMMONDATA" val="eyJoZGlkIjoiMDQ4NTkzMGYxM2UyNjAzYTZiOTFiZDllOTdkMTkzMT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8373</Words>
  <Application>WPS 演示</Application>
  <PresentationFormat>宽屏</PresentationFormat>
  <Paragraphs>417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等线</vt:lpstr>
      <vt:lpstr>黑体</vt:lpstr>
      <vt:lpstr>Arial Unicode MS</vt:lpstr>
      <vt:lpstr>等线 Light</vt:lpstr>
      <vt:lpstr>Calibri</vt:lpstr>
      <vt:lpstr>等线</vt:lpstr>
      <vt:lpstr>Office 主题​​</vt:lpstr>
      <vt:lpstr>PowerPoint 演示文稿</vt:lpstr>
      <vt:lpstr>学习目标</vt:lpstr>
      <vt:lpstr> 11. 1   情景导入 </vt:lpstr>
      <vt:lpstr> 11. 2. 1   多线程简介 </vt:lpstr>
      <vt:lpstr>多线程简介</vt:lpstr>
      <vt:lpstr>11. 2. 2 多线程实现方式</vt:lpstr>
      <vt:lpstr>通过继承Thread类创建的线程</vt:lpstr>
      <vt:lpstr>通过继承Thread类创建的线程</vt:lpstr>
      <vt:lpstr>通过实现Runnable接口创建线程</vt:lpstr>
      <vt:lpstr>通过实现Runnable接口创建线程</vt:lpstr>
      <vt:lpstr>11. 2. 3   线程的属性和状态</vt:lpstr>
      <vt:lpstr>11. 2. 3   线程的属性和状态</vt:lpstr>
      <vt:lpstr>11. 2. 3   线程的属性和状态</vt:lpstr>
      <vt:lpstr> 线程的优先级和调度</vt:lpstr>
      <vt:lpstr>  11. 2. 4   线程同步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11. 3   项目实践</vt:lpstr>
      <vt:lpstr>PowerPoint 演示文稿</vt:lpstr>
      <vt:lpstr>PowerPoint 演示文稿</vt:lpstr>
      <vt:lpstr>PowerPoint 演示文稿</vt:lpstr>
      <vt:lpstr>PowerPoint 演示文稿</vt:lpstr>
      <vt:lpstr>11. 4 实作强化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潘婷婷</dc:creator>
  <cp:lastModifiedBy>温媛-教材出版发行15901311127</cp:lastModifiedBy>
  <cp:revision>72</cp:revision>
  <dcterms:created xsi:type="dcterms:W3CDTF">2019-07-12T06:05:00Z</dcterms:created>
  <dcterms:modified xsi:type="dcterms:W3CDTF">2023-08-28T02:25:29Z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9109536C284543F1B19E798C2625776F_12</vt:lpwstr>
  </property>
  <property fmtid="{D5CDD505-2E9C-101B-9397-08002B2CF9AE}" pid="3" name="KSOProductBuildVer">
    <vt:lpwstr>2052-11.1.0.14309</vt:lpwstr>
  </property>
</Properties>
</file>