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321" r:id="rId3"/>
    <p:sldId id="324" r:id="rId4"/>
    <p:sldId id="322" r:id="rId5"/>
    <p:sldId id="323" r:id="rId6"/>
    <p:sldId id="326" r:id="rId7"/>
    <p:sldId id="327" r:id="rId9"/>
    <p:sldId id="336" r:id="rId10"/>
    <p:sldId id="332" r:id="rId11"/>
    <p:sldId id="346" r:id="rId12"/>
    <p:sldId id="347" r:id="rId13"/>
    <p:sldId id="348" r:id="rId14"/>
    <p:sldId id="360" r:id="rId15"/>
    <p:sldId id="333" r:id="rId16"/>
    <p:sldId id="345" r:id="rId17"/>
    <p:sldId id="334" r:id="rId18"/>
    <p:sldId id="337" r:id="rId19"/>
    <p:sldId id="361" r:id="rId20"/>
    <p:sldId id="340" r:id="rId21"/>
    <p:sldId id="362" r:id="rId22"/>
    <p:sldId id="363" r:id="rId23"/>
    <p:sldId id="366" r:id="rId24"/>
    <p:sldId id="365" r:id="rId25"/>
    <p:sldId id="364" r:id="rId26"/>
    <p:sldId id="367" r:id="rId27"/>
    <p:sldId id="368" r:id="rId28"/>
    <p:sldId id="343"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9D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78" d="100"/>
          <a:sy n="78" d="100"/>
        </p:scale>
        <p:origin x="77" y="158"/>
      </p:cViewPr>
      <p:guideLst>
        <p:guide orient="horz" pos="212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5000">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日期占位符 3"/>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E47E7-5634-4D8B-98F4-FC05E894180C}" type="slidenum">
              <a:rPr lang="zh-CN" altLang="en-US" smtClean="0"/>
            </a:fld>
            <a:endParaRPr lang="zh-CN" altLang="en-US"/>
          </a:p>
        </p:txBody>
      </p:sp>
      <p:pic>
        <p:nvPicPr>
          <p:cNvPr id="10" name="图片 9"/>
          <p:cNvPicPr>
            <a:picLocks noChangeAspect="1"/>
          </p:cNvPicPr>
          <p:nvPr userDrawn="1"/>
        </p:nvPicPr>
        <p:blipFill rotWithShape="1">
          <a:blip r:embed="rId2"/>
          <a:srcRect l="22353" t="-10161"/>
          <a:stretch>
            <a:fillRect/>
          </a:stretch>
        </p:blipFill>
        <p:spPr>
          <a:xfrm>
            <a:off x="0" y="6158753"/>
            <a:ext cx="12196481" cy="699247"/>
          </a:xfrm>
          <a:prstGeom prst="rect">
            <a:avLst/>
          </a:prstGeom>
        </p:spPr>
      </p:pic>
      <p:pic>
        <p:nvPicPr>
          <p:cNvPr id="11" name="图片 10"/>
          <p:cNvPicPr/>
          <p:nvPr userDrawn="1"/>
        </p:nvPicPr>
        <p:blipFill rotWithShape="1">
          <a:blip r:embed="rId3" cstate="print">
            <a:extLst>
              <a:ext uri="{28A0092B-C50C-407E-A947-70E740481C1C}">
                <a14:useLocalDpi xmlns:a14="http://schemas.microsoft.com/office/drawing/2010/main" val="0"/>
              </a:ext>
            </a:extLst>
          </a:blip>
          <a:srcRect l="6964" t="36095" r="77458" b="-1"/>
          <a:stretch>
            <a:fillRect/>
          </a:stretch>
        </p:blipFill>
        <p:spPr>
          <a:xfrm>
            <a:off x="96818" y="107577"/>
            <a:ext cx="914400" cy="445974"/>
          </a:xfrm>
          <a:prstGeom prst="rect">
            <a:avLst/>
          </a:prstGeom>
        </p:spPr>
      </p:pic>
      <p:pic>
        <p:nvPicPr>
          <p:cNvPr id="12" name="图片 11"/>
          <p:cNvPicPr/>
          <p:nvPr userDrawn="1"/>
        </p:nvPicPr>
        <p:blipFill rotWithShape="1">
          <a:blip r:embed="rId3" cstate="print">
            <a:extLst>
              <a:ext uri="{28A0092B-C50C-407E-A947-70E740481C1C}">
                <a14:useLocalDpi xmlns:a14="http://schemas.microsoft.com/office/drawing/2010/main" val="0"/>
              </a:ext>
            </a:extLst>
          </a:blip>
          <a:srcRect l="69854" t="46551" r="11453" b="7375"/>
          <a:stretch>
            <a:fillRect/>
          </a:stretch>
        </p:blipFill>
        <p:spPr>
          <a:xfrm>
            <a:off x="96818" y="527125"/>
            <a:ext cx="1097280" cy="321535"/>
          </a:xfrm>
          <a:prstGeom prst="rect">
            <a:avLst/>
          </a:prstGeom>
        </p:spPr>
      </p:pic>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99910" y="39202"/>
            <a:ext cx="1792090" cy="101200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E47E7-5634-4D8B-98F4-FC05E894180C}" type="slidenum">
              <a:rPr lang="zh-CN" altLang="en-US" smtClean="0"/>
            </a:fld>
            <a:endParaRPr lang="zh-CN" altLang="en-US"/>
          </a:p>
        </p:txBody>
      </p:sp>
      <p:pic>
        <p:nvPicPr>
          <p:cNvPr id="9" name="图片 8"/>
          <p:cNvPicPr>
            <a:picLocks noChangeAspect="1"/>
          </p:cNvPicPr>
          <p:nvPr userDrawn="1"/>
        </p:nvPicPr>
        <p:blipFill>
          <a:blip r:embed="rId2"/>
          <a:stretch>
            <a:fillRect/>
          </a:stretch>
        </p:blipFill>
        <p:spPr>
          <a:xfrm>
            <a:off x="0" y="1467029"/>
            <a:ext cx="12192000" cy="17920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E47E7-5634-4D8B-98F4-FC05E894180C}" type="slidenum">
              <a:rPr lang="zh-CN" altLang="en-US" smtClean="0"/>
            </a:fld>
            <a:endParaRPr lang="zh-CN" altLang="en-US"/>
          </a:p>
        </p:txBody>
      </p:sp>
      <p:pic>
        <p:nvPicPr>
          <p:cNvPr id="8" name="图片 7"/>
          <p:cNvPicPr>
            <a:picLocks noChangeAspect="1"/>
          </p:cNvPicPr>
          <p:nvPr userDrawn="1"/>
        </p:nvPicPr>
        <p:blipFill rotWithShape="1">
          <a:blip r:embed="rId2"/>
          <a:srcRect l="22353" t="-10161"/>
          <a:stretch>
            <a:fillRect/>
          </a:stretch>
        </p:blipFill>
        <p:spPr>
          <a:xfrm>
            <a:off x="0" y="6158753"/>
            <a:ext cx="12196481" cy="19759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D14FA5-AF77-40AF-B4DB-E5DCE74211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E47E7-5634-4D8B-98F4-FC05E894180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14FA5-AF77-40AF-B4DB-E5DCE742118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9E47E7-5634-4D8B-98F4-FC05E894180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1">
            <a:alphaModFix amt="50000"/>
          </a:blip>
          <a:srcRect l="3135" r="1" b="1"/>
          <a:stretch>
            <a:fillRect/>
          </a:stretch>
        </p:blipFill>
        <p:spPr>
          <a:xfrm>
            <a:off x="3069" y="0"/>
            <a:ext cx="12188931" cy="6857990"/>
          </a:xfrm>
          <a:prstGeom prst="rect">
            <a:avLst/>
          </a:prstGeom>
        </p:spPr>
      </p:pic>
      <p:sp>
        <p:nvSpPr>
          <p:cNvPr id="6" name="文本框 5"/>
          <p:cNvSpPr txBox="1"/>
          <p:nvPr/>
        </p:nvSpPr>
        <p:spPr>
          <a:xfrm>
            <a:off x="2212257" y="2794197"/>
            <a:ext cx="8701548" cy="1014730"/>
          </a:xfrm>
          <a:prstGeom prst="rect">
            <a:avLst/>
          </a:prstGeom>
          <a:noFill/>
        </p:spPr>
        <p:txBody>
          <a:bodyPr wrap="square">
            <a:spAutoFit/>
          </a:bodyPr>
          <a:lstStyle/>
          <a:p>
            <a:pPr algn="ctr"/>
            <a:r>
              <a:rPr lang="zh-CN" altLang="en-US" sz="6000" dirty="0"/>
              <a:t>第十二章</a:t>
            </a:r>
            <a:r>
              <a:rPr lang="en-US" altLang="zh-CN" sz="6000" dirty="0"/>
              <a:t> </a:t>
            </a:r>
            <a:r>
              <a:rPr lang="zh-CN" altLang="en-US" sz="6000" dirty="0"/>
              <a:t>数据库链接</a:t>
            </a:r>
            <a:endParaRPr lang="zh-CN" alt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zh-CN" altLang="en-US" sz="2000" dirty="0">
                <a:solidFill>
                  <a:srgbClr val="469DBD"/>
                </a:solidFill>
              </a:rPr>
              <a:t>二、 JDBC 四种驱动方式</a:t>
            </a:r>
            <a:endParaRPr lang="zh-CN" altLang="en-US" sz="2000" dirty="0">
              <a:solidFill>
                <a:srgbClr val="469DBD"/>
              </a:solidFill>
            </a:endParaRPr>
          </a:p>
          <a:p>
            <a:pPr marL="36830" indent="0" eaLnBrk="0">
              <a:lnSpc>
                <a:spcPct val="74000"/>
              </a:lnSpc>
              <a:spcBef>
                <a:spcPts val="865"/>
              </a:spcBef>
              <a:spcAft>
                <a:spcPts val="0"/>
              </a:spcAft>
              <a:buNone/>
            </a:pPr>
            <a:r>
              <a:rPr lang="zh-CN" altLang="en-US" sz="1600" dirty="0">
                <a:solidFill>
                  <a:schemeClr val="tx1"/>
                </a:solidFill>
              </a:rPr>
              <a:t>1. JDBC-ODBC 桥加 ODBC 驱动程序</a:t>
            </a: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p:txBody>
      </p:sp>
      <p:pic>
        <p:nvPicPr>
          <p:cNvPr id="4" name="图片 3" descr="屏幕截图 2023-08-23 173056"/>
          <p:cNvPicPr>
            <a:picLocks noChangeAspect="1"/>
          </p:cNvPicPr>
          <p:nvPr/>
        </p:nvPicPr>
        <p:blipFill>
          <a:blip r:embed="rId1"/>
          <a:stretch>
            <a:fillRect/>
          </a:stretch>
        </p:blipFill>
        <p:spPr>
          <a:xfrm>
            <a:off x="952500" y="1219200"/>
            <a:ext cx="3733800" cy="1722120"/>
          </a:xfrm>
          <a:prstGeom prst="rect">
            <a:avLst/>
          </a:prstGeom>
        </p:spPr>
      </p:pic>
      <p:pic>
        <p:nvPicPr>
          <p:cNvPr id="5" name="图片 4" descr="屏幕截图 2023-08-23 173124"/>
          <p:cNvPicPr>
            <a:picLocks noChangeAspect="1"/>
          </p:cNvPicPr>
          <p:nvPr/>
        </p:nvPicPr>
        <p:blipFill>
          <a:blip r:embed="rId2"/>
          <a:stretch>
            <a:fillRect/>
          </a:stretch>
        </p:blipFill>
        <p:spPr>
          <a:xfrm>
            <a:off x="6179820" y="803910"/>
            <a:ext cx="1524000" cy="2415540"/>
          </a:xfrm>
          <a:prstGeom prst="rect">
            <a:avLst/>
          </a:prstGeom>
        </p:spPr>
      </p:pic>
      <p:sp>
        <p:nvSpPr>
          <p:cNvPr id="6" name="文本框 5"/>
          <p:cNvSpPr txBox="1"/>
          <p:nvPr/>
        </p:nvSpPr>
        <p:spPr>
          <a:xfrm>
            <a:off x="952500" y="2967355"/>
            <a:ext cx="3406140" cy="337185"/>
          </a:xfrm>
          <a:prstGeom prst="rect">
            <a:avLst/>
          </a:prstGeom>
          <a:noFill/>
        </p:spPr>
        <p:txBody>
          <a:bodyPr wrap="square" rtlCol="0">
            <a:spAutoFit/>
          </a:bodyPr>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3. 网络 Java 驱动程序</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屏幕截图 2023-08-23 173225"/>
          <p:cNvPicPr>
            <a:picLocks noChangeAspect="1"/>
          </p:cNvPicPr>
          <p:nvPr/>
        </p:nvPicPr>
        <p:blipFill>
          <a:blip r:embed="rId3"/>
          <a:stretch>
            <a:fillRect/>
          </a:stretch>
        </p:blipFill>
        <p:spPr>
          <a:xfrm>
            <a:off x="1576705" y="3304540"/>
            <a:ext cx="1348740" cy="2872740"/>
          </a:xfrm>
          <a:prstGeom prst="rect">
            <a:avLst/>
          </a:prstGeom>
        </p:spPr>
      </p:pic>
      <p:sp>
        <p:nvSpPr>
          <p:cNvPr id="8" name="文本框 7"/>
          <p:cNvSpPr txBox="1"/>
          <p:nvPr/>
        </p:nvSpPr>
        <p:spPr>
          <a:xfrm>
            <a:off x="5752465" y="3304540"/>
            <a:ext cx="2819400" cy="337185"/>
          </a:xfrm>
          <a:prstGeom prst="rect">
            <a:avLst/>
          </a:prstGeom>
          <a:noFill/>
        </p:spPr>
        <p:txBody>
          <a:bodyPr wrap="square" rtlCol="0">
            <a:spAutoFit/>
          </a:bodyPr>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4. 本地协议 Java 驱动程序</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683885" y="469900"/>
            <a:ext cx="3695700" cy="583565"/>
          </a:xfrm>
          <a:prstGeom prst="rect">
            <a:avLst/>
          </a:prstGeom>
          <a:noFill/>
        </p:spPr>
        <p:txBody>
          <a:bodyPr wrap="square" rtlCol="0">
            <a:spAutoFit/>
          </a:bodyPr>
          <a:p>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2. 本地 API 结合 Java 驱动程序</a:t>
            </a:r>
            <a:endPar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descr="屏幕截图 2023-08-23 173246"/>
          <p:cNvPicPr>
            <a:picLocks noChangeAspect="1"/>
          </p:cNvPicPr>
          <p:nvPr/>
        </p:nvPicPr>
        <p:blipFill>
          <a:blip r:embed="rId4"/>
          <a:stretch>
            <a:fillRect/>
          </a:stretch>
        </p:blipFill>
        <p:spPr>
          <a:xfrm>
            <a:off x="6179820" y="3742690"/>
            <a:ext cx="1539240" cy="19964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zh-CN" altLang="en-US" sz="2400" dirty="0">
                <a:solidFill>
                  <a:srgbClr val="469DBD"/>
                </a:solidFill>
              </a:rPr>
              <a:t>三、 JDBC 常用 API</a:t>
            </a:r>
            <a:endParaRPr lang="zh-CN" altLang="en-US" sz="2000" dirty="0">
              <a:solidFill>
                <a:schemeClr val="tx1"/>
              </a:solidFill>
            </a:endParaRPr>
          </a:p>
          <a:p>
            <a:pPr marL="36830" indent="0" eaLnBrk="0" fontAlgn="auto">
              <a:lnSpc>
                <a:spcPct val="124000"/>
              </a:lnSpc>
              <a:spcBef>
                <a:spcPts val="800"/>
              </a:spcBef>
              <a:spcAft>
                <a:spcPts val="0"/>
              </a:spcAft>
              <a:buNone/>
            </a:pPr>
            <a:r>
              <a:rPr lang="zh-CN" altLang="en-US" sz="2000" dirty="0">
                <a:solidFill>
                  <a:schemeClr val="tx1"/>
                </a:solidFill>
              </a:rPr>
              <a:t>JDBC 向应用程序开发者提供独立于某种数据库的统一的 API。 JDBC API 是一系列抽象的接口, 它使得应用程序员能够进行数据库连接, 执行 SQL 声明, 并且返回结果。</a:t>
            </a:r>
            <a:endParaRPr lang="zh-CN" altLang="en-US" sz="2000" dirty="0">
              <a:solidFill>
                <a:schemeClr val="tx1"/>
              </a:solidFill>
            </a:endParaRPr>
          </a:p>
          <a:p>
            <a:pPr marL="36830" indent="0" eaLnBrk="0" fontAlgn="auto">
              <a:lnSpc>
                <a:spcPct val="124000"/>
              </a:lnSpc>
              <a:spcBef>
                <a:spcPts val="800"/>
              </a:spcBef>
              <a:spcAft>
                <a:spcPts val="0"/>
              </a:spcAft>
              <a:buNone/>
            </a:pPr>
            <a:r>
              <a:rPr lang="zh-CN" altLang="en-US" sz="2000" dirty="0">
                <a:solidFill>
                  <a:schemeClr val="tx1"/>
                </a:solidFill>
              </a:rPr>
              <a:t>JDBC 的 API 中, 我们只需要关注下面几个类和接口即可。</a:t>
            </a:r>
            <a:endParaRPr lang="zh-CN" altLang="en-US" sz="2000" dirty="0">
              <a:solidFill>
                <a:schemeClr val="tx1"/>
              </a:solidFill>
            </a:endParaRPr>
          </a:p>
          <a:p>
            <a:pPr marL="36830" indent="0" eaLnBrk="0">
              <a:lnSpc>
                <a:spcPct val="74000"/>
              </a:lnSpc>
              <a:spcBef>
                <a:spcPts val="865"/>
              </a:spcBef>
              <a:spcAft>
                <a:spcPts val="0"/>
              </a:spcAft>
              <a:buNone/>
            </a:pPr>
            <a:endParaRPr lang="zh-CN" altLang="en-US" sz="20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p:txBody>
      </p:sp>
      <p:pic>
        <p:nvPicPr>
          <p:cNvPr id="4" name="图片 3" descr="屏幕截图 2023-08-23 182916"/>
          <p:cNvPicPr>
            <a:picLocks noChangeAspect="1"/>
          </p:cNvPicPr>
          <p:nvPr/>
        </p:nvPicPr>
        <p:blipFill>
          <a:blip r:embed="rId1"/>
          <a:stretch>
            <a:fillRect/>
          </a:stretch>
        </p:blipFill>
        <p:spPr>
          <a:xfrm>
            <a:off x="2092325" y="2314575"/>
            <a:ext cx="7524115" cy="33312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zh-CN" altLang="en-US" sz="2000" dirty="0">
                <a:solidFill>
                  <a:schemeClr val="tx1"/>
                </a:solidFill>
              </a:rPr>
              <a:t>1. 数据源 (javax. sql. DataSource)</a:t>
            </a:r>
            <a:r>
              <a:rPr lang="en-US" altLang="zh-CN" sz="2400" dirty="0">
                <a:solidFill>
                  <a:schemeClr val="tx1"/>
                </a:solidFill>
              </a:rPr>
              <a:t>           </a:t>
            </a: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000" dirty="0">
              <a:solidFill>
                <a:schemeClr val="tx1"/>
              </a:solidFill>
            </a:endParaRPr>
          </a:p>
          <a:p>
            <a:pPr marL="36830" indent="0" eaLnBrk="0">
              <a:lnSpc>
                <a:spcPct val="74000"/>
              </a:lnSpc>
              <a:spcBef>
                <a:spcPts val="865"/>
              </a:spcBef>
              <a:spcAft>
                <a:spcPts val="0"/>
              </a:spcAft>
              <a:buNone/>
            </a:pPr>
            <a:r>
              <a:rPr lang="zh-CN" altLang="en-US" sz="2000" dirty="0">
                <a:solidFill>
                  <a:schemeClr val="tx1"/>
                </a:solidFill>
              </a:rPr>
              <a:t>2. 数据库连接 (java. sql. Connection)</a:t>
            </a:r>
            <a:endParaRPr lang="zh-CN" altLang="en-US" sz="20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24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a:p>
            <a:pPr marL="36830" indent="0" eaLnBrk="0">
              <a:lnSpc>
                <a:spcPct val="74000"/>
              </a:lnSpc>
              <a:spcBef>
                <a:spcPts val="865"/>
              </a:spcBef>
              <a:spcAft>
                <a:spcPts val="0"/>
              </a:spcAft>
              <a:buNone/>
            </a:pPr>
            <a:endParaRPr lang="zh-CN" altLang="en-US" sz="1600" dirty="0">
              <a:solidFill>
                <a:schemeClr val="tx1"/>
              </a:solidFill>
            </a:endParaRPr>
          </a:p>
        </p:txBody>
      </p:sp>
      <p:pic>
        <p:nvPicPr>
          <p:cNvPr id="5" name="图片 4" descr="屏幕截图 2023-08-23 182947"/>
          <p:cNvPicPr>
            <a:picLocks noChangeAspect="1"/>
          </p:cNvPicPr>
          <p:nvPr/>
        </p:nvPicPr>
        <p:blipFill>
          <a:blip r:embed="rId1"/>
          <a:stretch>
            <a:fillRect/>
          </a:stretch>
        </p:blipFill>
        <p:spPr>
          <a:xfrm>
            <a:off x="998220" y="824865"/>
            <a:ext cx="5233670" cy="2452370"/>
          </a:xfrm>
          <a:prstGeom prst="rect">
            <a:avLst/>
          </a:prstGeom>
        </p:spPr>
      </p:pic>
      <p:pic>
        <p:nvPicPr>
          <p:cNvPr id="6" name="图片 5" descr="屏幕截图 2023-08-23 183040"/>
          <p:cNvPicPr>
            <a:picLocks noChangeAspect="1"/>
          </p:cNvPicPr>
          <p:nvPr/>
        </p:nvPicPr>
        <p:blipFill>
          <a:blip r:embed="rId2"/>
          <a:stretch>
            <a:fillRect/>
          </a:stretch>
        </p:blipFill>
        <p:spPr>
          <a:xfrm>
            <a:off x="998220" y="3771900"/>
            <a:ext cx="5170805" cy="1089660"/>
          </a:xfrm>
          <a:prstGeom prst="rect">
            <a:avLst/>
          </a:prstGeom>
        </p:spPr>
      </p:pic>
      <p:pic>
        <p:nvPicPr>
          <p:cNvPr id="7" name="图片 6" descr="屏幕截图 2023-08-23 183109"/>
          <p:cNvPicPr>
            <a:picLocks noChangeAspect="1"/>
          </p:cNvPicPr>
          <p:nvPr/>
        </p:nvPicPr>
        <p:blipFill>
          <a:blip r:embed="rId3"/>
          <a:srcRect t="32108" r="-292"/>
          <a:stretch>
            <a:fillRect/>
          </a:stretch>
        </p:blipFill>
        <p:spPr>
          <a:xfrm>
            <a:off x="989330" y="4861560"/>
            <a:ext cx="5242560" cy="527685"/>
          </a:xfrm>
          <a:prstGeom prst="rect">
            <a:avLst/>
          </a:prstGeom>
        </p:spPr>
      </p:pic>
      <p:sp>
        <p:nvSpPr>
          <p:cNvPr id="8" name="文本框 7"/>
          <p:cNvSpPr txBox="1"/>
          <p:nvPr/>
        </p:nvSpPr>
        <p:spPr>
          <a:xfrm>
            <a:off x="6306820" y="365125"/>
            <a:ext cx="488759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 SQL 语句执行器 (java. sql. Statement)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屏幕截图 2023-08-23 183159"/>
          <p:cNvPicPr>
            <a:picLocks noChangeAspect="1"/>
          </p:cNvPicPr>
          <p:nvPr/>
        </p:nvPicPr>
        <p:blipFill>
          <a:blip r:embed="rId4"/>
          <a:stretch>
            <a:fillRect/>
          </a:stretch>
        </p:blipFill>
        <p:spPr>
          <a:xfrm>
            <a:off x="6530340" y="1023620"/>
            <a:ext cx="4581525" cy="1595755"/>
          </a:xfrm>
          <a:prstGeom prst="rect">
            <a:avLst/>
          </a:prstGeom>
        </p:spPr>
      </p:pic>
      <p:sp>
        <p:nvSpPr>
          <p:cNvPr id="10" name="文本框 9"/>
          <p:cNvSpPr txBox="1"/>
          <p:nvPr/>
        </p:nvSpPr>
        <p:spPr>
          <a:xfrm>
            <a:off x="6399530" y="3277235"/>
            <a:ext cx="489712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 SQL 查询结果集 (java. sql. ResultSet)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屏幕截图 2023-08-23 183232"/>
          <p:cNvPicPr>
            <a:picLocks noChangeAspect="1"/>
          </p:cNvPicPr>
          <p:nvPr/>
        </p:nvPicPr>
        <p:blipFill>
          <a:blip r:embed="rId5"/>
          <a:stretch>
            <a:fillRect/>
          </a:stretch>
        </p:blipFill>
        <p:spPr>
          <a:xfrm>
            <a:off x="6530340" y="3852545"/>
            <a:ext cx="4623435" cy="15367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91727"/>
          </a:xfrm>
          <a:pattFill prst="pct5">
            <a:fgClr>
              <a:schemeClr val="accent1"/>
            </a:fgClr>
            <a:bgClr>
              <a:schemeClr val="bg1"/>
            </a:bgClr>
          </a:pattFill>
        </p:spPr>
        <p:txBody>
          <a:bodyPr/>
          <a:lstStyle/>
          <a:p>
            <a:r>
              <a:rPr altLang="zh-CN" sz="4000" b="1" dirty="0">
                <a:solidFill>
                  <a:srgbClr val="00AEEF"/>
                </a:solidFill>
                <a:effectLst/>
              </a:rPr>
              <a:t>12. 2. 4 连接 MySQL 数据库</a:t>
            </a:r>
            <a:endParaRPr altLang="zh-CN" sz="4000" b="1" dirty="0">
              <a:solidFill>
                <a:srgbClr val="00AEEF"/>
              </a:solidFill>
              <a:effectLst/>
            </a:endParaRPr>
          </a:p>
        </p:txBody>
      </p:sp>
      <p:sp>
        <p:nvSpPr>
          <p:cNvPr id="3" name="内容占位符 2"/>
          <p:cNvSpPr>
            <a:spLocks noGrp="1"/>
          </p:cNvSpPr>
          <p:nvPr>
            <p:ph idx="1"/>
          </p:nvPr>
        </p:nvSpPr>
        <p:spPr>
          <a:xfrm>
            <a:off x="838200" y="1750142"/>
            <a:ext cx="10515600" cy="4817806"/>
          </a:xfrm>
          <a:pattFill prst="pct5">
            <a:fgClr>
              <a:schemeClr val="accent1"/>
            </a:fgClr>
            <a:bgClr>
              <a:schemeClr val="bg1"/>
            </a:bgClr>
          </a:pattFill>
        </p:spPr>
        <p:txBody>
          <a:bodyPr>
            <a:normAutofit fontScale="90000"/>
          </a:bodyPr>
          <a:lstStyle/>
          <a:p>
            <a:pPr marL="1089660" eaLnBrk="0">
              <a:lnSpc>
                <a:spcPct val="75000"/>
              </a:lnSpc>
              <a:spcBef>
                <a:spcPts val="425"/>
              </a:spcBef>
              <a:spcAft>
                <a:spcPts val="0"/>
              </a:spcAft>
            </a:pPr>
            <a:endParaRPr lang="en-US" altLang="zh-CN" sz="1800" dirty="0">
              <a:solidFill>
                <a:srgbClr val="000000"/>
              </a:solidFill>
              <a:effectLst/>
              <a:latin typeface="微软雅黑" panose="020B0503020204020204" pitchFamily="34" charset="-122"/>
              <a:ea typeface="等线" panose="02010600030101010101" pitchFamily="2" charset="-122"/>
              <a:cs typeface="微软雅黑" panose="020B0503020204020204" pitchFamily="34" charset="-122"/>
            </a:endParaRPr>
          </a:p>
          <a:p>
            <a:r>
              <a:rPr lang="zh-CN" altLang="en-US" sz="2000" dirty="0"/>
              <a:t>为了让 JDBC 与平台无关, JDBC 提供所谓的 “驱动程序管理器 ( driver manager) ”,它会动态维护所有 “数据库查询” 所需要的驱动程序对象。 使用 Class. forName( )进行装载, 向驱动管理器注册</a:t>
            </a:r>
            <a:r>
              <a:rPr lang="zh-CN" altLang="en-US" dirty="0"/>
              <a:t>。</a:t>
            </a:r>
            <a:endParaRPr lang="zh-CN" altLang="en-US" dirty="0"/>
          </a:p>
          <a:p>
            <a:r>
              <a:rPr lang="zh-CN" altLang="en-US" sz="2000" dirty="0">
                <a:solidFill>
                  <a:schemeClr val="accent1"/>
                </a:solidFill>
              </a:rPr>
              <a:t>创建数据库连接, 分为以下几步</a:t>
            </a:r>
            <a:endParaRPr lang="zh-CN" altLang="en-US" sz="2000" dirty="0">
              <a:solidFill>
                <a:schemeClr val="accent1"/>
              </a:solidFill>
            </a:endParaRPr>
          </a:p>
          <a:p>
            <a:pPr marL="0" indent="0" fontAlgn="auto">
              <a:lnSpc>
                <a:spcPct val="140000"/>
              </a:lnSpc>
              <a:buNone/>
            </a:pPr>
            <a:r>
              <a:rPr lang="en-US" altLang="zh-CN" sz="1800" dirty="0"/>
              <a:t>1.注册数据库驱动程序, 然后根据具体的 JDBC URL 地址, 调用 DriverManager 对象的 getConnection()来获取一个代表数据库连接的 java. sql. Connection 对象。</a:t>
            </a:r>
            <a:endParaRPr lang="en-US" altLang="zh-CN" sz="1800" dirty="0"/>
          </a:p>
          <a:p>
            <a:pPr marL="0" indent="0" fontAlgn="auto">
              <a:lnSpc>
                <a:spcPct val="140000"/>
              </a:lnSpc>
              <a:buNone/>
            </a:pPr>
            <a:r>
              <a:rPr lang="en-US" altLang="zh-CN" sz="1800" dirty="0"/>
              <a:t>JDBC URL 的格式如下:</a:t>
            </a:r>
            <a:endParaRPr lang="en-US" altLang="zh-CN" sz="1800" dirty="0"/>
          </a:p>
          <a:p>
            <a:pPr marL="0" indent="0" fontAlgn="auto">
              <a:lnSpc>
                <a:spcPct val="140000"/>
              </a:lnSpc>
              <a:buNone/>
            </a:pPr>
            <a:r>
              <a:rPr lang="en-US" altLang="zh-CN" sz="1800" dirty="0"/>
              <a:t>JDBC 子协议: 数据库定位器</a:t>
            </a:r>
            <a:endParaRPr lang="en-US" altLang="zh-CN" sz="1800" dirty="0"/>
          </a:p>
          <a:p>
            <a:pPr marL="0" indent="0" fontAlgn="auto">
              <a:lnSpc>
                <a:spcPct val="140000"/>
              </a:lnSpc>
              <a:buNone/>
            </a:pPr>
            <a:r>
              <a:rPr lang="en-US" altLang="zh-CN" sz="1800" dirty="0"/>
              <a:t>MySQL 数据库: jdbc: mysql: / / 机器名/ 数据库名</a:t>
            </a:r>
            <a:endParaRPr lang="en-US" altLang="zh-CN" sz="1800" dirty="0"/>
          </a:p>
          <a:p>
            <a:pPr marL="0" indent="0" fontAlgn="auto">
              <a:lnSpc>
                <a:spcPct val="140000"/>
              </a:lnSpc>
              <a:buNone/>
            </a:pPr>
            <a:r>
              <a:rPr lang="en-US" altLang="zh-CN" sz="1800" dirty="0"/>
              <a:t>Oracle 数据库: jdbc: oracle: thin@ 机器名: 端口名: 数据库名</a:t>
            </a:r>
            <a:endParaRPr lang="en-US" altLang="zh-CN" sz="1800" dirty="0"/>
          </a:p>
          <a:p>
            <a:pPr marL="0" indent="0" fontAlgn="auto">
              <a:lnSpc>
                <a:spcPct val="140000"/>
              </a:lnSpc>
              <a:buNone/>
            </a:pPr>
            <a:r>
              <a:rPr lang="en-US" altLang="zh-CN" sz="1800" dirty="0"/>
              <a:t>JDBC: sqlserver: / / localhost: 1433; databaseName =Graduate"</a:t>
            </a:r>
            <a:endParaRPr lang="en-US" altLang="zh-CN" sz="1800" dirty="0"/>
          </a:p>
          <a:p>
            <a:pPr marL="0" indent="0" fontAlgn="auto">
              <a:lnSpc>
                <a:spcPct val="140000"/>
              </a:lnSpc>
              <a:buNone/>
            </a:pPr>
            <a:endParaRPr lang="en-US" altLang="zh-CN"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fontScale="80000"/>
          </a:bodyPr>
          <a:lstStyle/>
          <a:p>
            <a:pPr marL="36830" indent="0" eaLnBrk="0" fontAlgn="auto">
              <a:lnSpc>
                <a:spcPct val="140000"/>
              </a:lnSpc>
              <a:spcBef>
                <a:spcPts val="800"/>
              </a:spcBef>
              <a:spcAft>
                <a:spcPts val="0"/>
              </a:spcAft>
              <a:buNone/>
            </a:pPr>
            <a:r>
              <a:rPr lang="en-US" altLang="zh-CN" sz="2300" dirty="0"/>
              <a:t>2.给定具体的 JDBC URL, 获取数据库连接的方法是在 DriverManager 对象上调用 getCon_x0002_nection()</a:t>
            </a:r>
            <a:endParaRPr lang="en-US" altLang="zh-CN" sz="2300" dirty="0"/>
          </a:p>
          <a:p>
            <a:pPr marL="36830" indent="0" eaLnBrk="0" fontAlgn="auto">
              <a:lnSpc>
                <a:spcPct val="140000"/>
              </a:lnSpc>
              <a:spcBef>
                <a:spcPts val="800"/>
              </a:spcBef>
              <a:spcAft>
                <a:spcPts val="0"/>
              </a:spcAft>
              <a:buNone/>
            </a:pPr>
            <a:r>
              <a:rPr lang="zh-CN" altLang="en-US" sz="2300" dirty="0"/>
              <a:t>两种形式如下：</a:t>
            </a:r>
            <a:endParaRPr lang="zh-CN" altLang="en-US" sz="2300" dirty="0"/>
          </a:p>
          <a:p>
            <a:pPr marL="36830" indent="0" eaLnBrk="0" fontAlgn="auto">
              <a:lnSpc>
                <a:spcPct val="140000"/>
              </a:lnSpc>
              <a:spcBef>
                <a:spcPts val="800"/>
              </a:spcBef>
              <a:spcAft>
                <a:spcPts val="0"/>
              </a:spcAft>
              <a:buNone/>
            </a:pPr>
            <a:endParaRPr lang="zh-CN" altLang="en-US" sz="1800" dirty="0"/>
          </a:p>
          <a:p>
            <a:pPr marL="36830" indent="0" eaLnBrk="0" fontAlgn="auto">
              <a:lnSpc>
                <a:spcPct val="140000"/>
              </a:lnSpc>
              <a:spcBef>
                <a:spcPts val="800"/>
              </a:spcBef>
              <a:spcAft>
                <a:spcPts val="0"/>
              </a:spcAft>
              <a:buNone/>
            </a:pPr>
            <a:endParaRPr lang="zh-CN" altLang="en-US" sz="1800" dirty="0"/>
          </a:p>
          <a:p>
            <a:pPr marL="36830" indent="0" eaLnBrk="0" fontAlgn="auto">
              <a:lnSpc>
                <a:spcPct val="140000"/>
              </a:lnSpc>
              <a:spcBef>
                <a:spcPts val="800"/>
              </a:spcBef>
              <a:spcAft>
                <a:spcPts val="0"/>
              </a:spcAft>
              <a:buNone/>
            </a:pPr>
            <a:r>
              <a:rPr lang="zh-CN" altLang="en-US" sz="1800" dirty="0"/>
              <a:t>其中第二种方式需要输入用户名和密码信息进行身份认证。</a:t>
            </a:r>
            <a:endParaRPr lang="zh-CN" altLang="en-US" sz="1800" dirty="0"/>
          </a:p>
          <a:p>
            <a:pPr marL="36830" indent="0" eaLnBrk="0" fontAlgn="auto">
              <a:lnSpc>
                <a:spcPct val="140000"/>
              </a:lnSpc>
              <a:spcBef>
                <a:spcPts val="800"/>
              </a:spcBef>
              <a:spcAft>
                <a:spcPts val="0"/>
              </a:spcAft>
              <a:buNone/>
            </a:pPr>
            <a:r>
              <a:rPr lang="zh-CN" altLang="en-US" sz="1800" dirty="0"/>
              <a:t>java. sql. Statement 对象代表一条发送到数据库执行的 SQL 语句。</a:t>
            </a:r>
            <a:endParaRPr lang="zh-CN" altLang="en-US" sz="1800" dirty="0"/>
          </a:p>
          <a:p>
            <a:pPr marL="36830" indent="0" eaLnBrk="0" fontAlgn="auto">
              <a:lnSpc>
                <a:spcPct val="140000"/>
              </a:lnSpc>
              <a:spcBef>
                <a:spcPts val="800"/>
              </a:spcBef>
              <a:spcAft>
                <a:spcPts val="0"/>
              </a:spcAft>
              <a:buNone/>
            </a:pPr>
            <a:r>
              <a:rPr lang="zh-CN" altLang="en-US" sz="1800" dirty="0"/>
              <a:t>有三种 Statement 对象:</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Statement 对象用于执行不带参数的简单 SQL 语句;</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PreparedStatement 对象用于执行带或不带参数的预编译 SQL 语句</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CallableStatement 对象用于执行对数据库存储过程的调用。</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Statement 对象提供了三种执行 SQL 语句的方法:</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executeQuery(): (用于产生单个结果集的 SQL, 如 select 语句)</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executeUpdate: (用于执行 insert、 delete、 update、 create table、 drop table 等)</a:t>
            </a:r>
            <a:endParaRPr lang="zh-CN" altLang="en-US" sz="1800" dirty="0"/>
          </a:p>
          <a:p>
            <a:pPr marL="322580" indent="-285750" eaLnBrk="0" fontAlgn="auto">
              <a:lnSpc>
                <a:spcPct val="140000"/>
              </a:lnSpc>
              <a:spcBef>
                <a:spcPts val="800"/>
              </a:spcBef>
              <a:spcAft>
                <a:spcPts val="0"/>
              </a:spcAft>
              <a:buFont typeface="Arial" panose="020B0604020202020204" pitchFamily="34" charset="0"/>
              <a:buChar char="•"/>
            </a:pPr>
            <a:r>
              <a:rPr lang="zh-CN" altLang="en-US" sz="1800" dirty="0"/>
              <a:t>execute(): 用于执行返回多个结果集、 多个更新计数或二者组合的语句, 多数程序员不会需要该高级功能。</a:t>
            </a:r>
            <a:endParaRPr lang="zh-CN" altLang="en-US" sz="1800" dirty="0"/>
          </a:p>
        </p:txBody>
      </p:sp>
      <p:pic>
        <p:nvPicPr>
          <p:cNvPr id="4" name="图片 3" descr="屏幕截图 2023-08-24 193445"/>
          <p:cNvPicPr>
            <a:picLocks noChangeAspect="1"/>
          </p:cNvPicPr>
          <p:nvPr/>
        </p:nvPicPr>
        <p:blipFill>
          <a:blip r:embed="rId1"/>
          <a:stretch>
            <a:fillRect/>
          </a:stretch>
        </p:blipFill>
        <p:spPr>
          <a:xfrm>
            <a:off x="838200" y="1315085"/>
            <a:ext cx="10516870" cy="8420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95081"/>
          </a:xfrm>
          <a:pattFill prst="pct5">
            <a:fgClr>
              <a:schemeClr val="accent1"/>
            </a:fgClr>
            <a:bgClr>
              <a:schemeClr val="bg1"/>
            </a:bgClr>
          </a:pattFill>
        </p:spPr>
        <p:txBody>
          <a:bodyPr/>
          <a:lstStyle/>
          <a:p>
            <a:r>
              <a:rPr lang="en-US" altLang="zh-CN" sz="3600" dirty="0"/>
              <a:t> </a:t>
            </a:r>
            <a:r>
              <a:rPr altLang="zh-CN" sz="3600" b="1" dirty="0">
                <a:solidFill>
                  <a:srgbClr val="00AEEF"/>
                </a:solidFill>
                <a:effectLst/>
              </a:rPr>
              <a:t>存储过程的优点:</a:t>
            </a:r>
            <a:endParaRPr altLang="zh-CN" sz="3600" b="1" dirty="0">
              <a:solidFill>
                <a:srgbClr val="00AEEF"/>
              </a:solidFill>
              <a:effectLst/>
            </a:endParaRPr>
          </a:p>
        </p:txBody>
      </p:sp>
      <p:sp>
        <p:nvSpPr>
          <p:cNvPr id="3" name="内容占位符 2"/>
          <p:cNvSpPr>
            <a:spLocks noGrp="1"/>
          </p:cNvSpPr>
          <p:nvPr>
            <p:ph idx="1"/>
          </p:nvPr>
        </p:nvSpPr>
        <p:spPr>
          <a:xfrm>
            <a:off x="838200" y="1995947"/>
            <a:ext cx="10515600" cy="4496928"/>
          </a:xfrm>
          <a:pattFill prst="pct5">
            <a:fgClr>
              <a:schemeClr val="accent1"/>
            </a:fgClr>
            <a:bgClr>
              <a:schemeClr val="bg1"/>
            </a:bgClr>
          </a:pattFill>
        </p:spPr>
        <p:txBody>
          <a:bodyPr>
            <a:normAutofit lnSpcReduction="10000"/>
          </a:bodyPr>
          <a:lstStyle/>
          <a:p>
            <a:pPr marL="0" indent="0">
              <a:buNone/>
            </a:pPr>
            <a:r>
              <a:rPr lang="zh-CN" altLang="en-US" sz="2000" dirty="0"/>
              <a:t>将常用的或很复杂的工作, 预先用 SQL 语句写好并用一个指定的名称存储起来, 那么</a:t>
            </a:r>
            <a:endParaRPr lang="zh-CN" altLang="en-US" sz="2000" dirty="0"/>
          </a:p>
          <a:p>
            <a:pPr marL="0" indent="0">
              <a:buNone/>
            </a:pPr>
            <a:r>
              <a:rPr lang="zh-CN" altLang="en-US" sz="2000" dirty="0"/>
              <a:t>以后需要数据库提供与已定义好的存储过程的功能相同的服务时, 只需调用 execute, 即可</a:t>
            </a:r>
            <a:endParaRPr lang="zh-CN" altLang="en-US" sz="2000" dirty="0"/>
          </a:p>
          <a:p>
            <a:pPr marL="0" indent="0">
              <a:buNone/>
            </a:pPr>
            <a:r>
              <a:rPr lang="zh-CN" altLang="en-US" sz="2000" dirty="0"/>
              <a:t>自动完成命令。</a:t>
            </a:r>
            <a:endParaRPr lang="zh-CN" altLang="en-US" sz="2000" dirty="0"/>
          </a:p>
          <a:p>
            <a:pPr marL="0" indent="0" fontAlgn="auto">
              <a:lnSpc>
                <a:spcPct val="130000"/>
              </a:lnSpc>
              <a:buNone/>
            </a:pPr>
            <a:r>
              <a:rPr lang="zh-CN" altLang="en-US" sz="2000" dirty="0"/>
              <a:t>•存储过程只在创造时进行编译, 以后每次执行存储过程都不需再重新编译, 而一般SQL 语句每执行一次就编译一次, 所以使用存储过程可提高数据库执行速度。</a:t>
            </a:r>
            <a:endParaRPr lang="zh-CN" altLang="en-US" sz="2000" dirty="0"/>
          </a:p>
          <a:p>
            <a:pPr marL="0" indent="0" fontAlgn="auto">
              <a:lnSpc>
                <a:spcPct val="130000"/>
              </a:lnSpc>
              <a:buNone/>
            </a:pPr>
            <a:r>
              <a:rPr lang="zh-CN" altLang="en-US" sz="2000" dirty="0"/>
              <a:t>•当对数据库进行复杂操作时 (如对多个表进行 update、 insert、 query、 delete 时),可将此复杂操作用存储过程封装起来与数据库提供的事务处理结合一起使用。</a:t>
            </a:r>
            <a:endParaRPr lang="zh-CN" altLang="en-US" sz="2000" dirty="0"/>
          </a:p>
          <a:p>
            <a:pPr marL="0" indent="0" fontAlgn="auto">
              <a:lnSpc>
                <a:spcPct val="130000"/>
              </a:lnSpc>
              <a:buNone/>
            </a:pPr>
            <a:r>
              <a:rPr lang="zh-CN" altLang="en-US" sz="2000" dirty="0"/>
              <a:t>•存储过程可以重复使用, 可减少数据库开发人员的工作量。</a:t>
            </a:r>
            <a:endParaRPr lang="zh-CN" altLang="en-US" sz="2000" dirty="0"/>
          </a:p>
          <a:p>
            <a:pPr marL="0" indent="0" fontAlgn="auto">
              <a:lnSpc>
                <a:spcPct val="130000"/>
              </a:lnSpc>
              <a:buNone/>
            </a:pPr>
            <a:r>
              <a:rPr lang="zh-CN" altLang="en-US" sz="2000" dirty="0"/>
              <a:t>•安全性高, 可设定只有本地用户才具有对指定存储过程的使用权。</a:t>
            </a:r>
            <a:endParaRPr lang="zh-CN" alt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186814"/>
            <a:ext cx="10515600" cy="6381134"/>
          </a:xfrm>
          <a:pattFill prst="pct5">
            <a:fgClr>
              <a:schemeClr val="accent1"/>
            </a:fgClr>
            <a:bgClr>
              <a:schemeClr val="bg1"/>
            </a:bgClr>
          </a:pattFill>
        </p:spPr>
        <p:txBody>
          <a:bodyPr/>
          <a:lstStyle/>
          <a:p>
            <a:pPr marL="265430" eaLnBrk="0">
              <a:lnSpc>
                <a:spcPct val="75000"/>
              </a:lnSpc>
              <a:spcBef>
                <a:spcPts val="10"/>
              </a:spcBef>
              <a:spcAft>
                <a:spcPts val="0"/>
              </a:spcAft>
            </a:pPr>
            <a:endParaRPr lang="en-US" altLang="zh-CN" sz="2400" spc="65"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endParaRPr>
          </a:p>
          <a:p>
            <a:r>
              <a:rPr lang="zh-CN" altLang="zh-CN" sz="1800" dirty="0">
                <a:solidFill>
                  <a:srgbClr val="000000"/>
                </a:solidFill>
                <a:effectLst/>
                <a:cs typeface="微软雅黑" panose="020B0503020204020204" pitchFamily="34" charset="-122"/>
              </a:rPr>
              <a:t>最后关闭 JDBC 资源, 具体如下:</a:t>
            </a:r>
            <a:endParaRPr lang="zh-CN" altLang="zh-CN" sz="1800" dirty="0">
              <a:solidFill>
                <a:srgbClr val="000000"/>
              </a:solidFill>
              <a:effectLst/>
              <a:cs typeface="微软雅黑" panose="020B0503020204020204" pitchFamily="34" charset="-122"/>
            </a:endParaRPr>
          </a:p>
          <a:p>
            <a:r>
              <a:rPr lang="zh-CN" altLang="zh-CN" sz="1800" dirty="0">
                <a:solidFill>
                  <a:srgbClr val="000000"/>
                </a:solidFill>
                <a:effectLst/>
                <a:cs typeface="微软雅黑" panose="020B0503020204020204" pitchFamily="34" charset="-122"/>
              </a:rPr>
              <a:t>首先关闭记录集;</a:t>
            </a:r>
            <a:endParaRPr lang="zh-CN" altLang="zh-CN" sz="1800" dirty="0">
              <a:solidFill>
                <a:srgbClr val="000000"/>
              </a:solidFill>
              <a:effectLst/>
              <a:cs typeface="微软雅黑" panose="020B0503020204020204" pitchFamily="34" charset="-122"/>
            </a:endParaRPr>
          </a:p>
          <a:p>
            <a:r>
              <a:rPr lang="zh-CN" altLang="zh-CN" sz="1800" dirty="0">
                <a:solidFill>
                  <a:srgbClr val="000000"/>
                </a:solidFill>
                <a:effectLst/>
                <a:cs typeface="微软雅黑" panose="020B0503020204020204" pitchFamily="34" charset="-122"/>
              </a:rPr>
              <a:t>其次关闭 Statement;</a:t>
            </a:r>
            <a:endParaRPr lang="zh-CN" altLang="zh-CN" sz="1800" dirty="0">
              <a:solidFill>
                <a:srgbClr val="000000"/>
              </a:solidFill>
              <a:effectLst/>
              <a:cs typeface="微软雅黑" panose="020B0503020204020204" pitchFamily="34" charset="-122"/>
            </a:endParaRPr>
          </a:p>
          <a:p>
            <a:r>
              <a:rPr lang="zh-CN" altLang="zh-CN" sz="1800" dirty="0">
                <a:solidFill>
                  <a:srgbClr val="000000"/>
                </a:solidFill>
                <a:effectLst/>
                <a:cs typeface="微软雅黑" panose="020B0503020204020204" pitchFamily="34" charset="-122"/>
              </a:rPr>
              <a:t>最后关闭连接对象</a:t>
            </a:r>
            <a:endParaRPr lang="zh-CN" altLang="zh-CN" sz="1800" dirty="0">
              <a:solidFill>
                <a:srgbClr val="000000"/>
              </a:solidFill>
              <a:effectLst/>
              <a:cs typeface="微软雅黑" panose="020B0503020204020204" pitchFamily="34" charset="-122"/>
            </a:endParaRPr>
          </a:p>
        </p:txBody>
      </p:sp>
      <p:pic>
        <p:nvPicPr>
          <p:cNvPr id="4" name="图片 3" descr="屏幕截图 2023-08-24 194149"/>
          <p:cNvPicPr>
            <a:picLocks noChangeAspect="1"/>
          </p:cNvPicPr>
          <p:nvPr/>
        </p:nvPicPr>
        <p:blipFill>
          <a:blip r:embed="rId1"/>
          <a:stretch>
            <a:fillRect/>
          </a:stretch>
        </p:blipFill>
        <p:spPr>
          <a:xfrm>
            <a:off x="914400" y="2080260"/>
            <a:ext cx="5181600" cy="3482340"/>
          </a:xfrm>
          <a:prstGeom prst="rect">
            <a:avLst/>
          </a:prstGeom>
        </p:spPr>
      </p:pic>
      <p:pic>
        <p:nvPicPr>
          <p:cNvPr id="5" name="图片 4" descr="屏幕截图 2023-08-24 194218"/>
          <p:cNvPicPr>
            <a:picLocks noChangeAspect="1"/>
          </p:cNvPicPr>
          <p:nvPr/>
        </p:nvPicPr>
        <p:blipFill>
          <a:blip r:embed="rId2"/>
          <a:stretch>
            <a:fillRect/>
          </a:stretch>
        </p:blipFill>
        <p:spPr>
          <a:xfrm>
            <a:off x="6172200" y="3042920"/>
            <a:ext cx="5181600" cy="13868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95081"/>
          </a:xfrm>
          <a:pattFill prst="pct5">
            <a:fgClr>
              <a:schemeClr val="accent1"/>
            </a:fgClr>
            <a:bgClr>
              <a:schemeClr val="bg1"/>
            </a:bgClr>
          </a:pattFill>
        </p:spPr>
        <p:txBody>
          <a:bodyPr/>
          <a:lstStyle/>
          <a:p>
            <a:r>
              <a:rPr altLang="zh-CN" sz="3600" b="1" dirty="0">
                <a:solidFill>
                  <a:srgbClr val="00AEEF"/>
                </a:solidFill>
                <a:effectLst/>
              </a:rPr>
              <a:t>12. 3 项目实践</a:t>
            </a:r>
            <a:endParaRPr altLang="zh-CN" sz="3600" b="1" dirty="0">
              <a:solidFill>
                <a:srgbClr val="00AEEF"/>
              </a:solidFill>
              <a:effectLst/>
            </a:endParaRPr>
          </a:p>
        </p:txBody>
      </p:sp>
      <p:sp>
        <p:nvSpPr>
          <p:cNvPr id="3" name="内容占位符 2"/>
          <p:cNvSpPr>
            <a:spLocks noGrp="1"/>
          </p:cNvSpPr>
          <p:nvPr>
            <p:ph idx="1"/>
          </p:nvPr>
        </p:nvSpPr>
        <p:spPr>
          <a:xfrm>
            <a:off x="838200" y="1995947"/>
            <a:ext cx="10515600" cy="4496928"/>
          </a:xfrm>
          <a:pattFill prst="pct5">
            <a:fgClr>
              <a:schemeClr val="accent1"/>
            </a:fgClr>
            <a:bgClr>
              <a:schemeClr val="bg1"/>
            </a:bgClr>
          </a:pattFill>
        </p:spPr>
        <p:txBody>
          <a:bodyPr>
            <a:normAutofit lnSpcReduction="10000"/>
          </a:bodyPr>
          <a:lstStyle/>
          <a:p>
            <a:pPr marL="0" indent="0">
              <a:buNone/>
            </a:pPr>
            <a:r>
              <a:rPr lang="zh-CN" altLang="en-US" sz="2000" dirty="0"/>
              <a:t>1. 安装 MySQL 服务, 并在 MySQL 客户端配置连接, 主要是数据库名、 用户名、 密码</a:t>
            </a:r>
            <a:endParaRPr lang="zh-CN" altLang="en-US" sz="2000" dirty="0"/>
          </a:p>
          <a:p>
            <a:pPr marL="0" indent="0">
              <a:buNone/>
            </a:pPr>
            <a:r>
              <a:rPr lang="zh-CN" altLang="en-US" sz="2000" dirty="0"/>
              <a:t>(请参照有关 MySQL 具体安装和配置)。</a:t>
            </a:r>
            <a:endParaRPr lang="zh-CN" altLang="en-US" sz="2000" dirty="0"/>
          </a:p>
          <a:p>
            <a:pPr marL="0" indent="0">
              <a:buNone/>
            </a:pPr>
            <a:r>
              <a:rPr lang="zh-CN" altLang="en-US" sz="2000" dirty="0"/>
              <a:t>2. 在 MySQL 中创建数据库和表。</a:t>
            </a:r>
            <a:endParaRPr lang="zh-CN" altLang="en-US" sz="2000" dirty="0"/>
          </a:p>
        </p:txBody>
      </p:sp>
      <p:pic>
        <p:nvPicPr>
          <p:cNvPr id="4" name="图片 3" descr="屏幕截图 2023-08-24 194648"/>
          <p:cNvPicPr>
            <a:picLocks noChangeAspect="1"/>
          </p:cNvPicPr>
          <p:nvPr/>
        </p:nvPicPr>
        <p:blipFill>
          <a:blip r:embed="rId1"/>
          <a:stretch>
            <a:fillRect/>
          </a:stretch>
        </p:blipFill>
        <p:spPr>
          <a:xfrm>
            <a:off x="975995" y="3138170"/>
            <a:ext cx="8346440" cy="22275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lstStyle/>
          <a:p>
            <a:pPr marL="0" indent="0">
              <a:buNone/>
            </a:pPr>
            <a:r>
              <a:rPr lang="zh-CN" altLang="zh-CN" sz="1800" dirty="0">
                <a:solidFill>
                  <a:srgbClr val="000000"/>
                </a:solidFill>
                <a:effectLst/>
                <a:latin typeface="Arial" panose="020B0604020202020204" pitchFamily="34" charset="0"/>
                <a:ea typeface="等线" panose="02010600030101010101" pitchFamily="2" charset="-122"/>
              </a:rPr>
              <a:t>INSERT INTO student VALUES (1, '张同学', 20, '男'),</a:t>
            </a:r>
            <a:endParaRPr lang="zh-CN" altLang="zh-CN" sz="1800" dirty="0">
              <a:solidFill>
                <a:srgbClr val="000000"/>
              </a:solidFill>
              <a:effectLst/>
              <a:latin typeface="Arial" panose="020B0604020202020204" pitchFamily="34" charset="0"/>
              <a:ea typeface="等线" panose="02010600030101010101" pitchFamily="2" charset="-122"/>
            </a:endParaRPr>
          </a:p>
          <a:p>
            <a:pPr marL="0" indent="0">
              <a:buNone/>
            </a:pPr>
            <a:r>
              <a:rPr lang="zh-CN" altLang="zh-CN" sz="1800" dirty="0">
                <a:solidFill>
                  <a:srgbClr val="000000"/>
                </a:solidFill>
                <a:effectLst/>
                <a:latin typeface="Arial" panose="020B0604020202020204" pitchFamily="34" charset="0"/>
                <a:ea typeface="等线" panose="02010600030101010101" pitchFamily="2" charset="-122"/>
              </a:rPr>
              <a:t>(2, '李同学', 22, '女'),</a:t>
            </a:r>
            <a:endParaRPr lang="zh-CN" altLang="zh-CN" sz="1800" dirty="0">
              <a:solidFill>
                <a:srgbClr val="000000"/>
              </a:solidFill>
              <a:effectLst/>
              <a:latin typeface="Arial" panose="020B0604020202020204" pitchFamily="34" charset="0"/>
              <a:ea typeface="等线" panose="02010600030101010101" pitchFamily="2" charset="-122"/>
            </a:endParaRPr>
          </a:p>
          <a:p>
            <a:pPr marL="0" indent="0">
              <a:buNone/>
            </a:pPr>
            <a:r>
              <a:rPr lang="zh-CN" altLang="zh-CN" sz="1800" dirty="0">
                <a:solidFill>
                  <a:srgbClr val="000000"/>
                </a:solidFill>
                <a:effectLst/>
                <a:latin typeface="Arial" panose="020B0604020202020204" pitchFamily="34" charset="0"/>
                <a:ea typeface="等线" panose="02010600030101010101" pitchFamily="2" charset="-122"/>
              </a:rPr>
              <a:t>(3, '王同学', 22, '女'),</a:t>
            </a:r>
            <a:endParaRPr lang="zh-CN" altLang="zh-CN" sz="1800" dirty="0">
              <a:solidFill>
                <a:srgbClr val="000000"/>
              </a:solidFill>
              <a:effectLst/>
              <a:latin typeface="Arial" panose="020B0604020202020204" pitchFamily="34" charset="0"/>
              <a:ea typeface="等线" panose="02010600030101010101" pitchFamily="2" charset="-122"/>
            </a:endParaRPr>
          </a:p>
          <a:p>
            <a:pPr marL="0" indent="0">
              <a:buNone/>
            </a:pPr>
            <a:r>
              <a:rPr lang="zh-CN" altLang="zh-CN" sz="1800" dirty="0">
                <a:solidFill>
                  <a:srgbClr val="000000"/>
                </a:solidFill>
                <a:effectLst/>
                <a:latin typeface="Arial" panose="020B0604020202020204" pitchFamily="34" charset="0"/>
                <a:ea typeface="等线" panose="02010600030101010101" pitchFamily="2" charset="-122"/>
              </a:rPr>
              <a:t>(4, '赵同学', 22, '女'),</a:t>
            </a:r>
            <a:endParaRPr lang="zh-CN" altLang="zh-CN" sz="1800" dirty="0">
              <a:solidFill>
                <a:srgbClr val="000000"/>
              </a:solidFill>
              <a:effectLst/>
              <a:latin typeface="Arial" panose="020B0604020202020204" pitchFamily="34" charset="0"/>
              <a:ea typeface="等线" panose="02010600030101010101" pitchFamily="2" charset="-122"/>
            </a:endParaRPr>
          </a:p>
          <a:p>
            <a:pPr marL="0" indent="0">
              <a:buNone/>
            </a:pPr>
            <a:r>
              <a:rPr lang="zh-CN" altLang="zh-CN" sz="1800" dirty="0">
                <a:solidFill>
                  <a:srgbClr val="000000"/>
                </a:solidFill>
                <a:effectLst/>
                <a:latin typeface="Arial" panose="020B0604020202020204" pitchFamily="34" charset="0"/>
                <a:ea typeface="等线" panose="02010600030101010101" pitchFamily="2" charset="-122"/>
              </a:rPr>
              <a:t>(5, '马同学', 22, '女');</a:t>
            </a:r>
            <a:endParaRPr lang="zh-CN" altLang="zh-CN" sz="1800" dirty="0">
              <a:solidFill>
                <a:srgbClr val="000000"/>
              </a:solidFill>
              <a:effectLst/>
              <a:latin typeface="Arial" panose="020B0604020202020204" pitchFamily="34" charset="0"/>
              <a:ea typeface="等线" panose="02010600030101010101" pitchFamily="2" charset="-122"/>
            </a:endParaRPr>
          </a:p>
          <a:p>
            <a:pPr marL="0" indent="0">
              <a:buNone/>
            </a:pPr>
            <a:endParaRPr lang="zh-CN" altLang="zh-CN" sz="1800" dirty="0">
              <a:solidFill>
                <a:srgbClr val="000000"/>
              </a:solidFill>
              <a:effectLst/>
              <a:latin typeface="Arial" panose="020B0604020202020204" pitchFamily="34" charset="0"/>
              <a:ea typeface="等线" panose="02010600030101010101" pitchFamily="2" charset="-122"/>
            </a:endParaRPr>
          </a:p>
          <a:p>
            <a:pPr marL="0" indent="0" fontAlgn="auto">
              <a:lnSpc>
                <a:spcPct val="110000"/>
              </a:lnSpc>
              <a:buNone/>
            </a:pPr>
            <a:r>
              <a:rPr lang="zh-CN" altLang="en-US" sz="2000" dirty="0"/>
              <a:t>3. 启动 Eclipse 创建 Java 项目, 项目名为 “Demo_DB”。 设置 moudule-info. java 文件名称为 “Demo_DB”, 创建完成。</a:t>
            </a:r>
            <a:endParaRPr lang="zh-CN" altLang="en-US" sz="2000" dirty="0"/>
          </a:p>
        </p:txBody>
      </p:sp>
      <p:pic>
        <p:nvPicPr>
          <p:cNvPr id="4" name="图片 3" descr="屏幕截图 2023-08-24 194714"/>
          <p:cNvPicPr>
            <a:picLocks noChangeAspect="1"/>
          </p:cNvPicPr>
          <p:nvPr/>
        </p:nvPicPr>
        <p:blipFill>
          <a:blip r:embed="rId1"/>
          <a:stretch>
            <a:fillRect/>
          </a:stretch>
        </p:blipFill>
        <p:spPr>
          <a:xfrm>
            <a:off x="7294245" y="491490"/>
            <a:ext cx="3418205" cy="1813560"/>
          </a:xfrm>
          <a:prstGeom prst="rect">
            <a:avLst/>
          </a:prstGeom>
        </p:spPr>
      </p:pic>
      <p:pic>
        <p:nvPicPr>
          <p:cNvPr id="5" name="图片 4" descr="屏幕截图 2023-08-24 195050"/>
          <p:cNvPicPr>
            <a:picLocks noChangeAspect="1"/>
          </p:cNvPicPr>
          <p:nvPr/>
        </p:nvPicPr>
        <p:blipFill>
          <a:blip r:embed="rId2"/>
          <a:stretch>
            <a:fillRect/>
          </a:stretch>
        </p:blipFill>
        <p:spPr>
          <a:xfrm>
            <a:off x="1395730" y="3557905"/>
            <a:ext cx="5777230" cy="224726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en-US" altLang="zh-CN" sz="2000" dirty="0"/>
              <a:t>4. 右键 src, 先新建包 “com. mysql”, 在包中新建类 “con_mysql. java”</a:t>
            </a:r>
            <a:r>
              <a:rPr lang="zh-CN" altLang="en-US" sz="2000" dirty="0"/>
              <a:t>。</a:t>
            </a: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endParaRPr lang="zh-CN" altLang="en-US" sz="2000" dirty="0"/>
          </a:p>
          <a:p>
            <a:pPr marL="36830" indent="0" eaLnBrk="0">
              <a:lnSpc>
                <a:spcPct val="74000"/>
              </a:lnSpc>
              <a:spcBef>
                <a:spcPts val="865"/>
              </a:spcBef>
              <a:spcAft>
                <a:spcPts val="0"/>
              </a:spcAft>
              <a:buNone/>
            </a:pPr>
            <a:r>
              <a:rPr lang="en-US" altLang="zh-CN" sz="2000" dirty="0"/>
              <a:t>5. 右键工程, 新建包 lib, 用来放各种外部包。 </a:t>
            </a:r>
            <a:endParaRPr lang="en-US" altLang="zh-CN" sz="2000" dirty="0"/>
          </a:p>
        </p:txBody>
      </p:sp>
      <p:pic>
        <p:nvPicPr>
          <p:cNvPr id="4" name="图片 3" descr="屏幕截图 2023-08-24 195110"/>
          <p:cNvPicPr>
            <a:picLocks noChangeAspect="1"/>
          </p:cNvPicPr>
          <p:nvPr/>
        </p:nvPicPr>
        <p:blipFill>
          <a:blip r:embed="rId1"/>
          <a:stretch>
            <a:fillRect/>
          </a:stretch>
        </p:blipFill>
        <p:spPr>
          <a:xfrm>
            <a:off x="2549525" y="737235"/>
            <a:ext cx="4836160" cy="1872615"/>
          </a:xfrm>
          <a:prstGeom prst="rect">
            <a:avLst/>
          </a:prstGeom>
        </p:spPr>
      </p:pic>
      <p:pic>
        <p:nvPicPr>
          <p:cNvPr id="5" name="图片 4" descr="屏幕截图 2023-08-24 195139"/>
          <p:cNvPicPr>
            <a:picLocks noChangeAspect="1"/>
          </p:cNvPicPr>
          <p:nvPr/>
        </p:nvPicPr>
        <p:blipFill>
          <a:blip r:embed="rId2"/>
          <a:stretch>
            <a:fillRect/>
          </a:stretch>
        </p:blipFill>
        <p:spPr>
          <a:xfrm>
            <a:off x="2887980" y="3429000"/>
            <a:ext cx="3723005" cy="23514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81894"/>
          </a:xfrm>
          <a:pattFill prst="pct5">
            <a:fgClr>
              <a:schemeClr val="accent1"/>
            </a:fgClr>
            <a:bgClr>
              <a:schemeClr val="bg1"/>
            </a:bgClr>
          </a:pattFill>
        </p:spPr>
        <p:txBody>
          <a:bodyPr/>
          <a:lstStyle/>
          <a:p>
            <a:r>
              <a:rPr lang="zh-CN" altLang="en-US" sz="4400" dirty="0"/>
              <a:t>学习目标</a:t>
            </a: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marL="0" lvl="1" indent="0">
              <a:spcBef>
                <a:spcPts val="1000"/>
              </a:spcBef>
              <a:buNone/>
            </a:pPr>
            <a:endParaRPr lang="en-US" altLang="zh-CN" dirty="0"/>
          </a:p>
          <a:p>
            <a:pPr marL="0" lvl="1" indent="0">
              <a:spcBef>
                <a:spcPts val="1000"/>
              </a:spcBef>
              <a:buNone/>
            </a:pPr>
            <a:endParaRPr lang="en-US" altLang="zh-CN" dirty="0"/>
          </a:p>
          <a:p>
            <a:pPr marL="0" lvl="1" indent="0">
              <a:spcBef>
                <a:spcPts val="1000"/>
              </a:spcBef>
              <a:buNone/>
            </a:pPr>
            <a:r>
              <a:rPr lang="en-US" altLang="zh-CN" dirty="0"/>
              <a:t>1.</a:t>
            </a:r>
            <a:r>
              <a:rPr lang="zh-CN" altLang="en-US" dirty="0"/>
              <a:t>数据库基础知识</a:t>
            </a:r>
            <a:endParaRPr lang="zh-CN" altLang="en-US" dirty="0"/>
          </a:p>
          <a:p>
            <a:pPr marL="0" lvl="1" indent="0">
              <a:spcBef>
                <a:spcPts val="1000"/>
              </a:spcBef>
              <a:buNone/>
            </a:pPr>
            <a:r>
              <a:rPr lang="zh-CN" altLang="en-US" dirty="0"/>
              <a:t>2</a:t>
            </a:r>
            <a:r>
              <a:rPr lang="en-US" altLang="zh-CN" dirty="0"/>
              <a:t>.</a:t>
            </a:r>
            <a:r>
              <a:rPr lang="zh-CN" altLang="en-US" dirty="0"/>
              <a:t>SQL 语句基本语法</a:t>
            </a:r>
            <a:endParaRPr lang="zh-CN" altLang="en-US" dirty="0"/>
          </a:p>
          <a:p>
            <a:pPr marL="0" lvl="1" indent="0">
              <a:spcBef>
                <a:spcPts val="1000"/>
              </a:spcBef>
              <a:buNone/>
            </a:pPr>
            <a:r>
              <a:rPr lang="zh-CN" altLang="en-US" dirty="0"/>
              <a:t>3</a:t>
            </a:r>
            <a:r>
              <a:rPr lang="en-US" altLang="zh-CN" dirty="0"/>
              <a:t>.</a:t>
            </a:r>
            <a:r>
              <a:rPr lang="zh-CN" altLang="en-US" dirty="0"/>
              <a:t>JDBC 访问数据库 </a:t>
            </a:r>
            <a:endParaRPr lang="zh-CN" altLang="en-US" dirty="0"/>
          </a:p>
          <a:p>
            <a:pPr marL="0" lvl="1" indent="0">
              <a:spcBef>
                <a:spcPts val="1000"/>
              </a:spcBef>
              <a:buNone/>
            </a:pPr>
            <a:r>
              <a:rPr lang="zh-CN" altLang="en-US" dirty="0"/>
              <a:t>4</a:t>
            </a:r>
            <a:r>
              <a:rPr lang="en-US" altLang="zh-CN" dirty="0"/>
              <a:t>.</a:t>
            </a:r>
            <a:r>
              <a:rPr lang="zh-CN" altLang="en-US" dirty="0"/>
              <a:t>连接 MySQL 数据库</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en-US" altLang="zh-CN" sz="2000" dirty="0"/>
              <a:t>6. 将下载好的 MySQL 驱动程序, 拷贝到 lib 文件夹下。</a:t>
            </a:r>
            <a:endParaRPr lang="en-US" altLang="zh-CN" sz="2000" dirty="0"/>
          </a:p>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endParaRPr lang="en-US" altLang="zh-CN" sz="2000" dirty="0"/>
          </a:p>
          <a:p>
            <a:pPr marL="36830" indent="0" eaLnBrk="0" fontAlgn="auto">
              <a:lnSpc>
                <a:spcPct val="100000"/>
              </a:lnSpc>
              <a:spcBef>
                <a:spcPts val="800"/>
              </a:spcBef>
              <a:spcAft>
                <a:spcPts val="0"/>
              </a:spcAft>
              <a:buNone/>
            </a:pPr>
            <a:r>
              <a:rPr lang="en-US" altLang="zh-CN" sz="2000" dirty="0"/>
              <a:t>7. 构建路径 MySQL 驱动程序 jar 包。 在 Eclipse 中单击“Project”菜单中的“Properties”。弹出属性对话框。</a:t>
            </a:r>
            <a:endParaRPr lang="en-US" altLang="zh-CN" sz="2000" dirty="0"/>
          </a:p>
          <a:p>
            <a:pPr marL="36830" indent="0" eaLnBrk="0" fontAlgn="auto">
              <a:lnSpc>
                <a:spcPct val="100000"/>
              </a:lnSpc>
              <a:spcBef>
                <a:spcPts val="800"/>
              </a:spcBef>
              <a:spcAft>
                <a:spcPts val="0"/>
              </a:spcAft>
              <a:buNone/>
            </a:pPr>
            <a:r>
              <a:rPr lang="en-US" altLang="zh-CN" sz="2000" dirty="0"/>
              <a:t>8. 打开属性对话框, 单击 Java Build Path 构建路径, 选择 Libraries, 单击添加 AddJARs…, 选择刚刚添加入项目 lib 中的 MySQL 驱动程序 jar 包, 然后单击 Apply and Close。</a:t>
            </a:r>
            <a:endParaRPr lang="en-US" altLang="zh-CN" sz="2000" dirty="0"/>
          </a:p>
        </p:txBody>
      </p:sp>
      <p:pic>
        <p:nvPicPr>
          <p:cNvPr id="4" name="图片 3" descr="屏幕截图 2023-08-24 195235"/>
          <p:cNvPicPr>
            <a:picLocks noChangeAspect="1"/>
          </p:cNvPicPr>
          <p:nvPr/>
        </p:nvPicPr>
        <p:blipFill>
          <a:blip r:embed="rId1"/>
          <a:stretch>
            <a:fillRect/>
          </a:stretch>
        </p:blipFill>
        <p:spPr>
          <a:xfrm>
            <a:off x="1805940" y="715010"/>
            <a:ext cx="4858385" cy="1889125"/>
          </a:xfrm>
          <a:prstGeom prst="rect">
            <a:avLst/>
          </a:prstGeom>
        </p:spPr>
      </p:pic>
      <p:pic>
        <p:nvPicPr>
          <p:cNvPr id="5" name="图片 4" descr="屏幕截图 2023-08-24 195315"/>
          <p:cNvPicPr>
            <a:picLocks noChangeAspect="1"/>
          </p:cNvPicPr>
          <p:nvPr/>
        </p:nvPicPr>
        <p:blipFill>
          <a:blip r:embed="rId2"/>
          <a:stretch>
            <a:fillRect/>
          </a:stretch>
        </p:blipFill>
        <p:spPr>
          <a:xfrm>
            <a:off x="7520305" y="433070"/>
            <a:ext cx="3305810" cy="2171065"/>
          </a:xfrm>
          <a:prstGeom prst="rect">
            <a:avLst/>
          </a:prstGeom>
        </p:spPr>
      </p:pic>
      <p:pic>
        <p:nvPicPr>
          <p:cNvPr id="6" name="图片 5" descr="屏幕截图 2023-08-24 195338"/>
          <p:cNvPicPr>
            <a:picLocks noChangeAspect="1"/>
          </p:cNvPicPr>
          <p:nvPr/>
        </p:nvPicPr>
        <p:blipFill>
          <a:blip r:embed="rId3"/>
          <a:stretch>
            <a:fillRect/>
          </a:stretch>
        </p:blipFill>
        <p:spPr>
          <a:xfrm>
            <a:off x="3504565" y="4109720"/>
            <a:ext cx="3561080" cy="206756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en-US" altLang="zh-CN" sz="2000" dirty="0"/>
              <a:t> </a:t>
            </a:r>
            <a:endParaRPr lang="en-US" altLang="zh-CN" sz="2000" dirty="0"/>
          </a:p>
        </p:txBody>
      </p:sp>
      <p:sp>
        <p:nvSpPr>
          <p:cNvPr id="4" name="文本框 3"/>
          <p:cNvSpPr txBox="1"/>
          <p:nvPr/>
        </p:nvSpPr>
        <p:spPr>
          <a:xfrm>
            <a:off x="838200" y="763905"/>
            <a:ext cx="6096000" cy="398780"/>
          </a:xfrm>
          <a:prstGeom prst="rect">
            <a:avLst/>
          </a:prstGeom>
          <a:noFill/>
        </p:spPr>
        <p:txBody>
          <a:bodyPr wrap="square" rtlCol="0" anchor="t">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选择 MySQL 驱动程序 jar 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屏幕截图 2023-08-24 195400"/>
          <p:cNvPicPr>
            <a:picLocks noChangeAspect="1"/>
          </p:cNvPicPr>
          <p:nvPr/>
        </p:nvPicPr>
        <p:blipFill>
          <a:blip r:embed="rId1"/>
          <a:stretch>
            <a:fillRect/>
          </a:stretch>
        </p:blipFill>
        <p:spPr>
          <a:xfrm>
            <a:off x="1114425" y="1422400"/>
            <a:ext cx="2844800" cy="3698240"/>
          </a:xfrm>
          <a:prstGeom prst="rect">
            <a:avLst/>
          </a:prstGeom>
        </p:spPr>
      </p:pic>
      <p:sp>
        <p:nvSpPr>
          <p:cNvPr id="6" name="文本框 5"/>
          <p:cNvSpPr txBox="1"/>
          <p:nvPr/>
        </p:nvSpPr>
        <p:spPr>
          <a:xfrm>
            <a:off x="5062220" y="763905"/>
            <a:ext cx="635571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9. 添加完成结果如下图, 单击“Apply and Close”。</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屏幕截图 2023-08-24 195416"/>
          <p:cNvPicPr>
            <a:picLocks noChangeAspect="1"/>
          </p:cNvPicPr>
          <p:nvPr/>
        </p:nvPicPr>
        <p:blipFill>
          <a:blip r:embed="rId2"/>
          <a:stretch>
            <a:fillRect/>
          </a:stretch>
        </p:blipFill>
        <p:spPr>
          <a:xfrm>
            <a:off x="5745480" y="1700530"/>
            <a:ext cx="5301615" cy="31419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r>
              <a:rPr lang="en-US" altLang="zh-CN" sz="2000" dirty="0"/>
              <a:t>10. 测试连接 MySQl 数据库 </a:t>
            </a:r>
            <a:endParaRPr lang="en-US" altLang="zh-CN" sz="2000" dirty="0"/>
          </a:p>
          <a:p>
            <a:pPr marL="379730" indent="-342900" eaLnBrk="0">
              <a:lnSpc>
                <a:spcPct val="74000"/>
              </a:lnSpc>
              <a:spcBef>
                <a:spcPts val="865"/>
              </a:spcBef>
              <a:spcAft>
                <a:spcPts val="0"/>
              </a:spcAft>
              <a:buFont typeface="Arial" panose="020B0604020202020204" pitchFamily="34" charset="0"/>
              <a:buChar char="•"/>
            </a:pPr>
            <a:r>
              <a:rPr lang="en-US" altLang="zh-CN" sz="2000" dirty="0"/>
              <a:t>在项目中的 src 目录下面有一个文件 module-info. java, 打开它, 里面的内容应该是:</a:t>
            </a:r>
            <a:endParaRPr lang="en-US" altLang="zh-CN" sz="2000" dirty="0"/>
          </a:p>
          <a:p>
            <a:pPr marL="36830" indent="0" eaLnBrk="0">
              <a:lnSpc>
                <a:spcPct val="74000"/>
              </a:lnSpc>
              <a:spcBef>
                <a:spcPts val="865"/>
              </a:spcBef>
              <a:spcAft>
                <a:spcPts val="0"/>
              </a:spcAft>
              <a:buFont typeface="Arial" panose="020B0604020202020204" pitchFamily="34" charset="0"/>
              <a:buNone/>
            </a:pPr>
            <a:r>
              <a:rPr lang="en-US" altLang="zh-CN" sz="2000" dirty="0"/>
              <a:t>module 项目名{}, 需要在大括号中加一句话 requires java. sql; 否则引用 java. sql 会出错。</a:t>
            </a:r>
            <a:endParaRPr lang="en-US" altLang="zh-CN" sz="2000" dirty="0"/>
          </a:p>
          <a:p>
            <a:pPr marL="379730" indent="-342900" eaLnBrk="0">
              <a:lnSpc>
                <a:spcPct val="74000"/>
              </a:lnSpc>
              <a:spcBef>
                <a:spcPts val="865"/>
              </a:spcBef>
              <a:spcAft>
                <a:spcPts val="0"/>
              </a:spcAft>
              <a:buFont typeface="Arial" panose="020B0604020202020204" pitchFamily="34" charset="0"/>
              <a:buChar char="•"/>
            </a:pPr>
            <a:r>
              <a:rPr lang="en-US" altLang="zh-CN" sz="2000" dirty="0"/>
              <a:t>具体如下:</a:t>
            </a:r>
            <a:endParaRPr lang="en-US" altLang="zh-CN" sz="2000" dirty="0"/>
          </a:p>
          <a:p>
            <a:pPr marL="379730" indent="-342900" eaLnBrk="0">
              <a:lnSpc>
                <a:spcPct val="74000"/>
              </a:lnSpc>
              <a:spcBef>
                <a:spcPts val="865"/>
              </a:spcBef>
              <a:spcAft>
                <a:spcPts val="0"/>
              </a:spcAft>
              <a:buFont typeface="Arial" panose="020B0604020202020204" pitchFamily="34" charset="0"/>
              <a:buChar char="•"/>
            </a:pPr>
            <a:r>
              <a:rPr lang="en-US" altLang="zh-CN" sz="2000" dirty="0"/>
              <a:t>module Demo_DB {</a:t>
            </a:r>
            <a:endParaRPr lang="en-US" altLang="zh-CN" sz="2000" dirty="0"/>
          </a:p>
          <a:p>
            <a:pPr marL="379730" indent="-342900" eaLnBrk="0">
              <a:lnSpc>
                <a:spcPct val="74000"/>
              </a:lnSpc>
              <a:spcBef>
                <a:spcPts val="865"/>
              </a:spcBef>
              <a:spcAft>
                <a:spcPts val="0"/>
              </a:spcAft>
              <a:buFont typeface="Arial" panose="020B0604020202020204" pitchFamily="34" charset="0"/>
              <a:buChar char="•"/>
            </a:pPr>
            <a:r>
              <a:rPr lang="en-US" altLang="zh-CN" sz="2000" dirty="0"/>
              <a:t>requires java. sql;</a:t>
            </a:r>
            <a:endParaRPr lang="en-US" altLang="zh-CN" sz="2000" dirty="0"/>
          </a:p>
          <a:p>
            <a:pPr marL="379730" indent="-342900" eaLnBrk="0">
              <a:lnSpc>
                <a:spcPct val="74000"/>
              </a:lnSpc>
              <a:spcBef>
                <a:spcPts val="865"/>
              </a:spcBef>
              <a:spcAft>
                <a:spcPts val="0"/>
              </a:spcAft>
              <a:buFont typeface="Arial" panose="020B0604020202020204" pitchFamily="34" charset="0"/>
              <a:buChar char="•"/>
            </a:pPr>
            <a:r>
              <a:rPr lang="en-US" altLang="zh-CN" sz="2000" dirty="0"/>
              <a:t>}</a:t>
            </a:r>
            <a:endParaRPr lang="en-US" altLang="zh-CN" sz="2000" dirty="0"/>
          </a:p>
          <a:p>
            <a:pPr marL="36830" indent="0" eaLnBrk="0">
              <a:lnSpc>
                <a:spcPct val="74000"/>
              </a:lnSpc>
              <a:spcBef>
                <a:spcPts val="865"/>
              </a:spcBef>
              <a:spcAft>
                <a:spcPts val="0"/>
              </a:spcAft>
              <a:buFont typeface="Arial" panose="020B0604020202020204" pitchFamily="34" charset="0"/>
              <a:buNone/>
            </a:pPr>
            <a:r>
              <a:rPr lang="en-US" altLang="zh-CN" sz="2000" dirty="0"/>
              <a:t>11. 打开 con_mysql. java, 添加代码如下:</a:t>
            </a:r>
            <a:endParaRPr lang="en-US" altLang="zh-CN" sz="20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package com. mysql;</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import java. sql. *;</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public class con_mysql {</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static final String JDBC_DRIVER ="com. mysql. cj. jdbc. Driver";</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static final String DB_URL ="jdbc:mysql://localhost:3306/mydb?</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r>
              <a:rPr lang="en-US" altLang="zh-CN" sz="1600" dirty="0"/>
              <a:t>useSSL=false&amp;serverTimezone=UTC";</a:t>
            </a:r>
            <a:endParaRPr lang="en-US" altLang="zh-CN" sz="1600" dirty="0"/>
          </a:p>
          <a:p>
            <a:pPr marL="265430" eaLnBrk="0" fontAlgn="auto">
              <a:lnSpc>
                <a:spcPct val="80000"/>
              </a:lnSpc>
              <a:spcBef>
                <a:spcPts val="800"/>
              </a:spcBef>
              <a:spcAft>
                <a:spcPts val="0"/>
              </a:spcAft>
            </a:pPr>
            <a:r>
              <a:rPr lang="en-US" altLang="zh-CN" sz="1600" dirty="0">
                <a:sym typeface="+mn-ea"/>
              </a:rPr>
              <a:t> //数据库的用户名与密码,需要根据自己的用户名和密码设置</a:t>
            </a:r>
            <a:endParaRPr lang="en-US" altLang="zh-CN" sz="1600" dirty="0"/>
          </a:p>
          <a:p>
            <a:pPr marL="265430" eaLnBrk="0" fontAlgn="auto">
              <a:lnSpc>
                <a:spcPct val="80000"/>
              </a:lnSpc>
              <a:spcBef>
                <a:spcPts val="800"/>
              </a:spcBef>
              <a:spcAft>
                <a:spcPts val="0"/>
              </a:spcAft>
            </a:pPr>
            <a:r>
              <a:rPr lang="en-US" altLang="zh-CN" sz="1600" dirty="0">
                <a:sym typeface="+mn-ea"/>
              </a:rPr>
              <a:t>static final String USER ="root";</a:t>
            </a:r>
            <a:endParaRPr lang="en-US" altLang="zh-CN" sz="1600" dirty="0">
              <a:sym typeface="+mn-ea"/>
            </a:endParaRPr>
          </a:p>
          <a:p>
            <a:pPr marL="265430" eaLnBrk="0" fontAlgn="auto">
              <a:lnSpc>
                <a:spcPct val="80000"/>
              </a:lnSpc>
              <a:spcBef>
                <a:spcPts val="800"/>
              </a:spcBef>
              <a:spcAft>
                <a:spcPts val="0"/>
              </a:spcAft>
            </a:pPr>
            <a:r>
              <a:rPr lang="en-US" altLang="zh-CN" sz="1600" dirty="0">
                <a:sym typeface="+mn-ea"/>
              </a:rPr>
              <a:t>static final String PASS ="123456";</a:t>
            </a:r>
            <a:endParaRPr lang="en-US" altLang="zh-CN" sz="1600" dirty="0"/>
          </a:p>
          <a:p>
            <a:pPr marL="379730" indent="-342900" eaLnBrk="0" fontAlgn="auto">
              <a:lnSpc>
                <a:spcPct val="100000"/>
              </a:lnSpc>
              <a:spcBef>
                <a:spcPts val="800"/>
              </a:spcBef>
              <a:spcAft>
                <a:spcPts val="0"/>
              </a:spcAft>
              <a:buFont typeface="Arial" panose="020B0604020202020204" pitchFamily="34" charset="0"/>
              <a:buChar char="•"/>
            </a:pPr>
            <a:endParaRPr lang="en-US" altLang="zh-CN" sz="1600" dirty="0"/>
          </a:p>
          <a:p>
            <a:pPr marL="379730" indent="-342900" eaLnBrk="0">
              <a:lnSpc>
                <a:spcPct val="74000"/>
              </a:lnSpc>
              <a:spcBef>
                <a:spcPts val="865"/>
              </a:spcBef>
              <a:spcAft>
                <a:spcPts val="0"/>
              </a:spcAft>
              <a:buFont typeface="Arial" panose="020B0604020202020204" pitchFamily="34" charset="0"/>
              <a:buChar char="•"/>
            </a:pPr>
            <a:endParaRPr lang="en-US" altLang="zh-CN"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lstStyle/>
          <a:p>
            <a:pPr marL="265430" eaLnBrk="0" fontAlgn="auto">
              <a:lnSpc>
                <a:spcPct val="80000"/>
              </a:lnSpc>
              <a:spcBef>
                <a:spcPts val="800"/>
              </a:spcBef>
              <a:spcAft>
                <a:spcPts val="0"/>
              </a:spcAft>
            </a:pPr>
            <a:r>
              <a:rPr lang="en-US" altLang="zh-CN" sz="1600" dirty="0"/>
              <a:t>public static void main(String[] args){</a:t>
            </a:r>
            <a:endParaRPr lang="en-US" altLang="zh-CN" sz="1600" dirty="0"/>
          </a:p>
          <a:p>
            <a:pPr marL="265430" eaLnBrk="0" fontAlgn="auto">
              <a:lnSpc>
                <a:spcPct val="80000"/>
              </a:lnSpc>
              <a:spcBef>
                <a:spcPts val="800"/>
              </a:spcBef>
              <a:spcAft>
                <a:spcPts val="0"/>
              </a:spcAft>
            </a:pPr>
            <a:r>
              <a:rPr lang="en-US" altLang="zh-CN" sz="1600" dirty="0"/>
              <a:t>Connection conn=null;</a:t>
            </a:r>
            <a:endParaRPr lang="en-US" altLang="zh-CN" sz="1600" dirty="0"/>
          </a:p>
          <a:p>
            <a:pPr marL="265430" eaLnBrk="0" fontAlgn="auto">
              <a:lnSpc>
                <a:spcPct val="80000"/>
              </a:lnSpc>
              <a:spcBef>
                <a:spcPts val="800"/>
              </a:spcBef>
              <a:spcAft>
                <a:spcPts val="0"/>
              </a:spcAft>
            </a:pPr>
            <a:r>
              <a:rPr lang="en-US" altLang="zh-CN" sz="1600" dirty="0"/>
              <a:t>Statement stmt=null;</a:t>
            </a:r>
            <a:endParaRPr lang="en-US" altLang="zh-CN" sz="1600" dirty="0"/>
          </a:p>
          <a:p>
            <a:pPr marL="265430" eaLnBrk="0" fontAlgn="auto">
              <a:lnSpc>
                <a:spcPct val="80000"/>
              </a:lnSpc>
              <a:spcBef>
                <a:spcPts val="800"/>
              </a:spcBef>
              <a:spcAft>
                <a:spcPts val="0"/>
              </a:spcAft>
            </a:pPr>
            <a:r>
              <a:rPr lang="en-US" altLang="zh-CN" sz="1600" dirty="0"/>
              <a:t>try{</a:t>
            </a:r>
            <a:endParaRPr lang="en-US" altLang="zh-CN" sz="1600" dirty="0"/>
          </a:p>
          <a:p>
            <a:pPr marL="265430" eaLnBrk="0" fontAlgn="auto">
              <a:lnSpc>
                <a:spcPct val="80000"/>
              </a:lnSpc>
              <a:spcBef>
                <a:spcPts val="800"/>
              </a:spcBef>
              <a:spcAft>
                <a:spcPts val="0"/>
              </a:spcAft>
            </a:pPr>
            <a:r>
              <a:rPr lang="en-US" altLang="zh-CN" sz="1600" dirty="0"/>
              <a:t>//注册 JDBC 驱动</a:t>
            </a:r>
            <a:endParaRPr lang="en-US" altLang="zh-CN" sz="1600" dirty="0"/>
          </a:p>
          <a:p>
            <a:pPr marL="265430" eaLnBrk="0" fontAlgn="auto">
              <a:lnSpc>
                <a:spcPct val="80000"/>
              </a:lnSpc>
              <a:spcBef>
                <a:spcPts val="800"/>
              </a:spcBef>
              <a:spcAft>
                <a:spcPts val="0"/>
              </a:spcAft>
            </a:pPr>
            <a:r>
              <a:rPr lang="en-US" altLang="zh-CN" sz="1600" dirty="0"/>
              <a:t>Class. forName(JDBC_DRIVER);</a:t>
            </a:r>
            <a:endParaRPr lang="en-US" altLang="zh-CN" sz="1600" dirty="0"/>
          </a:p>
          <a:p>
            <a:pPr marL="265430" eaLnBrk="0" fontAlgn="auto">
              <a:lnSpc>
                <a:spcPct val="80000"/>
              </a:lnSpc>
              <a:spcBef>
                <a:spcPts val="800"/>
              </a:spcBef>
              <a:spcAft>
                <a:spcPts val="0"/>
              </a:spcAft>
            </a:pPr>
            <a:r>
              <a:rPr lang="en-US" altLang="zh-CN" sz="1600" dirty="0"/>
              <a:t>//打开链接</a:t>
            </a:r>
            <a:endParaRPr lang="en-US" altLang="zh-CN" sz="1600" dirty="0"/>
          </a:p>
          <a:p>
            <a:pPr marL="265430" eaLnBrk="0" fontAlgn="auto">
              <a:lnSpc>
                <a:spcPct val="80000"/>
              </a:lnSpc>
              <a:spcBef>
                <a:spcPts val="800"/>
              </a:spcBef>
              <a:spcAft>
                <a:spcPts val="0"/>
              </a:spcAft>
            </a:pPr>
            <a:r>
              <a:rPr lang="en-US" altLang="zh-CN" sz="1600" dirty="0"/>
              <a:t>System. out. println("连接数据库…");</a:t>
            </a:r>
            <a:endParaRPr lang="en-US" altLang="zh-CN" sz="1600" dirty="0"/>
          </a:p>
          <a:p>
            <a:pPr marL="265430" eaLnBrk="0" fontAlgn="auto">
              <a:lnSpc>
                <a:spcPct val="80000"/>
              </a:lnSpc>
              <a:spcBef>
                <a:spcPts val="800"/>
              </a:spcBef>
              <a:spcAft>
                <a:spcPts val="0"/>
              </a:spcAft>
            </a:pPr>
            <a:r>
              <a:rPr lang="en-US" altLang="zh-CN" sz="1600" dirty="0"/>
              <a:t>conn=DriverManager. getConnection(DB_URL,USER,PASS);</a:t>
            </a:r>
            <a:endParaRPr lang="en-US" altLang="zh-CN" sz="1600" dirty="0"/>
          </a:p>
          <a:p>
            <a:pPr marL="265430" eaLnBrk="0" fontAlgn="auto">
              <a:lnSpc>
                <a:spcPct val="80000"/>
              </a:lnSpc>
              <a:spcBef>
                <a:spcPts val="800"/>
              </a:spcBef>
              <a:spcAft>
                <a:spcPts val="0"/>
              </a:spcAft>
            </a:pPr>
            <a:r>
              <a:rPr lang="en-US" altLang="zh-CN" sz="1600" dirty="0"/>
              <a:t>//执行查询</a:t>
            </a:r>
            <a:endParaRPr lang="en-US" altLang="zh-CN" sz="1600" dirty="0"/>
          </a:p>
          <a:p>
            <a:pPr marL="265430" eaLnBrk="0" fontAlgn="auto">
              <a:lnSpc>
                <a:spcPct val="80000"/>
              </a:lnSpc>
              <a:spcBef>
                <a:spcPts val="800"/>
              </a:spcBef>
              <a:spcAft>
                <a:spcPts val="0"/>
              </a:spcAft>
            </a:pPr>
            <a:r>
              <a:rPr lang="en-US" altLang="zh-CN" sz="1600" dirty="0"/>
              <a:t>System. out. println("实例化 Statement 对象…");</a:t>
            </a:r>
            <a:endParaRPr lang="en-US" altLang="zh-CN" sz="1600" dirty="0"/>
          </a:p>
          <a:p>
            <a:pPr marL="265430" eaLnBrk="0" fontAlgn="auto">
              <a:lnSpc>
                <a:spcPct val="80000"/>
              </a:lnSpc>
              <a:spcBef>
                <a:spcPts val="800"/>
              </a:spcBef>
              <a:spcAft>
                <a:spcPts val="0"/>
              </a:spcAft>
            </a:pPr>
            <a:r>
              <a:rPr lang="en-US" altLang="zh-CN" sz="1600" dirty="0"/>
              <a:t>stmt=conn. createStatement();</a:t>
            </a:r>
            <a:endParaRPr lang="en-US" altLang="zh-CN" sz="1600" dirty="0"/>
          </a:p>
          <a:p>
            <a:pPr marL="265430" eaLnBrk="0" fontAlgn="auto">
              <a:lnSpc>
                <a:spcPct val="80000"/>
              </a:lnSpc>
              <a:spcBef>
                <a:spcPts val="800"/>
              </a:spcBef>
              <a:spcAft>
                <a:spcPts val="0"/>
              </a:spcAft>
            </a:pPr>
            <a:r>
              <a:rPr lang="en-US" altLang="zh-CN" sz="1600" dirty="0"/>
              <a:t>String sql;</a:t>
            </a:r>
            <a:endParaRPr lang="en-US" altLang="zh-CN" sz="1600" dirty="0"/>
          </a:p>
          <a:p>
            <a:pPr marL="265430" eaLnBrk="0" fontAlgn="auto">
              <a:lnSpc>
                <a:spcPct val="80000"/>
              </a:lnSpc>
              <a:spcBef>
                <a:spcPts val="800"/>
              </a:spcBef>
              <a:spcAft>
                <a:spcPts val="0"/>
              </a:spcAft>
            </a:pPr>
            <a:r>
              <a:rPr lang="en-US" altLang="zh-CN" sz="1600" dirty="0"/>
              <a:t>sql ="SELECT id,name,age FROM student";</a:t>
            </a:r>
            <a:endParaRPr lang="en-US" altLang="zh-CN" sz="1600" dirty="0"/>
          </a:p>
          <a:p>
            <a:pPr marL="265430" eaLnBrk="0" fontAlgn="auto">
              <a:lnSpc>
                <a:spcPct val="80000"/>
              </a:lnSpc>
              <a:spcBef>
                <a:spcPts val="800"/>
              </a:spcBef>
              <a:spcAft>
                <a:spcPts val="0"/>
              </a:spcAft>
            </a:pPr>
            <a:r>
              <a:rPr lang="en-US" altLang="zh-CN" sz="1600" dirty="0"/>
              <a:t>ResultSet rs=stmt. executeQuery(sql);</a:t>
            </a:r>
            <a:endParaRPr lang="en-US" altLang="zh-CN" sz="1600" dirty="0"/>
          </a:p>
          <a:p>
            <a:pPr marL="265430" eaLnBrk="0" fontAlgn="auto">
              <a:lnSpc>
                <a:spcPct val="80000"/>
              </a:lnSpc>
              <a:spcBef>
                <a:spcPts val="800"/>
              </a:spcBef>
              <a:spcAft>
                <a:spcPts val="0"/>
              </a:spcAft>
            </a:pPr>
            <a:r>
              <a:rPr lang="en-US" altLang="zh-CN" sz="1600" dirty="0">
                <a:sym typeface="+mn-ea"/>
              </a:rPr>
              <a:t> //展开结果集数据库</a:t>
            </a:r>
            <a:endParaRPr lang="en-US" altLang="zh-CN" sz="1600" dirty="0"/>
          </a:p>
          <a:p>
            <a:pPr marL="265430" eaLnBrk="0" fontAlgn="auto">
              <a:lnSpc>
                <a:spcPct val="80000"/>
              </a:lnSpc>
              <a:spcBef>
                <a:spcPts val="800"/>
              </a:spcBef>
              <a:spcAft>
                <a:spcPts val="0"/>
              </a:spcAft>
            </a:pPr>
            <a:r>
              <a:rPr lang="en-US" altLang="zh-CN" sz="1600" dirty="0">
                <a:sym typeface="+mn-ea"/>
              </a:rPr>
              <a:t>while(rs. next()){</a:t>
            </a:r>
            <a:endParaRPr lang="en-US" altLang="zh-CN" sz="1600" dirty="0"/>
          </a:p>
          <a:p>
            <a:pPr marL="265430" eaLnBrk="0" fontAlgn="auto">
              <a:lnSpc>
                <a:spcPct val="80000"/>
              </a:lnSpc>
              <a:spcBef>
                <a:spcPts val="800"/>
              </a:spcBef>
              <a:spcAft>
                <a:spcPts val="0"/>
              </a:spcAft>
            </a:pPr>
            <a:r>
              <a:rPr lang="en-US" altLang="zh-CN" sz="1600" dirty="0">
                <a:sym typeface="+mn-ea"/>
              </a:rPr>
              <a:t>//通过字段检索</a:t>
            </a:r>
            <a:endParaRPr lang="en-US" altLang="zh-CN" sz="1600" dirty="0"/>
          </a:p>
          <a:p>
            <a:pPr marL="265430" eaLnBrk="0" fontAlgn="auto">
              <a:lnSpc>
                <a:spcPct val="80000"/>
              </a:lnSpc>
              <a:spcBef>
                <a:spcPts val="800"/>
              </a:spcBef>
              <a:spcAft>
                <a:spcPts val="0"/>
              </a:spcAft>
            </a:pPr>
            <a:r>
              <a:rPr lang="en-US" altLang="zh-CN" sz="1600" dirty="0">
                <a:sym typeface="+mn-ea"/>
              </a:rPr>
              <a:t>//通过字段检索</a:t>
            </a:r>
            <a:endParaRPr lang="en-US" altLang="zh-CN" sz="1600" dirty="0">
              <a:sym typeface="+mn-ea"/>
            </a:endParaRPr>
          </a:p>
          <a:p>
            <a:pPr marL="36830" indent="0" eaLnBrk="0" fontAlgn="auto">
              <a:lnSpc>
                <a:spcPct val="80000"/>
              </a:lnSpc>
              <a:spcBef>
                <a:spcPts val="800"/>
              </a:spcBef>
              <a:spcAft>
                <a:spcPts val="0"/>
              </a:spcAft>
              <a:buNone/>
            </a:pPr>
            <a:endParaRPr lang="en-US" altLang="zh-CN" sz="1600" dirty="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Autofit/>
          </a:bodyPr>
          <a:lstStyle/>
          <a:p>
            <a:pPr marL="265430" eaLnBrk="0">
              <a:lnSpc>
                <a:spcPct val="74000"/>
              </a:lnSpc>
              <a:spcBef>
                <a:spcPts val="865"/>
              </a:spcBef>
              <a:spcAft>
                <a:spcPts val="0"/>
              </a:spcAft>
            </a:pPr>
            <a:r>
              <a:rPr lang="en-US" altLang="zh-CN" sz="1600" dirty="0"/>
              <a:t>int id=rs. getInt("id");</a:t>
            </a:r>
            <a:endParaRPr lang="en-US" altLang="zh-CN" sz="1600" dirty="0"/>
          </a:p>
          <a:p>
            <a:pPr marL="265430" eaLnBrk="0">
              <a:lnSpc>
                <a:spcPct val="74000"/>
              </a:lnSpc>
              <a:spcBef>
                <a:spcPts val="865"/>
              </a:spcBef>
              <a:spcAft>
                <a:spcPts val="0"/>
              </a:spcAft>
            </a:pPr>
            <a:r>
              <a:rPr lang="en-US" altLang="zh-CN" sz="1600" dirty="0"/>
              <a:t>String name=rs. getString("name");</a:t>
            </a:r>
            <a:endParaRPr lang="en-US" altLang="zh-CN" sz="1600" dirty="0"/>
          </a:p>
          <a:p>
            <a:pPr marL="265430" eaLnBrk="0">
              <a:lnSpc>
                <a:spcPct val="74000"/>
              </a:lnSpc>
              <a:spcBef>
                <a:spcPts val="865"/>
              </a:spcBef>
              <a:spcAft>
                <a:spcPts val="0"/>
              </a:spcAft>
            </a:pPr>
            <a:r>
              <a:rPr lang="en-US" altLang="zh-CN" sz="1600" dirty="0"/>
              <a:t>String age=rs. getString("age");</a:t>
            </a:r>
            <a:endParaRPr lang="en-US" altLang="zh-CN" sz="1600" dirty="0"/>
          </a:p>
          <a:p>
            <a:pPr marL="265430" eaLnBrk="0">
              <a:lnSpc>
                <a:spcPct val="74000"/>
              </a:lnSpc>
              <a:spcBef>
                <a:spcPts val="865"/>
              </a:spcBef>
              <a:spcAft>
                <a:spcPts val="0"/>
              </a:spcAft>
            </a:pPr>
            <a:r>
              <a:rPr lang="en-US" altLang="zh-CN" sz="1600" dirty="0"/>
              <a:t>//输出数据</a:t>
            </a:r>
            <a:endParaRPr lang="en-US" altLang="zh-CN" sz="1600" dirty="0"/>
          </a:p>
          <a:p>
            <a:pPr marL="265430" eaLnBrk="0">
              <a:lnSpc>
                <a:spcPct val="74000"/>
              </a:lnSpc>
              <a:spcBef>
                <a:spcPts val="865"/>
              </a:spcBef>
              <a:spcAft>
                <a:spcPts val="0"/>
              </a:spcAft>
            </a:pPr>
            <a:r>
              <a:rPr lang="en-US" altLang="zh-CN" sz="1600" dirty="0"/>
              <a:t>System. out. print("ID:"+ id);</a:t>
            </a:r>
            <a:endParaRPr lang="en-US" altLang="zh-CN" sz="1600" dirty="0"/>
          </a:p>
          <a:p>
            <a:pPr marL="265430" eaLnBrk="0">
              <a:lnSpc>
                <a:spcPct val="74000"/>
              </a:lnSpc>
              <a:spcBef>
                <a:spcPts val="865"/>
              </a:spcBef>
              <a:spcAft>
                <a:spcPts val="0"/>
              </a:spcAft>
            </a:pPr>
            <a:r>
              <a:rPr lang="en-US" altLang="zh-CN" sz="1600" dirty="0"/>
              <a:t>System. out. print(",学生姓名:"+ name);</a:t>
            </a:r>
            <a:endParaRPr lang="en-US" altLang="zh-CN" sz="1600" dirty="0"/>
          </a:p>
          <a:p>
            <a:pPr marL="265430" eaLnBrk="0">
              <a:lnSpc>
                <a:spcPct val="74000"/>
              </a:lnSpc>
              <a:spcBef>
                <a:spcPts val="865"/>
              </a:spcBef>
              <a:spcAft>
                <a:spcPts val="0"/>
              </a:spcAft>
            </a:pPr>
            <a:r>
              <a:rPr lang="en-US" altLang="zh-CN" sz="1600" dirty="0"/>
              <a:t>System. out. print(",学生年龄:"+ age);</a:t>
            </a:r>
            <a:endParaRPr lang="en-US" altLang="zh-CN" sz="1600" dirty="0"/>
          </a:p>
          <a:p>
            <a:pPr marL="265430" eaLnBrk="0">
              <a:lnSpc>
                <a:spcPct val="74000"/>
              </a:lnSpc>
              <a:spcBef>
                <a:spcPts val="865"/>
              </a:spcBef>
              <a:spcAft>
                <a:spcPts val="0"/>
              </a:spcAft>
            </a:pPr>
            <a:r>
              <a:rPr lang="en-US" altLang="zh-CN" sz="1600" dirty="0"/>
              <a:t>System. out. print("\n");</a:t>
            </a:r>
            <a:endParaRPr lang="en-US" altLang="zh-CN" sz="1600" dirty="0"/>
          </a:p>
          <a:p>
            <a:pPr marL="265430" eaLnBrk="0">
              <a:lnSpc>
                <a:spcPct val="74000"/>
              </a:lnSpc>
              <a:spcBef>
                <a:spcPts val="865"/>
              </a:spcBef>
              <a:spcAft>
                <a:spcPts val="0"/>
              </a:spcAft>
            </a:pPr>
            <a:r>
              <a:rPr lang="en-US" altLang="zh-CN" sz="1600" dirty="0"/>
              <a:t>}</a:t>
            </a:r>
            <a:endParaRPr lang="en-US" altLang="zh-CN" sz="1600" dirty="0"/>
          </a:p>
          <a:p>
            <a:pPr marL="265430" eaLnBrk="0">
              <a:lnSpc>
                <a:spcPct val="74000"/>
              </a:lnSpc>
              <a:spcBef>
                <a:spcPts val="865"/>
              </a:spcBef>
              <a:spcAft>
                <a:spcPts val="0"/>
              </a:spcAft>
            </a:pPr>
            <a:r>
              <a:rPr lang="en-US" altLang="zh-CN" sz="1600" dirty="0"/>
              <a:t>}catch(SQLException se){</a:t>
            </a:r>
            <a:endParaRPr lang="en-US" altLang="zh-CN" sz="1600" dirty="0"/>
          </a:p>
          <a:p>
            <a:pPr marL="265430" eaLnBrk="0">
              <a:lnSpc>
                <a:spcPct val="74000"/>
              </a:lnSpc>
              <a:spcBef>
                <a:spcPts val="865"/>
              </a:spcBef>
              <a:spcAft>
                <a:spcPts val="0"/>
              </a:spcAft>
            </a:pPr>
            <a:r>
              <a:rPr lang="en-US" altLang="zh-CN" sz="1600" dirty="0"/>
              <a:t>//处理 JDBC 错误</a:t>
            </a:r>
            <a:endParaRPr lang="en-US" altLang="zh-CN" sz="1600" dirty="0"/>
          </a:p>
          <a:p>
            <a:pPr marL="265430" eaLnBrk="0">
              <a:lnSpc>
                <a:spcPct val="74000"/>
              </a:lnSpc>
              <a:spcBef>
                <a:spcPts val="865"/>
              </a:spcBef>
              <a:spcAft>
                <a:spcPts val="0"/>
              </a:spcAft>
            </a:pPr>
            <a:r>
              <a:rPr lang="en-US" altLang="zh-CN" sz="1600" dirty="0"/>
              <a:t>se. printStackTrace();</a:t>
            </a:r>
            <a:endParaRPr lang="en-US" altLang="zh-CN" sz="1600" dirty="0"/>
          </a:p>
          <a:p>
            <a:pPr marL="265430" eaLnBrk="0">
              <a:lnSpc>
                <a:spcPct val="74000"/>
              </a:lnSpc>
              <a:spcBef>
                <a:spcPts val="865"/>
              </a:spcBef>
              <a:spcAft>
                <a:spcPts val="0"/>
              </a:spcAft>
            </a:pPr>
            <a:r>
              <a:rPr lang="en-US" altLang="zh-CN" sz="1600" dirty="0"/>
              <a:t>}catch(Exception e){</a:t>
            </a:r>
            <a:endParaRPr lang="en-US" altLang="zh-CN" sz="1600" dirty="0"/>
          </a:p>
          <a:p>
            <a:pPr marL="265430" eaLnBrk="0">
              <a:lnSpc>
                <a:spcPct val="74000"/>
              </a:lnSpc>
              <a:spcBef>
                <a:spcPts val="865"/>
              </a:spcBef>
              <a:spcAft>
                <a:spcPts val="0"/>
              </a:spcAft>
            </a:pPr>
            <a:r>
              <a:rPr lang="en-US" altLang="zh-CN" sz="1600" dirty="0"/>
              <a:t>//处理 Class. forName 错误</a:t>
            </a:r>
            <a:endParaRPr lang="en-US" altLang="zh-CN" sz="1600" dirty="0"/>
          </a:p>
          <a:p>
            <a:pPr marL="265430" eaLnBrk="0">
              <a:lnSpc>
                <a:spcPct val="74000"/>
              </a:lnSpc>
              <a:spcBef>
                <a:spcPts val="865"/>
              </a:spcBef>
              <a:spcAft>
                <a:spcPts val="0"/>
              </a:spcAft>
            </a:pPr>
            <a:r>
              <a:rPr lang="en-US" altLang="zh-CN" sz="1600" dirty="0"/>
              <a:t>e. printStackTrace();</a:t>
            </a:r>
            <a:endParaRPr lang="en-US" altLang="zh-CN" sz="1600" dirty="0"/>
          </a:p>
          <a:p>
            <a:pPr marL="265430" eaLnBrk="0">
              <a:lnSpc>
                <a:spcPct val="74000"/>
              </a:lnSpc>
              <a:spcBef>
                <a:spcPts val="865"/>
              </a:spcBef>
              <a:spcAft>
                <a:spcPts val="0"/>
              </a:spcAft>
            </a:pPr>
            <a:r>
              <a:rPr lang="en-US" altLang="zh-CN" sz="1600" dirty="0"/>
              <a:t>}finally{</a:t>
            </a:r>
            <a:endParaRPr lang="en-US" altLang="zh-CN" sz="1600" dirty="0"/>
          </a:p>
          <a:p>
            <a:pPr marL="265430" eaLnBrk="0">
              <a:lnSpc>
                <a:spcPct val="74000"/>
              </a:lnSpc>
              <a:spcBef>
                <a:spcPts val="865"/>
              </a:spcBef>
              <a:spcAft>
                <a:spcPts val="0"/>
              </a:spcAft>
            </a:pPr>
            <a:r>
              <a:rPr lang="en-US" altLang="zh-CN" sz="1600" dirty="0"/>
              <a:t>}</a:t>
            </a:r>
            <a:endParaRPr lang="en-US" altLang="zh-CN" sz="1600" dirty="0"/>
          </a:p>
          <a:p>
            <a:pPr marL="265430" eaLnBrk="0">
              <a:lnSpc>
                <a:spcPct val="74000"/>
              </a:lnSpc>
              <a:spcBef>
                <a:spcPts val="865"/>
              </a:spcBef>
              <a:spcAft>
                <a:spcPts val="0"/>
              </a:spcAft>
            </a:pPr>
            <a:r>
              <a:rPr lang="en-US" altLang="zh-CN" sz="1600" dirty="0"/>
              <a:t>System. out. println("Goodbye!");</a:t>
            </a:r>
            <a:endParaRPr lang="en-US" altLang="zh-CN" sz="1600" dirty="0"/>
          </a:p>
          <a:p>
            <a:pPr marL="265430" eaLnBrk="0">
              <a:lnSpc>
                <a:spcPct val="74000"/>
              </a:lnSpc>
              <a:spcBef>
                <a:spcPts val="865"/>
              </a:spcBef>
              <a:spcAft>
                <a:spcPts val="0"/>
              </a:spcAft>
            </a:pPr>
            <a:r>
              <a:rPr lang="en-US" altLang="zh-CN" sz="1600" dirty="0"/>
              <a:t>}</a:t>
            </a:r>
            <a:endParaRPr lang="en-US" altLang="zh-CN" sz="1600" dirty="0"/>
          </a:p>
          <a:p>
            <a:pPr marL="265430" eaLnBrk="0">
              <a:lnSpc>
                <a:spcPct val="74000"/>
              </a:lnSpc>
              <a:spcBef>
                <a:spcPts val="865"/>
              </a:spcBef>
              <a:spcAft>
                <a:spcPts val="0"/>
              </a:spcAft>
            </a:pPr>
            <a:r>
              <a:rPr lang="en-US" altLang="zh-CN" sz="1600" dirty="0"/>
              <a:t>}</a:t>
            </a:r>
            <a:endParaRPr lang="en-US" altLang="zh-CN"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36830" indent="0" eaLnBrk="0">
              <a:lnSpc>
                <a:spcPct val="74000"/>
              </a:lnSpc>
              <a:spcBef>
                <a:spcPts val="865"/>
              </a:spcBef>
              <a:spcAft>
                <a:spcPts val="0"/>
              </a:spcAft>
              <a:buNone/>
            </a:pPr>
            <a:endParaRPr lang="en-US" altLang="zh-CN" sz="2000" dirty="0"/>
          </a:p>
          <a:p>
            <a:pPr marL="36830" indent="0" eaLnBrk="0">
              <a:lnSpc>
                <a:spcPct val="74000"/>
              </a:lnSpc>
              <a:spcBef>
                <a:spcPts val="865"/>
              </a:spcBef>
              <a:spcAft>
                <a:spcPts val="0"/>
              </a:spcAft>
              <a:buNone/>
            </a:pPr>
            <a:r>
              <a:rPr lang="en-US" altLang="zh-CN" sz="2000" dirty="0"/>
              <a:t>12. 运行结果 </a:t>
            </a:r>
            <a:endParaRPr lang="en-US" altLang="zh-CN" sz="2000" dirty="0"/>
          </a:p>
        </p:txBody>
      </p:sp>
      <p:pic>
        <p:nvPicPr>
          <p:cNvPr id="4" name="图片 3" descr="屏幕截图 2023-08-24 195518"/>
          <p:cNvPicPr>
            <a:picLocks noChangeAspect="1"/>
          </p:cNvPicPr>
          <p:nvPr/>
        </p:nvPicPr>
        <p:blipFill>
          <a:blip r:embed="rId1"/>
          <a:stretch>
            <a:fillRect/>
          </a:stretch>
        </p:blipFill>
        <p:spPr>
          <a:xfrm>
            <a:off x="958215" y="1219200"/>
            <a:ext cx="6141085" cy="320167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6" name="矩形 5"/>
          <p:cNvSpPr/>
          <p:nvPr/>
        </p:nvSpPr>
        <p:spPr>
          <a:xfrm>
            <a:off x="4772355" y="2544998"/>
            <a:ext cx="2961023" cy="1569660"/>
          </a:xfrm>
          <a:prstGeom prst="rect">
            <a:avLst/>
          </a:prstGeom>
          <a:noFill/>
        </p:spPr>
        <p:txBody>
          <a:bodyPr wrap="square" lIns="91440" tIns="45720" rIns="91440" bIns="45720">
            <a:spAutoFit/>
          </a:bodyPr>
          <a:lstStyle/>
          <a:p>
            <a:pPr algn="ctr"/>
            <a:r>
              <a:rPr lang="zh-CN" alt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谢谢</a:t>
            </a:r>
            <a:endParaRPr lang="zh-CN" alt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91727"/>
          </a:xfrm>
          <a:pattFill prst="pct5">
            <a:fgClr>
              <a:schemeClr val="accent1"/>
            </a:fgClr>
            <a:bgClr>
              <a:schemeClr val="bg1"/>
            </a:bgClr>
          </a:pattFill>
        </p:spPr>
        <p:txBody>
          <a:bodyPr>
            <a:normAutofit fontScale="90000"/>
          </a:bodyPr>
          <a:lstStyle/>
          <a:p>
            <a:pPr marL="1883410" eaLnBrk="0">
              <a:lnSpc>
                <a:spcPct val="89000"/>
              </a:lnSpc>
              <a:spcBef>
                <a:spcPts val="710"/>
              </a:spcBef>
              <a:spcAft>
                <a:spcPts val="0"/>
              </a:spcAft>
            </a:pPr>
            <a:br>
              <a:rPr lang="en-US" altLang="zh-CN" sz="4400" spc="65"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rPr>
            </a:br>
            <a:r>
              <a:rPr lang="en-US" altLang="zh-CN" sz="4400" spc="65"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rPr>
              <a:t>12. 1 项目导入</a:t>
            </a:r>
            <a:br>
              <a:rPr lang="zh-CN" altLang="zh-CN" sz="2400" dirty="0">
                <a:solidFill>
                  <a:srgbClr val="000000"/>
                </a:solidFill>
                <a:effectLst/>
                <a:latin typeface="Arial" panose="020B0604020202020204" pitchFamily="34" charset="0"/>
                <a:ea typeface="等线" panose="02010600030101010101" pitchFamily="2" charset="-122"/>
              </a:rPr>
            </a:b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marL="5080" marR="252095" indent="266700" eaLnBrk="0">
              <a:lnSpc>
                <a:spcPct val="97000"/>
              </a:lnSpc>
              <a:spcBef>
                <a:spcPts val="430"/>
              </a:spcBef>
              <a:spcAft>
                <a:spcPts val="0"/>
              </a:spcAft>
            </a:pPr>
            <a:r>
              <a:rPr lang="zh-CN" altLang="en-US" sz="2000" dirty="0">
                <a:cs typeface="微软雅黑" panose="020B0503020204020204" pitchFamily="34" charset="-122"/>
              </a:rPr>
              <a:t>Java 数据库连接主要作用是通过连接来操作数据库和接收数据库的返回结果集, 并实现对数据库的操作。 Java 数据库连接主要是 Java 提供的 JDBC 相关的接口, 数据库厂商提供接口的相关实现, 从而可以操作数据库和获取数据库返回的结果集。 JDBC 是 Java 连接数据库的底层接口, 使用该方式连接数据库, 速度快, 简单灵活。</a:t>
            </a:r>
            <a:endParaRPr lang="zh-CN" altLang="en-US" sz="2000" dirty="0">
              <a:cs typeface="微软雅黑" panose="020B0503020204020204" pitchFamily="34" charset="-122"/>
            </a:endParaRPr>
          </a:p>
          <a:p>
            <a:r>
              <a:rPr lang="zh-CN" altLang="en-US" sz="2000" dirty="0">
                <a:cs typeface="微软雅黑" panose="020B0503020204020204" pitchFamily="34" charset="-122"/>
              </a:rPr>
              <a:t>本项目实现使用 Java 连接 MySQL 数据库, 把数据库中学生表信息进行读取与显示。</a:t>
            </a:r>
            <a:endParaRPr lang="zh-CN" altLang="en-US" sz="2000" dirty="0">
              <a:cs typeface="微软雅黑" panose="020B0503020204020204" pitchFamily="34" charset="-122"/>
            </a:endParaRPr>
          </a:p>
          <a:p>
            <a:pPr marL="0" indent="0">
              <a:buNone/>
            </a:pPr>
            <a:endParaRPr lang="zh-CN" altLang="en-US" sz="2000" dirty="0">
              <a:cs typeface="微软雅黑" panose="020B0503020204020204" pitchFamily="34" charset="-122"/>
            </a:endParaRPr>
          </a:p>
        </p:txBody>
      </p:sp>
      <p:pic>
        <p:nvPicPr>
          <p:cNvPr id="6" name="图片 5" descr="屏幕截图 2023-08-22 191146"/>
          <p:cNvPicPr>
            <a:picLocks noChangeAspect="1"/>
          </p:cNvPicPr>
          <p:nvPr/>
        </p:nvPicPr>
        <p:blipFill>
          <a:blip r:embed="rId1"/>
          <a:stretch>
            <a:fillRect/>
          </a:stretch>
        </p:blipFill>
        <p:spPr>
          <a:xfrm>
            <a:off x="1945640" y="3745865"/>
            <a:ext cx="2930525" cy="1851025"/>
          </a:xfrm>
          <a:prstGeom prst="rect">
            <a:avLst/>
          </a:prstGeom>
        </p:spPr>
      </p:pic>
      <p:pic>
        <p:nvPicPr>
          <p:cNvPr id="7" name="图片 6" descr="屏幕截图 2023-08-22 191204"/>
          <p:cNvPicPr>
            <a:picLocks noChangeAspect="1"/>
          </p:cNvPicPr>
          <p:nvPr/>
        </p:nvPicPr>
        <p:blipFill>
          <a:blip r:embed="rId2"/>
          <a:stretch>
            <a:fillRect/>
          </a:stretch>
        </p:blipFill>
        <p:spPr>
          <a:xfrm>
            <a:off x="7108190" y="3745865"/>
            <a:ext cx="3009900" cy="1851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13069"/>
          </a:xfrm>
          <a:pattFill prst="pct5">
            <a:fgClr>
              <a:schemeClr val="accent1"/>
            </a:fgClr>
            <a:bgClr>
              <a:schemeClr val="bg1"/>
            </a:bgClr>
          </a:pattFill>
        </p:spPr>
        <p:txBody>
          <a:bodyPr>
            <a:normAutofit fontScale="90000"/>
          </a:bodyPr>
          <a:lstStyle/>
          <a:p>
            <a:br>
              <a:rPr lang="en-US" altLang="zh-CN" sz="3100" b="1" spc="-15"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rPr>
            </a:br>
            <a:r>
              <a:rPr altLang="zh-CN" sz="3100" b="1" dirty="0">
                <a:solidFill>
                  <a:srgbClr val="00AEEF"/>
                </a:solidFill>
                <a:effectLst/>
              </a:rPr>
              <a:t>12. 2. 1 数据库基础知识</a:t>
            </a:r>
            <a:br>
              <a:rPr lang="zh-CN" altLang="zh-CN" sz="1800" dirty="0">
                <a:solidFill>
                  <a:srgbClr val="000000"/>
                </a:solidFill>
                <a:effectLst/>
                <a:latin typeface="Arial" panose="020B0604020202020204" pitchFamily="34" charset="0"/>
                <a:ea typeface="等线" panose="02010600030101010101" pitchFamily="2" charset="-122"/>
              </a:rPr>
            </a:b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endParaRPr lang="zh-CN" altLang="en-US" sz="2000" dirty="0"/>
          </a:p>
          <a:p>
            <a:r>
              <a:rPr lang="zh-CN" altLang="en-US" sz="2400" dirty="0"/>
              <a:t>数据是描述客观事物及其活动并存储在某一种媒体上能够识别的物理符号。 信息是以数据的形式表示的, 数据是信息的载体。 分为临时性数据和永久性数据。 数据处理的目的是为了从大量、 原始的数据中抽取对人们有价值的信息。</a:t>
            </a:r>
            <a:endParaRPr lang="zh-CN" altLang="en-US" sz="2400" dirty="0"/>
          </a:p>
          <a:p>
            <a:r>
              <a:rPr lang="zh-CN" altLang="en-US" sz="2400" dirty="0"/>
              <a:t>数据库是一门研究数据管理的技术, 它开始于本世纪 60 年代, 经过多年的发展, 已形成理论体系, 成为计算机软件的一个重要分支。</a:t>
            </a:r>
            <a:endParaRPr lang="zh-CN" altLang="en-US" sz="2400" dirty="0"/>
          </a:p>
          <a:p>
            <a:r>
              <a:rPr lang="zh-CN" altLang="en-US" sz="2400" dirty="0"/>
              <a:t>数据库是信息管理的基础, 任何计算机应用都需要处理大量数据, 几乎都少不了数据库的需求。</a:t>
            </a:r>
            <a:endParaRPr lang="zh-CN"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22901"/>
          </a:xfrm>
          <a:pattFill prst="pct5">
            <a:fgClr>
              <a:schemeClr val="accent1"/>
            </a:fgClr>
            <a:bgClr>
              <a:schemeClr val="bg1"/>
            </a:bgClr>
          </a:pattFill>
        </p:spPr>
        <p:txBody>
          <a:bodyPr/>
          <a:lstStyle/>
          <a:p>
            <a:r>
              <a:rPr lang="zh-CN" altLang="en-US" sz="4000" dirty="0"/>
              <a:t>为什么要使用数据库?</a:t>
            </a:r>
            <a:endParaRPr lang="zh-CN" altLang="en-US" sz="4000" dirty="0"/>
          </a:p>
        </p:txBody>
      </p:sp>
      <p:sp>
        <p:nvSpPr>
          <p:cNvPr id="3" name="内容占位符 2"/>
          <p:cNvSpPr>
            <a:spLocks noGrp="1"/>
          </p:cNvSpPr>
          <p:nvPr>
            <p:ph idx="1"/>
          </p:nvPr>
        </p:nvSpPr>
        <p:spPr>
          <a:xfrm>
            <a:off x="838200" y="1720646"/>
            <a:ext cx="10515600" cy="4916128"/>
          </a:xfrm>
          <a:pattFill prst="pct5">
            <a:fgClr>
              <a:schemeClr val="accent1"/>
            </a:fgClr>
            <a:bgClr>
              <a:schemeClr val="bg1"/>
            </a:bgClr>
          </a:pattFill>
        </p:spPr>
        <p:txBody>
          <a:bodyPr>
            <a:noAutofit/>
          </a:bodyPr>
          <a:lstStyle/>
          <a:p>
            <a:pPr marL="0" indent="0">
              <a:buNone/>
            </a:pPr>
            <a:r>
              <a:rPr lang="zh-CN" altLang="en-US" sz="2400" dirty="0"/>
              <a:t>1. 数据的冗余与数据不一致: 重复数据多, 而且对于分布式, 有可能出现数据无法同步的问题。</a:t>
            </a:r>
            <a:endParaRPr lang="zh-CN" altLang="en-US" sz="2400" dirty="0"/>
          </a:p>
          <a:p>
            <a:pPr marL="0" indent="0">
              <a:buNone/>
            </a:pPr>
            <a:r>
              <a:rPr lang="zh-CN" altLang="en-US" sz="2400" dirty="0"/>
              <a:t>2. 数据访问困难, 数据孤立: 因为数据存储没有采取同样的格式, 使得使用统一的接口访问数据变得不可能。</a:t>
            </a:r>
            <a:endParaRPr lang="zh-CN" altLang="en-US" sz="2400" dirty="0"/>
          </a:p>
          <a:p>
            <a:pPr marL="0" indent="0">
              <a:buNone/>
            </a:pPr>
            <a:r>
              <a:rPr lang="zh-CN" altLang="en-US" sz="2400" dirty="0"/>
              <a:t>3. 完整性问题: 数据的正确性和相容性。</a:t>
            </a:r>
            <a:endParaRPr lang="zh-CN" altLang="en-US" sz="2400" dirty="0"/>
          </a:p>
          <a:p>
            <a:pPr marL="0" indent="0">
              <a:buNone/>
            </a:pPr>
            <a:r>
              <a:rPr lang="zh-CN" altLang="en-US" sz="2400" dirty="0"/>
              <a:t>4. 原子性问题: 就是事务处理, 如何保证一个操作的完整性。</a:t>
            </a:r>
            <a:endParaRPr lang="zh-CN" altLang="en-US" sz="2400" dirty="0"/>
          </a:p>
          <a:p>
            <a:pPr marL="0" indent="0">
              <a:buNone/>
            </a:pPr>
            <a:r>
              <a:rPr lang="zh-CN" altLang="en-US" sz="2400" dirty="0"/>
              <a:t>5. 并发访问: 这也是事务处理的一部分, 数据库需要应对同时异地对同一个数据操作的可能。</a:t>
            </a:r>
            <a:endParaRPr lang="zh-CN" altLang="en-US" sz="2400" dirty="0"/>
          </a:p>
          <a:p>
            <a:pPr marL="0" indent="0">
              <a:buNone/>
            </a:pPr>
            <a:r>
              <a:rPr lang="zh-CN" altLang="en-US" sz="2400" dirty="0"/>
              <a:t>6. 安全性问题: 主要是数据库访问权限问题。</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26256"/>
          </a:xfrm>
          <a:pattFill prst="pct5">
            <a:fgClr>
              <a:schemeClr val="accent1"/>
            </a:fgClr>
            <a:bgClr>
              <a:schemeClr val="bg1"/>
            </a:bgClr>
          </a:pattFill>
        </p:spPr>
        <p:txBody>
          <a:bodyPr>
            <a:normAutofit/>
          </a:bodyPr>
          <a:lstStyle/>
          <a:p>
            <a:r>
              <a:rPr altLang="zh-CN" sz="2400" b="1" dirty="0">
                <a:solidFill>
                  <a:srgbClr val="00AEEF"/>
                </a:solidFill>
                <a:effectLst/>
              </a:rPr>
              <a:t>12. 2. 2 SQL 语句基本语法</a:t>
            </a:r>
            <a:endParaRPr altLang="zh-CN" sz="2400" b="1" dirty="0">
              <a:solidFill>
                <a:srgbClr val="00AEEF"/>
              </a:solidFill>
              <a:effectLst/>
            </a:endParaRPr>
          </a:p>
        </p:txBody>
      </p:sp>
      <p:sp>
        <p:nvSpPr>
          <p:cNvPr id="3" name="内容占位符 2"/>
          <p:cNvSpPr>
            <a:spLocks noGrp="1"/>
          </p:cNvSpPr>
          <p:nvPr>
            <p:ph idx="1"/>
          </p:nvPr>
        </p:nvSpPr>
        <p:spPr>
          <a:xfrm>
            <a:off x="838200" y="1825624"/>
            <a:ext cx="10515600" cy="4667249"/>
          </a:xfrm>
          <a:pattFill prst="pct5">
            <a:fgClr>
              <a:schemeClr val="accent1"/>
            </a:fgClr>
            <a:bgClr>
              <a:schemeClr val="bg1"/>
            </a:bgClr>
          </a:pattFill>
        </p:spPr>
        <p:txBody>
          <a:bodyPr>
            <a:normAutofit/>
          </a:bodyPr>
          <a:lstStyle/>
          <a:p>
            <a:pPr marL="0" indent="457200" fontAlgn="auto">
              <a:buNone/>
            </a:pPr>
            <a:r>
              <a:rPr lang="en-US" altLang="zh-CN" dirty="0">
                <a:solidFill>
                  <a:srgbClr val="000000"/>
                </a:solidFill>
                <a:effectLst/>
                <a:cs typeface="微软雅黑" panose="020B0503020204020204" pitchFamily="34" charset="-122"/>
              </a:rPr>
              <a:t> </a:t>
            </a:r>
            <a:r>
              <a:rPr lang="zh-CN" altLang="zh-CN" sz="2200" dirty="0">
                <a:solidFill>
                  <a:srgbClr val="000000"/>
                </a:solidFill>
                <a:effectLst/>
                <a:cs typeface="微软雅黑" panose="020B0503020204020204" pitchFamily="34" charset="-122"/>
              </a:rPr>
              <a:t>SQL (Structured Query Language) 结构化查询语言是集数据定义、 数据操纵和数据制功能于一体的数据库语言, 可以用结构化语言 (SQL 语句) 来查询、 更新和管理。 分为传递查询 (可以使用服务器能接收的命令)、 数据定义查询、 联合查询 (union) 和子查询(子查询的 select 语句不能定义联合查询或交叉表查询)。 数据查询语句: select 子句用于指定字段, from 指定数据的来源, where 条件, group by 分组, having 必须跟随 group by 使用, 用来限定分组必须满足的条件; count 的作用是返回集合中项目的数量, 如统计每个学号出现的次数; order by 默认升序进行排序 (desc 降序); 数据更新语句: 包括数据修改(命令语句 update 数据表 set 字段名 = 字段值 where 条件表达式)、 数据插入 ( insert)、 数据删除(delete); 数据表的建立与删除语句: 包括创建新表 ( create table)、 修改定义(alter table)、 删除基本表 (drop table)。</a:t>
            </a:r>
            <a:endParaRPr lang="zh-CN" altLang="zh-CN" sz="2700" dirty="0">
              <a:solidFill>
                <a:srgbClr val="000000"/>
              </a:solidFill>
              <a:effectLst/>
              <a:cs typeface="微软雅黑" panose="020B0503020204020204" pitchFamily="34" charset="-122"/>
            </a:endParaRPr>
          </a:p>
          <a:p>
            <a:pPr indent="457200" fontAlgn="auto"/>
            <a:endParaRPr lang="zh-CN" altLang="zh-CN" sz="2700" dirty="0">
              <a:solidFill>
                <a:srgbClr val="000000"/>
              </a:solidFill>
              <a:effectLst/>
              <a:cs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5407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1838"/>
          </a:xfrm>
          <a:pattFill prst="pct5">
            <a:fgClr>
              <a:schemeClr val="accent1"/>
            </a:fgClr>
            <a:bgClr>
              <a:schemeClr val="bg1"/>
            </a:bgClr>
          </a:pattFill>
        </p:spPr>
        <p:txBody>
          <a:bodyPr>
            <a:normAutofit/>
          </a:bodyPr>
          <a:lstStyle/>
          <a:p>
            <a:pPr marL="265430" eaLnBrk="0">
              <a:lnSpc>
                <a:spcPct val="74000"/>
              </a:lnSpc>
              <a:spcBef>
                <a:spcPts val="865"/>
              </a:spcBef>
              <a:spcAft>
                <a:spcPts val="0"/>
              </a:spcAft>
            </a:pPr>
            <a:endParaRPr lang="en-US" altLang="zh-CN" sz="2400" spc="20"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endParaRPr>
          </a:p>
          <a:p>
            <a:pPr marL="265430" eaLnBrk="0">
              <a:lnSpc>
                <a:spcPct val="74000"/>
              </a:lnSpc>
              <a:spcBef>
                <a:spcPts val="865"/>
              </a:spcBef>
              <a:spcAft>
                <a:spcPts val="0"/>
              </a:spcAft>
            </a:pPr>
            <a:r>
              <a:rPr lang="zh-CN" altLang="en-US" sz="2400" dirty="0"/>
              <a:t>SQL 语句种类:</a:t>
            </a:r>
            <a:endParaRPr lang="zh-CN" altLang="en-US" sz="2400" dirty="0"/>
          </a:p>
          <a:p>
            <a:pPr marL="36830" indent="0" eaLnBrk="0" fontAlgn="auto">
              <a:lnSpc>
                <a:spcPct val="124000"/>
              </a:lnSpc>
              <a:spcBef>
                <a:spcPts val="800"/>
              </a:spcBef>
              <a:spcAft>
                <a:spcPts val="0"/>
              </a:spcAft>
              <a:buNone/>
            </a:pPr>
            <a:r>
              <a:rPr lang="zh-CN" altLang="en-US" sz="2000" dirty="0"/>
              <a:t>1. DDL (Data Definition Language, 数据定义语言): 创建、 删除或修改数据库以及数据库中的表等对象。</a:t>
            </a:r>
            <a:endParaRPr lang="zh-CN" altLang="en-US" sz="2000" dirty="0"/>
          </a:p>
          <a:p>
            <a:pPr marL="36830" indent="0" eaLnBrk="0" fontAlgn="auto">
              <a:lnSpc>
                <a:spcPct val="124000"/>
              </a:lnSpc>
              <a:spcBef>
                <a:spcPts val="800"/>
              </a:spcBef>
              <a:spcAft>
                <a:spcPts val="0"/>
              </a:spcAft>
              <a:buNone/>
            </a:pPr>
            <a:r>
              <a:rPr lang="zh-CN" altLang="en-US" sz="2000" dirty="0"/>
              <a:t>2. DML (Data Manipulation Language, 数据操作语言): 查询或修改表中的记录。</a:t>
            </a:r>
            <a:endParaRPr lang="zh-CN" altLang="en-US" sz="2000" dirty="0"/>
          </a:p>
          <a:p>
            <a:pPr marL="36830" indent="0" eaLnBrk="0" fontAlgn="auto">
              <a:lnSpc>
                <a:spcPct val="124000"/>
              </a:lnSpc>
              <a:spcBef>
                <a:spcPts val="800"/>
              </a:spcBef>
              <a:spcAft>
                <a:spcPts val="0"/>
              </a:spcAft>
              <a:buNone/>
            </a:pPr>
            <a:r>
              <a:rPr lang="zh-CN" altLang="en-US" sz="2000" dirty="0"/>
              <a:t>3. DCL (Data Control Language, 数据控制语言): 确认或取消对数据库中的数据变更的执行操作, 以及对用户的操作数据库中的对象权限进行设定。</a:t>
            </a:r>
            <a:endParaRPr lang="zh-CN" altLang="en-US" sz="2000" dirty="0"/>
          </a:p>
          <a:p>
            <a:pPr marL="36830" indent="0" eaLnBrk="0">
              <a:lnSpc>
                <a:spcPct val="74000"/>
              </a:lnSpc>
              <a:spcBef>
                <a:spcPts val="865"/>
              </a:spcBef>
              <a:spcAft>
                <a:spcPts val="0"/>
              </a:spcAft>
              <a:buNone/>
            </a:pPr>
            <a:endParaRPr lang="zh-CN" altLang="en-US" sz="2400" dirty="0"/>
          </a:p>
          <a:p>
            <a:pPr marL="265430" eaLnBrk="0">
              <a:lnSpc>
                <a:spcPct val="74000"/>
              </a:lnSpc>
              <a:spcBef>
                <a:spcPts val="865"/>
              </a:spcBef>
              <a:spcAft>
                <a:spcPts val="0"/>
              </a:spcAft>
            </a:pPr>
            <a:r>
              <a:rPr lang="zh-CN" altLang="en-US" sz="2400" dirty="0"/>
              <a:t>SQL 语句的书写规范:</a:t>
            </a:r>
            <a:endParaRPr lang="zh-CN" altLang="en-US" sz="2400" dirty="0"/>
          </a:p>
          <a:p>
            <a:pPr marL="36830" indent="0" eaLnBrk="0" fontAlgn="auto">
              <a:lnSpc>
                <a:spcPct val="124000"/>
              </a:lnSpc>
              <a:spcBef>
                <a:spcPts val="800"/>
              </a:spcBef>
              <a:spcAft>
                <a:spcPts val="0"/>
              </a:spcAft>
              <a:buNone/>
            </a:pPr>
            <a:r>
              <a:rPr lang="zh-CN" altLang="en-US" sz="2000" dirty="0"/>
              <a:t>1. SQL 语句中不区分关键字的大小写。</a:t>
            </a:r>
            <a:endParaRPr lang="zh-CN" altLang="en-US" sz="2000" dirty="0"/>
          </a:p>
          <a:p>
            <a:pPr marL="36830" indent="0" eaLnBrk="0" fontAlgn="auto">
              <a:lnSpc>
                <a:spcPct val="124000"/>
              </a:lnSpc>
              <a:spcBef>
                <a:spcPts val="800"/>
              </a:spcBef>
              <a:spcAft>
                <a:spcPts val="0"/>
              </a:spcAft>
              <a:buNone/>
            </a:pPr>
            <a:r>
              <a:rPr lang="zh-CN" altLang="en-US" sz="2000" dirty="0"/>
              <a:t>2. SQL 语句中不区分列名和对象名的大小写。</a:t>
            </a:r>
            <a:endParaRPr lang="zh-CN" altLang="en-US" sz="2000" dirty="0"/>
          </a:p>
          <a:p>
            <a:pPr marL="36830" indent="0" eaLnBrk="0" fontAlgn="auto">
              <a:lnSpc>
                <a:spcPct val="124000"/>
              </a:lnSpc>
              <a:spcBef>
                <a:spcPts val="800"/>
              </a:spcBef>
              <a:spcAft>
                <a:spcPts val="0"/>
              </a:spcAft>
              <a:buNone/>
            </a:pPr>
            <a:r>
              <a:rPr lang="zh-CN" altLang="en-US" sz="2000" dirty="0"/>
              <a:t>3. SQL 语句对数据库中数据的大小写敏感。</a:t>
            </a:r>
            <a:endParaRPr lang="zh-CN" altLang="en-US" sz="2000" dirty="0"/>
          </a:p>
          <a:p>
            <a:pPr marL="36830" indent="0" eaLnBrk="0" fontAlgn="auto">
              <a:lnSpc>
                <a:spcPct val="124000"/>
              </a:lnSpc>
              <a:spcBef>
                <a:spcPts val="800"/>
              </a:spcBef>
              <a:spcAft>
                <a:spcPts val="0"/>
              </a:spcAft>
              <a:buNone/>
            </a:pPr>
            <a:r>
              <a:rPr lang="zh-CN" altLang="en-US" sz="2000" dirty="0"/>
              <a:t>4. SQL 语句中使用--注释时, 后面至少有一个空格。 多行注释用 / ∗ ∗/ 。</a:t>
            </a:r>
            <a:endParaRPr lang="zh-CN" alt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04914"/>
          </a:xfrm>
          <a:pattFill prst="pct5">
            <a:fgClr>
              <a:schemeClr val="accent1"/>
            </a:fgClr>
            <a:bgClr>
              <a:schemeClr val="bg1"/>
            </a:bgClr>
          </a:pattFill>
        </p:spPr>
        <p:txBody>
          <a:bodyPr>
            <a:normAutofit fontScale="90000"/>
          </a:bodyPr>
          <a:lstStyle/>
          <a:p>
            <a:br>
              <a:rPr lang="en-US" altLang="zh-CN" sz="1800" spc="-10"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rPr>
            </a:br>
            <a:br>
              <a:rPr lang="en-US" altLang="zh-CN" sz="3100" b="1" spc="-10" dirty="0">
                <a:solidFill>
                  <a:srgbClr val="00AEEF"/>
                </a:solidFill>
                <a:ea typeface="等线" panose="02010600030101010101" pitchFamily="2" charset="-122"/>
                <a:cs typeface="微软雅黑" panose="020B0503020204020204" pitchFamily="34" charset="-122"/>
              </a:rPr>
            </a:br>
            <a:r>
              <a:rPr altLang="zh-CN" sz="3100" b="1" dirty="0">
                <a:solidFill>
                  <a:srgbClr val="00AEEF"/>
                </a:solidFill>
                <a:effectLst/>
              </a:rPr>
              <a:t>12. 2. 3 JDBC 访问数据库</a:t>
            </a:r>
            <a:br>
              <a:rPr lang="zh-CN" altLang="zh-CN" sz="3100" b="1" dirty="0">
                <a:solidFill>
                  <a:srgbClr val="000000"/>
                </a:solidFill>
                <a:effectLst/>
                <a:latin typeface="Arial" panose="020B0604020202020204" pitchFamily="34" charset="0"/>
                <a:ea typeface="等线" panose="02010600030101010101" pitchFamily="2" charset="-122"/>
              </a:rPr>
            </a:br>
            <a:endParaRPr lang="zh-CN" altLang="en-US" sz="3100" b="1" dirty="0"/>
          </a:p>
        </p:txBody>
      </p:sp>
      <p:sp>
        <p:nvSpPr>
          <p:cNvPr id="3" name="内容占位符 2"/>
          <p:cNvSpPr>
            <a:spLocks noGrp="1"/>
          </p:cNvSpPr>
          <p:nvPr>
            <p:ph idx="1"/>
          </p:nvPr>
        </p:nvSpPr>
        <p:spPr>
          <a:xfrm>
            <a:off x="838200" y="1936954"/>
            <a:ext cx="10515600" cy="4240009"/>
          </a:xfrm>
          <a:pattFill prst="pct5">
            <a:fgClr>
              <a:schemeClr val="accent1"/>
            </a:fgClr>
            <a:bgClr>
              <a:schemeClr val="bg1"/>
            </a:bgClr>
          </a:pattFill>
        </p:spPr>
        <p:txBody>
          <a:bodyPr/>
          <a:lstStyle/>
          <a:p>
            <a:pPr marL="269240" eaLnBrk="0" fontAlgn="auto">
              <a:lnSpc>
                <a:spcPct val="100000"/>
              </a:lnSpc>
              <a:spcBef>
                <a:spcPts val="1300"/>
              </a:spcBef>
              <a:spcAft>
                <a:spcPts val="0"/>
              </a:spcAft>
            </a:pPr>
            <a:r>
              <a:rPr lang="en-US" altLang="zh-CN" sz="1800" spc="50" dirty="0">
                <a:solidFill>
                  <a:schemeClr val="tx1"/>
                </a:solidFill>
                <a:effectLst/>
                <a:latin typeface="微软雅黑" panose="020B0503020204020204" pitchFamily="34" charset="-122"/>
                <a:ea typeface="等线" panose="02010600030101010101" pitchFamily="2" charset="-122"/>
                <a:cs typeface="微软雅黑" panose="020B0503020204020204" pitchFamily="34" charset="-122"/>
              </a:rPr>
              <a:t>JDBC 是 Java 数据库连接技术的简称, 提供连接各种常用数据库的能力。 JDBC ( JavaDatabase Connection, Java 数据库连接) 是一种用于执行 SQL 语句的 JavaAPI (应用程序设计接口), 它由一些 Java 语言写的类和界面组成。 JDBC 提供了一种标准的应用程序设计接口, 使得开发人员使用 Java 语言开发完整的数据库应用程序变得极为简单。 通过 JDBC,开发人员几乎可以将 SQL 语句传递给任何一种数据库, 而无需为各种数据库编写单独的访问程序。 JDBC 可以自动将 SQL 语句传递给相应的数据库管理系统。</a:t>
            </a:r>
            <a:endParaRPr lang="en-US" altLang="zh-CN" sz="1800" spc="50" dirty="0">
              <a:solidFill>
                <a:schemeClr val="tx1"/>
              </a:solidFill>
              <a:effectLst/>
              <a:latin typeface="微软雅黑" panose="020B0503020204020204" pitchFamily="34" charset="-122"/>
              <a:ea typeface="等线" panose="02010600030101010101" pitchFamily="2" charset="-122"/>
              <a:cs typeface="微软雅黑" panose="020B0503020204020204" pitchFamily="34" charset="-122"/>
            </a:endParaRPr>
          </a:p>
        </p:txBody>
      </p:sp>
      <p:pic>
        <p:nvPicPr>
          <p:cNvPr id="4" name="图片 3" descr="屏幕截图 2023-08-23 171359"/>
          <p:cNvPicPr>
            <a:picLocks noChangeAspect="1"/>
          </p:cNvPicPr>
          <p:nvPr/>
        </p:nvPicPr>
        <p:blipFill>
          <a:blip r:embed="rId1"/>
          <a:stretch>
            <a:fillRect/>
          </a:stretch>
        </p:blipFill>
        <p:spPr>
          <a:xfrm>
            <a:off x="3234690" y="3688080"/>
            <a:ext cx="4381500" cy="23469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53147">
              <a:srgbClr val="F799F3"/>
            </a:gs>
            <a:gs pos="74000">
              <a:srgbClr val="F799F3"/>
            </a:gs>
            <a:gs pos="83000">
              <a:srgbClr val="F799F3"/>
            </a:gs>
            <a:gs pos="100000">
              <a:srgbClr val="F799F3"/>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04914"/>
          </a:xfrm>
          <a:pattFill prst="pct5">
            <a:fgClr>
              <a:schemeClr val="accent1"/>
            </a:fgClr>
            <a:bgClr>
              <a:schemeClr val="bg1"/>
            </a:bgClr>
          </a:pattFill>
        </p:spPr>
        <p:txBody>
          <a:bodyPr>
            <a:normAutofit fontScale="90000"/>
          </a:bodyPr>
          <a:lstStyle/>
          <a:p>
            <a:br>
              <a:rPr lang="en-US" altLang="zh-CN" sz="1800" spc="-10" dirty="0">
                <a:solidFill>
                  <a:srgbClr val="00AEEF"/>
                </a:solidFill>
                <a:effectLst/>
                <a:latin typeface="微软雅黑" panose="020B0503020204020204" pitchFamily="34" charset="-122"/>
                <a:ea typeface="等线" panose="02010600030101010101" pitchFamily="2" charset="-122"/>
                <a:cs typeface="微软雅黑" panose="020B0503020204020204" pitchFamily="34" charset="-122"/>
              </a:rPr>
            </a:br>
            <a:br>
              <a:rPr lang="en-US" altLang="zh-CN" sz="3100" b="1" spc="-10" dirty="0">
                <a:solidFill>
                  <a:srgbClr val="00AEEF"/>
                </a:solidFill>
                <a:ea typeface="等线" panose="02010600030101010101" pitchFamily="2" charset="-122"/>
                <a:cs typeface="微软雅黑" panose="020B0503020204020204" pitchFamily="34" charset="-122"/>
              </a:rPr>
            </a:br>
            <a:r>
              <a:rPr altLang="zh-CN" sz="3100" b="1" dirty="0">
                <a:solidFill>
                  <a:srgbClr val="00AEEF"/>
                </a:solidFill>
                <a:effectLst/>
              </a:rPr>
              <a:t>12. 2. 3 JDBC 访问数据库</a:t>
            </a:r>
            <a:br>
              <a:rPr lang="zh-CN" altLang="zh-CN" sz="3100" b="1" dirty="0">
                <a:solidFill>
                  <a:srgbClr val="000000"/>
                </a:solidFill>
                <a:effectLst/>
                <a:latin typeface="Arial" panose="020B0604020202020204" pitchFamily="34" charset="0"/>
                <a:ea typeface="等线" panose="02010600030101010101" pitchFamily="2" charset="-122"/>
              </a:rPr>
            </a:br>
            <a:endParaRPr lang="zh-CN" altLang="en-US" sz="3100" b="1" dirty="0"/>
          </a:p>
        </p:txBody>
      </p:sp>
      <p:sp>
        <p:nvSpPr>
          <p:cNvPr id="3" name="内容占位符 2"/>
          <p:cNvSpPr>
            <a:spLocks noGrp="1"/>
          </p:cNvSpPr>
          <p:nvPr>
            <p:ph idx="1"/>
          </p:nvPr>
        </p:nvSpPr>
        <p:spPr>
          <a:xfrm>
            <a:off x="838200" y="1936954"/>
            <a:ext cx="10515600" cy="4240009"/>
          </a:xfrm>
          <a:pattFill prst="pct5">
            <a:fgClr>
              <a:schemeClr val="accent1"/>
            </a:fgClr>
            <a:bgClr>
              <a:schemeClr val="bg1"/>
            </a:bgClr>
          </a:pattFill>
        </p:spPr>
        <p:txBody>
          <a:bodyPr/>
          <a:lstStyle/>
          <a:p>
            <a:pPr marL="40640" indent="0" eaLnBrk="0">
              <a:lnSpc>
                <a:spcPct val="73000"/>
              </a:lnSpc>
              <a:spcBef>
                <a:spcPts val="1300"/>
              </a:spcBef>
              <a:spcAft>
                <a:spcPts val="0"/>
              </a:spcAft>
              <a:buNone/>
            </a:pPr>
            <a:endParaRPr lang="zh-CN" altLang="en-US" sz="2000" dirty="0">
              <a:solidFill>
                <a:srgbClr val="00AEEF"/>
              </a:solidFill>
              <a:effectLst/>
            </a:endParaRPr>
          </a:p>
          <a:p>
            <a:pPr marL="40640" indent="0" eaLnBrk="0">
              <a:lnSpc>
                <a:spcPct val="73000"/>
              </a:lnSpc>
              <a:spcBef>
                <a:spcPts val="1300"/>
              </a:spcBef>
              <a:spcAft>
                <a:spcPts val="0"/>
              </a:spcAft>
              <a:buNone/>
            </a:pPr>
            <a:r>
              <a:rPr lang="zh-CN" altLang="en-US" sz="2000" dirty="0">
                <a:solidFill>
                  <a:srgbClr val="469DBD"/>
                </a:solidFill>
                <a:effectLst/>
              </a:rPr>
              <a:t>一</a:t>
            </a:r>
            <a:r>
              <a:rPr lang="en-US" sz="2000" dirty="0">
                <a:solidFill>
                  <a:srgbClr val="469DBD"/>
                </a:solidFill>
                <a:effectLst/>
              </a:rPr>
              <a:t>.</a:t>
            </a:r>
            <a:r>
              <a:rPr altLang="zh-CN" sz="2000" dirty="0">
                <a:solidFill>
                  <a:srgbClr val="469DBD"/>
                </a:solidFill>
                <a:effectLst/>
              </a:rPr>
              <a:t> JDBC 操作数据库过程</a:t>
            </a:r>
            <a:endParaRPr altLang="zh-CN" sz="2000" dirty="0">
              <a:solidFill>
                <a:srgbClr val="469DBD"/>
              </a:solidFill>
              <a:effectLst/>
            </a:endParaRPr>
          </a:p>
          <a:p>
            <a:pPr marL="269240" eaLnBrk="0">
              <a:lnSpc>
                <a:spcPct val="73000"/>
              </a:lnSpc>
              <a:spcBef>
                <a:spcPts val="1300"/>
              </a:spcBef>
              <a:spcAft>
                <a:spcPts val="0"/>
              </a:spcAft>
            </a:pPr>
            <a:r>
              <a:rPr altLang="zh-CN" sz="2000" dirty="0">
                <a:solidFill>
                  <a:srgbClr val="000000"/>
                </a:solidFill>
                <a:effectLst/>
                <a:cs typeface="微软雅黑" panose="020B0503020204020204" pitchFamily="34" charset="-122"/>
              </a:rPr>
              <a:t>1. 首先是连接数据库。</a:t>
            </a:r>
            <a:endParaRPr altLang="zh-CN" sz="2000" dirty="0">
              <a:solidFill>
                <a:srgbClr val="000000"/>
              </a:solidFill>
              <a:effectLst/>
              <a:cs typeface="微软雅黑" panose="020B0503020204020204" pitchFamily="34" charset="-122"/>
            </a:endParaRPr>
          </a:p>
          <a:p>
            <a:pPr marL="269240" eaLnBrk="0">
              <a:lnSpc>
                <a:spcPct val="73000"/>
              </a:lnSpc>
              <a:spcBef>
                <a:spcPts val="1300"/>
              </a:spcBef>
              <a:spcAft>
                <a:spcPts val="0"/>
              </a:spcAft>
            </a:pPr>
            <a:r>
              <a:rPr altLang="zh-CN" sz="2000" dirty="0">
                <a:solidFill>
                  <a:srgbClr val="000000"/>
                </a:solidFill>
                <a:effectLst/>
                <a:cs typeface="微软雅黑" panose="020B0503020204020204" pitchFamily="34" charset="-122"/>
              </a:rPr>
              <a:t>2. 然后是执行 SQL ( Structure Query Language, 结构化查询语言) 语句并处理查询结果。</a:t>
            </a:r>
            <a:endParaRPr altLang="zh-CN" sz="2000" dirty="0">
              <a:solidFill>
                <a:srgbClr val="000000"/>
              </a:solidFill>
              <a:effectLst/>
              <a:cs typeface="微软雅黑" panose="020B0503020204020204" pitchFamily="34" charset="-122"/>
            </a:endParaRPr>
          </a:p>
          <a:p>
            <a:pPr marL="3810" indent="0" eaLnBrk="0" fontAlgn="auto">
              <a:lnSpc>
                <a:spcPct val="130000"/>
              </a:lnSpc>
              <a:spcBef>
                <a:spcPts val="1300"/>
              </a:spcBef>
              <a:spcAft>
                <a:spcPts val="0"/>
              </a:spcAft>
              <a:buNone/>
            </a:pPr>
            <a:r>
              <a:rPr altLang="zh-CN" sz="2000" dirty="0">
                <a:solidFill>
                  <a:srgbClr val="000000"/>
                </a:solidFill>
                <a:effectLst/>
                <a:cs typeface="微软雅黑" panose="020B0503020204020204" pitchFamily="34" charset="-122"/>
              </a:rPr>
              <a:t>通过执行 SQL 语句可以处理数据库数据, 比如对数据库中的记录进行添加、 删除、 修改等操作, 或者查询满足某种条件的数据等。</a:t>
            </a:r>
            <a:endParaRPr altLang="zh-CN" sz="2000" dirty="0">
              <a:solidFill>
                <a:srgbClr val="000000"/>
              </a:solidFill>
              <a:effectLst/>
              <a:cs typeface="微软雅黑" panose="020B0503020204020204" pitchFamily="34" charset="-122"/>
            </a:endParaRPr>
          </a:p>
          <a:p>
            <a:pPr marL="269240" eaLnBrk="0">
              <a:lnSpc>
                <a:spcPct val="73000"/>
              </a:lnSpc>
              <a:spcBef>
                <a:spcPts val="1300"/>
              </a:spcBef>
              <a:spcAft>
                <a:spcPts val="0"/>
              </a:spcAft>
            </a:pPr>
            <a:r>
              <a:rPr altLang="zh-CN" sz="2000" dirty="0">
                <a:solidFill>
                  <a:srgbClr val="000000"/>
                </a:solidFill>
                <a:effectLst/>
                <a:cs typeface="微软雅黑" panose="020B0503020204020204" pitchFamily="34" charset="-122"/>
              </a:rPr>
              <a:t>3. 最后是关闭连接</a:t>
            </a:r>
            <a:endParaRPr altLang="zh-CN" sz="2000" dirty="0">
              <a:solidFill>
                <a:srgbClr val="000000"/>
              </a:solidFill>
              <a:effectLst/>
              <a:cs typeface="微软雅黑" panose="020B0503020204020204" pitchFamily="34" charset="-122"/>
            </a:endParaRPr>
          </a:p>
          <a:p>
            <a:pPr marL="0" indent="0">
              <a:buNone/>
            </a:pPr>
            <a:endParaRPr lang="zh-CN" altLang="zh-CN" sz="2000" dirty="0">
              <a:solidFill>
                <a:srgbClr val="000000"/>
              </a:solidFill>
              <a:effectLst/>
              <a:cs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COMMONDATA" val="eyJoZGlkIjoiMDQ4NTkzMGYxM2UyNjAzYTZiOTFiZDllOTdkMTkzMTUifQ=="/>
  <p:tag name="KSO_WPP_MARK_KEY" val="7d0824f3-83ac-48c2-bd1b-d572b7a3454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5822</Words>
  <Application>WPS 演示</Application>
  <PresentationFormat>宽屏</PresentationFormat>
  <Paragraphs>255</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微软雅黑</vt:lpstr>
      <vt:lpstr>等线</vt:lpstr>
      <vt:lpstr>Arial Unicode MS</vt:lpstr>
      <vt:lpstr>等线 Light</vt:lpstr>
      <vt:lpstr>Calibri</vt:lpstr>
      <vt:lpstr>等线</vt:lpstr>
      <vt:lpstr>Office 主题​​</vt:lpstr>
      <vt:lpstr>PowerPoint 演示文稿</vt:lpstr>
      <vt:lpstr>学习目标</vt:lpstr>
      <vt:lpstr> 12. 1 项目导入 </vt:lpstr>
      <vt:lpstr> 12. 2. 1 数据库基础知识 </vt:lpstr>
      <vt:lpstr>为什么要使用数据库?</vt:lpstr>
      <vt:lpstr>12. 2. 2 SQL 语句基本语法</vt:lpstr>
      <vt:lpstr>PowerPoint 演示文稿</vt:lpstr>
      <vt:lpstr>  12. 2. 3 JDBC 访问数据库 </vt:lpstr>
      <vt:lpstr>  12. 2. 3 JDBC 访问数据库 </vt:lpstr>
      <vt:lpstr>PowerPoint 演示文稿</vt:lpstr>
      <vt:lpstr>PowerPoint 演示文稿</vt:lpstr>
      <vt:lpstr>PowerPoint 演示文稿</vt:lpstr>
      <vt:lpstr>12. 2. 4 连接 MySQL 数据库</vt:lpstr>
      <vt:lpstr>PowerPoint 演示文稿</vt:lpstr>
      <vt:lpstr> 存储过程的优点:</vt:lpstr>
      <vt:lpstr>PowerPoint 演示文稿</vt:lpstr>
      <vt:lpstr>12. 3 项目实践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潘婷婷</dc:creator>
  <cp:lastModifiedBy>温媛-教材出版发行15901311127</cp:lastModifiedBy>
  <cp:revision>73</cp:revision>
  <dcterms:created xsi:type="dcterms:W3CDTF">2019-07-12T06:05:00Z</dcterms:created>
  <dcterms:modified xsi:type="dcterms:W3CDTF">2023-08-28T02:24:56Z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1CC963A737A74A468595381BDE21DE12_13</vt:lpwstr>
  </property>
  <property fmtid="{D5CDD505-2E9C-101B-9397-08002B2CF9AE}" pid="3" name="KSOProductBuildVer">
    <vt:lpwstr>2052-11.1.0.14309</vt:lpwstr>
  </property>
</Properties>
</file>