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1" r:id="rId3"/>
    <p:sldId id="324" r:id="rId4"/>
    <p:sldId id="322" r:id="rId5"/>
    <p:sldId id="323" r:id="rId6"/>
    <p:sldId id="325" r:id="rId7"/>
    <p:sldId id="326" r:id="rId8"/>
    <p:sldId id="327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7" y="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699247"/>
          </a:xfrm>
          <a:prstGeom prst="rect">
            <a:avLst/>
          </a:prstGeom>
        </p:spPr>
      </p:pic>
      <p:pic>
        <p:nvPicPr>
          <p:cNvPr id="11" name="图片 10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t="36095" r="77458" b="-1"/>
          <a:stretch>
            <a:fillRect/>
          </a:stretch>
        </p:blipFill>
        <p:spPr>
          <a:xfrm>
            <a:off x="96818" y="107577"/>
            <a:ext cx="914400" cy="445974"/>
          </a:xfrm>
          <a:prstGeom prst="rect">
            <a:avLst/>
          </a:prstGeom>
        </p:spPr>
      </p:pic>
      <p:pic>
        <p:nvPicPr>
          <p:cNvPr id="12" name="图片 11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4" t="46551" r="11453" b="7375"/>
          <a:stretch>
            <a:fillRect/>
          </a:stretch>
        </p:blipFill>
        <p:spPr>
          <a:xfrm>
            <a:off x="96818" y="527125"/>
            <a:ext cx="1097280" cy="32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10" y="39202"/>
            <a:ext cx="1792090" cy="10120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67029"/>
            <a:ext cx="12192000" cy="17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22353" t="-10161"/>
          <a:stretch>
            <a:fillRect/>
          </a:stretch>
        </p:blipFill>
        <p:spPr>
          <a:xfrm>
            <a:off x="0" y="6158753"/>
            <a:ext cx="12196481" cy="197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4FA5-AF77-40AF-B4DB-E5DCE7421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47E7-5634-4D8B-98F4-FC05E89418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0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12257" y="2794197"/>
            <a:ext cx="87015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第一章</a:t>
            </a:r>
            <a:r>
              <a:rPr lang="en-US" altLang="zh-CN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程序设计概述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 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1. 2. 3   </a:t>
            </a:r>
            <a:r>
              <a:rPr lang="en-US" altLang="zh-CN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4400" b="1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开发流程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95947"/>
            <a:ext cx="10515600" cy="44969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96645" eaLnBrk="0">
              <a:lnSpc>
                <a:spcPct val="75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void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空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915" eaLnBrk="0">
              <a:lnSpc>
                <a:spcPct val="74000"/>
              </a:lnSpc>
              <a:spcBef>
                <a:spcPts val="39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mai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主要的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9185" eaLnBrk="0">
              <a:lnSpc>
                <a:spcPct val="69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String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字符串</a:t>
            </a:r>
            <a:endParaRPr lang="en-US" altLang="zh-CN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99185" eaLnBrk="0">
              <a:lnSpc>
                <a:spcPct val="69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spc="30" dirty="0" err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a</a:t>
            </a:r>
            <a:r>
              <a:rPr lang="en-US" altLang="zh-CN" sz="1800" spc="3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rgs:arguments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,</a:t>
            </a:r>
            <a:r>
              <a:rPr lang="zh-CN" altLang="en-US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参数</a:t>
            </a:r>
            <a:endParaRPr lang="en-US" altLang="zh-CN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71220" indent="0" eaLnBrk="0">
              <a:lnSpc>
                <a:spcPct val="750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</a:t>
            </a:r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4900" eaLnBrk="0">
              <a:lnSpc>
                <a:spcPct val="79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注意单词大小写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完全一致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9345" marR="2705100" indent="-15240" eaLnBrk="0">
              <a:lnSpc>
                <a:spcPct val="89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注意这些符号都是英文输入法输入的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( )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小括号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18870" eaLnBrk="0">
              <a:lnSpc>
                <a:spcPct val="77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{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}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花括号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大括号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11885" eaLnBrk="0"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[ ]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中括号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4900" eaLnBrk="0">
              <a:lnSpc>
                <a:spcPct val="74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"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"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双引号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15695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spc="7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分号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3.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注意单词正确拼写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915" eaLnBrk="0">
              <a:lnSpc>
                <a:spcPct val="75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main</a:t>
            </a:r>
            <a:r>
              <a:rPr lang="en-US" altLang="zh-CN" sz="1800" spc="-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错</a:t>
            </a:r>
            <a:r>
              <a:rPr lang="zh-CN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误写成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35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mian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645" eaLnBrk="0">
              <a:lnSpc>
                <a:spcPct val="73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println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小写的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L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写成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printLn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错误写成大写的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I)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1565" eaLnBrk="0">
              <a:lnSpc>
                <a:spcPct val="79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注意下一级的代码缩进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规范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5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5.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由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public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修饰的类名要和源文件名保持一致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命名不要出现空格等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1800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700" b="1" spc="-3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2700" b="1" spc="-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2. 4   </a:t>
            </a:r>
            <a:r>
              <a:rPr lang="zh-CN" altLang="zh-CN" sz="2700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第一个 </a:t>
            </a:r>
            <a:r>
              <a:rPr lang="en-US" altLang="zh-CN" sz="2700" b="1" spc="-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 </a:t>
            </a:r>
            <a:r>
              <a:rPr lang="zh-CN" altLang="zh-CN" sz="2700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程序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8968"/>
            <a:ext cx="10515600" cy="467390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spc="1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endParaRPr lang="en-US" altLang="zh-CN" sz="1800" spc="1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72415" eaLnBrk="0">
              <a:lnSpc>
                <a:spcPct val="74000"/>
              </a:lnSpc>
              <a:spcBef>
                <a:spcPts val="1125"/>
              </a:spcBef>
              <a:spcAft>
                <a:spcPts val="0"/>
              </a:spcAft>
            </a:pPr>
            <a:r>
              <a:rPr lang="en-US" altLang="zh-CN" b="1" spc="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zh-CN" b="1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编写</a:t>
            </a:r>
            <a:r>
              <a:rPr lang="zh-CN" altLang="zh-CN" b="1" spc="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b="1" spc="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b="1" spc="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源程序</a:t>
            </a:r>
            <a:endParaRPr lang="zh-CN" altLang="zh-CN" b="1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76000"/>
              </a:lnSpc>
              <a:spcBef>
                <a:spcPts val="570"/>
              </a:spcBef>
              <a:spcAft>
                <a:spcPts val="0"/>
              </a:spcAft>
            </a:pPr>
            <a:endParaRPr lang="en-US" altLang="zh-CN" sz="1800" spc="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0510" eaLnBrk="0">
              <a:lnSpc>
                <a:spcPct val="76000"/>
              </a:lnSpc>
              <a:spcBef>
                <a:spcPts val="570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首先创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建一个文件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保存为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 。再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程序设计中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main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方法是程序的入口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540" marR="828040" indent="1905" eaLnBrk="0">
              <a:lnSpc>
                <a:spcPct val="97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当创建一个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HelloWorld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源文件时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在该文件中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main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方法一般放置在主类中 。一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文件中可以有多个类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但是这些类中只能有一个类用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public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关键字修饰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称为主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 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主类的类名必须与文件同名。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75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HelloWorld. jav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中代码如下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endParaRPr lang="en-US" altLang="zh-CN" sz="1800" spc="-15" dirty="0">
              <a:solidFill>
                <a:srgbClr val="000000"/>
              </a:solidFill>
              <a:effectLst/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HelloWorld{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ts val="1675"/>
              </a:lnSpc>
              <a:spcBef>
                <a:spcPts val="575"/>
              </a:spcBef>
              <a:spcAft>
                <a:spcPts val="0"/>
              </a:spcAft>
            </a:pP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</a:t>
            </a:r>
            <a:r>
              <a:rPr lang="en-US" altLang="zh-CN" sz="1800" spc="-4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[]){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0895" eaLnBrk="0">
              <a:lnSpc>
                <a:spcPct val="66000"/>
              </a:lnSpc>
            </a:pP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… 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endParaRPr lang="en-US" altLang="zh-CN" sz="1800" spc="2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74000"/>
              </a:lnSpc>
              <a:spcBef>
                <a:spcPts val="865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</a:t>
            </a:r>
            <a:r>
              <a:rPr lang="en-US" altLang="zh-CN" sz="1800" spc="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编译 </a:t>
            </a:r>
            <a:r>
              <a:rPr lang="en-US" altLang="zh-CN" sz="180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源程序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050" eaLnBrk="0">
              <a:lnSpc>
                <a:spcPct val="76000"/>
              </a:lnSpc>
              <a:spcBef>
                <a:spcPts val="580"/>
              </a:spcBef>
              <a:spcAft>
                <a:spcPts val="0"/>
              </a:spcAft>
            </a:pP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好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源代码后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用下列命令进行编译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j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vac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HelloWorld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java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en-US" altLang="zh-CN" sz="1800" spc="30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如果编 译 器 </a:t>
            </a:r>
            <a:r>
              <a:rPr lang="zh-CN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没 有 返 回 任 何 提 示 信 息</a:t>
            </a:r>
            <a:r>
              <a:rPr lang="en-US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表 示 编 译 成 功</a:t>
            </a:r>
            <a:r>
              <a:rPr lang="en-US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此 时</a:t>
            </a:r>
            <a:r>
              <a:rPr lang="en-US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会 生 成 一 个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HelloWorld</a:t>
            </a:r>
            <a:r>
              <a:rPr lang="en-US" altLang="zh-CN" sz="1800" spc="-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class</a:t>
            </a:r>
            <a:r>
              <a:rPr lang="en-US" altLang="zh-CN" sz="1800" spc="-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的文件 。生成的 </a:t>
            </a:r>
            <a:r>
              <a:rPr lang="en-US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class</a:t>
            </a:r>
            <a:r>
              <a:rPr lang="en-US" altLang="zh-CN" sz="1800" spc="-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和对应的</a:t>
            </a:r>
            <a:r>
              <a:rPr lang="en-US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java </a:t>
            </a:r>
            <a:r>
              <a:rPr lang="zh-CN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源文件的文件名是同名的 。该文件称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为字节</a:t>
            </a:r>
            <a:r>
              <a:rPr lang="zh-CN" altLang="zh-CN" sz="1800" spc="6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码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文件 。如果编译过程中遇到问题</a:t>
            </a:r>
            <a:r>
              <a:rPr lang="en-US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则不会生成相应的字节码文件 。必须把所有错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误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改正后重新执行编译命令</a:t>
            </a:r>
            <a:r>
              <a:rPr lang="en-US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生成</a:t>
            </a:r>
            <a:r>
              <a:rPr lang="en-US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class</a:t>
            </a:r>
            <a:r>
              <a:rPr lang="en-US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文件。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6814"/>
            <a:ext cx="10515600" cy="638113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543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</a:pPr>
            <a:endParaRPr lang="en-US" altLang="zh-CN" sz="24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5430" eaLnBrk="0">
              <a:lnSpc>
                <a:spcPct val="75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24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24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运行程序</a:t>
            </a:r>
            <a:endParaRPr lang="zh-CN" altLang="zh-CN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生成好的字节码文件后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用下列命令进行运行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endParaRPr lang="en-US" altLang="zh-CN" sz="1800" spc="45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9240" eaLnBrk="0">
              <a:lnSpc>
                <a:spcPct val="76000"/>
              </a:lnSpc>
              <a:spcBef>
                <a:spcPts val="605"/>
              </a:spcBef>
              <a:spcAft>
                <a:spcPts val="0"/>
              </a:spcAft>
            </a:pP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屏幕显示执行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在执行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命令时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不需要写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class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只写文件名即可。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810" marR="828040" indent="268605" eaLnBrk="0">
              <a:lnSpc>
                <a:spcPct val="97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至此使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命令行的方式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完成了运行第一个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 。但这种编辑方式比较麻烦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也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不方便语法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错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误的检查 。为了更方便编写及错误检查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可以使用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开发平台。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175" marR="826770" indent="267970" eaLnBrk="0">
              <a:lnSpc>
                <a:spcPct val="96000"/>
              </a:lnSpc>
              <a:spcBef>
                <a:spcPts val="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是一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开放源代码的 、基于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的可扩展开发平台 。就其本身而言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它只是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个框架和一组服务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用于通过插件组件构建开发环境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附带一个标准的插件集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包括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开发工具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Development Kit , JDK)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是著名的跨平台的自由集成开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发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环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境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IDE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。最初主要用来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语言开发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通过安装不同的插件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可以支持不同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的计算机语言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比如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++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等开发工具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本身只是一个框架平台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但是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众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多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插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件的支持使得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拥有其他功能相对固定的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IDE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软件很难具有的灵活性。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8605" eaLnBrk="0">
              <a:lnSpc>
                <a:spcPct val="69000"/>
              </a:lnSpc>
              <a:spcBef>
                <a:spcPts val="5"/>
              </a:spcBef>
              <a:spcAft>
                <a:spcPts val="0"/>
              </a:spcAft>
            </a:pPr>
            <a:endParaRPr lang="en-US" altLang="zh-CN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8605" eaLnBrk="0">
              <a:lnSpc>
                <a:spcPct val="69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一步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下载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-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首先需要打开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https</a:t>
            </a:r>
            <a:r>
              <a:rPr lang="en-US" altLang="zh-CN" sz="1800" spc="-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: //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www</a:t>
            </a:r>
            <a:r>
              <a:rPr lang="en-US" altLang="zh-CN" sz="1800" spc="-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-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org</a:t>
            </a:r>
            <a:r>
              <a:rPr lang="en-US" altLang="zh-CN" sz="1800" spc="-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进入官网</a:t>
            </a:r>
            <a:endParaRPr lang="en-US" altLang="zh-CN" sz="1800" spc="-5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5405" marR="2527935" indent="-3175" eaLnBrk="0">
              <a:lnSpc>
                <a:spcPct val="82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二步</a:t>
            </a:r>
            <a:r>
              <a:rPr lang="en-US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74930" eaLnBrk="0">
              <a:lnSpc>
                <a:spcPct val="80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当下载完成后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会得到一个压缩包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64135" eaLnBrk="0">
              <a:lnSpc>
                <a:spcPct val="73000"/>
              </a:lnSpc>
              <a:spcBef>
                <a:spcPts val="260"/>
              </a:spcBef>
              <a:spcAft>
                <a:spcPts val="0"/>
              </a:spcAft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点击下载好的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zip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文件去解压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解压好以后会出现一个文件夹。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66040" eaLnBrk="0">
              <a:lnSpc>
                <a:spcPct val="73000"/>
              </a:lnSpc>
              <a:spcBef>
                <a:spcPts val="370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3.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打开解压好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的文件夹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然后会出现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exe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双击启动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66040" eaLnBrk="0">
              <a:lnSpc>
                <a:spcPct val="73000"/>
              </a:lnSpc>
              <a:spcBef>
                <a:spcPts val="370"/>
              </a:spcBef>
              <a:spcAft>
                <a:spcPts val="0"/>
              </a:spcAft>
            </a:pP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第三</a:t>
            </a:r>
            <a:r>
              <a:rPr lang="zh-CN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步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编写运行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Hello World” 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66040" eaLnBrk="0">
              <a:lnSpc>
                <a:spcPct val="73000"/>
              </a:lnSpc>
              <a:spcBef>
                <a:spcPts val="370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Eclipse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窗口中点击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File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菜单中的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New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再点击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Project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去创建第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目。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IM 52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365125"/>
            <a:ext cx="10515600" cy="4904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8026" y="5525623"/>
            <a:ext cx="6096000" cy="885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78785" eaLnBrk="0">
              <a:lnSpc>
                <a:spcPct val="75000"/>
              </a:lnSpc>
              <a:spcBef>
                <a:spcPts val="820"/>
              </a:spcBef>
              <a:spcAft>
                <a:spcPts val="0"/>
              </a:spcAft>
            </a:pPr>
            <a:r>
              <a:rPr lang="zh-CN" altLang="zh-CN" sz="16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图 </a:t>
            </a:r>
            <a:r>
              <a:rPr lang="en-US" altLang="zh-CN" sz="1600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1. 21 </a:t>
            </a:r>
            <a:r>
              <a:rPr lang="en-US" altLang="zh-CN" sz="1600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zh-CN" altLang="zh-CN" sz="1600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新建项目</a:t>
            </a:r>
            <a:endParaRPr lang="zh-CN" altLang="zh-CN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82000"/>
              </a:lnSpc>
              <a:spcBef>
                <a:spcPts val="1235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接着会弹出以下界面然后点击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Project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创建一个新项目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Next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IM 5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14215" y="457200"/>
            <a:ext cx="10439585" cy="5088194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587" tIns="579255" rIns="828414" bIns="717324" numCol="1" anchor="ctr" anchorCtr="0" compatLnSpc="1">
            <a:spAutoFit/>
          </a:bodyPr>
          <a:lstStyle>
            <a:lvl1pPr indent="3695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黑体" panose="02010609060101010101" pitchFamily="49" charset="-122"/>
              </a:rPr>
              <a:t>图 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00AEE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微软雅黑" panose="020B0503020204020204" pitchFamily="34" charset="-122"/>
              </a:rPr>
              <a:t>1. 22   Java Project</a:t>
            </a:r>
            <a:endParaRPr kumimoji="0" lang="en-US" altLang="zh-C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</a:br>
            <a:endParaRPr kumimoji="0" lang="en-US" altLang="zh-CN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5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5966469"/>
            <a:ext cx="1432684" cy="312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3.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红色框里为自己的第一个项目取名字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这里以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Demo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为例 。单击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Finish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”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按钮。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8" name="IM 56"/>
          <p:cNvPicPr/>
          <p:nvPr/>
        </p:nvPicPr>
        <p:blipFill>
          <a:blip r:embed="rId1"/>
          <a:stretch>
            <a:fillRect/>
          </a:stretch>
        </p:blipFill>
        <p:spPr>
          <a:xfrm>
            <a:off x="3107096" y="967858"/>
            <a:ext cx="4679950" cy="4221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591" y="5616796"/>
            <a:ext cx="1257409" cy="350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6982"/>
            <a:ext cx="10515600" cy="64401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4.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回到主界面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可以看到创建好的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Demo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项目了。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sz="1800" spc="-6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1800" spc="-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5.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右击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3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src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选择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New”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命令中的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“ Class”,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创建一个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Class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这里以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“ Hello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4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Woeld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-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为例</a:t>
            </a:r>
            <a:r>
              <a:rPr lang="zh-CN" altLang="zh-CN" sz="1800" spc="-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。并勾选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public static void main  ( String [ ] </a:t>
            </a:r>
            <a:r>
              <a:rPr lang="en-US" altLang="zh-CN" sz="1800" spc="-4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”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选项 。单击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Finish”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IM 57"/>
          <p:cNvPicPr/>
          <p:nvPr/>
        </p:nvPicPr>
        <p:blipFill>
          <a:blip r:embed="rId1"/>
          <a:stretch>
            <a:fillRect/>
          </a:stretch>
        </p:blipFill>
        <p:spPr>
          <a:xfrm>
            <a:off x="1464720" y="767080"/>
            <a:ext cx="3785706" cy="202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045" y="2787630"/>
            <a:ext cx="1280271" cy="228620"/>
          </a:xfrm>
          <a:prstGeom prst="rect">
            <a:avLst/>
          </a:prstGeom>
        </p:spPr>
      </p:pic>
      <p:pic>
        <p:nvPicPr>
          <p:cNvPr id="8" name="IM 60"/>
          <p:cNvPicPr/>
          <p:nvPr/>
        </p:nvPicPr>
        <p:blipFill>
          <a:blip r:embed="rId3"/>
          <a:stretch>
            <a:fillRect/>
          </a:stretch>
        </p:blipFill>
        <p:spPr>
          <a:xfrm>
            <a:off x="1138464" y="3819054"/>
            <a:ext cx="4377433" cy="2789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161" y="6315010"/>
            <a:ext cx="1143099" cy="2514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-4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接着在红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色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框方法里里输入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然后鼠标右键点击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“Run As” 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“Java Application”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IM 61"/>
          <p:cNvPicPr/>
          <p:nvPr/>
        </p:nvPicPr>
        <p:blipFill>
          <a:blip r:embed="rId1"/>
          <a:stretch>
            <a:fillRect/>
          </a:stretch>
        </p:blipFill>
        <p:spPr>
          <a:xfrm>
            <a:off x="1258631" y="1254412"/>
            <a:ext cx="4679950" cy="2298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942" y="3665626"/>
            <a:ext cx="1226926" cy="304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184" y="4083602"/>
            <a:ext cx="4351397" cy="15622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67880" y="2544998"/>
            <a:ext cx="29610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sz="4400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endParaRPr lang="en-US" altLang="zh-CN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1. Java</a:t>
            </a:r>
            <a:r>
              <a:rPr lang="zh-CN" altLang="en-US" dirty="0"/>
              <a:t>简介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2. Java</a:t>
            </a:r>
            <a:r>
              <a:rPr lang="zh-CN" altLang="en-US" dirty="0"/>
              <a:t>开发环境搭建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3. Java</a:t>
            </a:r>
            <a:r>
              <a:rPr lang="zh-CN" altLang="en-US" dirty="0"/>
              <a:t>开发流程</a:t>
            </a:r>
            <a:endParaRPr lang="zh-CN" altLang="en-US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/>
              <a:t>4.</a:t>
            </a:r>
            <a:r>
              <a:rPr lang="zh-CN" altLang="en-US" dirty="0"/>
              <a:t>第一个</a:t>
            </a:r>
            <a:r>
              <a:rPr lang="en-US" altLang="zh-CN" dirty="0"/>
              <a:t>java</a:t>
            </a:r>
            <a:r>
              <a:rPr lang="zh-CN" altLang="en-US" dirty="0"/>
              <a:t>程序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83410" eaLnBrk="0">
              <a:lnSpc>
                <a:spcPct val="89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4400" spc="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   </a:t>
            </a:r>
            <a:r>
              <a:rPr lang="zh-CN" altLang="zh-CN" sz="4400" spc="6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  <a:b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" marR="252095" indent="266700" eaLnBrk="0">
              <a:lnSpc>
                <a:spcPct val="97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目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前程序开发语言中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程序设计无论对于计算机专业的开发者还是对于计算机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爱好者来说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都是十分受欢迎的语言之一 。许多软件都是使用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语言开发出来的。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8605" eaLnBrk="0">
              <a:lnSpc>
                <a:spcPct val="75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括在以下场景运用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ct val="80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手机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APP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订票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购物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打车等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8605" eaLnBrk="0">
              <a:lnSpc>
                <a:spcPct val="80000"/>
              </a:lnSpc>
              <a:spcBef>
                <a:spcPts val="285"/>
              </a:spcBef>
              <a:spcAft>
                <a:spcPts val="0"/>
              </a:spcAft>
            </a:pP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办公软件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OA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财务系统等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80000"/>
              </a:lnSpc>
              <a:spcBef>
                <a:spcPts val="275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3.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存在大量并发访问的软件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淘宝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京东等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6065" eaLnBrk="0">
              <a:lnSpc>
                <a:spcPct val="80000"/>
              </a:lnSpc>
              <a:spcBef>
                <a:spcPts val="285"/>
              </a:spcBef>
              <a:spcAft>
                <a:spcPts val="0"/>
              </a:spcAft>
            </a:pPr>
            <a:r>
              <a:rPr lang="en-US" altLang="zh-CN" sz="1800" spc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物联网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像快递柜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共享自行车等。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8605" eaLnBrk="0">
              <a:lnSpc>
                <a:spcPct val="74000"/>
              </a:lnSpc>
              <a:spcBef>
                <a:spcPts val="285"/>
              </a:spcBef>
              <a:spcAft>
                <a:spcPts val="0"/>
              </a:spcAft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5.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大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据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Hadoop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框架等。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2. 1   Jav</a:t>
            </a:r>
            <a:r>
              <a:rPr lang="en-US" altLang="zh-CN" sz="31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3100" b="1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3100" b="1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简介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73685" eaLnBrk="0">
              <a:lnSpc>
                <a:spcPct val="75000"/>
              </a:lnSpc>
              <a:spcBef>
                <a:spcPts val="1115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en-US" altLang="zh-CN" sz="180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语言的发展历程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810" marR="252095" indent="269240" eaLnBrk="0">
              <a:lnSpc>
                <a:spcPct val="97000"/>
              </a:lnSpc>
              <a:spcBef>
                <a:spcPts val="57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SUN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司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1990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12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月开始研究的一个内部项目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试图修改和扩展以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的功能以方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便程序的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发 。经过了一些尝试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最后都以失败告终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SUN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公司一个叫做帕特里克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·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诺顿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的工程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师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提议创造一种全新的语言 。他和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JGosling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詹姆斯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·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高斯林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和麦克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·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舍林丹等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工程师在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项目中使用基于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的基础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开发一种面向对象的环境 。这种语言以他的办公室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外的橡树命名被他称为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O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k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(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橡树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endParaRPr lang="en-US" altLang="zh-CN" sz="1800" spc="7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18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991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Oak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语言诞生 。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18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个月后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第一个成果是可触摸控制的手持家庭娱乐设备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控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制器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名为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800" spc="-2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start7  ( star seven)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Sun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公司为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Green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项目成立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First Person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公司。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76300" indent="0" eaLnBrk="0">
              <a:lnSpc>
                <a:spcPct val="80000"/>
              </a:lnSpc>
              <a:spcBef>
                <a:spcPts val="430"/>
              </a:spcBef>
              <a:spcAft>
                <a:spcPts val="0"/>
              </a:spcAft>
              <a:buNone/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1993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First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Person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公司重定位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Oak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。转向到网络应用领域。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310" marR="50800" indent="0" eaLnBrk="0">
              <a:lnSpc>
                <a:spcPct val="97000"/>
              </a:lnSpc>
              <a:spcBef>
                <a:spcPts val="285"/>
              </a:spcBef>
              <a:spcAft>
                <a:spcPts val="0"/>
              </a:spcAft>
              <a:buNone/>
            </a:pP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1994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Oak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技术包括源代码全部免费公开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Oak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开发出网络浏览器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Webrunner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更名为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HotJava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Oak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编写的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Applet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让网页由静态转成动态。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30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dirty="0"/>
              <a:t>Java</a:t>
            </a:r>
            <a:r>
              <a:rPr lang="zh-CN" altLang="en-US" sz="4400" b="1" dirty="0"/>
              <a:t>语言的发展历程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2157" y="1899990"/>
            <a:ext cx="10430780" cy="448473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29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语言的特点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20646"/>
            <a:ext cx="10515600" cy="491612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829945" marR="635" indent="0" eaLnBrk="0">
              <a:lnSpc>
                <a:spcPct val="95000"/>
              </a:lnSpc>
              <a:spcBef>
                <a:spcPts val="585"/>
              </a:spcBef>
              <a:spcAft>
                <a:spcPts val="0"/>
              </a:spcAft>
              <a:buNone/>
            </a:pP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( 1)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是面向对象的语言。具有很强的设计功能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它可以促成明确的接口定义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允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许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开发人员建立可重复使用的软件部件。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945" marR="635" indent="279400" eaLnBrk="0">
              <a:lnSpc>
                <a:spcPct val="96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(2)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是分布式语言。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拥有广泛的能轻易地处理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TCP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/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IP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协议的运行库等。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这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使得在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++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中更容易建立网络连接。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应用程序可以借助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URL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通过网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络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启和存取对象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就如同存取一个本地文件系统一样简单。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9980" eaLnBrk="0">
              <a:lnSpc>
                <a:spcPct val="79000"/>
              </a:lnSpc>
            </a:pP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(3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是健壮的。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的目标是要协助开发人员建立各方面可靠的程序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8040" indent="281305" eaLnBrk="0">
              <a:lnSpc>
                <a:spcPct val="96000"/>
              </a:lnSpc>
              <a:spcBef>
                <a:spcPts val="290"/>
              </a:spcBef>
              <a:spcAft>
                <a:spcPts val="0"/>
              </a:spcAft>
            </a:pPr>
            <a:r>
              <a:rPr lang="en-US" altLang="zh-CN" sz="1800" spc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(4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的安全性。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设计的目的是要能够使用于网络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分布式运算环境。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为此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Java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非常强调安全性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以确保建立无病毒且不会被侵入的系统。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4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(5)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的中立性结构。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的设计目标是要支持网络应用程序。</a:t>
            </a:r>
            <a:r>
              <a:rPr lang="en-US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一般而言</a:t>
            </a:r>
            <a:r>
              <a:rPr lang="en-US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网络是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由许多不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同</a:t>
            </a:r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的平台系统构成</a:t>
            </a:r>
            <a:r>
              <a:rPr lang="en-US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包括各种 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en-US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与操作系统结构。</a:t>
            </a:r>
            <a:r>
              <a:rPr lang="en-US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为了让 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应用程序能够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在网络</a:t>
            </a:r>
            <a:r>
              <a:rPr lang="zh-CN" altLang="zh-CN" sz="1800" spc="4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上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任何地方执行</a:t>
            </a:r>
            <a:r>
              <a:rPr lang="en-US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其编译器将会生成一种具备结构中立性的目标文件格式。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编译后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的程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序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码可以在提供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运行系统的多种不同处理器上面执行。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905" marR="828040" indent="277495" eaLnBrk="0">
              <a:lnSpc>
                <a:spcPct val="97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(6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是高效能的程序 。字节代码格式在设计上即已考虑了机器码的产生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因此实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际的机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器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码生成程序相当简单 。其生成的机器码是有效的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编译器自动分配寄存器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而在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生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成字节代码期间也会进行一些优化。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905" marR="828040" indent="277495" eaLnBrk="0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</a:pP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7)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对多线程的支持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拥有一组复杂的同步化基本单元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它们是以广泛使用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R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Hoare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监视器与条件变量图为基础的 。将这些概念融合到语言中之后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它们就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变得更容易使用且更为健壮。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1. 2. 2   </a:t>
            </a:r>
            <a:r>
              <a:rPr lang="en-US" altLang="zh-CN" sz="2400" b="1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2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2400" b="1" dirty="0">
                <a:solidFill>
                  <a:srgbClr val="00AEEF"/>
                </a:solidFill>
                <a:effectLst/>
                <a:ea typeface="黑体" panose="02010609060101010101" pitchFamily="49" charset="-122"/>
                <a:cs typeface="黑体" panose="02010609060101010101" pitchFamily="49" charset="-122"/>
              </a:rPr>
              <a:t>开发环境搭建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7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9240" eaLnBrk="0">
              <a:lnSpc>
                <a:spcPct val="97000"/>
              </a:lnSpc>
              <a:spcBef>
                <a:spcPts val="885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发运行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需要在电脑上安装相应的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4795" eaLnBrk="0">
              <a:lnSpc>
                <a:spcPct val="75000"/>
              </a:lnSpc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Development Kit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Java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开发运行环境。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4795" eaLnBrk="0">
              <a:lnSpc>
                <a:spcPct val="80000"/>
              </a:lnSpc>
              <a:spcBef>
                <a:spcPts val="36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JRE : Java Runtime En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vironment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运行环境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如果不需要开发只需要运行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828040" indent="1270" eaLnBrk="0">
              <a:lnSpc>
                <a:spcPct val="97000"/>
              </a:lnSpc>
              <a:spcBef>
                <a:spcPts val="290"/>
              </a:spcBef>
              <a:spcAft>
                <a:spcPts val="0"/>
              </a:spcAft>
            </a:pP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序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那么可以安装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JRE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。例如程序员开发出的程序最终卖给了用户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用户不用开发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运行程序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所以用户在电脑上安装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JRE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即可。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905" marR="828040" indent="262890" eaLnBrk="0">
              <a:lnSpc>
                <a:spcPct val="96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包含了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JRE ,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JRE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中包含虚拟机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JVM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。首先安装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JDK  (Java Development Kit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发工具包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7465" indent="0" eaLnBrk="0">
              <a:lnSpc>
                <a:spcPct val="76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76000"/>
              </a:lnSpc>
              <a:spcBef>
                <a:spcPts val="5"/>
              </a:spcBef>
              <a:spcAft>
                <a:spcPts val="0"/>
              </a:spcAft>
              <a:buNone/>
            </a:pPr>
            <a:endParaRPr lang="en-US" altLang="zh-CN" sz="1800" spc="4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7465" indent="0" eaLnBrk="0">
              <a:lnSpc>
                <a:spcPct val="76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zh-CN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zh-CN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一步</a:t>
            </a:r>
            <a:r>
              <a:rPr lang="en-US" altLang="zh-CN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下载 </a:t>
            </a:r>
            <a:r>
              <a:rPr lang="en-US" altLang="zh-CN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pc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zh-CN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二步</a:t>
            </a:r>
            <a:r>
              <a:rPr lang="en-US" altLang="zh-CN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安装 </a:t>
            </a:r>
            <a:r>
              <a:rPr lang="en-US" altLang="zh-CN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endParaRPr lang="en-US" altLang="zh-CN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zh-CN" altLang="zh-CN" spc="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zh-CN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三步</a:t>
            </a:r>
            <a:r>
              <a:rPr lang="en-US" altLang="zh-CN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配置环境</a:t>
            </a: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第四步</a:t>
            </a:r>
            <a:r>
              <a:rPr lang="en-US" altLang="zh-CN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测试 </a:t>
            </a:r>
            <a:r>
              <a:rPr lang="en-US" altLang="zh-CN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r>
              <a:rPr lang="en-US" altLang="zh-CN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安装成功</a:t>
            </a:r>
            <a:r>
              <a:rPr lang="zh-CN" altLang="zh-CN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endParaRPr lang="zh-CN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9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100" b="1" spc="-10" dirty="0">
                <a:solidFill>
                  <a:srgbClr val="00AEEF"/>
                </a:solidFill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1. 2. 3   </a:t>
            </a:r>
            <a:r>
              <a:rPr lang="en-US" altLang="zh-CN" sz="31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31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3100" b="1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开发流程</a:t>
            </a:r>
            <a:br>
              <a:rPr lang="zh-CN" altLang="zh-C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31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36954"/>
            <a:ext cx="10515600" cy="424000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924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</a:pPr>
            <a:endParaRPr lang="en-US" altLang="zh-CN" sz="1800" spc="5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269240" eaLnBrk="0">
              <a:lnSpc>
                <a:spcPct val="73000"/>
              </a:lnSpc>
              <a:spcBef>
                <a:spcPts val="1300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编写源程序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828040" indent="269240" eaLnBrk="0">
              <a:lnSpc>
                <a:spcPct val="106000"/>
              </a:lnSpc>
              <a:spcBef>
                <a:spcPts val="595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源程序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源代码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就是要给计算机下达的指令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语法编写的指令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。源代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码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在一个扩展名为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. java” 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的文件中。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2890" eaLnBrk="0">
              <a:lnSpc>
                <a:spcPct val="73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编译源程序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270" marR="828040" indent="267970" eaLnBrk="0">
              <a:spcBef>
                <a:spcPts val="590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源代码需要使用编译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器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来编译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编译后会产生一个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class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ByteCode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字节码文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件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59715" marR="938530" indent="4445" eaLnBrk="0">
              <a:lnSpc>
                <a:spcPct val="103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JDK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javac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exe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就是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译器 。可以在命令提示行中使用以下命令完成编译。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javac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序名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. java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2890" eaLnBrk="0">
              <a:lnSpc>
                <a:spcPct val="75000"/>
              </a:lnSpc>
              <a:spcBef>
                <a:spcPts val="135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运行程序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828040" indent="270510" eaLnBrk="0">
              <a:lnSpc>
                <a:spcPct val="107000"/>
              </a:lnSpc>
              <a:spcBef>
                <a:spcPts val="575"/>
              </a:spcBef>
              <a:spcAft>
                <a:spcPts val="0"/>
              </a:spcAft>
            </a:pP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编译后生成的字节码文件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( . class)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JDK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java. exe”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运行 。在命令提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中使用以下命令完成运行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并显示结果。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47">
              <a:srgbClr val="F799F3"/>
            </a:gs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1. 2. 3   </a:t>
            </a:r>
            <a:r>
              <a:rPr lang="en-US" altLang="zh-CN" sz="44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4400" b="1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4400" b="1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开发流程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142"/>
            <a:ext cx="10515600" cy="48178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089660" eaLnBrk="0">
              <a:lnSpc>
                <a:spcPct val="75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类名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注意此处不加扩展名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80000"/>
              </a:lnSpc>
              <a:spcBef>
                <a:spcPts val="39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基本组成单位为类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所以在源码编写时必须有类的设计。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8550" indent="-3175" eaLnBrk="0">
              <a:lnSpc>
                <a:spcPct val="101000"/>
              </a:lnSpc>
              <a:spcBef>
                <a:spcPts val="310"/>
              </a:spcBef>
              <a:spcAft>
                <a:spcPts val="0"/>
              </a:spcAft>
            </a:pP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类结构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类声明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类体 。类的声明使用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class”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关键字 。类名后大括号内为类体部分。 </a:t>
            </a:r>
            <a:r>
              <a:rPr lang="zh-CN" altLang="zh-CN" sz="1800" spc="1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源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码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编写最基本的组成部分如下所示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2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类名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8005" eaLnBrk="0">
              <a:lnSpc>
                <a:spcPct val="97000"/>
              </a:lnSpc>
              <a:spcBef>
                <a:spcPts val="235"/>
              </a:spcBef>
              <a:spcAft>
                <a:spcPts val="0"/>
              </a:spcAft>
            </a:pPr>
            <a:r>
              <a:rPr lang="en-US" altLang="zh-CN" sz="1800" spc="7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方法结构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方法声明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方法体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8005" eaLnBrk="0">
              <a:lnSpc>
                <a:spcPct val="85000"/>
              </a:lnSpc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//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Java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程序的入口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8005" eaLnBrk="0">
              <a:lnSpc>
                <a:spcPct val="85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//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方法声明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ts val="1490"/>
              </a:lnSpc>
              <a:spcBef>
                <a:spcPts val="36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4070" eaLnBrk="0">
              <a:lnSpc>
                <a:spcPct val="85000"/>
              </a:lnSpc>
            </a:pP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方法体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编写让计算机执行的指令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4070" eaLnBrk="0">
              <a:lnSpc>
                <a:spcPts val="1840"/>
              </a:lnSpc>
              <a:spcBef>
                <a:spcPts val="205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实现让计算机在屏幕输出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Hello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World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这句话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("Hello World");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4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76000"/>
              </a:lnSpc>
              <a:spcBef>
                <a:spcPts val="695"/>
              </a:spcBef>
              <a:spcAft>
                <a:spcPts val="0"/>
              </a:spcAft>
            </a:pPr>
            <a:r>
              <a:rPr lang="zh-CN" altLang="zh-CN" sz="1800" spc="1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zh-CN" sz="1800" spc="1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en-US" altLang="zh-CN" sz="1800" spc="1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645" eaLnBrk="0">
              <a:lnSpc>
                <a:spcPct val="99000"/>
              </a:lnSpc>
              <a:spcBef>
                <a:spcPts val="4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public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公共的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8550" eaLnBrk="0">
              <a:lnSpc>
                <a:spcPct val="75000"/>
              </a:lnSpc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clas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9185" eaLnBrk="0">
              <a:lnSpc>
                <a:spcPct val="76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static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静态的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7b037af0-039c-44e3-98cd-9836432dc1e3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4652</Words>
  <Application>WPS 演示</Application>
  <PresentationFormat>宽屏</PresentationFormat>
  <Paragraphs>175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等线</vt:lpstr>
      <vt:lpstr>黑体</vt:lpstr>
      <vt:lpstr>Courier New</vt:lpstr>
      <vt:lpstr>Arial Unicode MS</vt:lpstr>
      <vt:lpstr>等线 Light</vt:lpstr>
      <vt:lpstr>Calibri</vt:lpstr>
      <vt:lpstr>Office 主题​​</vt:lpstr>
      <vt:lpstr>PowerPoint 演示文稿</vt:lpstr>
      <vt:lpstr>学习目标</vt:lpstr>
      <vt:lpstr> 1. 1   情景导入 </vt:lpstr>
      <vt:lpstr> 1. 2. 1   Java 简介 </vt:lpstr>
      <vt:lpstr>Java语言的发展历程</vt:lpstr>
      <vt:lpstr>JAVA语言的特点</vt:lpstr>
      <vt:lpstr>1. 2. 2   Java 开发环境搭建</vt:lpstr>
      <vt:lpstr>  1. 2. 3   Java 开发流程 </vt:lpstr>
      <vt:lpstr>1. 2. 3   Java 开发流程</vt:lpstr>
      <vt:lpstr> 1. 2. 3   Java 开发流程</vt:lpstr>
      <vt:lpstr>  1. 2. 4   第一个 Java 程序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潘婷婷</dc:creator>
  <cp:lastModifiedBy>温媛-教材出版发行15901311127</cp:lastModifiedBy>
  <cp:revision>70</cp:revision>
  <dcterms:created xsi:type="dcterms:W3CDTF">2019-07-12T06:05:00Z</dcterms:created>
  <dcterms:modified xsi:type="dcterms:W3CDTF">2023-08-28T02:38:06Z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E3BE45F48FB54F40ACB1610C365EE956_12</vt:lpwstr>
  </property>
  <property fmtid="{D5CDD505-2E9C-101B-9397-08002B2CF9AE}" pid="3" name="KSOProductBuildVer">
    <vt:lpwstr>2052-11.1.0.14309</vt:lpwstr>
  </property>
</Properties>
</file>