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1" r:id="rId3"/>
    <p:sldId id="324" r:id="rId4"/>
    <p:sldId id="33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5" r:id="rId15"/>
    <p:sldId id="329" r:id="rId16"/>
    <p:sldId id="328" r:id="rId17"/>
    <p:sldId id="326" r:id="rId18"/>
    <p:sldId id="327" r:id="rId19"/>
    <p:sldId id="340" r:id="rId20"/>
    <p:sldId id="356" r:id="rId21"/>
    <p:sldId id="341" r:id="rId22"/>
    <p:sldId id="342" r:id="rId23"/>
    <p:sldId id="361" r:id="rId24"/>
    <p:sldId id="366" r:id="rId25"/>
    <p:sldId id="370" r:id="rId26"/>
    <p:sldId id="372" r:id="rId27"/>
    <p:sldId id="371" r:id="rId28"/>
    <p:sldId id="373" r:id="rId29"/>
    <p:sldId id="374" r:id="rId30"/>
    <p:sldId id="375" r:id="rId31"/>
    <p:sldId id="369" r:id="rId32"/>
    <p:sldId id="368" r:id="rId33"/>
    <p:sldId id="367" r:id="rId34"/>
    <p:sldId id="376" r:id="rId35"/>
    <p:sldId id="377" r:id="rId36"/>
    <p:sldId id="379" r:id="rId37"/>
    <p:sldId id="378" r:id="rId38"/>
    <p:sldId id="382" r:id="rId39"/>
    <p:sldId id="381" r:id="rId40"/>
    <p:sldId id="383" r:id="rId41"/>
    <p:sldId id="388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36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11" name="图片 10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12" name="图片 11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92985" y="2403475"/>
            <a:ext cx="71462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第八章  </a:t>
            </a:r>
            <a:r>
              <a:rPr lang="en-US" altLang="zh-CN" sz="4800" dirty="0"/>
              <a:t>GUI</a:t>
            </a:r>
            <a:r>
              <a:rPr lang="zh-CN" altLang="en-US" sz="4800" dirty="0"/>
              <a:t>界面设置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1220" y="365125"/>
            <a:ext cx="3912235" cy="989330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8.2.1 GUI</a:t>
            </a:r>
            <a:r>
              <a:rPr lang="zh-CN" altLang="en-US">
                <a:sym typeface="+mn-ea"/>
              </a:rPr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在例 8-2 加入了按钮, 把按钮加入到了框架中的窗格中, 所以首先要获取到窗口中的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窗格部分。 窗格部分是容器类。 容器类控件才能在其上加入其他控件。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1. 获取窗格的方法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public Container getContentPane(), 其中返回值类型 Container 是所有容器类的父类。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具体应用语句: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Container con = this. getContentPane();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2. 向窗格中添加控件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使用 add (Component comp) 方法添加控件。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con. add (b1);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14090" y="454660"/>
            <a:ext cx="4311650" cy="947420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8.2.1 GUI</a:t>
            </a:r>
            <a:r>
              <a:rPr lang="zh-CN" altLang="en-US">
                <a:sym typeface="+mn-ea"/>
              </a:rPr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60525"/>
            <a:ext cx="8637905" cy="49701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200" dirty="0"/>
              <a:t>例 8-3 添加两个按钮在窗口中，运行结果</a:t>
            </a:r>
            <a:r>
              <a:rPr lang="zh-CN" altLang="en-US" sz="1200" dirty="0"/>
              <a:t>右图。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import java. awt. Container;import java. awt. FlowLayout;import javax. swing. JButton;import javax. swing. JFrame;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public class Test_3 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public static void main(String[] args){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MyFrame m=new MyFrame();}}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class MyFrame extends JFrame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{JButton b1=new JButton("按钮 1");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JButton b2=new JButton("按钮 2");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MyFrame()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setTitle("窗口设计");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setSize(300,200);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setDefaultCloseOperation(JFrame. EXIT_ON_CLOSE);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Container con=this. getContentPane();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con. setLayout(new FlowLayout());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con. add(b1);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con. add(b2);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setVisible(true);</a:t>
            </a:r>
            <a:r>
              <a:rPr lang="en-US" altLang="zh-CN" sz="1200" dirty="0"/>
              <a:t>}}</a:t>
            </a:r>
            <a:endParaRPr lang="zh-CN" altLang="en-US" sz="1200" dirty="0"/>
          </a:p>
          <a:p>
            <a:pPr marL="0" indent="0">
              <a:buNone/>
            </a:pPr>
            <a:endParaRPr lang="zh-CN" altLang="en-US" sz="1200" dirty="0"/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1705" y="2961640"/>
            <a:ext cx="3050540" cy="28028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41980" y="467995"/>
            <a:ext cx="5054600" cy="941070"/>
          </a:xfrm>
        </p:spPr>
        <p:txBody>
          <a:bodyPr/>
          <a:lstStyle/>
          <a:p>
            <a:pPr algn="ctr"/>
            <a:r>
              <a:rPr lang="en-US" altLang="zh-CN"/>
              <a:t>8.2.2 </a:t>
            </a:r>
            <a:r>
              <a:rPr lang="zh-CN" altLang="en-US"/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12265"/>
            <a:ext cx="10962640" cy="570611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当窗口中有多个控件时, 需要使用布局管理器来管理组件在容器中的布局。 java. awt包中常用的布局管理器有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BorderLayout—边界布局；FlowLayout—流水布局；GridLayout—网格布局；GridBagLayout—网袋布局；CardLayout—卡片局。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这些类的实例就是一种具体的布局管理器。 每一种布局都有各自的规划设计方式, 通过 setLayout()方法为容器设置布局。 本章主要介绍前三种常用布局。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1. FlowLayout 布局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FlowLayout 是一种最简单的布局管理器, 它是将添加到容器中的控件按照添加顺序从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左到右, 从上到下依次排列。 一行排满之后再排另一行。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FlowLayout 构造方法如下: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FlowLayout(): 无参的构造方法, 该构造方法将容器设置为居中对齐, 水平间距和垂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直间距都默认为 5。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FlowLayout (int align): 可以设置容器的对齐方式, 水平间距和垂直间距都默认为 5。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FlowLayout (int align, int h, int v): 可以设置容器的对齐方式, 设置水平间距和垂直间距。</a:t>
            </a:r>
            <a:endParaRPr lang="zh-CN" altLang="en-US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623945" y="530225"/>
            <a:ext cx="4724400" cy="933450"/>
          </a:xfrm>
        </p:spPr>
        <p:txBody>
          <a:bodyPr/>
          <a:lstStyle/>
          <a:p>
            <a:pPr algn="l"/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46555"/>
            <a:ext cx="10515600" cy="493585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例 8-4 应用 FlowLayout()设置布局。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import java. awt. Container;import java. awt. FlowLayout;import javax. swing. JButton;import javax. swing. JFrame;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public class Test_4{public static void main(String[] args){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MyFrame m=new MyFrame();}}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class MyFrame extends JFrame{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b1=new JButton("按钮 1");JButton b2=new JButton("按钮 2");JButton b3=new JButton("按钮 3");JButton b4=new JButton("按钮 4");JButton b5=new JButton("按钮 5");JButton b6=new JButton("按钮 6");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MyFrame()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{this. setTitle("窗口设计");this. setSize(300,200);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this. setDefaultCloseOperation(JFrame. EXIT_ON_CLOSE);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Container con=this. getContentPane();con. setLayout(new FlowLayout());con. add(b1);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con. add(b2);con. add(b3);con. add(b4);con. add(b5);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con. add(b6);this. setVisible(true);}}</a:t>
            </a:r>
            <a:endParaRPr lang="zh-CN" altLang="en-US" sz="1200" b="1"/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4820" y="4543425"/>
            <a:ext cx="2252980" cy="20389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740785" y="447675"/>
            <a:ext cx="4359910" cy="955040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40205"/>
            <a:ext cx="10515600" cy="534479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000" b="1"/>
              <a:t>例 8-5 应用 FlowLayout (对齐方式) 设置布局。</a:t>
            </a:r>
            <a:endParaRPr lang="zh-CN" altLang="en-US" sz="10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import java. awt. *;import javax. swing. *;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public class Test_5 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public static void main(String[] args){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MyFrame m=new MyFrame();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}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}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class MyFrame extends JFrame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b1=new JButton("按钮 1");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b2=new JButton("按钮 2");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b3=new JButton("按钮 3");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b4=new JButton("按钮 4");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sz="1200" b="1"/>
          </a:p>
        </p:txBody>
      </p:sp>
      <p:sp>
        <p:nvSpPr>
          <p:cNvPr id="2" name="文本框 1"/>
          <p:cNvSpPr txBox="1"/>
          <p:nvPr/>
        </p:nvSpPr>
        <p:spPr>
          <a:xfrm>
            <a:off x="4221480" y="1835785"/>
            <a:ext cx="6979285" cy="4825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JButton b5=new JButton("按钮 5");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JButton b6=new JButton("按钮 6");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MyFrame()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setTitle("窗口设计");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setSize(300,200);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setDefaultCloseOperation(JFrame. EXIT_ON_CLOSE);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Container con=this. getContentPane();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setLayout(new FlowLayout(FlowLayout. LEFT));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add(b1);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add(b2);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add(b3);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add(b4);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add(b5);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add(b6);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this. setVisible(true);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8925" y="4451350"/>
            <a:ext cx="2577465" cy="19589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706495" y="420370"/>
            <a:ext cx="4422140" cy="948690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53540"/>
            <a:ext cx="4400550" cy="5204460"/>
          </a:xfrm>
        </p:spPr>
        <p:txBody>
          <a:bodyPr>
            <a:normAutofit fontScale="90000" lnSpcReduction="2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例 8-6 应用 FlowLayout (对齐方式, 行间距, 列间距) 设置布局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import java. awt. *;import javax. swing. *;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public class Test_6 {public static void main(String[] args){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MyFrame m=new MyFrame();}}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class MyFrame extends JFrame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{JButton b1=new JButton("按钮 1");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b2=new JButton("按钮 2");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b3=new JButton("按钮 3");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b4=new JButton("按钮 4");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b5=new JButton("按钮 5");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b6=new JButton("按钮 6");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MyFrame()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this. setTitle("窗口设计");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this. setSize(300,200);</a:t>
            </a:r>
            <a:endParaRPr lang="zh-CN" altLang="en-US" sz="1200" b="1"/>
          </a:p>
        </p:txBody>
      </p:sp>
      <p:sp>
        <p:nvSpPr>
          <p:cNvPr id="2" name="文本框 1"/>
          <p:cNvSpPr txBox="1"/>
          <p:nvPr/>
        </p:nvSpPr>
        <p:spPr>
          <a:xfrm>
            <a:off x="5283200" y="1699260"/>
            <a:ext cx="5824220" cy="4749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this. setDefaultCloseOperation(JFrame. EXIT_ON_CLOSE);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Container con=this. getContentPane();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setLayout(new FlowLayout(FlowLayout. LEFT,30,20));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add(b1);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add(b2);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add(b3);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add(b4);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add(b5);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con. add(b6);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this. setVisible(true);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945" y="4219575"/>
            <a:ext cx="255206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5975" y="365125"/>
            <a:ext cx="4510405" cy="1133475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12265"/>
            <a:ext cx="10515600" cy="486092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2. BorderLayout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BorderLayout 将容器分为上北、 下南、 左西、 右东和中间五个区域。 每个区域放置一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个控件或者一个容器。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例 8-7 应用 BorderLayout 布局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import java. awt. *;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import javax. swing. *;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public class Test_7{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public static void main(String[] args){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MyFrame m=new MyFrame();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}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}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class MyFrame extends JFrame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{</a:t>
            </a:r>
            <a:endParaRPr lang="zh-CN" altLang="en-US" sz="1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8700" y="365125"/>
            <a:ext cx="5053965" cy="1023620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791970"/>
            <a:ext cx="10515600" cy="48329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000" b="1"/>
              <a:t>JButton b1=new JButton("按钮 1");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JButton b2=new JButton("按钮 2");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JButton b3=new JButton("按钮 3");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JButton b4=new JButton("按钮 4");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JButton b5=new JButton("按钮 5");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JButton b6=new JButton("按钮 6");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MyFrame()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{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this. setTitle("窗口设计");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this. setSize(300,200);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this. setDefaultCloseOperation(JFrame. EXIT_ON_CLOSE);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Container con=this. getContentPane();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con. setLayout(new BorderLayout(10,10));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con. add(b1,BorderLayout. NORTH);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con. add(b2,BorderLayout. SOUTH);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con. add(b3,BorderLayout. WEST);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con. add(b4,BorderLayout. EAST);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con. add(b5,BorderLayout. CENTER);</a:t>
            </a:r>
            <a:endParaRPr lang="zh-CN" altLang="en-US" sz="1000" b="1"/>
          </a:p>
          <a:p>
            <a:pPr marL="0" indent="0">
              <a:buNone/>
            </a:pPr>
            <a:r>
              <a:rPr lang="zh-CN" altLang="en-US" sz="1000" b="1"/>
              <a:t>this. setVisible(true);}}</a:t>
            </a:r>
            <a:endParaRPr lang="zh-CN" altLang="en-US" sz="1000" b="1"/>
          </a:p>
        </p:txBody>
      </p:sp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3770" y="3031490"/>
            <a:ext cx="3246755" cy="28651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665220" y="474980"/>
            <a:ext cx="5467350" cy="1030605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4655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3. GridLayout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GridLayout 是将容器分成若干行和若干列组成的网格。 这些网格大小相同, 然后按照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从左到右的顺序依次添加入不同的单元格中。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例 8-8 应用 GridLayout 布局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import java. awt. *;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import javax. swing. *;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public class Test_8 {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public static void main(String[] args){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MyFrame m=new MyFrame();}}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class MyFrame extends JFrame{</a:t>
            </a:r>
            <a:endParaRPr lang="zh-CN" altLang="en-US" sz="16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665220" y="474980"/>
            <a:ext cx="5467350" cy="1030605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8.2.2 </a:t>
            </a:r>
            <a:r>
              <a:rPr lang="zh-CN" altLang="en-US">
                <a:sym typeface="+mn-ea"/>
              </a:rPr>
              <a:t>常用布局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4655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JButton b1=new JButton("按钮 1");JButton b2=new JButton("按钮 2");JButton b3=new JButton("按钮 3");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JButton b4=new JButton("按钮 4");JButton b5=new JButton("按钮 5");JButton b6=new JButton("按钮 6");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MyFrame(){this. setTitle("窗口设计");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this. setSize(300,200);this. setDefaultCloseOperation(JFrame. EXIT_ON_CLOSE);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Container con=this. getContentPane();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con. setLayout(new GridLayout(3,2));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con. add(b1);con. add(b2);con. add(b3);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con. add(b4);con. add(b5);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con. add(b6);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this. setVisible(true);}}</a:t>
            </a:r>
            <a:endParaRPr lang="zh-CN" altLang="en-US" sz="1600"/>
          </a:p>
        </p:txBody>
      </p:sp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1740" y="4043680"/>
            <a:ext cx="275209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80164" y="510598"/>
            <a:ext cx="3470564" cy="874857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059873" y="1505094"/>
            <a:ext cx="9878291" cy="3847811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/>
              <a:t>GUI</a:t>
            </a:r>
            <a:r>
              <a:rPr lang="zh-CN" altLang="en-US" dirty="0"/>
              <a:t>简介</a:t>
            </a: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常用布局</a:t>
            </a: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/>
              <a:t>Jpanel</a:t>
            </a:r>
            <a:r>
              <a:rPr lang="en-US" altLang="zh-CN" dirty="0"/>
              <a:t> </a:t>
            </a:r>
            <a:r>
              <a:rPr lang="zh-CN" altLang="en-US" dirty="0"/>
              <a:t>面板</a:t>
            </a: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常用控件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55365" y="365125"/>
            <a:ext cx="4870450" cy="879475"/>
          </a:xfrm>
        </p:spPr>
        <p:txBody>
          <a:bodyPr/>
          <a:lstStyle/>
          <a:p>
            <a:pPr algn="just"/>
            <a:r>
              <a:rPr lang="en-US" altLang="zh-CN"/>
              <a:t>8.2.3 JPanel </a:t>
            </a:r>
            <a:r>
              <a:rPr lang="zh-CN" altLang="en-US"/>
              <a:t>面板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647190"/>
            <a:ext cx="10515600" cy="4351338"/>
          </a:xfrm>
        </p:spPr>
        <p:txBody>
          <a:bodyPr>
            <a:normAutofit fontScale="7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如果把 JFrame 比喻成一面墙, 那么 Container con = this. getContentPane(); 可以理解为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从这面墙上获取面板区域, 即显示区域。 显示区域使用 setLayout( ) 方法设置布局。 而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JPanel 比喻成可以放置在显示区域的一张白纸。 这张白纸也是一个控件, 但是该种控件也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可以使用 setLayout()方法重新布局, 布局之后可以放置控件。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JPanel 面板是容器组件, 没有标题, 不能独立存在。 实例化以后必须使用 Container 类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的 add 方法装入到 Window 对象或 JFrame 对象中。</a:t>
            </a:r>
            <a:endParaRPr lang="zh-CN" altLang="en-US"/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5219700"/>
            <a:ext cx="6883400" cy="1591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83625" y="50800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8.2.3 JPanel </a:t>
            </a:r>
            <a:r>
              <a:rPr lang="zh-CN" altLang="en-US">
                <a:sym typeface="+mn-ea"/>
              </a:rPr>
              <a:t>面板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/>
              <a:t>例 8-9 使用 JPanel 设计窗口界面, 如图 8. 10 所示。</a:t>
            </a:r>
            <a:endParaRPr lang="zh-CN" altLang="en-US" sz="20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/>
              <a:t>分析设计:</a:t>
            </a:r>
            <a:endParaRPr lang="zh-CN" altLang="en-US" sz="20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/>
              <a:t>1. 首先本界面一共分为三行, 所以显示区域设置网格布局为三行一列。</a:t>
            </a:r>
            <a:endParaRPr lang="zh-CN" altLang="en-US" sz="20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/>
              <a:t>2. 每一行用一个 JPanel 组件。</a:t>
            </a:r>
            <a:endParaRPr lang="zh-CN" altLang="en-US" sz="20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/>
              <a:t>3. 每个 JPanel 添加两个控件。</a:t>
            </a:r>
            <a:endParaRPr lang="zh-CN" altLang="en-US" sz="20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/>
              <a:t>4. 最后把 JPanel 放入 JFrame 的显示面板区域</a:t>
            </a:r>
            <a:endParaRPr lang="zh-CN" altLang="en-US" sz="2000"/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785" y="3189605"/>
            <a:ext cx="239268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/>
          <a:lstStyle/>
          <a:p>
            <a:r>
              <a:rPr lang="en-US" altLang="zh-CN">
                <a:sym typeface="+mn-ea"/>
              </a:rPr>
              <a:t>8.2.3 JPanel </a:t>
            </a:r>
            <a:r>
              <a:rPr lang="zh-CN" altLang="en-US">
                <a:sym typeface="+mn-ea"/>
              </a:rPr>
              <a:t>面板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641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import java. awt. Container;import javax. swing. *;import java. awt. *;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public class Test_9 {public static void main(String[] args){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MyFrame m=new MyFrame();}}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class MyFrame extends JFrame{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JPanel jp1=new JPanel();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JPanel jp2=new JPanel();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JPanel jp3=new JPanel();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jb1=new JButton("按钮 1");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jb2=new JButton("按钮 2");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jlab1=new JButton("按钮 3");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jlab2=new JButton("按钮 4");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jpass=new JButton("按钮 5");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 b="1"/>
              <a:t>JButton jtext=new JButton("按钮 6");</a:t>
            </a:r>
            <a:endParaRPr lang="zh-CN" altLang="en-US" sz="1200" b="1"/>
          </a:p>
        </p:txBody>
      </p:sp>
      <p:sp>
        <p:nvSpPr>
          <p:cNvPr id="2" name="文本框 1"/>
          <p:cNvSpPr txBox="1"/>
          <p:nvPr/>
        </p:nvSpPr>
        <p:spPr>
          <a:xfrm>
            <a:off x="6207760" y="1691640"/>
            <a:ext cx="5396230" cy="5318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MyFrame()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setTitle("窗口设计");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setSize(300,200);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setDefaultCloseOperation(JFrame. EXIT_ON_CLOSE);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Container con=this. getContentPane();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setLayout(new GridLayout(3,1));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jp1. add(jlab1);jp1. add(jtext);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jp2. add(jlab2);jp2. add(jpass);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jp3. add(jb1);jp3. add(jb2);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add(jp1);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add(jp2);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add(jp3);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setVisible(true);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}}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471930"/>
            <a:ext cx="10515600" cy="4351338"/>
          </a:xfrm>
        </p:spPr>
        <p:txBody>
          <a:bodyPr>
            <a:noAutofit/>
          </a:bodyPr>
          <a:lstStyle/>
          <a:p>
            <a:pPr fontAlgn="auto">
              <a:lnSpc>
                <a:spcPct val="300000"/>
              </a:lnSpc>
              <a:buFont typeface="Wingdings" panose="05000000000000000000" charset="0"/>
              <a:buChar char="Ø"/>
            </a:pPr>
            <a:r>
              <a:rPr lang="zh-CN" altLang="en-US" sz="1600"/>
              <a:t>在窗口界面上需要用到各类控件来完成界面交互的基本操作功能。 基本控件主要有文本输入类控件和按钮类控件及下拉列表控件。 其中常用的文本输入组件有文本框 ( JText_x0002_Field)、 密码域 (JPasswordField)、 文本域 (JTextArea)、 标签 ( JLabel) 等。 按钮组件有普通按钮 (JButton)、 复选框 (JCheckBox)、 单选按钮 (JRadioButton) 等。 下拉列表框有JList 及 JComboBox 等。</a:t>
            </a:r>
            <a:endParaRPr lang="zh-CN" altLang="en-US" sz="1600"/>
          </a:p>
          <a:p>
            <a:pPr fontAlgn="auto">
              <a:lnSpc>
                <a:spcPct val="300000"/>
              </a:lnSpc>
              <a:buFont typeface="Wingdings" panose="05000000000000000000" charset="0"/>
              <a:buChar char="Ø"/>
            </a:pPr>
            <a:r>
              <a:rPr lang="zh-CN" altLang="en-US" sz="1600"/>
              <a:t>当你创建一个 JFrame 的时候 JFrame m = new JFrame(); 在构造方法 JFrame()内部会给m 默认添加一个窗口面板, 所以执行完 JFrame m = new JFrame(); 后 m 上面已经添加了一个默认的面板。 在 Java 中, 可以直接添加组件到面板容器, 也可以直接在容器内设置布局管理 (Layout Manager) 和删除部件。</a:t>
            </a:r>
            <a:endParaRPr lang="zh-CN" altLang="en-US" sz="16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641475"/>
            <a:ext cx="10515600" cy="521716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一、 文本输入组件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1. JTextField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JTextField 是单行文本域, 能够接收输入和显示数据。 主要用于信息量比较少的单行信息的接收和显示。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构造方法: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JTextField(), 创建一个空的输入文本框。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JTextField (String text), 用 text 字符串作为文本框的初始信息, 创建一个输入文本框。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JTextField (int n), 创建一个列宽为 n 的输入文本框。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常用方法: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int getColumns(), 返回文本框的列数。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setColumns (int columns), 设置文本框中的列数。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setText (String s), 设置文本框中的文本信息。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String getText(), 获取文本框中的文本信息。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setEditable (boolean b), 指定文本框的可编辑性。 创建的文本框默认为可编辑的。</a:t>
            </a:r>
            <a:endParaRPr lang="zh-CN" altLang="en-US" sz="1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641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2. JTextArea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JTextArea 文本域主要实现多行信息的输入。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常用构造方法: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JTextArea(), 创建一个初始信息是空的文本域。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JTextArea (int rows, int columns), 创建一个指定行数和列数的多行文本域。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JTextArea (String text), 构造具有指定文本、 行数和列数的文本域。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常用方法: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append (String str), 将指定的文本信息添加到末尾。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setColumns (int columns) 设置此 TextArea 中的列数。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setFont (Font f) 设置当前字体样式。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setLineWrap (boolean wrap) 设置文本域的换行。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setRows (int rows) 设置文本域的行数。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String getText()获取文本域的字符串。</a:t>
            </a:r>
            <a:endParaRPr lang="zh-CN" altLang="en-US" sz="12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641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3. JPasswordText 是口令框, 用掩码的形式显示用户输入信息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char [] getPassword(), 获取输入的密码框信息；void setEchoChar (char c) 设置回显的字符。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4. JLabel 标签是用户只能查看不能修改的文本信息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常用构造方法: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JLabel(), 创建一个空字符串信息的标签。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 (String text), 用指定的 text 文本创建一个标签。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 (Icon image), 用指定的图像创建一个标签。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 (String text, Icon icon, int align), 用指定的 text 文本和图像创建一个标签, 同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时可以设置对齐方式。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常用方法: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String getText(), 返回标签显示的文本信息。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setText (String text), 设置标签文本信息。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void setIcon (Icon icon), 设置标签的图像信息。</a:t>
            </a:r>
            <a:endParaRPr lang="zh-CN" altLang="en-US" sz="1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48945" y="160591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例 8-10 登录界面设计</a:t>
            </a:r>
            <a:r>
              <a:rPr lang="zh-CN" altLang="en-US" sz="1200" b="1"/>
              <a:t>。</a:t>
            </a:r>
            <a:endParaRPr lang="zh-CN" altLang="en-US" sz="1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import javax. swing. *;import java. awt. *;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public class Test_10 {public static void main(String[] args){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MyFrame m=new MyFrame();}}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class MyFrame extends JFrame{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JPanel jp1=new JPanel();JPanel jp2=new JPanel();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、JPanel jp3=new JPanel();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JButton jb1=new JButton("登录");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JButton jb2=new JButton("取消");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 jlab1=new JLabel("用户名");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 jlab2=new JLabel("密 码");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JPasswordField jpass=new JPasswordField(10);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JTextField jtext=new JTextField(10);</a:t>
            </a:r>
            <a:endParaRPr lang="zh-CN" altLang="en-US" sz="1200"/>
          </a:p>
        </p:txBody>
      </p:sp>
      <p:sp>
        <p:nvSpPr>
          <p:cNvPr id="2" name="文本框 1"/>
          <p:cNvSpPr txBox="1"/>
          <p:nvPr/>
        </p:nvSpPr>
        <p:spPr>
          <a:xfrm>
            <a:off x="5133340" y="1953895"/>
            <a:ext cx="57702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MyFrame()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setTitle("登录");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setSize(300,200);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setDefaultCloseOperation(JFrame. EXIT_ON_CLOSE);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Container con=this. getContentPane();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setLayout(new GridLayout(3,1));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jp1. add(jlab1);jp1. add(jtext);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jp2. add(jlab2);jp2. add(jpass);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jp3. add(jb1);jp3. add(jb2);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add(jp1);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add(jp2);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con. add(jp3);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setVisible(true);}}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0790" y="4428490"/>
            <a:ext cx="2893060" cy="21412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5779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二、 按钮组件类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1. JButton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JButton 普通按钮控件。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常用构造方法: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JButton()创建不带有设置文本或图标的按钮。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JButton (String text), 用指定的 text 文本创建一个按钮。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JButton (Icon image), 用指定的图像创建一个按钮。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JButton (String text, Icon icon), 用指定的 text 文本和图像创建一个按钮。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常用方法: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String getText(), 返回按钮显示的文本信息。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void setText (String text), 设置按钮文本信息。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void setIcon (Icon icon), 设置按钮的图像信息</a:t>
            </a:r>
            <a:endParaRPr lang="zh-CN" altLang="en-US" sz="1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577340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2. JRadioButton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常用构造方法: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JRadioButton(): 建立一个空的 JRadioButton。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 (Icon icon): 设置图像但是没有文字的单选按钮。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 (Icon icon, boolean selected): 建立一个既有图像又有其初始状态的单选按钮。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 (String text): 建立一个有文字的单选按钮。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 (String text, boolean selected): 建立一个有文字又有初始状态的单选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按钮。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 (String text, Icon icon): 建立一个有文字有图像的单选按钮。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JRadioButton (String text, Icon icon, boolean selected): 建立一个有文字、 图像和初始状态的单选按钮。</a:t>
            </a:r>
            <a:endParaRPr lang="zh-CN" altLang="en-US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62960" y="316865"/>
            <a:ext cx="4662170" cy="996315"/>
          </a:xfrm>
        </p:spPr>
        <p:txBody>
          <a:bodyPr/>
          <a:lstStyle/>
          <a:p>
            <a:pPr algn="ctr"/>
            <a:r>
              <a:rPr lang="en-US" altLang="zh-CN" sz="4000"/>
              <a:t>8.1 </a:t>
            </a:r>
            <a:r>
              <a:rPr lang="zh-CN" altLang="en-US" sz="4000"/>
              <a:t>项目导入</a:t>
            </a:r>
            <a:endParaRPr lang="zh-CN" altLang="en-US" sz="400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42925" y="1722755"/>
            <a:ext cx="10433050" cy="175831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dirty="0"/>
              <a:t>GUI 是 Java 程序设计中图形用户界面接口。 本项目是针对注册界面的设计, 结合了窗口设计的布局方式, 把各控件布局到注册窗口上, 具体的实现效果如图 8. 1 所示。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2800350" y="3164205"/>
            <a:ext cx="5056505" cy="328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635" y="3429000"/>
            <a:ext cx="3395345" cy="32835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641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3. JCheckBox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构造函数: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JCheckBox(): 创建一个无文字信息的复选框。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 (Icon icon): 创建一个只有图像复选框。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 (Icon icon, boolean selected): 创建一个有图像和初始状态的复选框。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 (String text): 创建一个有文字信息的复选框。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 (String text, boolean selected): 创建一个有文字信息和初始状态的复选框。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 (String text, Icon icon): 创建一个有文字信息和有图像的复选框。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JCheckBox (String text, Icon icon, boolean selected): 建立一个有文字信息, 有图像,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有初始状态的复选框。</a:t>
            </a:r>
            <a:endParaRPr lang="zh-CN" altLang="en-US" sz="16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584960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例 8-11 设计注册界面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import java. awt. *;import javax. swing. *;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public class Test_11 {public static void main(String[] args){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// TODO Auto-generated method stub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MyFrame m=new MyFrame();}}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class MyFrame extends JFrame{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JLabel lab1=new JLabel("兴趣");JLabel lab2=new JLabel("性别");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JButton b1=new JButton("注册");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JButton b2=new JButton("重置");JCheckBox c1=new JCheckBox("C 语言");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JCheckBox c2=new JCheckBox("Java 语言");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JCheckBox c3=new JCheckBox("android 语言");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JRadioButton r1=new JRadioButton("男");</a:t>
            </a:r>
            <a:endParaRPr lang="zh-CN" altLang="en-US" sz="12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200"/>
              <a:t>JRadioButton r2=new JRadioButton("女");</a:t>
            </a:r>
            <a:endParaRPr lang="zh-CN" altLang="en-US" sz="1200"/>
          </a:p>
        </p:txBody>
      </p:sp>
      <p:sp>
        <p:nvSpPr>
          <p:cNvPr id="2" name="文本框 1"/>
          <p:cNvSpPr txBox="1"/>
          <p:nvPr/>
        </p:nvSpPr>
        <p:spPr>
          <a:xfrm>
            <a:off x="5868670" y="1706245"/>
            <a:ext cx="5779135" cy="1171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MyFrame(){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setTitle("注册信息");this. setSize(300,160);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setDefaultCloseOperation(JFrame. EXIT_ON_CLOSE);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8670" y="2650490"/>
            <a:ext cx="5473700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Container hb=this. getContentPane();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hb. setLayout(new GridLayout(3,1));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JPanel p1=new JPanel();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p1. setLayout(new FlowLayout(FlowLayout. LEFT));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p1. add(lab1);p1. add(c1);p1. add(c2);p1. add(c3);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JPanel p2=new JPanel();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ButtonGroup gr1=new ButtonGroup();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gr1. add(r1);gr1. add(r2);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p2. setLayout(new FlowLayout(FlowLayout. LEFT));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p2. add(lab2);p2. add(r1);p2. add(r2);JPanel p3=new JPanel();p3. setLayout(new FlowLayout());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p3. add(b1);p3. add(b2);hb. add(p1);hb. add(p2);hb. add(p3);this. setVisible(true);}}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6675" y="4032885"/>
            <a:ext cx="1965325" cy="152844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98475" y="1557020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三、 列表框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1. JList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JList 构造函数: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JList(): 创建一个 JList 控件。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JList (ListModel dataModel): 利用 ListModel 建立一个 JList 控件；JList (Object [] listData): 利用数组建立一个 JList 控件。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JList (Vector listData): 利用 Vector 建立一个 JList 控件。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2. JComboBox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构造函数: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JComboBox(): 建立一个新的 JComboBox 组件。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JComboBox (ComboBoxModel aModel): 用 ComboBoxModel 建立一个新的 JComboBox组件。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JComboBox (Object [] items): 利用数组对象建立一个新的 JComboBox 组件。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/>
              <a:t>JComboBox (Vector items): 利用 Vector 对象建立一个新的 JComboBox 组件。</a:t>
            </a:r>
            <a:endParaRPr lang="zh-CN" altLang="en-US" sz="1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68475"/>
            <a:ext cx="10515600" cy="4351338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/>
              <a:t>向组合框对象里加入条目的具体方式如下: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JComboBox box1=new JComboBox();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box1. addItem("job1");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box1. addItem("job2");</a:t>
            </a:r>
            <a:endParaRPr lang="zh-CN" altLang="en-US" sz="1600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/>
              <a:t>使用 String 数组创建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String[] cbox1={"job1","job2"};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JComboBox box2=new JComboBox(cbox1);</a:t>
            </a:r>
            <a:endParaRPr lang="zh-CN" altLang="en-US" sz="1600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/>
              <a:t>对组合框是否能够被编辑也可以进行设置：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/>
              <a:t>box2.setEditable(true);</a:t>
            </a:r>
            <a:endParaRPr lang="zh-CN" altLang="en-US" sz="16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89430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例 8-12 用列表框设置出发地和目的地。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import java. awt. Container;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import javax. swing. *;import java. awt. *;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public class Test_12 {public static void main(String[] args){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MyFrame m=new MyFrame();}}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class MyFrame extends JFrame{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JLabel jlb1=new JLabel("你的出发地");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JLabel jlb2=new JLabel("你的目的地");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JComboBox jcb1;JList jl1;JScrollPane jsp1;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public MyFrame(){</a:t>
            </a:r>
            <a:endParaRPr lang="zh-CN" altLang="en-US" sz="14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/>
              <a:t>JPanel jp1=new JPanel();</a:t>
            </a:r>
            <a:endParaRPr lang="zh-CN" altLang="en-US" sz="1400"/>
          </a:p>
        </p:txBody>
      </p:sp>
      <p:sp>
        <p:nvSpPr>
          <p:cNvPr id="2" name="文本框 1"/>
          <p:cNvSpPr txBox="1"/>
          <p:nvPr/>
        </p:nvSpPr>
        <p:spPr>
          <a:xfrm>
            <a:off x="6144260" y="1676400"/>
            <a:ext cx="4419600" cy="5477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Panel jp2=new JPanel();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JPanel jp3=new JPanel();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 t1[]={"北京","上海","大连","广州"};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jcb1=new JComboBox(t1);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 t2[]={"北京","上海","广州","武汉","大连"};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jl1=new JList(t2);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jl1. setVisibleRowCount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(2);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jsp1=new JScrollPane(jl1);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jp1. add(jlb1);jp1. add(jcb1);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jp2. add(jlb2);jp2. add(jsp1);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this. setLayout(new GridLayout(3,1));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this. add(jp1);this. add(jp2);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this. setSize(300,200);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this. setLocation(300,300);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this. setDefaultCloseOperation(JFrame. EXIT_ON_CLOSE);this. setVisible(true);}}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3260" y="4323715"/>
            <a:ext cx="2619375" cy="2158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8.2.4 </a:t>
            </a:r>
            <a:r>
              <a:rPr lang="zh-CN" altLang="en-US">
                <a:sym typeface="+mn-ea"/>
              </a:rPr>
              <a:t>常用控件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68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四、 格式设置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setFont (字体, 字形, 字号) 设置控件的字体格式。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setForeground (颜色值) 设置控件字体的颜色。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例 8-13 设置文本框字体和字形及颜色。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import javax. swing. *;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import java. awt. *;public class Test_13{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public static void main(String[] args){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MyFrame m=new MyFrame();}}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class MyFrame extends JFrame{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JLabel lab1=new JLabel("字体格式设置");</a:t>
            </a:r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5578475" y="2279015"/>
            <a:ext cx="5049520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MyFrame()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Container hb=this. getContentPane();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hb. add(lab1);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lab1. setFont(new Font("黑体",Font. BOLD,40));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lab1. setForeground(Color. red);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setSize(300,200);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setTitle("格式设置");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setDefaultCloseOperation(JFrame. EXIT_ON_CLOSE);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setVisible(true);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}}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7545" y="4197985"/>
            <a:ext cx="2521585" cy="236537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8.3 </a:t>
            </a:r>
            <a:r>
              <a:rPr lang="zh-CN" altLang="en-US">
                <a:sym typeface="+mn-ea"/>
              </a:rPr>
              <a:t>项目实践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68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本项目应用了基本控件的使用, 基本布局的使用及基本窗口的设置。 下面针对该程序的设计过程进行功能分析。</a:t>
            </a:r>
            <a:endParaRPr lang="zh-CN" altLang="en-US" sz="18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1. 首先构建 JFrame 类的子类。</a:t>
            </a:r>
            <a:endParaRPr lang="zh-CN" altLang="en-US" sz="18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2. 把各控件添加为该类的属性。</a:t>
            </a:r>
            <a:endParaRPr lang="zh-CN" altLang="en-US" sz="18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3. 在该类的构造方法中, 设置窗口基本属性, 获取窗口中的面板部分。 并对面板采用网格布局。</a:t>
            </a:r>
            <a:endParaRPr lang="zh-CN" altLang="en-US" sz="18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4. 在网格的每个单元格中放置控件。</a:t>
            </a:r>
            <a:endParaRPr lang="zh-CN" altLang="en-US" sz="18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5. 调整窗口显示状态</a:t>
            </a:r>
            <a:endParaRPr lang="zh-CN" altLang="en-US" sz="18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8.3 </a:t>
            </a:r>
            <a:r>
              <a:rPr lang="zh-CN" altLang="en-US">
                <a:sym typeface="+mn-ea"/>
              </a:rPr>
              <a:t>项目实践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68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程序代码如下: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import java. awt. *;import javax. swing. *;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public class ZhuC {public static void main(String[] args){// TODO Auto-generated method stub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MyFrame m1=new MyFrame();}}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class MyFrame extends JFrame{ 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JLabel yhm=new JLabel("用户名:");JTextField t_yhm=new JTextField(18);JLabel mm=new JLabel("密码:");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JTextField t_mm=new JTextField(18);JLabel qrmm=new JLabel("确认密码:");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JTextField t_qrmm=new JTextField(18);JLabel xx=new JLabel("性别:");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JRadioButton r1=new JRadioButton("男");JRadioButton r2=new JRadioButton("女");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JLabel lxfs=new JLabel("联系方式:");JTextField t_lxfs=new JTextField(18);JLabel xk=new JLabel("选修课程:");</a:t>
            </a:r>
            <a:endParaRPr lang="zh-CN" altLang="en-US" sz="16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8.3 </a:t>
            </a:r>
            <a:r>
              <a:rPr lang="zh-CN" altLang="en-US">
                <a:sym typeface="+mn-ea"/>
              </a:rPr>
              <a:t>项目实践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68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JCheckBox c1=new JCheckBox("C 语言");JCheckBox c2=new JCheckBox("Java");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JCheckBox c3=new JCheckBox("Android");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JButton b1=new JButton("注册");JButton b2=new JButton("重置");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MyFrame(){</a:t>
            </a:r>
            <a:r>
              <a:rPr lang="en-US" altLang="zh-CN" sz="1600"/>
              <a:t>  </a:t>
            </a:r>
            <a:r>
              <a:rPr lang="zh-CN" altLang="en-US" sz="1600"/>
              <a:t>this. setTitle("注册");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this. setSize(300,400);this. setDefaultCloseOperation(JFrame. EXIT_ON_CLOSE);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Container pane=this. getContentPane();pane. setLayout(new GridLayout(7,1));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JPanel p1=new JPanel();p1. setLayout(new FlowLayout(FlowLayout. LEFT));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p1. add(yhm);p1. add(t_yhm);JPanel p2=new JPanel();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p2. setLayout(new FlowLayout(FlowLayout. LEFT));p2. add(mm);p2. add(t_mm);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JPanel p3=new JPanel();p3. setLayout(new FlowLayout(FlowLayout. LEFT));p3. add(qrmm);p3. add(t_qrmm);</a:t>
            </a:r>
            <a:endParaRPr lang="zh-CN" altLang="en-US" sz="16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69335" y="365125"/>
            <a:ext cx="5053965" cy="1016635"/>
          </a:xfrm>
        </p:spPr>
        <p:txBody>
          <a:bodyPr>
            <a:normAutofit/>
          </a:bodyPr>
          <a:lstStyle/>
          <a:p>
            <a:pPr algn="ctr"/>
            <a:r>
              <a:rPr lang="en-US" altLang="zh-CN">
                <a:sym typeface="+mn-ea"/>
              </a:rPr>
              <a:t>8.3 </a:t>
            </a:r>
            <a:r>
              <a:rPr lang="zh-CN" altLang="en-US">
                <a:sym typeface="+mn-ea"/>
              </a:rPr>
              <a:t>项目实践</a:t>
            </a:r>
            <a:endParaRPr lang="zh-CN" altLang="en-US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38505" y="1768475"/>
            <a:ext cx="10515600" cy="4351338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JPanel p4=new JPanel();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p4. setLayout(new FlowLayout(FlowLayout. LEFT));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ButtonGroup g=new ButtonGroup();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g. add(r1);g. add(r2);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p4. add(xx);p4. add(r1);p4. add(r2);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JPanel p5=new JPanel();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p5. setLayout(new FlowLayout(FlowLayout. LEFT));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p5. add(lxfs);p5. add(t_lxfs);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JPanel p6=new JPanel();</a:t>
            </a:r>
            <a:endParaRPr lang="zh-CN" altLang="en-US" sz="1600"/>
          </a:p>
          <a:p>
            <a:pPr marL="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/>
              <a:t>p6. setLayout(new FlowLayout(FlowLayout. LEFT));</a:t>
            </a:r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6767195" y="1845945"/>
            <a:ext cx="421513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p6. add(xk);p6. add(c1);p6. add(c2);p6. add(c3);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JPanel p7=new JPanel();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p7. setLayout(new FlowLayout(FlowLayout. CENTER));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p7. add(b1);p7. add(b2);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pane. add(p1);pane. add(p2);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pane. add(p3);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pane. add(p4);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pane. add(p5);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pane. add(p6);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pane. add(p7);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this. setVisible(true);}}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96615" y="302895"/>
            <a:ext cx="3596005" cy="1167765"/>
          </a:xfrm>
        </p:spPr>
        <p:txBody>
          <a:bodyPr/>
          <a:lstStyle/>
          <a:p>
            <a:pPr algn="r"/>
            <a:r>
              <a:rPr lang="en-US" altLang="zh-CN" sz="4000"/>
              <a:t>8.2 </a:t>
            </a:r>
            <a:r>
              <a:rPr lang="zh-CN" altLang="en-US" sz="4000"/>
              <a:t>知识点概述</a:t>
            </a:r>
            <a:endParaRPr lang="zh-CN" altLang="en-US" sz="400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913765" y="1963420"/>
            <a:ext cx="10515600" cy="4351338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dirty="0"/>
              <a:t>在程序设计过程中经常需要设计图形用户界面, 图形用户界面是用户与计算机交互的接口。 用户界面设计的好坏对整个应用程序有着重要的影响。 Java 使用 GUI (Graphical User Inter-219face) 提供给用户操作的图形界面, 具体包括窗口、 菜单、 按钮等组件和其他各种屏幕元素。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93745" y="413385"/>
            <a:ext cx="4566285" cy="927735"/>
          </a:xfrm>
        </p:spPr>
        <p:txBody>
          <a:bodyPr/>
          <a:lstStyle/>
          <a:p>
            <a:pPr algn="ctr"/>
            <a:r>
              <a:rPr lang="en-US" altLang="zh-CN"/>
              <a:t>8.2.1 GUI</a:t>
            </a:r>
            <a:r>
              <a:rPr lang="zh-CN" altLang="en-US"/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dirty="0"/>
              <a:t>GUI 图形用户接口主要通过 java. awt 和 javax. swing 开发包提供具体的图形操作功能。 其中 java. awt 包中提供了基本的 GUI 设计工具。 java. awt 包中的抽象类 Component 是所有 GUI组件的父类。 javax. swing 包与 awt 相比提供了更完整的组件, 引入了许多新的特性和能力。GUI 的组件主要分为基本组件和容器类组件。 基本组件上不能容纳其他组件, 而容器类组件可以用来容纳其他组件。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7570" y="323850"/>
            <a:ext cx="4312285" cy="1112520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8.2.1 GUI</a:t>
            </a:r>
            <a:r>
              <a:rPr lang="zh-CN" altLang="en-US">
                <a:sym typeface="+mn-ea"/>
              </a:rPr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21360" y="1708785"/>
            <a:ext cx="6148070" cy="51492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400" dirty="0"/>
              <a:t>例 8-1 简单的图形界面程序例子，运行结果见右图。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import javax. swing. JFrame;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public class Test_1 {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public static void main(String[] args){//用设计的窗口类来创建具体的窗口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MyFrame m=new MyFrame();}}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//设计一个窗口类,需要继承 JFrame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class MyFrame extends JFrame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{ //在构造方法中初始化窗口的状态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MyFrame()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{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this. setTitle("窗口设计");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this. setSize(200,100);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this. setDefaultCloseOperation(JFrame. EXIT_ON_CLOSE);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this. setVisible(true);</a:t>
            </a:r>
            <a:r>
              <a:rPr lang="en-US" altLang="zh-CN" sz="1400" dirty="0">
                <a:sym typeface="+mn-ea"/>
              </a:rPr>
              <a:t>} }</a:t>
            </a:r>
            <a:endParaRPr lang="en-US" altLang="zh-CN" sz="1400" dirty="0"/>
          </a:p>
          <a:p>
            <a:pPr marL="0" indent="0">
              <a:buNone/>
            </a:pPr>
            <a:endParaRPr lang="en-US" altLang="zh-CN" sz="1400" dirty="0"/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5205" y="3429000"/>
            <a:ext cx="2788285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1220" y="475615"/>
            <a:ext cx="4098290" cy="934085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8.2.1 GUI</a:t>
            </a:r>
            <a:r>
              <a:rPr lang="zh-CN" altLang="en-US">
                <a:sym typeface="+mn-ea"/>
              </a:rPr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828165"/>
            <a:ext cx="10515600" cy="502983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在窗口设计中需要设计 JFrame 的子类。 JFrame 就是一个窗口类。 例 8 - 1 中的MyFrame 继承了 JFrame, MyFrame 也成为了一个窗口。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JFrame 常用的构造方法: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1. public JFrame(): 创建默认的框架, 该框架不带标题。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2. public JFrame (String title): 创建带标题的框架, 该框架的标题信息由 String title指定。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用 JFrame 的子类创建一个具体的框架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MyFrame m1 = new MyFrame(); / / m1 框架创建时没有指定标题信息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MyFrame m1 = new MyFrame ( “窗口标题” ); / / m1 框架创建时指定了标题信息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651250" y="413385"/>
            <a:ext cx="4971415" cy="900430"/>
          </a:xfrm>
        </p:spPr>
        <p:txBody>
          <a:bodyPr/>
          <a:lstStyle/>
          <a:p>
            <a:pPr algn="l"/>
            <a:r>
              <a:rPr lang="en-US" altLang="zh-CN">
                <a:sym typeface="+mn-ea"/>
              </a:rPr>
              <a:t>8.2.1 GUI</a:t>
            </a:r>
            <a:r>
              <a:rPr lang="zh-CN" altLang="en-US">
                <a:sym typeface="+mn-ea"/>
              </a:rPr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41680" y="1701800"/>
            <a:ext cx="10515600" cy="515620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JFrame 的常用方法: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1. public void setSize ( int width, int height), 设置框架的大小, width 设置宽度,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height 设置高度, 例如在构造方法中调用 this. setSize (300, 200)。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2. public void setTitle (String title), 设置框架的标题信息。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例如在构造方法中 this. setTitle ( “窗口标题” )。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3. public void setVisible (boolean b), 设置框架的显示状态。 true 表示显示, false 表示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隐藏。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例如在构造方法中调用 this. setVisible (true)。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4. public void setDefaultCloseOperation (int operation), 设置框架缺省的关闭操作。</a:t>
            </a:r>
            <a:endParaRPr lang="zh-CN" altLang="en-US" sz="1600" dirty="0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600" dirty="0"/>
              <a:t>例如在构造方法中 this. setDefaultCloseOperation (JFrame. EXIT_ON_CLOSE)。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635" y="365125"/>
            <a:ext cx="5433060" cy="975995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8.2.1 GUI</a:t>
            </a:r>
            <a:r>
              <a:rPr lang="zh-CN" altLang="en-US">
                <a:sym typeface="+mn-ea"/>
              </a:rPr>
              <a:t>简介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666115" y="1633220"/>
            <a:ext cx="10859770" cy="50939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200" dirty="0"/>
              <a:t>例 8-2 添加一个按钮在窗口中。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import java. awt. Container;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import javax. swing. JButton;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import javax. swing. JFrame;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public class Test_2{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public static void main(String[] args){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MyFrame m=new MyFrame();}}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class MyFrame extends JFrame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JButton b1=new JButton("Hello World!");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MyFrame()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{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setTitle("窗口设计");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setSize(300,200);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setDefaultCloseOperation(JFrame. EXIT_ON_CLOSE);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Container con=this. getContentPane();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con. add(b1);</a:t>
            </a:r>
            <a:endParaRPr lang="zh-CN" altLang="en-US" sz="1200" dirty="0"/>
          </a:p>
          <a:p>
            <a:pPr marL="0" indent="0">
              <a:buNone/>
            </a:pPr>
            <a:r>
              <a:rPr lang="zh-CN" altLang="en-US" sz="1200" dirty="0"/>
              <a:t>this. setVisible(true);</a:t>
            </a:r>
            <a:r>
              <a:rPr lang="en-US" altLang="zh-CN" sz="1400" dirty="0"/>
              <a:t>}}</a:t>
            </a:r>
            <a:endParaRPr lang="en-US" altLang="zh-CN" sz="1400" dirty="0"/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35" y="3109595"/>
            <a:ext cx="3851910" cy="29108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2.xml><?xml version="1.0" encoding="utf-8"?>
<p:tagLst xmlns:p="http://schemas.openxmlformats.org/presentationml/2006/main">
  <p:tag name="KSO_WPP_MARK_KEY" val="7a4b7dfc-e4b6-4cd3-8539-7edf2a0562a2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17290</Words>
  <Application>WPS 演示</Application>
  <PresentationFormat>宽屏</PresentationFormat>
  <Paragraphs>629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Wingdings</vt:lpstr>
      <vt:lpstr>Office 主题​​</vt:lpstr>
      <vt:lpstr>PowerPoint 演示文稿</vt:lpstr>
      <vt:lpstr>学习目标</vt:lpstr>
      <vt:lpstr>8.1 项目导入</vt:lpstr>
      <vt:lpstr>8.2 知识点概述</vt:lpstr>
      <vt:lpstr>8.2.1 GUI简介</vt:lpstr>
      <vt:lpstr>8.2.1 GUI简介</vt:lpstr>
      <vt:lpstr>8.2.1 GUI简介</vt:lpstr>
      <vt:lpstr>8.2.1 GUI简介</vt:lpstr>
      <vt:lpstr>8.2.1 GUI简介</vt:lpstr>
      <vt:lpstr>8.2.1 GUI简介</vt:lpstr>
      <vt:lpstr>8.2.1 GUI简介</vt:lpstr>
      <vt:lpstr>8.2.2 常用布局</vt:lpstr>
      <vt:lpstr>8.2.2 常用布局</vt:lpstr>
      <vt:lpstr>8.2.2 常用布局</vt:lpstr>
      <vt:lpstr>8.2.2 常用布局</vt:lpstr>
      <vt:lpstr>8.2.2 常用布局</vt:lpstr>
      <vt:lpstr>8.2.2 常用布局</vt:lpstr>
      <vt:lpstr>8.2.2 常用布局</vt:lpstr>
      <vt:lpstr>8.2.2 常用布局</vt:lpstr>
      <vt:lpstr>8.2.3 JPanel 面板</vt:lpstr>
      <vt:lpstr>8.2.3 JPanel 面板</vt:lpstr>
      <vt:lpstr>8.2.3 JPanel 面板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8.2.4 常用控件</vt:lpstr>
      <vt:lpstr>8.3 项目实践</vt:lpstr>
      <vt:lpstr>8.3 项目实践</vt:lpstr>
      <vt:lpstr>8.3 项目实践</vt:lpstr>
      <vt:lpstr>8.3 项目实践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73</cp:revision>
  <dcterms:created xsi:type="dcterms:W3CDTF">2019-07-12T06:05:00Z</dcterms:created>
  <dcterms:modified xsi:type="dcterms:W3CDTF">2023-08-28T02:19:37Z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49E431E65EF5413C9C0A3144418DF330_12</vt:lpwstr>
  </property>
  <property fmtid="{D5CDD505-2E9C-101B-9397-08002B2CF9AE}" pid="3" name="KSOProductBuildVer">
    <vt:lpwstr>2052-11.1.0.14309</vt:lpwstr>
  </property>
</Properties>
</file>