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321" r:id="rId4"/>
    <p:sldId id="324" r:id="rId5"/>
    <p:sldId id="322" r:id="rId6"/>
    <p:sldId id="323" r:id="rId7"/>
    <p:sldId id="326" r:id="rId8"/>
    <p:sldId id="344" r:id="rId9"/>
    <p:sldId id="345" r:id="rId10"/>
    <p:sldId id="327" r:id="rId11"/>
    <p:sldId id="332" r:id="rId12"/>
    <p:sldId id="333" r:id="rId13"/>
    <p:sldId id="346" r:id="rId14"/>
    <p:sldId id="334" r:id="rId15"/>
    <p:sldId id="335" r:id="rId16"/>
    <p:sldId id="336" r:id="rId17"/>
    <p:sldId id="347" r:id="rId18"/>
    <p:sldId id="348" r:id="rId19"/>
    <p:sldId id="349" r:id="rId20"/>
    <p:sldId id="363" r:id="rId21"/>
    <p:sldId id="364" r:id="rId22"/>
    <p:sldId id="365" r:id="rId23"/>
    <p:sldId id="366" r:id="rId24"/>
    <p:sldId id="367" r:id="rId25"/>
    <p:sldId id="368" r:id="rId26"/>
    <p:sldId id="369" r:id="rId27"/>
    <p:sldId id="337" r:id="rId28"/>
    <p:sldId id="343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uyujia" initials="w" lastIdx="1" clrIdx="0"/>
  <p:cmAuthor id="2" name="Administrat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DCE6"/>
    <a:srgbClr val="09E7DC"/>
    <a:srgbClr val="7C7D73"/>
    <a:srgbClr val="819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2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388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gs" Target="tags/tag3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/>
          <a:srcRect l="22353" t="-10161"/>
          <a:stretch>
            <a:fillRect/>
          </a:stretch>
        </p:blipFill>
        <p:spPr>
          <a:xfrm>
            <a:off x="0" y="6158753"/>
            <a:ext cx="12196481" cy="699247"/>
          </a:xfrm>
          <a:prstGeom prst="rect">
            <a:avLst/>
          </a:prstGeom>
        </p:spPr>
      </p:pic>
      <p:pic>
        <p:nvPicPr>
          <p:cNvPr id="8" name="图片 7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4" t="36095" r="77458" b="-1"/>
          <a:stretch>
            <a:fillRect/>
          </a:stretch>
        </p:blipFill>
        <p:spPr>
          <a:xfrm>
            <a:off x="96818" y="107577"/>
            <a:ext cx="914400" cy="445974"/>
          </a:xfrm>
          <a:prstGeom prst="rect">
            <a:avLst/>
          </a:prstGeom>
        </p:spPr>
      </p:pic>
      <p:pic>
        <p:nvPicPr>
          <p:cNvPr id="9" name="图片 8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54" t="46551" r="11453" b="7375"/>
          <a:stretch>
            <a:fillRect/>
          </a:stretch>
        </p:blipFill>
        <p:spPr>
          <a:xfrm>
            <a:off x="96818" y="527125"/>
            <a:ext cx="1097280" cy="3215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910" y="39202"/>
            <a:ext cx="1792090" cy="10120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/>
          <a:srcRect l="22353" t="-10161"/>
          <a:stretch>
            <a:fillRect/>
          </a:stretch>
        </p:blipFill>
        <p:spPr>
          <a:xfrm>
            <a:off x="0" y="6158753"/>
            <a:ext cx="12196481" cy="699247"/>
          </a:xfrm>
          <a:prstGeom prst="rect">
            <a:avLst/>
          </a:prstGeom>
        </p:spPr>
      </p:pic>
      <p:pic>
        <p:nvPicPr>
          <p:cNvPr id="8" name="图片 7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4" t="36095" r="77458" b="-1"/>
          <a:stretch>
            <a:fillRect/>
          </a:stretch>
        </p:blipFill>
        <p:spPr>
          <a:xfrm>
            <a:off x="96818" y="107577"/>
            <a:ext cx="914400" cy="445974"/>
          </a:xfrm>
          <a:prstGeom prst="rect">
            <a:avLst/>
          </a:prstGeom>
        </p:spPr>
      </p:pic>
      <p:pic>
        <p:nvPicPr>
          <p:cNvPr id="9" name="图片 8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54" t="46551" r="11453" b="7375"/>
          <a:stretch>
            <a:fillRect/>
          </a:stretch>
        </p:blipFill>
        <p:spPr>
          <a:xfrm>
            <a:off x="96818" y="527125"/>
            <a:ext cx="1097280" cy="3215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910" y="39202"/>
            <a:ext cx="1792090" cy="10120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467029"/>
            <a:ext cx="12192000" cy="1792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l="22353" t="-10161"/>
          <a:stretch>
            <a:fillRect/>
          </a:stretch>
        </p:blipFill>
        <p:spPr>
          <a:xfrm>
            <a:off x="0" y="6158753"/>
            <a:ext cx="12196481" cy="1975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467029"/>
            <a:ext cx="12192000" cy="1792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l="22353" t="-10161"/>
          <a:stretch>
            <a:fillRect/>
          </a:stretch>
        </p:blipFill>
        <p:spPr>
          <a:xfrm>
            <a:off x="0" y="6158753"/>
            <a:ext cx="12196481" cy="1975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>
            <a:alphaModFix amt="50000"/>
          </a:blip>
          <a:srcRect l="3135" r="1" b="1"/>
          <a:stretch>
            <a:fillRect/>
          </a:stretch>
        </p:blipFill>
        <p:spPr>
          <a:xfrm>
            <a:off x="3069" y="0"/>
            <a:ext cx="12188931" cy="68579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12257" y="2794197"/>
            <a:ext cx="870154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第六章抽象类与接口</a:t>
            </a:r>
            <a:endParaRPr lang="zh-CN" altLang="en-US" sz="6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172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 sz="44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例</a:t>
            </a:r>
            <a:r>
              <a:rPr lang="en-US" altLang="zh-CN" sz="44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6-2</a:t>
            </a:r>
            <a:r>
              <a:rPr lang="zh-CN" altLang="en-US" sz="44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抽象方法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50142"/>
            <a:ext cx="10515600" cy="481780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179705" indent="0" eaLnBrk="0">
              <a:lnSpc>
                <a:spcPct val="100000"/>
              </a:lnSpc>
              <a:spcBef>
                <a:spcPts val="425"/>
              </a:spcBef>
              <a:spcAft>
                <a:spcPts val="0"/>
              </a:spcAft>
              <a:buNone/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关于抽象方法的几点说明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:</a:t>
            </a:r>
            <a:endParaRPr lang="en-US" altLang="zh-CN" sz="18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179705" indent="0" eaLnBrk="0">
              <a:lnSpc>
                <a:spcPct val="100000"/>
              </a:lnSpc>
              <a:spcBef>
                <a:spcPts val="425"/>
              </a:spcBef>
              <a:spcAft>
                <a:spcPts val="0"/>
              </a:spcAft>
              <a:buNone/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1.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抽象类中可以有抽象方法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,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也可以没有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,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但是有抽象方法的类一定是抽象类。</a:t>
            </a:r>
            <a:endParaRPr lang="zh-CN" altLang="en-US" sz="18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179705" indent="0" eaLnBrk="0">
              <a:lnSpc>
                <a:spcPct val="100000"/>
              </a:lnSpc>
              <a:spcBef>
                <a:spcPts val="425"/>
              </a:spcBef>
              <a:spcAft>
                <a:spcPts val="0"/>
              </a:spcAft>
              <a:buNone/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2.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在抽象类中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,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抽象方法前必须加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abstract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关键字修饰。</a:t>
            </a:r>
            <a:endParaRPr lang="zh-CN" altLang="en-US" sz="18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179705" indent="0" eaLnBrk="0">
              <a:lnSpc>
                <a:spcPct val="100000"/>
              </a:lnSpc>
              <a:spcBef>
                <a:spcPts val="425"/>
              </a:spcBef>
              <a:spcAft>
                <a:spcPts val="0"/>
              </a:spcAft>
              <a:buNone/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abstract class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学生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{</a:t>
            </a: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79705" indent="0" eaLnBrk="0">
              <a:lnSpc>
                <a:spcPct val="100000"/>
              </a:lnSpc>
              <a:spcBef>
                <a:spcPts val="425"/>
              </a:spcBef>
              <a:spcAft>
                <a:spcPts val="0"/>
              </a:spcAft>
              <a:buNone/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int num;</a:t>
            </a: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79705" indent="0" eaLnBrk="0">
              <a:lnSpc>
                <a:spcPct val="100000"/>
              </a:lnSpc>
              <a:spcBef>
                <a:spcPts val="425"/>
              </a:spcBef>
              <a:spcAft>
                <a:spcPts val="0"/>
              </a:spcAft>
              <a:buNone/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String name;</a:t>
            </a: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79705" indent="0" eaLnBrk="0">
              <a:lnSpc>
                <a:spcPct val="100000"/>
              </a:lnSpc>
              <a:spcBef>
                <a:spcPts val="425"/>
              </a:spcBef>
              <a:spcAft>
                <a:spcPts val="0"/>
              </a:spcAft>
              <a:buNone/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学生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(int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num,String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name){</a:t>
            </a: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79705" indent="0" eaLnBrk="0">
              <a:lnSpc>
                <a:spcPct val="100000"/>
              </a:lnSpc>
              <a:spcBef>
                <a:spcPts val="425"/>
              </a:spcBef>
              <a:spcAft>
                <a:spcPts val="0"/>
              </a:spcAft>
              <a:buNone/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   this. num=num;</a:t>
            </a: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79705" indent="0" eaLnBrk="0">
              <a:lnSpc>
                <a:spcPct val="100000"/>
              </a:lnSpc>
              <a:spcBef>
                <a:spcPts val="425"/>
              </a:spcBef>
              <a:spcAft>
                <a:spcPts val="0"/>
              </a:spcAft>
              <a:buNone/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   this. name=name;</a:t>
            </a: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79705" indent="0" eaLnBrk="0">
              <a:lnSpc>
                <a:spcPct val="100000"/>
              </a:lnSpc>
              <a:spcBef>
                <a:spcPts val="425"/>
              </a:spcBef>
              <a:spcAft>
                <a:spcPts val="0"/>
              </a:spcAft>
              <a:buNone/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}</a:t>
            </a: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79705" indent="0" eaLnBrk="0">
              <a:lnSpc>
                <a:spcPct val="100000"/>
              </a:lnSpc>
              <a:spcBef>
                <a:spcPts val="425"/>
              </a:spcBef>
              <a:spcAft>
                <a:spcPts val="0"/>
              </a:spcAft>
              <a:buNone/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abstract void study();</a:t>
            </a: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79705" indent="0" eaLnBrk="0">
              <a:lnSpc>
                <a:spcPct val="100000"/>
              </a:lnSpc>
              <a:spcBef>
                <a:spcPts val="425"/>
              </a:spcBef>
              <a:spcAft>
                <a:spcPts val="0"/>
              </a:spcAft>
              <a:buNone/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}</a:t>
            </a: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79705" indent="0" eaLnBrk="0">
              <a:lnSpc>
                <a:spcPct val="100000"/>
              </a:lnSpc>
              <a:spcBef>
                <a:spcPts val="425"/>
              </a:spcBef>
              <a:spcAft>
                <a:spcPts val="0"/>
              </a:spcAft>
              <a:buNone/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该类中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abstract void study ( );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方法只有方法的声明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,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没有方法的实现为抽象方法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,</a:t>
            </a:r>
            <a:endParaRPr lang="en-US" altLang="zh-CN" sz="18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179705" indent="0" eaLnBrk="0">
              <a:lnSpc>
                <a:spcPct val="100000"/>
              </a:lnSpc>
              <a:spcBef>
                <a:spcPts val="425"/>
              </a:spcBef>
              <a:buNone/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如果不加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abstract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将报错。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172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 sz="44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例</a:t>
            </a:r>
            <a:r>
              <a:rPr lang="en-US" altLang="zh-CN" sz="44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6-2</a:t>
            </a:r>
            <a:r>
              <a:rPr lang="zh-CN" altLang="en-US" sz="44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抽象方法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50142"/>
            <a:ext cx="10515600" cy="481780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179705" indent="0" eaLnBrk="0">
              <a:lnSpc>
                <a:spcPct val="100000"/>
              </a:lnSpc>
              <a:spcBef>
                <a:spcPts val="425"/>
              </a:spcBef>
              <a:spcAft>
                <a:spcPts val="0"/>
              </a:spcAft>
              <a:buNone/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如果抽象类的子类是一个具体类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就必须实现抽象类的所有抽象方法。</a:t>
            </a:r>
            <a:endParaRPr lang="zh-CN" altLang="en-US" sz="18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79705" indent="0" eaLnBrk="0">
              <a:lnSpc>
                <a:spcPct val="100000"/>
              </a:lnSpc>
              <a:spcBef>
                <a:spcPts val="425"/>
              </a:spcBef>
              <a:spcAft>
                <a:spcPts val="0"/>
              </a:spcAft>
              <a:buNone/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class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大学生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extends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学生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{</a:t>
            </a: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79705" indent="0" eaLnBrk="0">
              <a:lnSpc>
                <a:spcPct val="100000"/>
              </a:lnSpc>
              <a:spcBef>
                <a:spcPts val="425"/>
              </a:spcBef>
              <a:spcAft>
                <a:spcPts val="0"/>
              </a:spcAft>
              <a:buNone/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大学生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(int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num,String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name){</a:t>
            </a: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79705" indent="0" eaLnBrk="0">
              <a:lnSpc>
                <a:spcPct val="100000"/>
              </a:lnSpc>
              <a:spcBef>
                <a:spcPts val="425"/>
              </a:spcBef>
              <a:spcAft>
                <a:spcPts val="0"/>
              </a:spcAft>
              <a:buNone/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     super(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num,name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);</a:t>
            </a: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79705" indent="0" eaLnBrk="0">
              <a:lnSpc>
                <a:spcPct val="100000"/>
              </a:lnSpc>
              <a:spcBef>
                <a:spcPts val="425"/>
              </a:spcBef>
              <a:spcAft>
                <a:spcPts val="0"/>
              </a:spcAft>
              <a:buNone/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}</a:t>
            </a: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79705" indent="0" eaLnBrk="0">
              <a:lnSpc>
                <a:spcPct val="100000"/>
              </a:lnSpc>
              <a:spcBef>
                <a:spcPts val="425"/>
              </a:spcBef>
              <a:spcAft>
                <a:spcPts val="0"/>
              </a:spcAft>
              <a:buNone/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public void study(){</a:t>
            </a: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79705" indent="0" eaLnBrk="0">
              <a:lnSpc>
                <a:spcPct val="100000"/>
              </a:lnSpc>
              <a:spcBef>
                <a:spcPts val="425"/>
              </a:spcBef>
              <a:spcAft>
                <a:spcPts val="0"/>
              </a:spcAft>
              <a:buNone/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System.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println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(name+"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正在学习大学的课程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");</a:t>
            </a: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79705" indent="0" eaLnBrk="0">
              <a:lnSpc>
                <a:spcPct val="100000"/>
              </a:lnSpc>
              <a:spcBef>
                <a:spcPts val="425"/>
              </a:spcBef>
              <a:spcAft>
                <a:spcPts val="0"/>
              </a:spcAft>
              <a:buNone/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}</a:t>
            </a: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79705" indent="0" eaLnBrk="0">
              <a:lnSpc>
                <a:spcPct val="100000"/>
              </a:lnSpc>
              <a:spcBef>
                <a:spcPts val="425"/>
              </a:spcBef>
              <a:spcAft>
                <a:spcPts val="0"/>
              </a:spcAft>
              <a:buNone/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}</a:t>
            </a: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79705" indent="0" eaLnBrk="0">
              <a:lnSpc>
                <a:spcPct val="100000"/>
              </a:lnSpc>
              <a:spcBef>
                <a:spcPts val="425"/>
              </a:spcBef>
              <a:spcAft>
                <a:spcPts val="0"/>
              </a:spcAft>
              <a:buNone/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大学生类没有用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abstract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修饰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,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所以该类不是抽象类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,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是一个具体类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,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该类必须实现</a:t>
            </a:r>
            <a:endParaRPr lang="zh-CN" altLang="en-US" sz="18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179705" indent="0" eaLnBrk="0">
              <a:lnSpc>
                <a:spcPct val="100000"/>
              </a:lnSpc>
              <a:spcBef>
                <a:spcPts val="425"/>
              </a:spcBef>
              <a:spcAft>
                <a:spcPts val="0"/>
              </a:spcAft>
              <a:buNone/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父类的所有抽象方法。</a:t>
            </a:r>
            <a:endParaRPr lang="zh-CN" altLang="en-US" sz="18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179705" indent="0" eaLnBrk="0">
              <a:lnSpc>
                <a:spcPct val="100000"/>
              </a:lnSpc>
              <a:spcBef>
                <a:spcPts val="425"/>
              </a:spcBef>
              <a:spcAft>
                <a:spcPts val="0"/>
              </a:spcAft>
              <a:buNone/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 private, static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关键字不能用于修饰抽象方法。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508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altLang="zh-CN" dirty="0"/>
              <a:t> </a:t>
            </a:r>
            <a:r>
              <a:rPr lang="en-US" altLang="zh-CN" sz="44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6.2.2</a:t>
            </a:r>
            <a:r>
              <a:rPr lang="en-US" altLang="zh-CN" b="1" spc="-5" dirty="0">
                <a:solidFill>
                  <a:srgbClr val="00AEEF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en-US" b="1" spc="-5" dirty="0">
                <a:solidFill>
                  <a:srgbClr val="00AEEF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接口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995947"/>
            <a:ext cx="10515600" cy="449692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360045" indent="0" eaLnBrk="0">
              <a:lnSpc>
                <a:spcPct val="200000"/>
              </a:lnSpc>
              <a:spcBef>
                <a:spcPts val="430"/>
              </a:spcBef>
              <a:spcAft>
                <a:spcPts val="0"/>
              </a:spcAft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Java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只支持单重继承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即一个类只能有一个直接父类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不能同时是多个父类的子类。 比如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已知沙发类描述沙发的属性和操作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又已知床类描述床的属性和操作。 现要设计沙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166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发床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具有沙发和床的共同特点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但是由于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Java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是单重继承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因此设计沙发床不能同时继 承沙发和床。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Java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是使用接口的设计来解决该类问题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接口是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Java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程序设计中最重要的概 念之一。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491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1800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br>
              <a:rPr lang="en-US" altLang="zh-CN" sz="1800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2700" b="1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6.2.2 </a:t>
            </a:r>
            <a:r>
              <a:rPr lang="zh-CN" altLang="en-US" sz="2700" b="1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接口</a:t>
            </a:r>
            <a:b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2660" y="1784412"/>
            <a:ext cx="10821140" cy="485938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40000" lnSpcReduction="20000"/>
          </a:bodyPr>
          <a:lstStyle/>
          <a:p>
            <a:pPr marL="43815" indent="0" eaLnBrk="0">
              <a:lnSpc>
                <a:spcPct val="120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zh-CN" altLang="en-US" sz="6200" spc="10" dirty="0">
                <a:solidFill>
                  <a:srgbClr val="00AEEF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一</a:t>
            </a:r>
            <a:r>
              <a:rPr lang="en-US" altLang="zh-CN" sz="6200" spc="10" dirty="0">
                <a:solidFill>
                  <a:srgbClr val="00AEEF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</a:t>
            </a:r>
            <a:r>
              <a:rPr lang="zh-CN" altLang="en-US" sz="6200" spc="10" dirty="0">
                <a:solidFill>
                  <a:srgbClr val="00AEEF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接口</a:t>
            </a:r>
            <a:endParaRPr lang="en-US" altLang="zh-CN" sz="6200" spc="10" dirty="0">
              <a:solidFill>
                <a:srgbClr val="00AEEF"/>
              </a:solidFill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43815" indent="0" eaLnBrk="0">
              <a:lnSpc>
                <a:spcPct val="120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en-US" altLang="zh-CN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 </a:t>
            </a:r>
            <a:r>
              <a:rPr lang="zh-CN" altLang="en-US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用 </a:t>
            </a:r>
            <a:r>
              <a:rPr lang="en-US" altLang="zh-CN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interface </a:t>
            </a:r>
            <a:r>
              <a:rPr lang="zh-CN" altLang="en-US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关键字定义接口</a:t>
            </a:r>
            <a:r>
              <a:rPr lang="en-US" altLang="zh-CN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, </a:t>
            </a:r>
            <a:r>
              <a:rPr lang="zh-CN" altLang="en-US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接口可以理解为是特殊的抽象类。 接口中所有的成员方法都是抽象的</a:t>
            </a:r>
            <a:r>
              <a:rPr lang="en-US" altLang="zh-CN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, </a:t>
            </a:r>
            <a:r>
              <a:rPr lang="zh-CN" altLang="en-US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所有的属性都是常量。 接口是抽象方法和常量值的集合。 定义接口格式如下</a:t>
            </a:r>
            <a:r>
              <a:rPr lang="en-US" altLang="zh-CN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:</a:t>
            </a:r>
            <a:endParaRPr lang="en-US" altLang="zh-CN" sz="3700" spc="10" dirty="0"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43815" indent="0" eaLnBrk="0">
              <a:spcBef>
                <a:spcPts val="1125"/>
              </a:spcBef>
              <a:spcAft>
                <a:spcPts val="0"/>
              </a:spcAft>
              <a:buNone/>
            </a:pPr>
            <a:r>
              <a:rPr lang="zh-CN" altLang="en-US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访问修饰符 </a:t>
            </a:r>
            <a:r>
              <a:rPr lang="en-US" altLang="zh-CN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interface </a:t>
            </a:r>
            <a:r>
              <a:rPr lang="zh-CN" altLang="en-US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接口名</a:t>
            </a:r>
            <a:r>
              <a:rPr lang="en-US" altLang="zh-CN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{</a:t>
            </a:r>
            <a:endParaRPr lang="en-US" altLang="zh-CN" sz="3700" spc="10" dirty="0"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43815" indent="0" eaLnBrk="0">
              <a:spcBef>
                <a:spcPts val="1125"/>
              </a:spcBef>
              <a:spcAft>
                <a:spcPts val="0"/>
              </a:spcAft>
              <a:buNone/>
            </a:pPr>
            <a:r>
              <a:rPr lang="zh-CN" altLang="en-US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    静态常量</a:t>
            </a:r>
            <a:r>
              <a:rPr lang="en-US" altLang="zh-CN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;</a:t>
            </a:r>
            <a:endParaRPr lang="en-US" altLang="zh-CN" sz="3700" spc="10" dirty="0"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43815" indent="0" eaLnBrk="0">
              <a:spcBef>
                <a:spcPts val="1125"/>
              </a:spcBef>
              <a:spcAft>
                <a:spcPts val="0"/>
              </a:spcAft>
              <a:buNone/>
            </a:pPr>
            <a:r>
              <a:rPr lang="zh-CN" altLang="en-US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   抽象方法</a:t>
            </a:r>
            <a:r>
              <a:rPr lang="en-US" altLang="zh-CN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;</a:t>
            </a:r>
            <a:endParaRPr lang="en-US" altLang="zh-CN" sz="3700" spc="10" dirty="0"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43815" indent="0" eaLnBrk="0">
              <a:spcBef>
                <a:spcPts val="1125"/>
              </a:spcBef>
              <a:spcAft>
                <a:spcPts val="0"/>
              </a:spcAft>
              <a:buNone/>
            </a:pPr>
            <a:r>
              <a:rPr lang="en-US" altLang="zh-CN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}</a:t>
            </a:r>
            <a:endParaRPr lang="en-US" altLang="zh-CN" sz="3700" spc="10" dirty="0"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43815" indent="0" eaLnBrk="0">
              <a:spcBef>
                <a:spcPts val="1125"/>
              </a:spcBef>
              <a:spcAft>
                <a:spcPts val="0"/>
              </a:spcAft>
              <a:buNone/>
            </a:pPr>
            <a:r>
              <a:rPr lang="zh-CN" altLang="en-US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例如：</a:t>
            </a:r>
            <a:endParaRPr lang="zh-CN" altLang="en-US" sz="3700" spc="10" dirty="0"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43815" indent="0" eaLnBrk="0">
              <a:spcBef>
                <a:spcPts val="1125"/>
              </a:spcBef>
              <a:spcAft>
                <a:spcPts val="0"/>
              </a:spcAft>
              <a:buNone/>
            </a:pPr>
            <a:r>
              <a:rPr lang="en-US" altLang="zh-CN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interface </a:t>
            </a:r>
            <a:r>
              <a:rPr lang="zh-CN" altLang="en-US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沙发</a:t>
            </a:r>
            <a:r>
              <a:rPr lang="en-US" altLang="zh-CN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{</a:t>
            </a:r>
            <a:endParaRPr lang="en-US" altLang="zh-CN" sz="3700" spc="10" dirty="0"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43815" indent="0" eaLnBrk="0">
              <a:spcBef>
                <a:spcPts val="1125"/>
              </a:spcBef>
              <a:spcAft>
                <a:spcPts val="0"/>
              </a:spcAft>
              <a:buNone/>
            </a:pPr>
            <a:r>
              <a:rPr lang="en-US" altLang="zh-CN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   public static final int </a:t>
            </a:r>
            <a:r>
              <a:rPr lang="en-US" altLang="zh-CN" sz="3700" spc="10" dirty="0" err="1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rs</a:t>
            </a:r>
            <a:r>
              <a:rPr lang="en-US" altLang="zh-CN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=5;</a:t>
            </a:r>
            <a:endParaRPr lang="en-US" altLang="zh-CN" sz="3700" spc="10" dirty="0"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43815" indent="0" eaLnBrk="0">
              <a:spcBef>
                <a:spcPts val="1125"/>
              </a:spcBef>
              <a:spcAft>
                <a:spcPts val="0"/>
              </a:spcAft>
              <a:buNone/>
            </a:pPr>
            <a:r>
              <a:rPr lang="en-US" altLang="zh-CN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   public void </a:t>
            </a:r>
            <a:r>
              <a:rPr lang="en-US" altLang="zh-CN" sz="3700" spc="10" dirty="0" err="1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WatchTV</a:t>
            </a:r>
            <a:r>
              <a:rPr lang="en-US" altLang="zh-CN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();</a:t>
            </a:r>
            <a:endParaRPr lang="en-US" altLang="zh-CN" sz="3700" spc="10" dirty="0"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43815" indent="0" eaLnBrk="0">
              <a:spcBef>
                <a:spcPts val="1125"/>
              </a:spcBef>
              <a:spcAft>
                <a:spcPts val="0"/>
              </a:spcAft>
              <a:buNone/>
            </a:pPr>
            <a:r>
              <a:rPr lang="en-US" altLang="zh-CN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}</a:t>
            </a:r>
            <a:endParaRPr lang="en-US" altLang="zh-CN" sz="3700" spc="10" dirty="0"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43815" indent="0" eaLnBrk="0">
              <a:lnSpc>
                <a:spcPct val="120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zh-CN" altLang="en-US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接口是特殊的抽象类</a:t>
            </a:r>
            <a:r>
              <a:rPr lang="en-US" altLang="zh-CN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, </a:t>
            </a:r>
            <a:r>
              <a:rPr lang="zh-CN" altLang="en-US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接口中所有的属性都是常量值</a:t>
            </a:r>
            <a:r>
              <a:rPr lang="en-US" altLang="zh-CN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, </a:t>
            </a:r>
            <a:r>
              <a:rPr lang="zh-CN" altLang="en-US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所有的方法都是抽象方法。 在接口中每一个方法只能有方法的声明</a:t>
            </a:r>
            <a:r>
              <a:rPr lang="en-US" altLang="zh-CN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, </a:t>
            </a:r>
            <a:r>
              <a:rPr lang="zh-CN" altLang="en-US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不能有方法体</a:t>
            </a:r>
            <a:r>
              <a:rPr lang="en-US" altLang="zh-CN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, </a:t>
            </a:r>
            <a:r>
              <a:rPr lang="zh-CN" altLang="en-US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但是可以省略 </a:t>
            </a:r>
            <a:r>
              <a:rPr lang="en-US" altLang="zh-CN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abstract </a:t>
            </a:r>
            <a:r>
              <a:rPr lang="zh-CN" altLang="en-US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修饰。 同时接口没有构造方法</a:t>
            </a:r>
            <a:r>
              <a:rPr lang="en-US" altLang="zh-CN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, </a:t>
            </a:r>
            <a:r>
              <a:rPr lang="zh-CN" altLang="en-US" sz="37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更不能被实例化。</a:t>
            </a:r>
            <a:endParaRPr lang="zh-CN" altLang="en-US" sz="3700" spc="10" dirty="0"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43815" indent="0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  <a:buNone/>
            </a:pPr>
            <a:endParaRPr lang="en-US" altLang="zh-CN" sz="3700" spc="10" dirty="0"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endParaRPr lang="en-US" altLang="zh-CN" sz="1800" spc="10" dirty="0">
              <a:solidFill>
                <a:srgbClr val="00AEEF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407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altLang="zh-CN" b="1" dirty="0">
                <a:solidFill>
                  <a:srgbClr val="0ADCE6"/>
                </a:solidFill>
              </a:rPr>
              <a:t>6.2.2 </a:t>
            </a:r>
            <a:r>
              <a:rPr lang="zh-CN" altLang="en-US" b="1" dirty="0">
                <a:solidFill>
                  <a:srgbClr val="0ADCE6"/>
                </a:solidFill>
              </a:rPr>
              <a:t>接口</a:t>
            </a:r>
            <a:endParaRPr lang="zh-CN" altLang="en-US" b="1" dirty="0">
              <a:solidFill>
                <a:srgbClr val="0ADCE6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93289"/>
            <a:ext cx="10515600" cy="438367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 lnSpcReduction="10000"/>
          </a:bodyPr>
          <a:lstStyle/>
          <a:p>
            <a:pPr marL="26543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</a:pPr>
            <a:endParaRPr lang="en-US" altLang="zh-CN" sz="1800" spc="20" dirty="0">
              <a:solidFill>
                <a:srgbClr val="00AEEF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36830" indent="0" eaLnBrk="0">
              <a:lnSpc>
                <a:spcPct val="110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zh-CN" altLang="en-US" sz="1800" spc="2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接口和接口之间的关系仍然是继承的关系</a:t>
            </a:r>
            <a:r>
              <a:rPr lang="en-US" altLang="zh-CN" sz="1800" spc="2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spc="2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但是在接口继承接口时可以继承多个接口。 与类之间的单继承有区别。</a:t>
            </a:r>
            <a:endParaRPr lang="zh-CN" altLang="en-US" sz="1800" spc="2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endParaRPr lang="en-US" altLang="zh-CN" sz="1800" spc="20" dirty="0"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36830" indent="0" eaLnBrk="0">
              <a:lnSpc>
                <a:spcPct val="100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1800" spc="2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interface A{</a:t>
            </a:r>
            <a:endParaRPr lang="en-US" altLang="zh-CN" sz="1800" spc="2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6830" indent="0" eaLnBrk="0">
              <a:lnSpc>
                <a:spcPct val="100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1800" spc="2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    …</a:t>
            </a:r>
            <a:endParaRPr lang="en-US" altLang="zh-CN" sz="1800" spc="2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6830" indent="0" eaLnBrk="0">
              <a:lnSpc>
                <a:spcPct val="100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1800" spc="2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}</a:t>
            </a:r>
            <a:endParaRPr lang="en-US" altLang="zh-CN" sz="1800" spc="2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6830" indent="0" eaLnBrk="0">
              <a:lnSpc>
                <a:spcPct val="100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1800" spc="2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interface B{</a:t>
            </a:r>
            <a:endParaRPr lang="en-US" altLang="zh-CN" sz="1800" spc="2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6830" indent="0" eaLnBrk="0">
              <a:lnSpc>
                <a:spcPct val="100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1800" spc="2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    …</a:t>
            </a:r>
            <a:endParaRPr lang="en-US" altLang="zh-CN" sz="1800" spc="2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6830" indent="0" eaLnBrk="0">
              <a:lnSpc>
                <a:spcPct val="100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1800" spc="2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}</a:t>
            </a:r>
            <a:endParaRPr lang="en-US" altLang="zh-CN" sz="1800" spc="2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6830" indent="0" eaLnBrk="0">
              <a:lnSpc>
                <a:spcPct val="100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1800" spc="2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interface C extends A,B{</a:t>
            </a:r>
            <a:endParaRPr lang="en-US" altLang="zh-CN" sz="1800" spc="2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6830" indent="0" eaLnBrk="0">
              <a:lnSpc>
                <a:spcPct val="100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1800" spc="2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    …</a:t>
            </a:r>
            <a:endParaRPr lang="en-US" altLang="zh-CN" sz="1800" spc="2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6830" indent="0" eaLnBrk="0">
              <a:lnSpc>
                <a:spcPct val="100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1800" spc="2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}</a:t>
            </a:r>
            <a:endParaRPr lang="en-US" altLang="zh-CN" sz="1800" spc="2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491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1800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br>
              <a:rPr lang="en-US" altLang="zh-CN" sz="1800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2700" b="1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6.2.2 </a:t>
            </a:r>
            <a:r>
              <a:rPr lang="zh-CN" altLang="en-US" sz="2700" b="1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接口</a:t>
            </a:r>
            <a:b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2660" y="1784412"/>
            <a:ext cx="10821140" cy="485938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43815" indent="0" eaLnBrk="0">
              <a:lnSpc>
                <a:spcPct val="100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zh-CN" altLang="en-US" sz="1900" spc="10" dirty="0">
                <a:solidFill>
                  <a:srgbClr val="00AEEF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二</a:t>
            </a:r>
            <a:r>
              <a:rPr lang="en-US" altLang="zh-CN" sz="1900" spc="10" dirty="0">
                <a:solidFill>
                  <a:srgbClr val="00AEEF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1900" spc="10" dirty="0">
                <a:solidFill>
                  <a:srgbClr val="00AEEF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接口的使用</a:t>
            </a:r>
            <a:endParaRPr lang="en-US" altLang="zh-CN" sz="1900" spc="10" dirty="0">
              <a:solidFill>
                <a:srgbClr val="00AEEF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43815" indent="0" eaLnBrk="0">
              <a:lnSpc>
                <a:spcPct val="100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zh-CN" altLang="en-US" sz="1900" spc="1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接口的使用与类的使用不同</a:t>
            </a:r>
            <a:r>
              <a:rPr lang="en-US" altLang="zh-CN" sz="1900" spc="1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en-US" sz="1900" spc="1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类可以直接创建对象</a:t>
            </a:r>
            <a:r>
              <a:rPr lang="en-US" altLang="zh-CN" sz="1900" spc="1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en-US" sz="1900" spc="1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而接口不能</a:t>
            </a:r>
            <a:r>
              <a:rPr lang="en-US" altLang="zh-CN" sz="1900" spc="1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en-US" sz="1900" spc="1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接口中所有的方法</a:t>
            </a:r>
            <a:endParaRPr lang="zh-CN" altLang="en-US" sz="1900" spc="1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43815" indent="0" eaLnBrk="0">
              <a:lnSpc>
                <a:spcPct val="100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zh-CN" altLang="en-US" sz="1900" spc="1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都是抽象方法。 接口在使用的时候要实例化相应的实现类。 使用接口时首先需要创建类实</a:t>
            </a:r>
            <a:endParaRPr lang="zh-CN" altLang="en-US" sz="1900" spc="1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43815" indent="0" eaLnBrk="0">
              <a:lnSpc>
                <a:spcPct val="100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zh-CN" altLang="en-US" sz="1900" spc="1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现接口</a:t>
            </a:r>
            <a:r>
              <a:rPr lang="en-US" altLang="zh-CN" sz="1900" spc="1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en-US" sz="1900" spc="1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而且一个类可以实现多个接口。</a:t>
            </a:r>
            <a:endParaRPr lang="zh-CN" altLang="en-US" sz="1900" spc="1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43815" indent="0" eaLnBrk="0">
              <a:lnSpc>
                <a:spcPct val="100000"/>
              </a:lnSpc>
              <a:spcBef>
                <a:spcPts val="1125"/>
              </a:spcBef>
              <a:spcAft>
                <a:spcPts val="0"/>
              </a:spcAft>
              <a:buNone/>
            </a:pPr>
            <a:endParaRPr lang="en-US" altLang="zh-CN" sz="1900" spc="1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43815" indent="0" eaLnBrk="0">
              <a:lnSpc>
                <a:spcPct val="100000"/>
              </a:lnSpc>
              <a:spcBef>
                <a:spcPts val="1125"/>
              </a:spcBef>
              <a:spcAft>
                <a:spcPts val="0"/>
              </a:spcAft>
              <a:buNone/>
            </a:pPr>
            <a:endParaRPr lang="en-US" altLang="zh-CN" sz="1900" spc="1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43815" indent="0" eaLnBrk="0">
              <a:lnSpc>
                <a:spcPct val="100000"/>
              </a:lnSpc>
              <a:spcBef>
                <a:spcPts val="1125"/>
              </a:spcBef>
              <a:spcAft>
                <a:spcPts val="0"/>
              </a:spcAft>
              <a:buNone/>
            </a:pPr>
            <a:endParaRPr lang="en-US" altLang="zh-CN" sz="1900" spc="1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43815" indent="0" eaLnBrk="0">
              <a:lnSpc>
                <a:spcPct val="100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en-US" altLang="zh-CN" sz="1900" spc="1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class </a:t>
            </a:r>
            <a:r>
              <a:rPr lang="zh-CN" altLang="en-US" sz="1900" spc="1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类名 </a:t>
            </a:r>
            <a:r>
              <a:rPr lang="en-US" altLang="zh-CN" sz="1900" spc="1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implements </a:t>
            </a:r>
            <a:r>
              <a:rPr lang="zh-CN" altLang="en-US" sz="1900" spc="1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多个接口</a:t>
            </a:r>
            <a:r>
              <a:rPr lang="en-US" altLang="zh-CN" sz="1900" spc="1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{</a:t>
            </a:r>
            <a:endParaRPr lang="en-US" altLang="zh-CN" sz="1900" spc="1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43815" indent="0" eaLnBrk="0">
              <a:lnSpc>
                <a:spcPct val="100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zh-CN" altLang="en-US" sz="1900" spc="1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      实现方法</a:t>
            </a:r>
            <a:endParaRPr lang="zh-CN" altLang="en-US" sz="1900" spc="1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43815" indent="0" eaLnBrk="0">
              <a:lnSpc>
                <a:spcPct val="100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en-US" altLang="zh-CN" sz="1900" spc="1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}</a:t>
            </a:r>
            <a:endParaRPr lang="en-US" altLang="zh-CN" sz="1900" spc="10" dirty="0">
              <a:solidFill>
                <a:srgbClr val="00AEEF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625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en-US" altLang="zh-CN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6.2.2</a:t>
            </a:r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接口</a:t>
            </a:r>
            <a:endParaRPr lang="zh-CN" altLang="en-US" sz="24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4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6400" dirty="0">
                <a:solidFill>
                  <a:schemeClr val="accent5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6400" dirty="0">
                <a:solidFill>
                  <a:schemeClr val="accent5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6-3  </a:t>
            </a:r>
            <a:r>
              <a:rPr lang="zh-CN" altLang="en-US" sz="6400" dirty="0">
                <a:solidFill>
                  <a:schemeClr val="accent5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接口的实现</a:t>
            </a:r>
            <a:endParaRPr lang="en-US" altLang="zh-CN" sz="6400" dirty="0">
              <a:solidFill>
                <a:schemeClr val="accent5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914400" indent="-9144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Test_3</a:t>
            </a:r>
            <a:endParaRPr lang="en-US" altLang="zh-CN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altLang="zh-CN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public static void main(String </a:t>
            </a:r>
            <a:r>
              <a:rPr lang="en-US" altLang="zh-CN" sz="5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args</a:t>
            </a: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[])</a:t>
            </a:r>
            <a:endParaRPr lang="en-US" altLang="zh-CN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altLang="zh-CN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lnSpc>
                <a:spcPct val="80000"/>
              </a:lnSpc>
              <a:buFont typeface="+mj-lt"/>
              <a:buAutoNum type="arabicPeriod"/>
            </a:pPr>
            <a:r>
              <a:rPr lang="zh-CN" altLang="en-US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沙发床 </a:t>
            </a: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s=new </a:t>
            </a:r>
            <a:r>
              <a:rPr lang="zh-CN" altLang="en-US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沙发床</a:t>
            </a: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  <a:endParaRPr lang="en-US" altLang="zh-CN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s. </a:t>
            </a:r>
            <a:r>
              <a:rPr lang="en-US" altLang="zh-CN" sz="5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setz</a:t>
            </a: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(1);</a:t>
            </a:r>
            <a:endParaRPr lang="en-US" altLang="zh-CN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if(s. </a:t>
            </a:r>
            <a:r>
              <a:rPr lang="en-US" altLang="zh-CN" sz="5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getz</a:t>
            </a: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()= =1)</a:t>
            </a:r>
            <a:endParaRPr lang="en-US" altLang="zh-CN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s. </a:t>
            </a:r>
            <a:r>
              <a:rPr lang="en-US" altLang="zh-CN" sz="5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watchTV</a:t>
            </a: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  <a:endParaRPr lang="en-US" altLang="zh-CN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else</a:t>
            </a:r>
            <a:endParaRPr lang="en-US" altLang="zh-CN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s. sleeping();</a:t>
            </a:r>
            <a:endParaRPr lang="en-US" altLang="zh-CN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altLang="zh-CN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altLang="zh-CN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interface </a:t>
            </a:r>
            <a:r>
              <a:rPr lang="zh-CN" altLang="en-US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沙发</a:t>
            </a:r>
            <a:endParaRPr lang="zh-CN" altLang="en-US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{      void </a:t>
            </a:r>
            <a:r>
              <a:rPr lang="en-US" altLang="zh-CN" sz="5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watchTV</a:t>
            </a: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   }</a:t>
            </a:r>
            <a:endParaRPr lang="en-US" altLang="zh-CN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interface </a:t>
            </a:r>
            <a:r>
              <a:rPr lang="zh-CN" altLang="en-US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床</a:t>
            </a:r>
            <a:endParaRPr lang="zh-CN" altLang="en-US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      void sleeping();    }</a:t>
            </a:r>
            <a:endParaRPr lang="en-US" altLang="zh-CN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625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en-US" altLang="zh-CN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6.2.2</a:t>
            </a:r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接口</a:t>
            </a:r>
            <a:endParaRPr lang="zh-CN" altLang="en-US" sz="24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4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Autofit/>
          </a:bodyPr>
          <a:lstStyle/>
          <a:p>
            <a:pPr marL="342900" indent="-342900">
              <a:lnSpc>
                <a:spcPct val="70000"/>
              </a:lnSpc>
              <a:buFont typeface="+mj-lt"/>
              <a:buAutoNum type="arabicPeriod" startAt="17"/>
            </a:pP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class </a:t>
            </a:r>
            <a:r>
              <a:rPr lang="zh-CN" altLang="en-US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沙发床 </a:t>
            </a: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implements </a:t>
            </a:r>
            <a:r>
              <a:rPr lang="zh-CN" altLang="en-US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沙发</a:t>
            </a: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床</a:t>
            </a: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{    </a:t>
            </a:r>
            <a:endParaRPr lang="en-US" altLang="zh-CN" sz="1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70000"/>
              </a:lnSpc>
              <a:buFont typeface="+mj-lt"/>
              <a:buAutoNum type="arabicPeriod" startAt="17"/>
            </a:pP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int </a:t>
            </a:r>
            <a:r>
              <a:rPr lang="en-US" altLang="zh-CN" sz="1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bz</a:t>
            </a: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=0;</a:t>
            </a:r>
            <a:endParaRPr lang="en-US" altLang="zh-CN" sz="1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70000"/>
              </a:lnSpc>
              <a:buFont typeface="+mj-lt"/>
              <a:buAutoNum type="arabicPeriod" startAt="17"/>
            </a:pP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void </a:t>
            </a:r>
            <a:r>
              <a:rPr lang="en-US" altLang="zh-CN" sz="1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setz</a:t>
            </a: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(int </a:t>
            </a:r>
            <a:r>
              <a:rPr lang="en-US" altLang="zh-CN" sz="1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bz</a:t>
            </a: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){</a:t>
            </a:r>
            <a:endParaRPr lang="en-US" altLang="zh-CN" sz="1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70000"/>
              </a:lnSpc>
              <a:buFont typeface="+mj-lt"/>
              <a:buAutoNum type="arabicPeriod" startAt="17"/>
            </a:pP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this. </a:t>
            </a:r>
            <a:r>
              <a:rPr lang="en-US" altLang="zh-CN" sz="1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bz</a:t>
            </a: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</a:t>
            </a:r>
            <a:r>
              <a:rPr lang="en-US" altLang="zh-CN" sz="1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bz</a:t>
            </a: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    }</a:t>
            </a:r>
            <a:endParaRPr lang="en-US" altLang="zh-CN" sz="1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70000"/>
              </a:lnSpc>
              <a:buFont typeface="+mj-lt"/>
              <a:buAutoNum type="arabicPeriod" startAt="17"/>
            </a:pP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int </a:t>
            </a:r>
            <a:r>
              <a:rPr lang="en-US" altLang="zh-CN" sz="1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getz</a:t>
            </a: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(){</a:t>
            </a:r>
            <a:endParaRPr lang="en-US" altLang="zh-CN" sz="1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70000"/>
              </a:lnSpc>
              <a:buFont typeface="+mj-lt"/>
              <a:buAutoNum type="arabicPeriod" startAt="17"/>
            </a:pP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return </a:t>
            </a:r>
            <a:r>
              <a:rPr lang="en-US" altLang="zh-CN" sz="1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bz</a:t>
            </a: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       }</a:t>
            </a:r>
            <a:endParaRPr lang="en-US" altLang="zh-CN" sz="1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70000"/>
              </a:lnSpc>
              <a:buFont typeface="+mj-lt"/>
              <a:buAutoNum type="arabicPeriod" startAt="17"/>
            </a:pP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@ Override</a:t>
            </a:r>
            <a:endParaRPr lang="en-US" altLang="zh-CN" sz="1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70000"/>
              </a:lnSpc>
              <a:buFont typeface="+mj-lt"/>
              <a:buAutoNum type="arabicPeriod" startAt="17"/>
            </a:pP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public void sleeping(){</a:t>
            </a:r>
            <a:endParaRPr lang="en-US" altLang="zh-CN" sz="1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70000"/>
              </a:lnSpc>
              <a:buFont typeface="+mj-lt"/>
              <a:buAutoNum type="arabicPeriod" startAt="17"/>
            </a:pP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// TODO Auto-generated method stub</a:t>
            </a:r>
            <a:endParaRPr lang="en-US" altLang="zh-CN" sz="1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70000"/>
              </a:lnSpc>
              <a:buFont typeface="+mj-lt"/>
              <a:buAutoNum type="arabicPeriod" startAt="17"/>
            </a:pP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System. out. </a:t>
            </a:r>
            <a:r>
              <a:rPr lang="en-US" altLang="zh-CN" sz="1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println</a:t>
            </a: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("</a:t>
            </a:r>
            <a:r>
              <a:rPr lang="zh-CN" altLang="en-US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正在睡觉</a:t>
            </a: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");</a:t>
            </a:r>
            <a:endParaRPr lang="en-US" altLang="zh-CN" sz="1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70000"/>
              </a:lnSpc>
              <a:buFont typeface="+mj-lt"/>
              <a:buAutoNum type="arabicPeriod" startAt="17"/>
            </a:pP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  <a:endParaRPr lang="en-US" altLang="zh-CN" sz="1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70000"/>
              </a:lnSpc>
              <a:buFont typeface="+mj-lt"/>
              <a:buAutoNum type="arabicPeriod" startAt="17"/>
            </a:pP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@ Override</a:t>
            </a:r>
            <a:endParaRPr lang="en-US" altLang="zh-CN" sz="1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70000"/>
              </a:lnSpc>
              <a:buFont typeface="+mj-lt"/>
              <a:buAutoNum type="arabicPeriod" startAt="17"/>
            </a:pP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public void </a:t>
            </a:r>
            <a:r>
              <a:rPr lang="en-US" altLang="zh-CN" sz="1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watchTV</a:t>
            </a: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(){</a:t>
            </a:r>
            <a:endParaRPr lang="en-US" altLang="zh-CN" sz="1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70000"/>
              </a:lnSpc>
              <a:buFont typeface="+mj-lt"/>
              <a:buAutoNum type="arabicPeriod" startAt="17"/>
            </a:pP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// TODO Auto-generated method stub</a:t>
            </a:r>
            <a:endParaRPr lang="en-US" altLang="zh-CN" sz="1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70000"/>
              </a:lnSpc>
              <a:buFont typeface="+mj-lt"/>
              <a:buAutoNum type="arabicPeriod" startAt="17"/>
            </a:pP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System. out. </a:t>
            </a:r>
            <a:r>
              <a:rPr lang="en-US" altLang="zh-CN" sz="1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println</a:t>
            </a: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("</a:t>
            </a:r>
            <a:r>
              <a:rPr lang="zh-CN" altLang="en-US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正在看电视</a:t>
            </a: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");</a:t>
            </a:r>
            <a:endParaRPr lang="en-US" altLang="zh-CN" sz="1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70000"/>
              </a:lnSpc>
              <a:buFont typeface="+mj-lt"/>
              <a:buAutoNum type="arabicPeriod" startAt="17"/>
            </a:pP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  <a:endParaRPr lang="en-US" altLang="zh-CN" sz="1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70000"/>
              </a:lnSpc>
              <a:buFont typeface="+mj-lt"/>
              <a:buAutoNum type="arabicPeriod" startAt="17"/>
            </a:pPr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  <a:endParaRPr lang="zh-CN" altLang="en-US" sz="1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0" y="4314825"/>
            <a:ext cx="5202555" cy="215138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运行结果为正在看电视。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需要注意的是如果一个类不能实现接口中所有的方法,该类必须为抽象类。</a:t>
            </a:r>
            <a:r>
              <a:rPr lang="zh-CN" altLang="en-US"/>
              <a:t>正在看电视。</a:t>
            </a:r>
            <a:endParaRPr lang="zh-CN" altLang="en-US"/>
          </a:p>
          <a:p>
            <a:pPr algn="ctr"/>
            <a:r>
              <a:rPr lang="zh-CN" altLang="en-US"/>
              <a:t>需要注意的是如果一个类不能实现接口中所有的方法,该类必须为抽象类。</a:t>
            </a:r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491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1800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br>
              <a:rPr lang="en-US" altLang="zh-CN" sz="1800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4890" b="1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6.2.3 </a:t>
            </a:r>
            <a:r>
              <a:rPr lang="zh-CN" altLang="en-US" sz="4890" b="1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异常的定义</a:t>
            </a:r>
            <a:b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2660" y="1784412"/>
            <a:ext cx="10821140" cy="485938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43815" indent="0" eaLnBrk="0" fontAlgn="auto">
              <a:lnSpc>
                <a:spcPct val="20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sz="2400" spc="1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在程序设计和运行过程中出现的错误有两类</a:t>
            </a:r>
            <a:r>
              <a:rPr lang="zh-CN" sz="2400" spc="1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sz="2400" spc="1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一类是编辑时出现的错误, 这类错误主要是语法的错误。 如果这类错误不加改正, 则程序无法运行。 另一类是运行时出现的错误, 而在运行时发生的错误又可以归为两类。 一类是出现了用户不期待的结果, 这类属于是语义错误; 还有一种情况是, 只有当程序运行到某种情况时才会发生, 这类问题就是异常。</a:t>
            </a:r>
            <a:endParaRPr sz="2400" spc="1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endParaRPr lang="en-US" altLang="zh-CN" sz="1800" spc="10" dirty="0">
              <a:solidFill>
                <a:srgbClr val="00AEEF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625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en-US" altLang="zh-CN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6.2.3</a:t>
            </a:r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异常的</a:t>
            </a:r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</a:t>
            </a:r>
            <a:endParaRPr lang="zh-CN" altLang="en-US" sz="24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4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3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6400" dirty="0">
                <a:solidFill>
                  <a:schemeClr val="accent5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6400" dirty="0">
                <a:solidFill>
                  <a:schemeClr val="accent5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6-4  </a:t>
            </a:r>
            <a:r>
              <a:rPr lang="zh-CN" altLang="en-US" sz="6400" dirty="0">
                <a:solidFill>
                  <a:schemeClr val="accent5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试分析一下结果</a:t>
            </a:r>
            <a:endParaRPr lang="en-US" altLang="zh-CN" sz="6400" dirty="0">
              <a:solidFill>
                <a:schemeClr val="accent5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914400" indent="-9144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Test_4</a:t>
            </a:r>
            <a:endParaRPr lang="en-US" altLang="zh-CN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altLang="zh-CN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public static void main(String args[])</a:t>
            </a:r>
            <a:endParaRPr lang="en-US" altLang="zh-CN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{</a:t>
            </a:r>
            <a:endParaRPr lang="en-US" altLang="zh-CN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int x,i;</a:t>
            </a:r>
            <a:endParaRPr lang="en-US" altLang="zh-CN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x=2;</a:t>
            </a:r>
            <a:endParaRPr lang="en-US" altLang="zh-CN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i=0;</a:t>
            </a:r>
            <a:endParaRPr lang="en-US" altLang="zh-CN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x=x/i;</a:t>
            </a:r>
            <a:endParaRPr lang="en-US" altLang="zh-CN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System. out. println(x);</a:t>
            </a:r>
            <a:endParaRPr lang="en-US" altLang="zh-CN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}</a:t>
            </a:r>
            <a:endParaRPr lang="en-US" altLang="zh-CN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altLang="zh-CN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189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 sz="4400" dirty="0"/>
              <a:t>学习目标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0" lvl="1" indent="0">
              <a:spcBef>
                <a:spcPts val="1000"/>
              </a:spcBef>
              <a:buNone/>
            </a:pPr>
            <a:endParaRPr lang="en-US" altLang="zh-CN" dirty="0"/>
          </a:p>
          <a:p>
            <a:pPr marL="0" lvl="1" indent="0">
              <a:spcBef>
                <a:spcPts val="1000"/>
              </a:spcBef>
              <a:buNone/>
            </a:pPr>
            <a:endParaRPr lang="en-US" altLang="zh-CN" dirty="0"/>
          </a:p>
          <a:p>
            <a:pPr marL="457200" lvl="1" indent="-457200">
              <a:spcBef>
                <a:spcPts val="1000"/>
              </a:spcBef>
              <a:buAutoNum type="arabicPeriod"/>
            </a:pPr>
            <a:r>
              <a:rPr lang="zh-CN" altLang="en-US" dirty="0"/>
              <a:t>抽象类</a:t>
            </a:r>
            <a:endParaRPr lang="en-US" altLang="zh-CN" dirty="0"/>
          </a:p>
          <a:p>
            <a:pPr marL="457200" lvl="1" indent="-457200">
              <a:spcBef>
                <a:spcPts val="1000"/>
              </a:spcBef>
              <a:buAutoNum type="arabicPeriod"/>
            </a:pPr>
            <a:r>
              <a:rPr lang="zh-CN" altLang="en-US" dirty="0"/>
              <a:t>接口</a:t>
            </a:r>
            <a:endParaRPr lang="en-US" altLang="zh-CN" dirty="0"/>
          </a:p>
          <a:p>
            <a:pPr marL="457200" lvl="1" indent="-457200">
              <a:spcBef>
                <a:spcPts val="1000"/>
              </a:spcBef>
              <a:buAutoNum type="arabicPeriod"/>
            </a:pPr>
            <a:r>
              <a:rPr lang="zh-CN" altLang="en-US" dirty="0"/>
              <a:t>异常的定义</a:t>
            </a:r>
            <a:endParaRPr lang="en-US" altLang="zh-CN" dirty="0"/>
          </a:p>
          <a:p>
            <a:pPr marL="457200" lvl="1" indent="-457200">
              <a:spcBef>
                <a:spcPts val="1000"/>
              </a:spcBef>
              <a:buAutoNum type="arabicPeriod"/>
            </a:pPr>
            <a:r>
              <a:rPr lang="zh-CN" altLang="en-US" dirty="0"/>
              <a:t>异常处理机制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625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en-US" altLang="zh-CN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6.2.3</a:t>
            </a:r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异常的</a:t>
            </a:r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</a:t>
            </a:r>
            <a:endParaRPr lang="zh-CN" altLang="en-US" sz="24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4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000" dirty="0">
                <a:solidFill>
                  <a:schemeClr val="accent5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000" dirty="0">
                <a:solidFill>
                  <a:schemeClr val="accent5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6-4  </a:t>
            </a:r>
            <a:r>
              <a:rPr lang="zh-CN" altLang="en-US" sz="2000" dirty="0">
                <a:solidFill>
                  <a:schemeClr val="accent5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试分析一下结果</a:t>
            </a:r>
            <a:endParaRPr lang="en-US" altLang="zh-CN" sz="2000" dirty="0">
              <a:solidFill>
                <a:schemeClr val="accent5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80000"/>
              </a:lnSpc>
              <a:buFont typeface="+mj-lt"/>
              <a:buNone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该程序出现如下的错误提示: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Exception in thread "main" java. lang. ArithmeticException:/ by zero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at Test_1. main(Test_1. java:8)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buFont typeface="+mj-lt"/>
              <a:buNone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buFont typeface="+mj-lt"/>
              <a:buNone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buFont typeface="+mj-lt"/>
              <a:buNone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buFont typeface="+mj-lt"/>
              <a:buNone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出错的原因是除数 i 为 0 了。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80000"/>
              </a:lnSpc>
              <a:buFont typeface="+mj-lt"/>
              <a:buNone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设计程序时对异常要及时的捕获和处理, 程序捕捉到这个异常后, 可以编写相应的异常处理代码进行处理。 在程序中使用异常处理的机制有助于程序的调试和维护, 可以使得程序更加健壮。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625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en-US" altLang="zh-CN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6.2.3</a:t>
            </a:r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异常的</a:t>
            </a:r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</a:t>
            </a:r>
            <a:endParaRPr lang="zh-CN" altLang="en-US" sz="24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9005" y="1891030"/>
            <a:ext cx="10424795" cy="460184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0" indent="0" fontAlgn="auto">
              <a:lnSpc>
                <a:spcPct val="60000"/>
              </a:lnSpc>
              <a:buFont typeface="+mj-lt"/>
              <a:buNone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 程序为异常的捕获和处理提供了一些专门的类, 其中 Exception 类的派生类专门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60000"/>
              </a:lnSpc>
              <a:buFont typeface="+mj-lt"/>
              <a:buNone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负责异常的处理。 表 6-1 就是 Exception 类的子类。 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60000"/>
              </a:lnSpc>
              <a:buFont typeface="+mj-lt"/>
              <a:buNone/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60000"/>
              </a:lnSpc>
              <a:buFont typeface="+mj-lt"/>
              <a:buNone/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60000"/>
              </a:lnSpc>
              <a:buFont typeface="+mj-lt"/>
              <a:buNone/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60000"/>
              </a:lnSpc>
              <a:buFont typeface="+mj-lt"/>
              <a:buNone/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60000"/>
              </a:lnSpc>
              <a:buFont typeface="+mj-lt"/>
              <a:buNone/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60000"/>
              </a:lnSpc>
              <a:buFont typeface="+mj-lt"/>
              <a:buNone/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60000"/>
              </a:lnSpc>
              <a:buFont typeface="+mj-lt"/>
              <a:buNone/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60000"/>
              </a:lnSpc>
              <a:buFont typeface="+mj-lt"/>
              <a:buNone/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60000"/>
              </a:lnSpc>
              <a:buFont typeface="+mj-lt"/>
              <a:buNone/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60000"/>
              </a:lnSpc>
              <a:buFont typeface="+mj-lt"/>
              <a:buNone/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60000"/>
              </a:lnSpc>
              <a:buFont typeface="+mj-lt"/>
              <a:buNone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Exception 类的 子 类 是 系 统 事 先 定 好 的, 并 包 含 在 Java 类 库 中 的。 Exception 类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60000"/>
              </a:lnSpc>
              <a:buFont typeface="+mj-lt"/>
              <a:buNone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getMessage()方法返回了异常的详细信息描述。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421765" y="2833370"/>
          <a:ext cx="8533765" cy="266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565"/>
                <a:gridCol w="4266565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运行异常类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对应的系统异常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ArrayIndexOutofBoundsException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数组下标越界。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ArithmaticException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算术异常, 例如除数为 0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ClassNotFoundException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未发现类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InterruptedException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线程有关的中断异常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IOException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输入、 输出异常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NullPointerException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尚未分配的内存的异常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989705" y="2442210"/>
            <a:ext cx="3037840" cy="39116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</a:t>
            </a:r>
            <a:r>
              <a:rPr lang="en-US" altLang="zh-CN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6-1 Exception 子类</a:t>
            </a:r>
            <a:endParaRPr lang="en-US" altLang="zh-CN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491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1800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br>
              <a:rPr lang="en-US" altLang="zh-CN" sz="1800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4890" b="1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6.2.3 </a:t>
            </a:r>
            <a:r>
              <a:rPr lang="zh-CN" altLang="en-US" sz="4890" b="1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异常处理机制</a:t>
            </a:r>
            <a:b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2660" y="1784412"/>
            <a:ext cx="10821140" cy="485938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25000"/>
          </a:bodyPr>
          <a:lstStyle/>
          <a:p>
            <a:pPr marL="43815" indent="0" eaLnBrk="0" fontAlgn="auto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sz="6400" spc="1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 中的异常是在运行时某种条件符合的情况下才发生的, 针对抛出异常的程序所做的相应的处理, 称为异常处理。</a:t>
            </a:r>
            <a:endParaRPr sz="6400" spc="1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3815" indent="0" eaLnBrk="0" fontAlgn="auto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sz="6400" spc="1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异常处理的过程分为三个环节: 第一捕捉异常; 第二程序流程的跳转; 第三异常处理的语句块。</a:t>
            </a:r>
            <a:endParaRPr sz="6400" spc="1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3815" indent="0" eaLnBrk="0" fontAlgn="auto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sz="6400" spc="1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具体语句格式如下:</a:t>
            </a:r>
            <a:endParaRPr sz="6400" spc="1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86715" indent="-342900" eaLnBrk="0" fontAlgn="auto">
              <a:lnSpc>
                <a:spcPct val="70000"/>
              </a:lnSpc>
              <a:spcBef>
                <a:spcPts val="1100"/>
              </a:spcBef>
              <a:spcAft>
                <a:spcPts val="0"/>
              </a:spcAft>
              <a:buFont typeface="+mj-lt"/>
              <a:buAutoNum type="arabicPeriod"/>
            </a:pPr>
            <a:r>
              <a:rPr sz="6400" spc="1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try</a:t>
            </a:r>
            <a:endParaRPr sz="6400" spc="1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86715" indent="-342900" eaLnBrk="0" fontAlgn="auto">
              <a:lnSpc>
                <a:spcPct val="70000"/>
              </a:lnSpc>
              <a:spcBef>
                <a:spcPts val="1100"/>
              </a:spcBef>
              <a:spcAft>
                <a:spcPts val="0"/>
              </a:spcAft>
              <a:buFont typeface="+mj-lt"/>
              <a:buAutoNum type="arabicPeriod"/>
            </a:pPr>
            <a:r>
              <a:rPr sz="6400" spc="1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{</a:t>
            </a:r>
            <a:r>
              <a:rPr lang="en-US" sz="6400" spc="1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endParaRPr lang="en-US" sz="6400" spc="1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86715" indent="-342900" eaLnBrk="0" fontAlgn="auto">
              <a:lnSpc>
                <a:spcPct val="70000"/>
              </a:lnSpc>
              <a:spcBef>
                <a:spcPts val="11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6400" spc="1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</a:t>
            </a:r>
            <a:r>
              <a:rPr sz="6400" spc="1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语句块</a:t>
            </a:r>
            <a:r>
              <a:rPr lang="en-US" sz="6400" spc="1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    </a:t>
            </a:r>
            <a:endParaRPr lang="en-US" sz="6400" spc="1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86715" indent="-342900" eaLnBrk="0" fontAlgn="auto">
              <a:lnSpc>
                <a:spcPct val="70000"/>
              </a:lnSpc>
              <a:spcBef>
                <a:spcPts val="1100"/>
              </a:spcBef>
              <a:spcAft>
                <a:spcPts val="0"/>
              </a:spcAft>
              <a:buFont typeface="+mj-lt"/>
              <a:buAutoNum type="arabicPeriod"/>
            </a:pPr>
            <a:r>
              <a:rPr sz="6400" spc="1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  <a:endParaRPr sz="6400" spc="1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86715" indent="-342900" eaLnBrk="0" fontAlgn="auto">
              <a:lnSpc>
                <a:spcPct val="70000"/>
              </a:lnSpc>
              <a:spcBef>
                <a:spcPts val="1100"/>
              </a:spcBef>
              <a:spcAft>
                <a:spcPts val="0"/>
              </a:spcAft>
              <a:buFont typeface="+mj-lt"/>
              <a:buAutoNum type="arabicPeriod"/>
            </a:pPr>
            <a:r>
              <a:rPr sz="6400" spc="1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catch(异常类 异常类参数名)</a:t>
            </a:r>
            <a:endParaRPr sz="6400" spc="1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86715" indent="-342900" eaLnBrk="0" fontAlgn="auto">
              <a:lnSpc>
                <a:spcPct val="70000"/>
              </a:lnSpc>
              <a:spcBef>
                <a:spcPts val="1100"/>
              </a:spcBef>
              <a:spcAft>
                <a:spcPts val="0"/>
              </a:spcAft>
              <a:buFont typeface="+mj-lt"/>
              <a:buAutoNum type="arabicPeriod"/>
            </a:pPr>
            <a:r>
              <a:rPr sz="6400" spc="1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{</a:t>
            </a:r>
            <a:r>
              <a:rPr lang="en-US" sz="6400" spc="1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endParaRPr lang="en-US" sz="6400" spc="1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86715" indent="-342900" eaLnBrk="0" fontAlgn="auto">
              <a:lnSpc>
                <a:spcPct val="70000"/>
              </a:lnSpc>
              <a:spcBef>
                <a:spcPts val="11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6400" spc="1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</a:t>
            </a:r>
            <a:r>
              <a:rPr sz="6400" spc="1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异常处理语句块;</a:t>
            </a:r>
            <a:endParaRPr sz="6400" spc="1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86715" indent="-342900" eaLnBrk="0" fontAlgn="auto">
              <a:lnSpc>
                <a:spcPct val="70000"/>
              </a:lnSpc>
              <a:spcBef>
                <a:spcPts val="1100"/>
              </a:spcBef>
              <a:spcAft>
                <a:spcPts val="0"/>
              </a:spcAft>
              <a:buFont typeface="+mj-lt"/>
              <a:buAutoNum type="arabicPeriod"/>
            </a:pPr>
            <a:r>
              <a:rPr sz="6400" spc="1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  <a:endParaRPr sz="6400" spc="1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86715" indent="-342900" eaLnBrk="0" fontAlgn="auto">
              <a:lnSpc>
                <a:spcPct val="70000"/>
              </a:lnSpc>
              <a:spcBef>
                <a:spcPts val="1100"/>
              </a:spcBef>
              <a:spcAft>
                <a:spcPts val="0"/>
              </a:spcAft>
              <a:buFont typeface="+mj-lt"/>
              <a:buAutoNum type="arabicPeriod"/>
            </a:pPr>
            <a:r>
              <a:rPr sz="6400" spc="1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finally</a:t>
            </a:r>
            <a:endParaRPr sz="6400" spc="1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86715" indent="-342900" eaLnBrk="0" fontAlgn="auto">
              <a:lnSpc>
                <a:spcPct val="70000"/>
              </a:lnSpc>
              <a:spcBef>
                <a:spcPts val="1100"/>
              </a:spcBef>
              <a:spcAft>
                <a:spcPts val="0"/>
              </a:spcAft>
              <a:buFont typeface="+mj-lt"/>
              <a:buAutoNum type="arabicPeriod"/>
            </a:pPr>
            <a:r>
              <a:rPr sz="6400" spc="1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{</a:t>
            </a:r>
            <a:endParaRPr sz="6400" spc="1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86715" indent="-342900" eaLnBrk="0" fontAlgn="auto">
              <a:lnSpc>
                <a:spcPct val="70000"/>
              </a:lnSpc>
              <a:spcBef>
                <a:spcPts val="11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6400" spc="1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</a:t>
            </a:r>
            <a:r>
              <a:rPr sz="6400" spc="1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无论异常是否发生都必须执行的语句</a:t>
            </a:r>
            <a:endParaRPr sz="6400" spc="1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86715" indent="-342900" eaLnBrk="0" fontAlgn="auto">
              <a:lnSpc>
                <a:spcPct val="70000"/>
              </a:lnSpc>
              <a:spcBef>
                <a:spcPts val="1100"/>
              </a:spcBef>
              <a:spcAft>
                <a:spcPts val="0"/>
              </a:spcAft>
              <a:buFont typeface="+mj-lt"/>
              <a:buAutoNum type="arabicPeriod"/>
            </a:pPr>
            <a:r>
              <a:rPr sz="6400" spc="1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  <a:endParaRPr sz="6400" spc="1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625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en-US" altLang="zh-CN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6.2.3</a:t>
            </a:r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异常处理</a:t>
            </a:r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机制</a:t>
            </a:r>
            <a:endParaRPr lang="zh-CN" altLang="en-US" sz="24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4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25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8000" dirty="0">
                <a:solidFill>
                  <a:schemeClr val="accent5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8000" dirty="0">
                <a:solidFill>
                  <a:schemeClr val="accent5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6-4  </a:t>
            </a:r>
            <a:r>
              <a:rPr lang="zh-CN" altLang="en-US" sz="8000" dirty="0">
                <a:solidFill>
                  <a:schemeClr val="accent5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异常处理</a:t>
            </a:r>
            <a:endParaRPr lang="en-US" altLang="zh-CN" sz="8000" dirty="0">
              <a:solidFill>
                <a:schemeClr val="accent5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914400" indent="-914400" fontAlgn="auto">
              <a:lnSpc>
                <a:spcPct val="60000"/>
              </a:lnSpc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java. awt. * ;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 fontAlgn="auto">
              <a:lnSpc>
                <a:spcPct val="60000"/>
              </a:lnSpc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java. util. Scanner;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 fontAlgn="auto">
              <a:lnSpc>
                <a:spcPct val="60000"/>
              </a:lnSpc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javax. swing. * ;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 fontAlgn="auto">
              <a:lnSpc>
                <a:spcPct val="60000"/>
              </a:lnSpc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Test_5 extends Exception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 fontAlgn="auto">
              <a:lnSpc>
                <a:spcPct val="60000"/>
              </a:lnSpc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 fontAlgn="auto">
              <a:lnSpc>
                <a:spcPct val="60000"/>
              </a:lnSpc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static String str1;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 fontAlgn="auto">
              <a:lnSpc>
                <a:spcPct val="60000"/>
              </a:lnSpc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static String str2;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 fontAlgn="auto">
              <a:lnSpc>
                <a:spcPct val="60000"/>
              </a:lnSpc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public static void main(String[] args)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 fontAlgn="auto">
              <a:lnSpc>
                <a:spcPct val="60000"/>
              </a:lnSpc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 fontAlgn="auto">
              <a:lnSpc>
                <a:spcPct val="60000"/>
              </a:lnSpc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Scanner scan=new Scanner(System. in);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 fontAlgn="auto">
              <a:lnSpc>
                <a:spcPct val="60000"/>
              </a:lnSpc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int i1=0;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 fontAlgn="auto">
              <a:lnSpc>
                <a:spcPct val="60000"/>
              </a:lnSpc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int i2=0;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 fontAlgn="auto">
              <a:lnSpc>
                <a:spcPct val="60000"/>
              </a:lnSpc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str1 =scan. next();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 fontAlgn="auto">
              <a:lnSpc>
                <a:spcPct val="60000"/>
              </a:lnSpc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str2=scan. next();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 fontAlgn="auto">
              <a:lnSpc>
                <a:spcPct val="60000"/>
              </a:lnSpc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String str="";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625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en-US" altLang="zh-CN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6.2.3</a:t>
            </a:r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异常处理</a:t>
            </a:r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机制</a:t>
            </a:r>
            <a:endParaRPr lang="zh-CN" altLang="en-US" sz="24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4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25000"/>
          </a:bodyPr>
          <a:lstStyle/>
          <a:p>
            <a:pPr marL="342900" indent="-342900" fontAlgn="auto">
              <a:lnSpc>
                <a:spcPct val="40000"/>
              </a:lnSpc>
              <a:buFont typeface="+mj-lt"/>
              <a:buAutoNum type="arabicPeriod" startAt="16"/>
            </a:pPr>
            <a:r>
              <a:rPr sz="7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try</a:t>
            </a:r>
            <a:endParaRPr sz="7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fontAlgn="auto">
              <a:lnSpc>
                <a:spcPct val="40000"/>
              </a:lnSpc>
              <a:buFont typeface="+mj-lt"/>
              <a:buAutoNum type="arabicPeriod" startAt="16"/>
            </a:pPr>
            <a:r>
              <a:rPr sz="7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{</a:t>
            </a:r>
            <a:endParaRPr sz="7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fontAlgn="auto">
              <a:lnSpc>
                <a:spcPct val="40000"/>
              </a:lnSpc>
              <a:buFont typeface="+mj-lt"/>
              <a:buAutoNum type="arabicPeriod" startAt="16"/>
            </a:pPr>
            <a:r>
              <a:rPr sz="7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i1=Integer. parseInt(str1);</a:t>
            </a:r>
            <a:endParaRPr sz="7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fontAlgn="auto">
              <a:lnSpc>
                <a:spcPct val="40000"/>
              </a:lnSpc>
              <a:buFont typeface="+mj-lt"/>
              <a:buAutoNum type="arabicPeriod" startAt="16"/>
            </a:pPr>
            <a:r>
              <a:rPr lang="en-US" sz="7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sz="7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i2=Integer. parseInt(str2);</a:t>
            </a:r>
            <a:endParaRPr sz="7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fontAlgn="auto">
              <a:lnSpc>
                <a:spcPct val="40000"/>
              </a:lnSpc>
              <a:buFont typeface="+mj-lt"/>
              <a:buAutoNum type="arabicPeriod" startAt="16"/>
            </a:pPr>
            <a:r>
              <a:rPr sz="7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int result=i1/i2;</a:t>
            </a:r>
            <a:endParaRPr sz="617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fontAlgn="auto">
              <a:lnSpc>
                <a:spcPct val="40000"/>
              </a:lnSpc>
              <a:buFont typeface="+mj-lt"/>
              <a:buAutoNum type="arabicPeriod" startAt="16"/>
            </a:pPr>
            <a:r>
              <a:rPr sz="7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str=String. valueOf(result);</a:t>
            </a:r>
            <a:endParaRPr sz="7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fontAlgn="auto">
              <a:lnSpc>
                <a:spcPct val="40000"/>
              </a:lnSpc>
              <a:buFont typeface="+mj-lt"/>
              <a:buAutoNum type="arabicPeriod" startAt="16"/>
            </a:pPr>
            <a:r>
              <a:rPr lang="en-US" sz="7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  <a:endParaRPr sz="7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fontAlgn="auto">
              <a:lnSpc>
                <a:spcPct val="40000"/>
              </a:lnSpc>
              <a:buFont typeface="+mj-lt"/>
              <a:buAutoNum type="arabicPeriod" startAt="16"/>
            </a:pPr>
            <a:r>
              <a:rPr sz="7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catch(NumberFormatException e)</a:t>
            </a:r>
            <a:endParaRPr sz="7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fontAlgn="auto">
              <a:lnSpc>
                <a:spcPct val="40000"/>
              </a:lnSpc>
              <a:buFont typeface="+mj-lt"/>
              <a:buAutoNum type="arabicPeriod" startAt="16"/>
            </a:pPr>
            <a:r>
              <a:rPr sz="7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{</a:t>
            </a:r>
            <a:endParaRPr sz="7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fontAlgn="auto">
              <a:lnSpc>
                <a:spcPct val="40000"/>
              </a:lnSpc>
              <a:buFont typeface="+mj-lt"/>
              <a:buAutoNum type="arabicPeriod" startAt="16"/>
            </a:pPr>
            <a:r>
              <a:rPr lang="en-US" sz="7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</a:t>
            </a:r>
            <a:r>
              <a:rPr sz="7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str="错误的数字:" + e. getMessage();</a:t>
            </a:r>
            <a:endParaRPr sz="7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fontAlgn="auto">
              <a:lnSpc>
                <a:spcPct val="40000"/>
              </a:lnSpc>
              <a:buFont typeface="+mj-lt"/>
              <a:buAutoNum type="arabicPeriod" startAt="16"/>
            </a:pPr>
            <a:r>
              <a:rPr sz="7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  <a:endParaRPr sz="7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fontAlgn="auto">
              <a:lnSpc>
                <a:spcPct val="40000"/>
              </a:lnSpc>
              <a:buFont typeface="+mj-lt"/>
              <a:buAutoNum type="arabicPeriod" startAt="16"/>
            </a:pPr>
            <a:r>
              <a:rPr sz="7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catch(ArithmeticException e)</a:t>
            </a:r>
            <a:endParaRPr sz="7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fontAlgn="auto">
              <a:lnSpc>
                <a:spcPct val="40000"/>
              </a:lnSpc>
              <a:buFont typeface="+mj-lt"/>
              <a:buAutoNum type="arabicPeriod" startAt="16"/>
            </a:pPr>
            <a:r>
              <a:rPr sz="7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{</a:t>
            </a:r>
            <a:endParaRPr sz="7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fontAlgn="auto">
              <a:lnSpc>
                <a:spcPct val="40000"/>
              </a:lnSpc>
              <a:buFont typeface="+mj-lt"/>
              <a:buAutoNum type="arabicPeriod" startAt="16"/>
            </a:pPr>
            <a:r>
              <a:rPr sz="7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str="被 0 除错误:" + e. getMessage();</a:t>
            </a:r>
            <a:endParaRPr sz="7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fontAlgn="auto">
              <a:lnSpc>
                <a:spcPct val="40000"/>
              </a:lnSpc>
              <a:buFont typeface="+mj-lt"/>
              <a:buAutoNum type="arabicPeriod" startAt="16"/>
            </a:pPr>
            <a:r>
              <a:rPr sz="7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  <a:endParaRPr sz="7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fontAlgn="auto">
              <a:lnSpc>
                <a:spcPct val="40000"/>
              </a:lnSpc>
              <a:buFont typeface="+mj-lt"/>
              <a:buAutoNum type="arabicPeriod" startAt="16"/>
            </a:pPr>
            <a:r>
              <a:rPr sz="7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finally</a:t>
            </a:r>
            <a:endParaRPr sz="7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fontAlgn="auto">
              <a:lnSpc>
                <a:spcPct val="40000"/>
              </a:lnSpc>
              <a:buFont typeface="+mj-lt"/>
              <a:buAutoNum type="arabicPeriod" startAt="16"/>
            </a:pPr>
            <a:r>
              <a:rPr sz="7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{</a:t>
            </a:r>
            <a:endParaRPr sz="7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fontAlgn="auto">
              <a:lnSpc>
                <a:spcPct val="40000"/>
              </a:lnSpc>
              <a:buFont typeface="+mj-lt"/>
              <a:buAutoNum type="arabicPeriod" startAt="16"/>
            </a:pPr>
            <a:r>
              <a:rPr sz="7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System. out. println(str);</a:t>
            </a:r>
            <a:endParaRPr sz="7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fontAlgn="auto">
              <a:lnSpc>
                <a:spcPct val="40000"/>
              </a:lnSpc>
              <a:buFont typeface="+mj-lt"/>
              <a:buAutoNum type="arabicPeriod" startAt="16"/>
            </a:pPr>
            <a:r>
              <a:rPr sz="7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System. out. println("over");</a:t>
            </a:r>
            <a:endParaRPr sz="7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fontAlgn="auto">
              <a:lnSpc>
                <a:spcPct val="40000"/>
              </a:lnSpc>
              <a:buFont typeface="+mj-lt"/>
              <a:buAutoNum type="arabicPeriod" startAt="16"/>
            </a:pPr>
            <a:r>
              <a:rPr sz="7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}}}</a:t>
            </a:r>
            <a:endParaRPr sz="7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041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altLang="zh-CN" b="1" dirty="0">
                <a:solidFill>
                  <a:schemeClr val="accent5"/>
                </a:solidFill>
              </a:rPr>
              <a:t>6.2.3 </a:t>
            </a:r>
            <a:r>
              <a:rPr lang="zh-CN" altLang="en-US" b="1" dirty="0">
                <a:solidFill>
                  <a:schemeClr val="accent5"/>
                </a:solidFill>
              </a:rPr>
              <a:t>异常处理机制</a:t>
            </a:r>
            <a:endParaRPr lang="zh-CN" altLang="en-US" b="1" dirty="0">
              <a:solidFill>
                <a:schemeClr val="accent5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901190"/>
            <a:ext cx="10515600" cy="466661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70000"/>
          </a:bodyPr>
          <a:lstStyle/>
          <a:p>
            <a:pPr marL="0" indent="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spc="65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运行该程序时如果输入 “aa 回车 a33” 则屏幕显示:</a:t>
            </a:r>
            <a:endParaRPr lang="en-US" altLang="zh-CN" sz="2400" spc="65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0" indent="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spc="65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首先输入信息:</a:t>
            </a:r>
            <a:endParaRPr lang="en-US" altLang="zh-CN" sz="2400" spc="65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0" indent="4572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spc="65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aa</a:t>
            </a:r>
            <a:endParaRPr lang="en-US" altLang="zh-CN" sz="2400" spc="65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0" indent="4572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spc="65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a33</a:t>
            </a:r>
            <a:endParaRPr lang="en-US" altLang="zh-CN" sz="2400" spc="65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0" indent="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spc="65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输入后屏幕显示如下:</a:t>
            </a:r>
            <a:endParaRPr lang="en-US" altLang="zh-CN" sz="2400" spc="65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0" indent="4572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spc="65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错误的数字: For input string:" aa"</a:t>
            </a:r>
            <a:endParaRPr lang="en-US" altLang="zh-CN" sz="2400" spc="65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0" indent="4572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spc="65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over</a:t>
            </a:r>
            <a:endParaRPr lang="en-US" altLang="zh-CN" sz="2400" spc="65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0" indent="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spc="65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运行该程序时如果输入 “99 回车 0” 则屏幕显示:</a:t>
            </a:r>
            <a:endParaRPr lang="en-US" altLang="zh-CN" sz="2400" spc="65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0" indent="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spc="65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首先输入信息</a:t>
            </a:r>
            <a:endParaRPr lang="en-US" altLang="zh-CN" sz="2400" spc="65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0" indent="4572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spc="65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99</a:t>
            </a:r>
            <a:endParaRPr lang="en-US" altLang="zh-CN" sz="2400" spc="65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0" indent="4572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spc="65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0</a:t>
            </a:r>
            <a:endParaRPr lang="en-US" altLang="zh-CN" sz="2400" spc="65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0" indent="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spc="65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输入后屏幕显示如下:</a:t>
            </a:r>
            <a:endParaRPr lang="en-US" altLang="zh-CN" sz="2400" spc="65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0" indent="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spc="65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    被 0 除错误: / by zero</a:t>
            </a:r>
            <a:endParaRPr lang="en-US" altLang="zh-CN" sz="2400" spc="65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0" indent="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spc="65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    over</a:t>
            </a:r>
            <a:endParaRPr lang="en-US" altLang="zh-CN" sz="2400" spc="65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0" indent="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2400" spc="65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0" indent="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spc="65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在进行异常捕获和处理时一个 try {…} 可以对应多个 catch (Exception e) {…}。 但是多个 catch()的异常的类型必须是由子类到父类的顺序。</a:t>
            </a:r>
            <a:endParaRPr lang="en-US" altLang="zh-CN" sz="2400" spc="65" dirty="0">
              <a:solidFill>
                <a:srgbClr val="FF0000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347540" y="2471973"/>
            <a:ext cx="296102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谢谢</a:t>
            </a:r>
            <a:endParaRPr lang="zh-CN" altLang="en-US" sz="96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172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pPr marL="1883410" eaLnBrk="0">
              <a:lnSpc>
                <a:spcPct val="89000"/>
              </a:lnSpc>
              <a:spcBef>
                <a:spcPts val="710"/>
              </a:spcBef>
              <a:spcAft>
                <a:spcPts val="0"/>
              </a:spcAft>
            </a:pPr>
            <a:br>
              <a:rPr lang="en-US" altLang="zh-CN" sz="4400" spc="6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4400" spc="6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6</a:t>
            </a:r>
            <a:r>
              <a:rPr lang="en-US" altLang="zh-CN" sz="4400" spc="6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1   </a:t>
            </a:r>
            <a:r>
              <a:rPr lang="zh-CN" altLang="zh-CN" sz="4400" spc="6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情景导入</a:t>
            </a:r>
            <a:br>
              <a:rPr lang="zh-CN" altLang="zh-CN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5080" marR="252095" indent="266700" eaLnBrk="0">
              <a:lnSpc>
                <a:spcPct val="97000"/>
              </a:lnSpc>
              <a:spcBef>
                <a:spcPts val="430"/>
              </a:spcBef>
              <a:spcAft>
                <a:spcPts val="0"/>
              </a:spcAft>
            </a:pPr>
            <a:endParaRPr lang="en-US" altLang="zh-CN" sz="1800" spc="9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800" dirty="0"/>
              <a:t>继承就是根据已有的类创建新类的过程</a:t>
            </a:r>
            <a:r>
              <a:rPr lang="en-US" altLang="zh-CN" sz="1800" dirty="0"/>
              <a:t>, </a:t>
            </a:r>
            <a:r>
              <a:rPr lang="zh-CN" altLang="en-US" sz="1800" dirty="0"/>
              <a:t>如果父类的设计不用来创建对象</a:t>
            </a:r>
            <a:r>
              <a:rPr lang="en-US" altLang="zh-CN" sz="1800" dirty="0"/>
              <a:t>, </a:t>
            </a:r>
            <a:r>
              <a:rPr lang="zh-CN" altLang="en-US" sz="1800" dirty="0"/>
              <a:t>则可以把 父类创建为抽象类。 例如洗衣机的设计中左图仅仅是洗衣机的外观设计</a:t>
            </a:r>
            <a:r>
              <a:rPr lang="en-US" altLang="zh-CN" sz="1800" dirty="0"/>
              <a:t>, </a:t>
            </a:r>
            <a:r>
              <a:rPr lang="zh-CN" altLang="en-US" sz="1800" dirty="0"/>
              <a:t>留有按钮</a:t>
            </a:r>
            <a:r>
              <a:rPr lang="en-US" altLang="zh-CN" sz="1800" dirty="0"/>
              <a:t>, </a:t>
            </a:r>
            <a:r>
              <a:rPr lang="zh-CN" altLang="en-US" sz="1800" dirty="0"/>
              <a:t>但是 按钮没有为按钮定义具体的功能</a:t>
            </a:r>
            <a:r>
              <a:rPr lang="en-US" altLang="zh-CN" sz="1800" dirty="0"/>
              <a:t>, </a:t>
            </a:r>
            <a:r>
              <a:rPr lang="zh-CN" altLang="en-US" sz="1800" dirty="0"/>
              <a:t>并不能使用。 左图图纸的绘制仅仅是为了在此图纸基础 上可以设计出多种型号的不同的洗衣机。 左图可以定义为抽象类。</a:t>
            </a: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当一台洗衣机既有洗衣的功能</a:t>
            </a:r>
            <a:r>
              <a:rPr lang="en-US" altLang="zh-CN" sz="1800" dirty="0"/>
              <a:t>, </a:t>
            </a:r>
            <a:r>
              <a:rPr lang="zh-CN" altLang="en-US" sz="1800" dirty="0"/>
              <a:t>又希望具有烘干衣服的功能</a:t>
            </a:r>
            <a:r>
              <a:rPr lang="en-US" altLang="zh-CN" sz="1800" dirty="0"/>
              <a:t>, </a:t>
            </a:r>
            <a:r>
              <a:rPr lang="zh-CN" altLang="en-US" sz="1800" dirty="0"/>
              <a:t>而在 </a:t>
            </a:r>
            <a:r>
              <a:rPr lang="en-US" altLang="zh-CN" sz="1800" dirty="0"/>
              <a:t>Java </a:t>
            </a:r>
            <a:r>
              <a:rPr lang="zh-CN" altLang="en-US" sz="1800" dirty="0"/>
              <a:t>设计中一个类 只能有一个直接父类</a:t>
            </a:r>
            <a:r>
              <a:rPr lang="en-US" altLang="zh-CN" sz="1800" dirty="0"/>
              <a:t>, </a:t>
            </a:r>
            <a:r>
              <a:rPr lang="zh-CN" altLang="en-US" sz="1800" dirty="0"/>
              <a:t>这时可以使用接口的方式设计实现。</a:t>
            </a:r>
            <a:endParaRPr lang="en-US" altLang="zh-CN" sz="1800" dirty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2955" y="3827573"/>
            <a:ext cx="4020845" cy="23493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1" y="3875486"/>
            <a:ext cx="5083206" cy="230147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306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3100" b="1" spc="-1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3100" b="1" spc="-1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6. 2. 1   </a:t>
            </a:r>
            <a:r>
              <a:rPr lang="zh-CN" altLang="en-US" sz="3100" b="1" spc="-1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什么是抽象类</a:t>
            </a:r>
            <a:b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lnSpcReduction="10000"/>
          </a:bodyPr>
          <a:lstStyle/>
          <a:p>
            <a:pPr marL="273685" eaLnBrk="0">
              <a:lnSpc>
                <a:spcPct val="75000"/>
              </a:lnSpc>
              <a:spcBef>
                <a:spcPts val="1115"/>
              </a:spcBef>
              <a:spcAft>
                <a:spcPts val="0"/>
              </a:spcAft>
            </a:pPr>
            <a:r>
              <a:rPr lang="en-US" altLang="zh-CN" sz="1800" spc="2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1. </a:t>
            </a:r>
            <a:r>
              <a:rPr lang="zh-CN" altLang="en-US" sz="180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什么是抽象类</a:t>
            </a:r>
            <a:endParaRPr lang="en-US" altLang="zh-CN" sz="1800" dirty="0">
              <a:solidFill>
                <a:srgbClr val="00AEEF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spc="70" dirty="0">
                <a:solidFill>
                  <a:srgbClr val="000000"/>
                </a:solidFill>
                <a:effectLst/>
                <a:cs typeface="微软雅黑" panose="020B0503020204020204" pitchFamily="34" charset="-122"/>
              </a:rPr>
              <a:t>在面对对象的概念中，一切皆对象，而所有的对象都是通过类来创造的。但不是所有类的设计都是为了创造对象。有些类的设计是为了描述一些共性问题，</a:t>
            </a:r>
            <a:r>
              <a:rPr lang="zh-CN" altLang="en-US" sz="1800" dirty="0"/>
              <a:t>那么只满足这些共性问题的具体的对象是不存在的</a:t>
            </a:r>
            <a:r>
              <a:rPr lang="en-US" altLang="zh-CN" sz="1800" dirty="0"/>
              <a:t>, </a:t>
            </a:r>
            <a:r>
              <a:rPr lang="zh-CN" altLang="en-US" sz="1800" dirty="0"/>
              <a:t>或者说是没有实际意义的。 比如设计学生信息管理系统时</a:t>
            </a:r>
            <a:r>
              <a:rPr lang="en-US" altLang="zh-CN" sz="1800" dirty="0"/>
              <a:t>, </a:t>
            </a:r>
            <a:r>
              <a:rPr lang="zh-CN" altLang="en-US" sz="1800" dirty="0"/>
              <a:t>要记录每一类学生的信息</a:t>
            </a:r>
            <a:r>
              <a:rPr lang="en-US" altLang="zh-CN" sz="1800" dirty="0"/>
              <a:t>, </a:t>
            </a:r>
            <a:r>
              <a:rPr lang="zh-CN" altLang="en-US" sz="1800" dirty="0"/>
              <a:t>小学生、 中学生、 大学生等</a:t>
            </a:r>
            <a:r>
              <a:rPr lang="en-US" altLang="zh-CN" sz="1800" dirty="0"/>
              <a:t>, </a:t>
            </a:r>
            <a:r>
              <a:rPr lang="zh-CN" altLang="en-US" sz="1800" dirty="0"/>
              <a:t>这些学生有一些共性的信 息</a:t>
            </a:r>
            <a:r>
              <a:rPr lang="en-US" altLang="zh-CN" sz="1800" dirty="0"/>
              <a:t>, </a:t>
            </a:r>
            <a:r>
              <a:rPr lang="zh-CN" altLang="en-US" sz="1800" dirty="0"/>
              <a:t>而每类学生又有自己的特征。 所以在进行类的设计时</a:t>
            </a:r>
            <a:r>
              <a:rPr lang="en-US" altLang="zh-CN" sz="1800" dirty="0"/>
              <a:t>, </a:t>
            </a:r>
            <a:r>
              <a:rPr lang="zh-CN" altLang="en-US" sz="1800" dirty="0"/>
              <a:t>往往把所有学生的共性特点提 取出来形成一个类别</a:t>
            </a:r>
            <a:r>
              <a:rPr lang="en-US" altLang="zh-CN" sz="1800" dirty="0"/>
              <a:t>, </a:t>
            </a:r>
            <a:r>
              <a:rPr lang="zh-CN" altLang="en-US" sz="1800" dirty="0"/>
              <a:t>该类别的设计只是为了其他类继承。 用该类创建的对象无实际意 义</a:t>
            </a:r>
            <a:r>
              <a:rPr lang="en-US" altLang="zh-CN" sz="1800" dirty="0"/>
              <a:t>, </a:t>
            </a:r>
            <a:r>
              <a:rPr lang="zh-CN" altLang="en-US" sz="1800" dirty="0"/>
              <a:t>所以该类不会创建具体的对象。 这样的类我们称为抽象类。</a:t>
            </a:r>
            <a:endParaRPr lang="en-US" altLang="zh-CN" sz="1800" spc="70" dirty="0">
              <a:solidFill>
                <a:srgbClr val="000000"/>
              </a:solidFill>
              <a:effectLst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/>
              <a:t>抽象就是从多个事物中将共性的</a:t>
            </a:r>
            <a:r>
              <a:rPr lang="en-US" altLang="zh-CN" sz="1800" dirty="0"/>
              <a:t>, </a:t>
            </a:r>
            <a:r>
              <a:rPr lang="zh-CN" altLang="en-US" sz="1800" dirty="0"/>
              <a:t>本质的内容抽取出来。 多个对象都具备相同的功 能</a:t>
            </a:r>
            <a:r>
              <a:rPr lang="en-US" altLang="zh-CN" sz="1800" dirty="0"/>
              <a:t>, </a:t>
            </a:r>
            <a:r>
              <a:rPr lang="zh-CN" altLang="en-US" sz="1800" dirty="0"/>
              <a:t>但是功能具体内容有所不同</a:t>
            </a:r>
            <a:r>
              <a:rPr lang="en-US" altLang="zh-CN" sz="1800" dirty="0"/>
              <a:t>, </a:t>
            </a:r>
            <a:r>
              <a:rPr lang="zh-CN" altLang="en-US" sz="1800" dirty="0"/>
              <a:t>那么在抽取过程中</a:t>
            </a:r>
            <a:r>
              <a:rPr lang="en-US" altLang="zh-CN" sz="1800" dirty="0"/>
              <a:t>, </a:t>
            </a:r>
            <a:r>
              <a:rPr lang="zh-CN" altLang="en-US" sz="1800" dirty="0"/>
              <a:t>只抽取了功能定义</a:t>
            </a:r>
            <a:r>
              <a:rPr lang="en-US" altLang="zh-CN" sz="1800" dirty="0"/>
              <a:t>, </a:t>
            </a:r>
            <a:r>
              <a:rPr lang="zh-CN" altLang="en-US" sz="1800" dirty="0"/>
              <a:t>并未抽取功能 主体</a:t>
            </a:r>
            <a:r>
              <a:rPr lang="en-US" altLang="zh-CN" sz="1800" dirty="0"/>
              <a:t>, </a:t>
            </a:r>
            <a:r>
              <a:rPr lang="zh-CN" altLang="en-US" sz="1800" dirty="0"/>
              <a:t>那么只有功能声明</a:t>
            </a:r>
            <a:r>
              <a:rPr lang="en-US" altLang="zh-CN" sz="1800" dirty="0"/>
              <a:t>, </a:t>
            </a:r>
            <a:r>
              <a:rPr lang="zh-CN" altLang="en-US" sz="1800" dirty="0"/>
              <a:t>没有功能主体的方法称为抽象方法。 例如狼和狗都有吼叫的方 法</a:t>
            </a:r>
            <a:r>
              <a:rPr lang="en-US" altLang="zh-CN" sz="1800" dirty="0"/>
              <a:t>, </a:t>
            </a:r>
            <a:r>
              <a:rPr lang="zh-CN" altLang="en-US" sz="1800" dirty="0"/>
              <a:t>可是吼叫内容是不一样的。 所以抽象出来的犬科虽然有吼叫功能</a:t>
            </a:r>
            <a:r>
              <a:rPr lang="en-US" altLang="zh-CN" sz="1800" dirty="0"/>
              <a:t>, </a:t>
            </a:r>
            <a:r>
              <a:rPr lang="zh-CN" altLang="en-US" sz="1800" dirty="0"/>
              <a:t>但是并不明确吼叫 的细节。</a:t>
            </a:r>
            <a:endParaRPr lang="zh-CN" altLang="en-US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2290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 dirty="0"/>
              <a:t>抽象类的特点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20646"/>
            <a:ext cx="10515600" cy="491612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1172845" marR="635" indent="-342900" eaLnBrk="0">
              <a:lnSpc>
                <a:spcPct val="95000"/>
              </a:lnSpc>
              <a:spcBef>
                <a:spcPts val="585"/>
              </a:spcBef>
              <a:spcAft>
                <a:spcPts val="0"/>
              </a:spcAft>
              <a:buAutoNum type="arabicPeriod"/>
            </a:pPr>
            <a:r>
              <a:rPr lang="zh-CN" altLang="en-US" sz="1800" dirty="0"/>
              <a:t>抽象方法只能定义在抽象类中</a:t>
            </a:r>
            <a:r>
              <a:rPr lang="en-US" altLang="zh-CN" sz="1800" dirty="0"/>
              <a:t>, </a:t>
            </a:r>
            <a:r>
              <a:rPr lang="zh-CN" altLang="en-US" sz="1800" dirty="0"/>
              <a:t>抽象的方法和抽象的类必须由关键字 </a:t>
            </a:r>
            <a:r>
              <a:rPr lang="en-US" altLang="zh-CN" sz="1800" dirty="0"/>
              <a:t>abstract </a:t>
            </a:r>
            <a:r>
              <a:rPr lang="zh-CN" altLang="en-US" sz="1800" dirty="0"/>
              <a:t>修饰。</a:t>
            </a:r>
            <a:endParaRPr lang="en-US" altLang="zh-CN" sz="1800" dirty="0"/>
          </a:p>
          <a:p>
            <a:pPr marL="1172845" marR="635" indent="-342900" eaLnBrk="0">
              <a:lnSpc>
                <a:spcPct val="95000"/>
              </a:lnSpc>
              <a:spcBef>
                <a:spcPts val="585"/>
              </a:spcBef>
              <a:spcAft>
                <a:spcPts val="0"/>
              </a:spcAft>
              <a:buAutoNum type="arabicPeriod"/>
            </a:pPr>
            <a:r>
              <a:rPr lang="zh-CN" altLang="en-US" sz="1800" dirty="0"/>
              <a:t>抽象方法只定义方法声明</a:t>
            </a:r>
            <a:r>
              <a:rPr lang="en-US" altLang="zh-CN" sz="1800" dirty="0"/>
              <a:t>, </a:t>
            </a:r>
            <a:r>
              <a:rPr lang="zh-CN" altLang="en-US" sz="1800" dirty="0"/>
              <a:t>不定义功能主题 </a:t>
            </a:r>
            <a:r>
              <a:rPr lang="en-US" altLang="zh-CN" sz="1800" dirty="0"/>
              <a:t>(</a:t>
            </a:r>
            <a:r>
              <a:rPr lang="zh-CN" altLang="en-US" sz="1800" dirty="0"/>
              <a:t>即方法的实现</a:t>
            </a:r>
            <a:r>
              <a:rPr lang="en-US" altLang="zh-CN" sz="1800" dirty="0"/>
              <a:t>)</a:t>
            </a:r>
            <a:r>
              <a:rPr lang="zh-CN" altLang="en-US" sz="1800" dirty="0"/>
              <a:t>。 </a:t>
            </a:r>
            <a:endParaRPr lang="en-US" altLang="zh-CN" sz="1800" dirty="0"/>
          </a:p>
          <a:p>
            <a:pPr marL="1172845" marR="635" indent="-342900" eaLnBrk="0">
              <a:lnSpc>
                <a:spcPct val="95000"/>
              </a:lnSpc>
              <a:spcBef>
                <a:spcPts val="585"/>
              </a:spcBef>
              <a:spcAft>
                <a:spcPts val="0"/>
              </a:spcAft>
              <a:buAutoNum type="arabicPeriod"/>
            </a:pPr>
            <a:r>
              <a:rPr lang="zh-CN" altLang="en-US" sz="1800" dirty="0"/>
              <a:t>抽象类不可以创建对象。</a:t>
            </a:r>
            <a:endParaRPr lang="en-US" altLang="zh-CN" sz="1800" dirty="0"/>
          </a:p>
          <a:p>
            <a:pPr marL="1172845" marR="635" indent="-342900" eaLnBrk="0">
              <a:lnSpc>
                <a:spcPct val="95000"/>
              </a:lnSpc>
              <a:spcBef>
                <a:spcPts val="585"/>
              </a:spcBef>
              <a:spcAft>
                <a:spcPts val="0"/>
              </a:spcAft>
              <a:buAutoNum type="arabicPeriod"/>
            </a:pPr>
            <a:r>
              <a:rPr lang="zh-CN" altLang="en-US" sz="1800" dirty="0"/>
              <a:t>只有子类继承了父类中的方法</a:t>
            </a:r>
            <a:r>
              <a:rPr lang="en-US" altLang="zh-CN" sz="1800" dirty="0"/>
              <a:t>, </a:t>
            </a:r>
            <a:r>
              <a:rPr lang="zh-CN" altLang="en-US" sz="1800" dirty="0"/>
              <a:t>并且对其中的所有抽象方法进行了重写。 该子类 不是抽象类。 只要不是重写当中的所有抽象方法</a:t>
            </a:r>
            <a:r>
              <a:rPr lang="en-US" altLang="zh-CN" sz="1800" dirty="0"/>
              <a:t>, </a:t>
            </a:r>
            <a:r>
              <a:rPr lang="zh-CN" altLang="en-US" sz="1800" dirty="0"/>
              <a:t>那么这个子类还是抽象类。 </a:t>
            </a:r>
            <a:endParaRPr lang="en-US" altLang="zh-CN" sz="1800" dirty="0"/>
          </a:p>
          <a:p>
            <a:pPr marL="829945" marR="635" indent="0" eaLnBrk="0">
              <a:lnSpc>
                <a:spcPct val="95000"/>
              </a:lnSpc>
              <a:spcBef>
                <a:spcPts val="585"/>
              </a:spcBef>
              <a:buNone/>
            </a:pPr>
            <a:r>
              <a:rPr lang="zh-CN" altLang="en-US" sz="1800" dirty="0">
                <a:solidFill>
                  <a:srgbClr val="FF0000"/>
                </a:solidFill>
              </a:rPr>
              <a:t>抽象类是使用 </a:t>
            </a:r>
            <a:r>
              <a:rPr lang="en-US" altLang="zh-CN" sz="1800" dirty="0">
                <a:solidFill>
                  <a:srgbClr val="FF0000"/>
                </a:solidFill>
              </a:rPr>
              <a:t>abstract </a:t>
            </a:r>
            <a:r>
              <a:rPr lang="zh-CN" altLang="en-US" sz="1800" dirty="0">
                <a:solidFill>
                  <a:srgbClr val="FF0000"/>
                </a:solidFill>
              </a:rPr>
              <a:t>关键字来修饰的。 </a:t>
            </a:r>
            <a:r>
              <a:rPr lang="en-US" altLang="zh-CN" sz="1800" dirty="0">
                <a:solidFill>
                  <a:srgbClr val="FF0000"/>
                </a:solidFill>
              </a:rPr>
              <a:t>abstract </a:t>
            </a:r>
            <a:r>
              <a:rPr lang="zh-CN" altLang="en-US" sz="1800" dirty="0">
                <a:solidFill>
                  <a:srgbClr val="FF0000"/>
                </a:solidFill>
              </a:rPr>
              <a:t>关键字可以修饰类</a:t>
            </a:r>
            <a:r>
              <a:rPr lang="en-US" altLang="zh-CN" sz="1800" dirty="0">
                <a:solidFill>
                  <a:srgbClr val="FF0000"/>
                </a:solidFill>
              </a:rPr>
              <a:t>, </a:t>
            </a:r>
            <a:r>
              <a:rPr lang="zh-CN" altLang="en-US" sz="1800" dirty="0">
                <a:solidFill>
                  <a:srgbClr val="FF0000"/>
                </a:solidFill>
              </a:rPr>
              <a:t>也可以修饰方 法。 由 </a:t>
            </a:r>
            <a:r>
              <a:rPr lang="en-US" altLang="zh-CN" sz="1800" dirty="0">
                <a:solidFill>
                  <a:srgbClr val="FF0000"/>
                </a:solidFill>
              </a:rPr>
              <a:t>abstract </a:t>
            </a:r>
            <a:r>
              <a:rPr lang="zh-CN" altLang="en-US" sz="1800" dirty="0">
                <a:solidFill>
                  <a:srgbClr val="FF0000"/>
                </a:solidFill>
              </a:rPr>
              <a:t>修饰的类就是抽象类</a:t>
            </a:r>
            <a:r>
              <a:rPr lang="en-US" altLang="zh-CN" sz="1800" dirty="0">
                <a:solidFill>
                  <a:srgbClr val="FF0000"/>
                </a:solidFill>
              </a:rPr>
              <a:t>, </a:t>
            </a:r>
            <a:r>
              <a:rPr lang="zh-CN" altLang="en-US" sz="1800" dirty="0">
                <a:solidFill>
                  <a:srgbClr val="FF0000"/>
                </a:solidFill>
              </a:rPr>
              <a:t>由 </a:t>
            </a:r>
            <a:r>
              <a:rPr lang="en-US" altLang="zh-CN" sz="1800" dirty="0">
                <a:solidFill>
                  <a:srgbClr val="FF0000"/>
                </a:solidFill>
              </a:rPr>
              <a:t>abstract </a:t>
            </a:r>
            <a:r>
              <a:rPr lang="zh-CN" altLang="en-US" sz="1800" dirty="0">
                <a:solidFill>
                  <a:srgbClr val="FF0000"/>
                </a:solidFill>
              </a:rPr>
              <a:t>修饰的方法就是抽象方法。抽象类的定义如下：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29305" y="4500979"/>
            <a:ext cx="9374819" cy="17666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public abstract class </a:t>
            </a:r>
            <a:r>
              <a:rPr lang="zh-CN" altLang="en-US" dirty="0"/>
              <a:t>抽象类名</a:t>
            </a:r>
            <a:r>
              <a:rPr lang="en-US" altLang="zh-CN" dirty="0"/>
              <a:t>{ </a:t>
            </a:r>
            <a:endParaRPr lang="en-US" altLang="zh-CN" dirty="0"/>
          </a:p>
          <a:p>
            <a:r>
              <a:rPr lang="zh-CN" altLang="en-US" dirty="0"/>
              <a:t>                  属性</a:t>
            </a:r>
            <a:endParaRPr lang="en-US" altLang="zh-CN" dirty="0"/>
          </a:p>
          <a:p>
            <a:r>
              <a:rPr lang="zh-CN" altLang="en-US" dirty="0"/>
              <a:t>                  方法 </a:t>
            </a:r>
            <a:endParaRPr lang="en-US" altLang="zh-CN" dirty="0"/>
          </a:p>
          <a:p>
            <a:r>
              <a:rPr lang="en-US" altLang="zh-CN" dirty="0"/>
              <a:t>} 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656949"/>
            <a:ext cx="10381180" cy="5032376"/>
          </a:xfrm>
          <a:pattFill prst="pct5">
            <a:fgClr>
              <a:srgbClr val="09E7DC"/>
            </a:fgClr>
            <a:bgClr>
              <a:schemeClr val="bg1"/>
            </a:bgClr>
          </a:pattFill>
        </p:spPr>
        <p:txBody>
          <a:bodyPr>
            <a:normAutofit fontScale="25000" lnSpcReduction="20000"/>
          </a:bodyPr>
          <a:lstStyle/>
          <a:p>
            <a:pPr marL="1143000" indent="-1143000"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 class </a:t>
            </a:r>
            <a:r>
              <a:rPr lang="zh-CN" altLang="en-US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学生</a:t>
            </a: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int num;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String name;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学生</a:t>
            </a: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(int </a:t>
            </a:r>
            <a:r>
              <a:rPr lang="en-US" altLang="zh-CN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num,String</a:t>
            </a: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name){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this. num=num;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this. name=name;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}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public void study(){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}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zh-CN" altLang="en-US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小学生 </a:t>
            </a: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extends </a:t>
            </a:r>
            <a:r>
              <a:rPr lang="zh-CN" altLang="en-US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学生</a:t>
            </a: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小学生</a:t>
            </a: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(int </a:t>
            </a:r>
            <a:r>
              <a:rPr lang="en-US" altLang="zh-CN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num,String</a:t>
            </a: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name){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super(</a:t>
            </a:r>
            <a:r>
              <a:rPr lang="en-US" altLang="zh-CN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num,name</a:t>
            </a: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void study(){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/>
            </a:pP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System. out. </a:t>
            </a:r>
            <a:r>
              <a:rPr lang="en-US" altLang="zh-CN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println</a:t>
            </a: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(name+"</a:t>
            </a:r>
            <a:r>
              <a:rPr lang="zh-CN" altLang="en-US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正在学习小学的课程</a:t>
            </a:r>
            <a:r>
              <a:rPr lang="en-US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"); }  }</a:t>
            </a: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/>
            </a:pPr>
            <a:endParaRPr lang="en-US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7" name="流程图: 过程 6"/>
          <p:cNvSpPr/>
          <p:nvPr/>
        </p:nvSpPr>
        <p:spPr>
          <a:xfrm>
            <a:off x="951216" y="345905"/>
            <a:ext cx="10515600" cy="670264"/>
          </a:xfrm>
          <a:prstGeom prst="flowChartProcess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6.1  </a:t>
            </a:r>
            <a:r>
              <a:rPr lang="zh-CN" altLang="en-US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设计学生类为抽象类</a:t>
            </a:r>
            <a:endParaRPr lang="zh-CN" altLang="en-US" sz="32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0" y="1642370"/>
            <a:ext cx="12192000" cy="5215630"/>
          </a:xfrm>
          <a:pattFill prst="pct5">
            <a:fgClr>
              <a:srgbClr val="09E7DC"/>
            </a:fgClr>
            <a:bgClr>
              <a:schemeClr val="bg1"/>
            </a:bgClr>
          </a:pattFill>
        </p:spPr>
        <p:txBody>
          <a:bodyPr>
            <a:normAutofit fontScale="25000" lnSpcReduction="20000"/>
          </a:bodyPr>
          <a:lstStyle/>
          <a:p>
            <a:pPr marL="1143000" indent="-1143000">
              <a:buFont typeface="+mj-lt"/>
              <a:buAutoNum type="arabicPeriod" startAt="18"/>
            </a:pP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class </a:t>
            </a:r>
            <a:r>
              <a:rPr lang="zh-CN" altLang="en-US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中学生 </a:t>
            </a: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extends </a:t>
            </a:r>
            <a:r>
              <a:rPr lang="zh-CN" altLang="en-US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学生</a:t>
            </a: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{</a:t>
            </a:r>
            <a:endParaRPr lang="en-US" altLang="zh-CN" sz="6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 startAt="18"/>
            </a:pPr>
            <a:r>
              <a:rPr lang="zh-CN" altLang="en-US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中学生</a:t>
            </a: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(int </a:t>
            </a:r>
            <a:r>
              <a:rPr lang="en-US" altLang="zh-CN" sz="6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num,String</a:t>
            </a: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name){</a:t>
            </a:r>
            <a:endParaRPr lang="en-US" altLang="zh-CN" sz="6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 startAt="18"/>
            </a:pP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super(</a:t>
            </a:r>
            <a:r>
              <a:rPr lang="en-US" altLang="zh-CN" sz="6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num,name</a:t>
            </a: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);  }</a:t>
            </a:r>
            <a:endParaRPr lang="en-US" altLang="zh-CN" sz="6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 startAt="18"/>
            </a:pP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public void study(){</a:t>
            </a:r>
            <a:endParaRPr lang="en-US" altLang="zh-CN" sz="6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 startAt="18"/>
            </a:pP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System. out. </a:t>
            </a:r>
            <a:r>
              <a:rPr lang="en-US" altLang="zh-CN" sz="6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println</a:t>
            </a: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(name+"</a:t>
            </a:r>
            <a:r>
              <a:rPr lang="zh-CN" altLang="en-US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正在学习中学的课程</a:t>
            </a: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");  }  }</a:t>
            </a:r>
            <a:endParaRPr lang="en-US" altLang="zh-CN" sz="6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 startAt="18"/>
            </a:pP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class </a:t>
            </a:r>
            <a:r>
              <a:rPr lang="zh-CN" altLang="en-US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大学生 </a:t>
            </a: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extends </a:t>
            </a:r>
            <a:r>
              <a:rPr lang="zh-CN" altLang="en-US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学生</a:t>
            </a: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{</a:t>
            </a:r>
            <a:endParaRPr lang="en-US" altLang="zh-CN" sz="6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 startAt="18"/>
            </a:pPr>
            <a:r>
              <a:rPr lang="zh-CN" altLang="en-US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大学生</a:t>
            </a: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(int </a:t>
            </a:r>
            <a:r>
              <a:rPr lang="en-US" altLang="zh-CN" sz="6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num,String</a:t>
            </a: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name){</a:t>
            </a:r>
            <a:endParaRPr lang="en-US" altLang="zh-CN" sz="6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 startAt="18"/>
            </a:pP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super(</a:t>
            </a:r>
            <a:r>
              <a:rPr lang="en-US" altLang="zh-CN" sz="6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num,name</a:t>
            </a: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);   }</a:t>
            </a:r>
            <a:endParaRPr lang="en-US" altLang="zh-CN" sz="6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 startAt="18"/>
            </a:pP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public void study(){</a:t>
            </a:r>
            <a:endParaRPr lang="en-US" altLang="zh-CN" sz="6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 startAt="18"/>
            </a:pP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System. out. </a:t>
            </a:r>
            <a:r>
              <a:rPr lang="en-US" altLang="zh-CN" sz="6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println</a:t>
            </a: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(name+"</a:t>
            </a:r>
            <a:r>
              <a:rPr lang="zh-CN" altLang="en-US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正在学习大学的课程</a:t>
            </a: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"); } }</a:t>
            </a:r>
            <a:endParaRPr lang="en-US" altLang="zh-CN" sz="6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 startAt="18"/>
            </a:pP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public class Test_1{</a:t>
            </a:r>
            <a:endParaRPr lang="en-US" altLang="zh-CN" sz="6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 startAt="18"/>
            </a:pP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public static void main(String </a:t>
            </a:r>
            <a:r>
              <a:rPr lang="en-US" altLang="zh-CN" sz="6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args</a:t>
            </a: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[]){</a:t>
            </a:r>
            <a:endParaRPr lang="en-US" altLang="zh-CN" sz="6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 startAt="18"/>
            </a:pP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</a:t>
            </a:r>
            <a:r>
              <a:rPr lang="zh-CN" altLang="en-US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小学生 </a:t>
            </a: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s1=new </a:t>
            </a:r>
            <a:r>
              <a:rPr lang="zh-CN" altLang="en-US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小学生</a:t>
            </a: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(1001,"zhang");</a:t>
            </a:r>
            <a:endParaRPr lang="en-US" altLang="zh-CN" sz="6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 startAt="18"/>
            </a:pPr>
            <a:r>
              <a:rPr lang="zh-CN" altLang="en-US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中学生 </a:t>
            </a: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s2=new </a:t>
            </a:r>
            <a:r>
              <a:rPr lang="zh-CN" altLang="en-US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中学生</a:t>
            </a: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(2001,"wang");</a:t>
            </a:r>
            <a:endParaRPr lang="en-US" altLang="zh-CN" sz="6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 startAt="18"/>
            </a:pPr>
            <a:r>
              <a:rPr lang="zh-CN" altLang="en-US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大学生 </a:t>
            </a: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s3=new </a:t>
            </a:r>
            <a:r>
              <a:rPr lang="zh-CN" altLang="en-US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大学生</a:t>
            </a: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(3001,"li");</a:t>
            </a:r>
            <a:endParaRPr lang="en-US" altLang="zh-CN" sz="6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 startAt="18"/>
            </a:pP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s1. study();</a:t>
            </a:r>
            <a:endParaRPr lang="en-US" altLang="zh-CN" sz="6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143000" indent="-1143000">
              <a:buFont typeface="+mj-lt"/>
              <a:buAutoNum type="arabicPeriod" startAt="18"/>
            </a:pPr>
            <a:r>
              <a:rPr lang="en-US" altLang="zh-CN" sz="6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s2. study(); s3. study();  }  }</a:t>
            </a:r>
            <a:endParaRPr lang="en-US" altLang="zh-CN" sz="6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sz="6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sz="16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sz="18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zh-CN" alt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流程图: 过程 6"/>
          <p:cNvSpPr/>
          <p:nvPr/>
        </p:nvSpPr>
        <p:spPr>
          <a:xfrm>
            <a:off x="838200" y="387002"/>
            <a:ext cx="10515600" cy="727200"/>
          </a:xfrm>
          <a:prstGeom prst="flowChartProcess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6.1  </a:t>
            </a:r>
            <a:r>
              <a:rPr lang="zh-CN" altLang="en-US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设计学生类为抽象类</a:t>
            </a:r>
            <a:endParaRPr lang="zh-CN" altLang="en-US" sz="32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09016" y="3657600"/>
            <a:ext cx="5982984" cy="3200400"/>
          </a:xfrm>
          <a:prstGeom prst="rect">
            <a:avLst/>
          </a:prstGeom>
          <a:pattFill prst="pct5">
            <a:fgClr>
              <a:srgbClr val="09E7DC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dirty="0">
              <a:solidFill>
                <a:schemeClr val="tx1"/>
              </a:solidFill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运行结果如下：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Zhang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正在学习小学的课程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Wang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正在学习中学的课程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正在学习大学的课程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该程序中 “学生” 类设计为抽象类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“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学生” 类的存在就是为了继承。 在学生类的设计中有 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void study () 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但是该方法体中没有任何语句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所以该方法可以设计为抽象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625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en-US" altLang="zh-CN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抽象方法</a:t>
            </a:r>
            <a:endParaRPr lang="zh-CN" altLang="en-US" sz="24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6724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3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7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当抽象类中某些方法的实现没有实际意义时</a:t>
            </a:r>
            <a:r>
              <a:rPr lang="en-US" altLang="zh-CN" sz="7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7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可以将该方法定义为抽象方法。 抽象方 法是只有方法的声明</a:t>
            </a:r>
            <a:r>
              <a:rPr lang="en-US" altLang="zh-CN" sz="7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7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而没有方法体的方法。</a:t>
            </a:r>
            <a:endParaRPr lang="en-US" altLang="zh-CN" sz="7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6400" dirty="0">
                <a:solidFill>
                  <a:schemeClr val="accent5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6400" dirty="0">
                <a:solidFill>
                  <a:schemeClr val="accent5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6-2  </a:t>
            </a:r>
            <a:r>
              <a:rPr lang="zh-CN" altLang="en-US" sz="6400" dirty="0">
                <a:solidFill>
                  <a:schemeClr val="accent5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定义抽象方法</a:t>
            </a:r>
            <a:endParaRPr lang="en-US" altLang="zh-CN" sz="6400" dirty="0">
              <a:solidFill>
                <a:schemeClr val="accent5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914400" indent="-914400"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abstract class </a:t>
            </a:r>
            <a:r>
              <a:rPr lang="zh-CN" altLang="en-US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学生</a:t>
            </a:r>
            <a:r>
              <a:rPr lang="en-US" altLang="zh-CN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 </a:t>
            </a:r>
            <a:endParaRPr lang="en-US" altLang="zh-CN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en-US" altLang="zh-CN" sz="55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int num;</a:t>
            </a:r>
            <a:endParaRPr lang="en-US" altLang="zh-CN" sz="5500" dirty="0"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en-US" altLang="zh-CN" sz="55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String name;</a:t>
            </a:r>
            <a:endParaRPr lang="en-US" altLang="zh-CN" sz="5500" dirty="0"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en-US" altLang="zh-CN" sz="55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zh-CN" altLang="en-US" sz="55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学生</a:t>
            </a:r>
            <a:r>
              <a:rPr lang="en-US" altLang="zh-CN" sz="55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(int </a:t>
            </a:r>
            <a:r>
              <a:rPr lang="en-US" altLang="zh-CN" sz="5500" dirty="0" err="1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num,String</a:t>
            </a:r>
            <a:r>
              <a:rPr lang="en-US" altLang="zh-CN" sz="55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name){</a:t>
            </a:r>
            <a:endParaRPr lang="en-US" altLang="zh-CN" sz="5500" dirty="0"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en-US" altLang="zh-CN" sz="55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this. num=num;</a:t>
            </a:r>
            <a:endParaRPr lang="en-US" altLang="zh-CN" sz="5500" dirty="0"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en-US" altLang="zh-CN" sz="55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this. name=name; </a:t>
            </a:r>
            <a:endParaRPr lang="en-US" altLang="zh-CN" sz="5500" dirty="0"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en-US" altLang="zh-CN" sz="55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}</a:t>
            </a:r>
            <a:endParaRPr lang="en-US" altLang="zh-CN" sz="5500" dirty="0"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en-US" altLang="zh-CN" sz="55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abstract void study();  </a:t>
            </a:r>
            <a:endParaRPr lang="en-US" altLang="zh-CN" sz="5500" dirty="0"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en-US" altLang="zh-CN" sz="55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  <a:endParaRPr lang="en-US" altLang="zh-CN" sz="5500" dirty="0"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491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1800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br>
              <a:rPr lang="en-US" altLang="zh-CN" sz="3100" b="1" spc="-10" dirty="0">
                <a:solidFill>
                  <a:srgbClr val="00AEEF"/>
                </a:solidFill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zh-CN" altLang="en-US" sz="31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例</a:t>
            </a:r>
            <a:r>
              <a:rPr lang="en-US" altLang="zh-CN" sz="31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6-2 </a:t>
            </a:r>
            <a:r>
              <a:rPr lang="zh-CN" altLang="en-US" sz="31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定义抽象方法</a:t>
            </a:r>
            <a:br>
              <a:rPr lang="zh-CN" altLang="zh-CN" sz="31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sz="31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645920"/>
            <a:ext cx="12192000" cy="521208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Autofit/>
          </a:bodyPr>
          <a:lstStyle/>
          <a:p>
            <a:pPr marL="379095" indent="-342900" eaLnBrk="0">
              <a:lnSpc>
                <a:spcPct val="50000"/>
              </a:lnSpc>
              <a:spcBef>
                <a:spcPts val="1300"/>
              </a:spcBef>
              <a:spcAft>
                <a:spcPts val="0"/>
              </a:spcAft>
              <a:buFont typeface="+mj-lt"/>
              <a:buAutoNum type="arabicPeriod" startAt="10"/>
            </a:pP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class </a:t>
            </a:r>
            <a:r>
              <a:rPr lang="zh-CN" altLang="en-US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小学生 </a:t>
            </a: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extends </a:t>
            </a:r>
            <a:r>
              <a:rPr lang="zh-CN" altLang="en-US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学生</a:t>
            </a: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{</a:t>
            </a:r>
            <a:endParaRPr lang="en-US" altLang="zh-CN" sz="1800" spc="5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79095" indent="-342900" eaLnBrk="0">
              <a:lnSpc>
                <a:spcPct val="50000"/>
              </a:lnSpc>
              <a:spcBef>
                <a:spcPts val="1300"/>
              </a:spcBef>
              <a:spcAft>
                <a:spcPts val="0"/>
              </a:spcAft>
              <a:buFont typeface="+mj-lt"/>
              <a:buAutoNum type="arabicPeriod" startAt="10"/>
            </a:pP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小学生</a:t>
            </a: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(int </a:t>
            </a:r>
            <a:r>
              <a:rPr lang="en-US" altLang="zh-CN" sz="1800" spc="5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num,String</a:t>
            </a: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name){</a:t>
            </a:r>
            <a:endParaRPr lang="en-US" altLang="zh-CN" sz="1800" spc="5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79095" indent="-342900" eaLnBrk="0">
              <a:lnSpc>
                <a:spcPct val="50000"/>
              </a:lnSpc>
              <a:spcBef>
                <a:spcPts val="1300"/>
              </a:spcBef>
              <a:spcAft>
                <a:spcPts val="0"/>
              </a:spcAft>
              <a:buFont typeface="+mj-lt"/>
              <a:buAutoNum type="arabicPeriod" startAt="10"/>
            </a:pP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     super(</a:t>
            </a:r>
            <a:r>
              <a:rPr lang="en-US" altLang="zh-CN" sz="1800" spc="5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num,name</a:t>
            </a: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);   }</a:t>
            </a:r>
            <a:endParaRPr lang="en-US" altLang="zh-CN" sz="1800" spc="5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79095" indent="-342900" eaLnBrk="0">
              <a:lnSpc>
                <a:spcPct val="50000"/>
              </a:lnSpc>
              <a:spcBef>
                <a:spcPts val="1300"/>
              </a:spcBef>
              <a:spcAft>
                <a:spcPts val="0"/>
              </a:spcAft>
              <a:buFont typeface="+mj-lt"/>
              <a:buAutoNum type="arabicPeriod" startAt="10"/>
            </a:pP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public void study(){</a:t>
            </a:r>
            <a:endParaRPr lang="en-US" altLang="zh-CN" sz="1800" spc="5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79095" indent="-342900" eaLnBrk="0">
              <a:lnSpc>
                <a:spcPct val="50000"/>
              </a:lnSpc>
              <a:spcBef>
                <a:spcPts val="1300"/>
              </a:spcBef>
              <a:spcAft>
                <a:spcPts val="0"/>
              </a:spcAft>
              <a:buFont typeface="+mj-lt"/>
              <a:buAutoNum type="arabicPeriod" startAt="10"/>
            </a:pP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     System. out. </a:t>
            </a:r>
            <a:r>
              <a:rPr lang="en-US" altLang="zh-CN" sz="1800" spc="5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println</a:t>
            </a: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(name+"</a:t>
            </a:r>
            <a:r>
              <a:rPr lang="zh-CN" altLang="en-US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正在学习小学的课程</a:t>
            </a: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");   }  }</a:t>
            </a:r>
            <a:endParaRPr lang="en-US" altLang="zh-CN" sz="1800" spc="5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79095" indent="-342900" eaLnBrk="0">
              <a:lnSpc>
                <a:spcPct val="50000"/>
              </a:lnSpc>
              <a:spcBef>
                <a:spcPts val="1300"/>
              </a:spcBef>
              <a:spcAft>
                <a:spcPts val="0"/>
              </a:spcAft>
              <a:buFont typeface="+mj-lt"/>
              <a:buAutoNum type="arabicPeriod" startAt="10"/>
            </a:pPr>
            <a:endParaRPr lang="en-US" altLang="zh-CN" sz="1800" spc="5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79095" indent="-342900" eaLnBrk="0">
              <a:lnSpc>
                <a:spcPct val="50000"/>
              </a:lnSpc>
              <a:spcBef>
                <a:spcPts val="1300"/>
              </a:spcBef>
              <a:spcAft>
                <a:spcPts val="0"/>
              </a:spcAft>
              <a:buFont typeface="+mj-lt"/>
              <a:buAutoNum type="arabicPeriod" startAt="10"/>
            </a:pP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class </a:t>
            </a:r>
            <a:r>
              <a:rPr lang="zh-CN" altLang="en-US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中学生 </a:t>
            </a: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extends </a:t>
            </a:r>
            <a:r>
              <a:rPr lang="zh-CN" altLang="en-US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学生</a:t>
            </a: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{</a:t>
            </a:r>
            <a:endParaRPr lang="en-US" altLang="zh-CN" sz="1800" spc="5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79095" indent="-342900" eaLnBrk="0">
              <a:lnSpc>
                <a:spcPct val="50000"/>
              </a:lnSpc>
              <a:spcBef>
                <a:spcPts val="1300"/>
              </a:spcBef>
              <a:spcAft>
                <a:spcPts val="0"/>
              </a:spcAft>
              <a:buFont typeface="+mj-lt"/>
              <a:buAutoNum type="arabicPeriod" startAt="10"/>
            </a:pP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中学生</a:t>
            </a: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(Int </a:t>
            </a:r>
            <a:r>
              <a:rPr lang="en-US" altLang="zh-CN" sz="1800" spc="5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num,String</a:t>
            </a: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name){</a:t>
            </a:r>
            <a:endParaRPr lang="en-US" altLang="zh-CN" sz="1800" spc="5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79095" indent="-342900" eaLnBrk="0">
              <a:lnSpc>
                <a:spcPct val="50000"/>
              </a:lnSpc>
              <a:spcBef>
                <a:spcPts val="1300"/>
              </a:spcBef>
              <a:spcAft>
                <a:spcPts val="0"/>
              </a:spcAft>
              <a:buFont typeface="+mj-lt"/>
              <a:buAutoNum type="arabicPeriod" startAt="10"/>
            </a:pP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    supper(</a:t>
            </a:r>
            <a:r>
              <a:rPr lang="en-US" altLang="zh-CN" sz="1800" spc="5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num,name</a:t>
            </a: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);   }</a:t>
            </a:r>
            <a:endParaRPr lang="en-US" altLang="zh-CN" sz="1800" spc="5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79095" indent="-342900" eaLnBrk="0">
              <a:lnSpc>
                <a:spcPct val="50000"/>
              </a:lnSpc>
              <a:spcBef>
                <a:spcPts val="1300"/>
              </a:spcBef>
              <a:spcAft>
                <a:spcPts val="0"/>
              </a:spcAft>
              <a:buFont typeface="+mj-lt"/>
              <a:buAutoNum type="arabicPeriod" startAt="10"/>
            </a:pPr>
            <a:r>
              <a:rPr lang="en-US" altLang="zh-CN" sz="1800" spc="5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public void study(){</a:t>
            </a:r>
            <a:endParaRPr lang="en-US" altLang="zh-CN" sz="1800" spc="5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79095" indent="-342900" eaLnBrk="0">
              <a:lnSpc>
                <a:spcPct val="50000"/>
              </a:lnSpc>
              <a:spcBef>
                <a:spcPts val="1300"/>
              </a:spcBef>
              <a:spcAft>
                <a:spcPts val="0"/>
              </a:spcAft>
              <a:buFont typeface="+mj-lt"/>
              <a:buAutoNum type="arabicPeriod" startAt="10"/>
            </a:pP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      System. out. </a:t>
            </a:r>
            <a:r>
              <a:rPr lang="en-US" altLang="zh-CN" sz="1800" spc="5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println</a:t>
            </a: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(name+"</a:t>
            </a:r>
            <a:r>
              <a:rPr lang="zh-CN" altLang="en-US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正在学习中学的课程</a:t>
            </a: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");  }  }</a:t>
            </a:r>
            <a:endParaRPr lang="en-US" altLang="zh-CN" sz="1800" spc="5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79095" indent="-342900" eaLnBrk="0">
              <a:lnSpc>
                <a:spcPct val="50000"/>
              </a:lnSpc>
              <a:spcBef>
                <a:spcPts val="1300"/>
              </a:spcBef>
              <a:spcAft>
                <a:spcPts val="0"/>
              </a:spcAft>
              <a:buFont typeface="+mj-lt"/>
              <a:buAutoNum type="arabicPeriod" startAt="10"/>
            </a:pPr>
            <a:endParaRPr lang="en-US" altLang="zh-CN" sz="1800" spc="5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79095" indent="-342900" eaLnBrk="0">
              <a:lnSpc>
                <a:spcPct val="50000"/>
              </a:lnSpc>
              <a:spcBef>
                <a:spcPts val="1300"/>
              </a:spcBef>
              <a:spcAft>
                <a:spcPts val="0"/>
              </a:spcAft>
              <a:buFont typeface="+mj-lt"/>
              <a:buAutoNum type="arabicPeriod" startAt="10"/>
            </a:pPr>
            <a:r>
              <a:rPr lang="en-US" altLang="zh-CN" sz="1800" spc="5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class </a:t>
            </a:r>
            <a:r>
              <a:rPr lang="zh-CN" altLang="en-US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大学生 </a:t>
            </a: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extends </a:t>
            </a:r>
            <a:r>
              <a:rPr lang="zh-CN" altLang="en-US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学生</a:t>
            </a: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{</a:t>
            </a:r>
            <a:endParaRPr lang="en-US" altLang="zh-CN" sz="1800" spc="5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79095" indent="-342900" eaLnBrk="0">
              <a:lnSpc>
                <a:spcPct val="50000"/>
              </a:lnSpc>
              <a:spcBef>
                <a:spcPts val="1300"/>
              </a:spcBef>
              <a:spcAft>
                <a:spcPts val="0"/>
              </a:spcAft>
              <a:buFont typeface="+mj-lt"/>
              <a:buAutoNum type="arabicPeriod" startAt="10"/>
            </a:pPr>
            <a:r>
              <a:rPr lang="zh-CN" altLang="en-US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大学生</a:t>
            </a: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(int </a:t>
            </a:r>
            <a:r>
              <a:rPr lang="en-US" altLang="zh-CN" sz="1800" spc="5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num,String</a:t>
            </a: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name){</a:t>
            </a:r>
            <a:endParaRPr lang="en-US" altLang="zh-CN" sz="1800" spc="5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79095" indent="-342900" eaLnBrk="0">
              <a:lnSpc>
                <a:spcPct val="50000"/>
              </a:lnSpc>
              <a:spcBef>
                <a:spcPts val="1300"/>
              </a:spcBef>
              <a:spcAft>
                <a:spcPts val="0"/>
              </a:spcAft>
              <a:buFont typeface="+mj-lt"/>
              <a:buAutoNum type="arabicPeriod" startAt="10"/>
            </a:pP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      super(</a:t>
            </a:r>
            <a:r>
              <a:rPr lang="en-US" altLang="zh-CN" sz="1800" spc="5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num,name</a:t>
            </a: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);  }</a:t>
            </a:r>
            <a:endParaRPr lang="en-US" altLang="zh-CN" sz="1800" spc="5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79095" indent="-342900" eaLnBrk="0">
              <a:lnSpc>
                <a:spcPct val="50000"/>
              </a:lnSpc>
              <a:spcBef>
                <a:spcPts val="1300"/>
              </a:spcBef>
              <a:spcAft>
                <a:spcPts val="0"/>
              </a:spcAft>
              <a:buFont typeface="+mj-lt"/>
              <a:buAutoNum type="arabicPeriod" startAt="10"/>
            </a:pP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public void study(){</a:t>
            </a:r>
            <a:endParaRPr lang="en-US" altLang="zh-CN" sz="1800" spc="5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79095" indent="-342900" eaLnBrk="0">
              <a:lnSpc>
                <a:spcPct val="50000"/>
              </a:lnSpc>
              <a:spcBef>
                <a:spcPts val="1300"/>
              </a:spcBef>
              <a:spcAft>
                <a:spcPts val="0"/>
              </a:spcAft>
              <a:buFont typeface="+mj-lt"/>
              <a:buAutoNum type="arabicPeriod" startAt="10"/>
            </a:pP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      System. out. </a:t>
            </a:r>
            <a:r>
              <a:rPr lang="en-US" altLang="zh-CN" sz="1800" spc="5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println</a:t>
            </a: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(name+"</a:t>
            </a:r>
            <a:r>
              <a:rPr lang="zh-CN" altLang="en-US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正在学习大学的课程</a:t>
            </a:r>
            <a:r>
              <a:rPr lang="en-US" altLang="zh-CN" sz="1800" spc="5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");  }  }</a:t>
            </a:r>
            <a:endParaRPr lang="en-US" altLang="zh-CN" sz="1800" spc="5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10799.984251968504,&quot;width&quot;:19195.16692913386}"/>
</p:tagLst>
</file>

<file path=ppt/tags/tag2.xml><?xml version="1.0" encoding="utf-8"?>
<p:tagLst xmlns:p="http://schemas.openxmlformats.org/presentationml/2006/main">
  <p:tag name="KSO_WM_UNIT_TABLE_BEAUTIFY" val="smartTable{37ebd7bc-47a6-4363-9c3e-74354149611e}"/>
</p:tagLst>
</file>

<file path=ppt/tags/tag3.xml><?xml version="1.0" encoding="utf-8"?>
<p:tagLst xmlns:p="http://schemas.openxmlformats.org/presentationml/2006/main">
  <p:tag name="KSO_WPP_MARK_KEY" val="1b8b4f55-a5ee-4dcc-88c3-cc24bcb8f97d"/>
  <p:tag name="COMMONDATA" val="eyJoZGlkIjoiMDQ4NTkzMGYxM2UyNjAzYTZiOTFiZDllOTdkMTkzMT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7431</Words>
  <Application>WPS 演示</Application>
  <PresentationFormat>宽屏</PresentationFormat>
  <Paragraphs>415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等线</vt:lpstr>
      <vt:lpstr>Times New Roman</vt:lpstr>
      <vt:lpstr>等线 Light</vt:lpstr>
      <vt:lpstr>Arial Unicode MS</vt:lpstr>
      <vt:lpstr>Calibri</vt:lpstr>
      <vt:lpstr>等线</vt:lpstr>
      <vt:lpstr>Office 主题​​</vt:lpstr>
      <vt:lpstr>1_Office 主题​​</vt:lpstr>
      <vt:lpstr>PowerPoint 演示文稿</vt:lpstr>
      <vt:lpstr>学习目标</vt:lpstr>
      <vt:lpstr> 6. 1   情景导入 </vt:lpstr>
      <vt:lpstr> 6. 2. 1   什么是抽象类 </vt:lpstr>
      <vt:lpstr>抽象类的特点</vt:lpstr>
      <vt:lpstr>PowerPoint 演示文稿</vt:lpstr>
      <vt:lpstr>PowerPoint 演示文稿</vt:lpstr>
      <vt:lpstr>2.抽象方法</vt:lpstr>
      <vt:lpstr>  例6-2 定义抽象方法 </vt:lpstr>
      <vt:lpstr>例6-2抽象方法</vt:lpstr>
      <vt:lpstr>例6-2抽象方法</vt:lpstr>
      <vt:lpstr> 6.2.2 接口</vt:lpstr>
      <vt:lpstr>  6.2.2 接口 </vt:lpstr>
      <vt:lpstr>6.2.2 接口</vt:lpstr>
      <vt:lpstr>  6.2.2 接口 </vt:lpstr>
      <vt:lpstr>6.2.2接口</vt:lpstr>
      <vt:lpstr>6.2.2接口</vt:lpstr>
      <vt:lpstr>  6.2.3 异常的定义 </vt:lpstr>
      <vt:lpstr>6.2.3异常的定义</vt:lpstr>
      <vt:lpstr>6.2.3异常的定义</vt:lpstr>
      <vt:lpstr>6.2.3异常的定义</vt:lpstr>
      <vt:lpstr>  6.2.3 异常处理机制 </vt:lpstr>
      <vt:lpstr>6.2.3异常处理机制</vt:lpstr>
      <vt:lpstr>6.2.3异常处理机制</vt:lpstr>
      <vt:lpstr>6.2.3 异常处理机制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潘婷婷</dc:creator>
  <cp:lastModifiedBy>温媛-教材出版发行15901311127</cp:lastModifiedBy>
  <cp:revision>88</cp:revision>
  <dcterms:created xsi:type="dcterms:W3CDTF">2019-07-12T06:05:00Z</dcterms:created>
  <dcterms:modified xsi:type="dcterms:W3CDTF">2023-08-28T02:14:59Z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18096CC1438A4704928AC32B9CDF46E9_12</vt:lpwstr>
  </property>
  <property fmtid="{D5CDD505-2E9C-101B-9397-08002B2CF9AE}" pid="3" name="KSOProductBuildVer">
    <vt:lpwstr>2052-11.1.0.14309</vt:lpwstr>
  </property>
</Properties>
</file>