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6"/>
  </p:notesMasterIdLst>
  <p:sldIdLst>
    <p:sldId id="319" r:id="rId3"/>
    <p:sldId id="320" r:id="rId4"/>
    <p:sldId id="321" r:id="rId5"/>
    <p:sldId id="323" r:id="rId6"/>
    <p:sldId id="324" r:id="rId7"/>
    <p:sldId id="325" r:id="rId8"/>
    <p:sldId id="322" r:id="rId9"/>
    <p:sldId id="326" r:id="rId10"/>
    <p:sldId id="327" r:id="rId11"/>
    <p:sldId id="328" r:id="rId12"/>
    <p:sldId id="329" r:id="rId13"/>
    <p:sldId id="330" r:id="rId14"/>
    <p:sldId id="331" r:id="rId15"/>
    <p:sldId id="332" r:id="rId16"/>
    <p:sldId id="333" r:id="rId17"/>
    <p:sldId id="334" r:id="rId18"/>
    <p:sldId id="335" r:id="rId19"/>
    <p:sldId id="336" r:id="rId20"/>
    <p:sldId id="337" r:id="rId21"/>
    <p:sldId id="338" r:id="rId22"/>
    <p:sldId id="339" r:id="rId23"/>
    <p:sldId id="340" r:id="rId24"/>
    <p:sldId id="341" r:id="rId25"/>
    <p:sldId id="342" r:id="rId26"/>
    <p:sldId id="343" r:id="rId27"/>
    <p:sldId id="344" r:id="rId28"/>
    <p:sldId id="345" r:id="rId29"/>
    <p:sldId id="346" r:id="rId30"/>
    <p:sldId id="347" r:id="rId31"/>
    <p:sldId id="348" r:id="rId32"/>
    <p:sldId id="349" r:id="rId33"/>
    <p:sldId id="350" r:id="rId34"/>
    <p:sldId id="351" r:id="rId35"/>
    <p:sldId id="352" r:id="rId36"/>
    <p:sldId id="353" r:id="rId37"/>
    <p:sldId id="354" r:id="rId38"/>
    <p:sldId id="355" r:id="rId39"/>
    <p:sldId id="356" r:id="rId40"/>
    <p:sldId id="357" r:id="rId41"/>
    <p:sldId id="358" r:id="rId42"/>
    <p:sldId id="359" r:id="rId43"/>
    <p:sldId id="360" r:id="rId44"/>
    <p:sldId id="317" r:id="rId45"/>
  </p:sldIdLst>
  <p:sldSz cx="12192000" cy="6858000"/>
  <p:notesSz cx="6858000" cy="9144000"/>
  <p:custDataLst>
    <p:tags r:id="rId5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A5DE"/>
    <a:srgbClr val="FEF4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42" autoAdjust="0"/>
    <p:restoredTop sz="94660"/>
  </p:normalViewPr>
  <p:slideViewPr>
    <p:cSldViewPr snapToGrid="0">
      <p:cViewPr varScale="1">
        <p:scale>
          <a:sx n="82" d="100"/>
          <a:sy n="82" d="100"/>
        </p:scale>
        <p:origin x="88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86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0" Type="http://schemas.openxmlformats.org/officeDocument/2006/relationships/tags" Target="tags/tag1.xml"/><Relationship Id="rId5" Type="http://schemas.openxmlformats.org/officeDocument/2006/relationships/slide" Target="slides/slide3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notesMaster" Target="notesMasters/notesMaster1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90A830-D043-45A8-A92C-E965FF3726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ECF445-AD4B-46EA-A1E7-DE147195EED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84E7E-1658-4DBB-AF6E-B8CA9E1249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F1B87-0316-4931-BD84-86736CB431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84E7E-1658-4DBB-AF6E-B8CA9E1249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F1B87-0316-4931-BD84-86736CB431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84E7E-1658-4DBB-AF6E-B8CA9E1249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F1B87-0316-4931-BD84-86736CB431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84E7E-1658-4DBB-AF6E-B8CA9E1249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F1B87-0316-4931-BD84-86736CB431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84E7E-1658-4DBB-AF6E-B8CA9E1249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F1B87-0316-4931-BD84-86736CB431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84E7E-1658-4DBB-AF6E-B8CA9E1249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F1B87-0316-4931-BD84-86736CB431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84E7E-1658-4DBB-AF6E-B8CA9E1249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F1B87-0316-4931-BD84-86736CB431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84E7E-1658-4DBB-AF6E-B8CA9E1249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F1B87-0316-4931-BD84-86736CB431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84E7E-1658-4DBB-AF6E-B8CA9E1249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F1B87-0316-4931-BD84-86736CB431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84E7E-1658-4DBB-AF6E-B8CA9E1249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F1B87-0316-4931-BD84-86736CB431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84E7E-1658-4DBB-AF6E-B8CA9E1249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F1B87-0316-4931-BD84-86736CB431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084E7E-1658-4DBB-AF6E-B8CA9E1249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BF1B87-0316-4931-BD84-86736CB431E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3"/>
          <p:cNvPicPr>
            <a:picLocks noChangeAspect="1"/>
          </p:cNvPicPr>
          <p:nvPr/>
        </p:nvPicPr>
        <p:blipFill rotWithShape="1">
          <a:blip r:embed="rId1">
            <a:alphaModFix amt="50000"/>
          </a:blip>
          <a:srcRect l="3135" r="1" b="1"/>
          <a:stretch>
            <a:fillRect/>
          </a:stretch>
        </p:blipFill>
        <p:spPr>
          <a:xfrm>
            <a:off x="0" y="88500"/>
            <a:ext cx="12188931" cy="68579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74441" y="1124712"/>
            <a:ext cx="11038114" cy="3063240"/>
          </a:xfrm>
        </p:spPr>
        <p:txBody>
          <a:bodyPr>
            <a:normAutofit fontScale="90000"/>
          </a:bodyPr>
          <a:lstStyle/>
          <a:p>
            <a:pPr algn="ctr">
              <a:lnSpc>
                <a:spcPct val="95000"/>
              </a:lnSpc>
            </a:pPr>
            <a:r>
              <a:rPr lang="zh-CN" altLang="en-US" sz="9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第三章</a:t>
            </a:r>
            <a:r>
              <a:rPr lang="en-US" altLang="zh-CN" sz="9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Java</a:t>
            </a:r>
            <a:r>
              <a:rPr lang="zh-CN" altLang="en-US" sz="9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程序流程</a:t>
            </a:r>
            <a:br>
              <a:rPr lang="zh-CN" altLang="zh-CN" sz="9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en-US" sz="96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9000">
              <a:srgbClr val="EBA5DE"/>
            </a:gs>
            <a:gs pos="9768">
              <a:srgbClr val="EBA5DE"/>
            </a:gs>
            <a:gs pos="24000">
              <a:srgbClr val="EBA5DE"/>
            </a:gs>
            <a:gs pos="0">
              <a:srgbClr val="EBA5DE"/>
            </a:gs>
            <a:gs pos="66409">
              <a:srgbClr val="EBA5DE"/>
            </a:gs>
            <a:gs pos="74000">
              <a:srgbClr val="EBA5DE"/>
            </a:gs>
            <a:gs pos="83000">
              <a:srgbClr val="EBA5DE"/>
            </a:gs>
            <a:gs pos="100000">
              <a:srgbClr val="EBA5D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66516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0000"/>
          </a:bodyPr>
          <a:lstStyle/>
          <a:p>
            <a:br>
              <a:rPr lang="en-US" altLang="zh-TW" sz="3200" b="1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zh-TW" altLang="zh-CN" sz="3200" b="1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</a:t>
            </a:r>
            <a:r>
              <a:rPr lang="en-US" altLang="zh-CN" sz="3200" b="1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if</a:t>
            </a:r>
            <a:r>
              <a:rPr lang="zh-TW" altLang="zh-CN" sz="3200" b="1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结构</a:t>
            </a:r>
            <a:br>
              <a:rPr lang="zh-CN" altLang="zh-CN" sz="1800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92898"/>
            <a:ext cx="10515600" cy="4684065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 indent="266700" algn="just">
              <a:lnSpc>
                <a:spcPts val="1580"/>
              </a:lnSpc>
              <a:spcAft>
                <a:spcPts val="300"/>
              </a:spcAft>
            </a:pPr>
            <a:r>
              <a:rPr lang="en-US" altLang="zh-CN" sz="1800" b="1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1.</a:t>
            </a:r>
            <a:r>
              <a:rPr lang="zh-TW" altLang="zh-CN" sz="1800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形式一，只有</a:t>
            </a:r>
            <a:r>
              <a:rPr lang="en-US" altLang="zh-CN" sz="1800" b="1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if</a:t>
            </a:r>
            <a:r>
              <a:rPr lang="zh-TW" altLang="zh-CN" sz="1800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的格式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algn="just">
              <a:lnSpc>
                <a:spcPts val="1580"/>
              </a:lnSpc>
              <a:spcAft>
                <a:spcPts val="15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if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(表达式)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{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33400">
              <a:lnSpc>
                <a:spcPts val="1580"/>
              </a:lnSpc>
              <a:spcAft>
                <a:spcPts val="5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语句体；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algn="just">
              <a:lnSpc>
                <a:spcPts val="1580"/>
              </a:lnSpc>
              <a:spcAft>
                <a:spcPts val="3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en-US" altLang="zh-CN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66700" algn="just">
              <a:lnSpc>
                <a:spcPts val="1580"/>
              </a:lnSpc>
              <a:spcAft>
                <a:spcPts val="3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表达式的结果必须是布尔类型的，可以是布尔类型的常量或者变量、关系表达式，也 可以是逻辑表达式。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79400" algn="just">
              <a:lnSpc>
                <a:spcPts val="1580"/>
              </a:lnSpc>
              <a:spcAft>
                <a:spcPts val="3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语句体可以是一条语句或者多条语句，但是多条语句要用一对大括号括起来。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79400" algn="just">
              <a:lnSpc>
                <a:spcPts val="1580"/>
              </a:lnSpc>
              <a:spcAft>
                <a:spcPts val="3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只有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if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的结构执行过程：首先判断表达式是否成立，表达式的结果为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true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或者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falseo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如果为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true,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则执行大括号内的语句体，然后执行大括号后面的语句。如果表达式的结果 为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false,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则不执行大括号内的语句，而直接执行大括号后面的语句。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9000">
              <a:srgbClr val="EBA5DE"/>
            </a:gs>
            <a:gs pos="9768">
              <a:srgbClr val="EBA5DE"/>
            </a:gs>
            <a:gs pos="24000">
              <a:srgbClr val="EBA5DE"/>
            </a:gs>
            <a:gs pos="0">
              <a:srgbClr val="EBA5DE"/>
            </a:gs>
            <a:gs pos="66409">
              <a:srgbClr val="EBA5DE"/>
            </a:gs>
            <a:gs pos="74000">
              <a:srgbClr val="EBA5DE"/>
            </a:gs>
            <a:gs pos="83000">
              <a:srgbClr val="EBA5DE"/>
            </a:gs>
            <a:gs pos="100000">
              <a:srgbClr val="EBA5D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79918"/>
            <a:ext cx="10515600" cy="6475445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2500" lnSpcReduction="20000"/>
          </a:bodyPr>
          <a:lstStyle/>
          <a:p>
            <a:pPr indent="279400" algn="just">
              <a:lnSpc>
                <a:spcPts val="1580"/>
              </a:lnSpc>
              <a:spcAft>
                <a:spcPts val="235"/>
              </a:spcAft>
            </a:pPr>
            <a:r>
              <a:rPr lang="zh-TW" altLang="zh-CN" sz="1800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</a:t>
            </a:r>
            <a:r>
              <a:rPr lang="zh-TW" altLang="zh-CN" sz="1800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3-3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求两个数中的最大值。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800100" indent="266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public class Test_3 (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334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public static void main (String [ ]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args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 (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12800" indent="12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int bl =2;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12800" indent="12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int b2 =4;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12800" indent="12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int max=bl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12800" indent="12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if(bl&lt;b2)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12800" indent="12700" algn="just">
              <a:lnSpc>
                <a:spcPct val="140000"/>
              </a:lnSpc>
              <a:spcAft>
                <a:spcPts val="5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{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066800" indent="12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max=b2;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12800" indent="12700">
              <a:lnSpc>
                <a:spcPct val="13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 System, out.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en-US" altLang="zh-CN" sz="1800" baseline="30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bl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和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b2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中比较大的是</a:t>
            </a:r>
            <a:r>
              <a:rPr lang="en-US" altLang="zh-CN" sz="1800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+max);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33400" algn="just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66700" algn="just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indent="266700" algn="just">
              <a:lnSpc>
                <a:spcPts val="1610"/>
              </a:lnSpc>
              <a:spcAft>
                <a:spcPts val="43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运行结果如下：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algn="just">
              <a:lnSpc>
                <a:spcPct val="140000"/>
              </a:lnSpc>
              <a:spcAft>
                <a:spcPts val="3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bl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b2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中比较大的是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4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9000">
              <a:srgbClr val="EBA5DE"/>
            </a:gs>
            <a:gs pos="9768">
              <a:srgbClr val="EBA5DE"/>
            </a:gs>
            <a:gs pos="24000">
              <a:srgbClr val="EBA5DE"/>
            </a:gs>
            <a:gs pos="0">
              <a:srgbClr val="EBA5DE"/>
            </a:gs>
            <a:gs pos="66409">
              <a:srgbClr val="EBA5DE"/>
            </a:gs>
            <a:gs pos="74000">
              <a:srgbClr val="EBA5DE"/>
            </a:gs>
            <a:gs pos="83000">
              <a:srgbClr val="EBA5DE"/>
            </a:gs>
            <a:gs pos="100000">
              <a:srgbClr val="EBA5D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29193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0000"/>
          </a:bodyPr>
          <a:lstStyle/>
          <a:p>
            <a:br>
              <a:rPr lang="en-US" altLang="zh-CN" sz="1800" b="1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en-US" altLang="zh-CN" sz="3100" b="1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altLang="zh-CN" sz="3100" b="1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</a:t>
            </a:r>
            <a:r>
              <a:rPr lang="zh-TW" altLang="zh-CN" sz="3100" b="1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形式二，</a:t>
            </a:r>
            <a:r>
              <a:rPr lang="en-US" altLang="zh-CN" sz="3100" b="1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if--else </a:t>
            </a:r>
            <a:r>
              <a:rPr lang="en-US" altLang="zh-CN" sz="3100" b="1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-</a:t>
            </a:r>
            <a:r>
              <a:rPr lang="zh-TW" altLang="zh-CN" sz="3100" b="1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的格式</a:t>
            </a:r>
            <a:br>
              <a:rPr lang="zh-CN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74237"/>
            <a:ext cx="10515600" cy="4702726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 indent="266700" algn="just">
              <a:lnSpc>
                <a:spcPct val="155000"/>
              </a:lnSpc>
              <a:spcAft>
                <a:spcPts val="3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if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(表达式)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algn="just">
              <a:lnSpc>
                <a:spcPts val="1610"/>
              </a:lnSpc>
              <a:spcAft>
                <a:spcPts val="500"/>
              </a:spcAft>
              <a:tabLst>
                <a:tab pos="563880" algn="l"/>
                <a:tab pos="1484630" algn="l"/>
              </a:tabLs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	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语句体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1;	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J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algn="just">
              <a:lnSpc>
                <a:spcPct val="155000"/>
              </a:lnSpc>
              <a:spcAft>
                <a:spcPts val="25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else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indent="266700" algn="just">
              <a:lnSpc>
                <a:spcPts val="1610"/>
              </a:lnSpc>
              <a:spcAft>
                <a:spcPts val="300"/>
              </a:spcAft>
              <a:tabLst>
                <a:tab pos="563880" algn="l"/>
                <a:tab pos="1484630" algn="l"/>
              </a:tabLs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	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语句体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2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	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J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79400" algn="just">
              <a:lnSpc>
                <a:spcPts val="1610"/>
              </a:lnSpc>
              <a:spcAft>
                <a:spcPts val="3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表达式的值同只有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if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的语句一样必须是布尔类型的数据。语句体可以是一条语句或者 多条语句，</a:t>
            </a:r>
            <a:endParaRPr lang="en-US" altLang="zh-TW" sz="180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79400" algn="just">
              <a:lnSpc>
                <a:spcPts val="1610"/>
              </a:lnSpc>
              <a:spcAft>
                <a:spcPts val="3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但是多条语句要用一对大括号括起来。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79400" algn="just">
              <a:lnSpc>
                <a:spcPts val="161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if--else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…结构执行过程：首先判断表达式是否成立，表达式的结果为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true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或者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falseo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如果为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true,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endParaRPr lang="en-US" altLang="zh-TW" sz="180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79400" algn="just">
              <a:lnSpc>
                <a:spcPts val="1610"/>
              </a:lnSpc>
              <a:spcAft>
                <a:spcPts val="2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执行大括号内的语句体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1,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然后执行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if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・・・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else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…结构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后面的语句。 如果表达式的结果为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false,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则执</a:t>
            </a:r>
            <a:endParaRPr lang="en-US" altLang="zh-TW" sz="180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79400" algn="just">
              <a:lnSpc>
                <a:spcPts val="1610"/>
              </a:lnSpc>
              <a:spcAft>
                <a:spcPts val="2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行大括号内的语句体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2,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然后执行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if -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--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else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…结构后面的 语句。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9000">
              <a:srgbClr val="EBA5DE"/>
            </a:gs>
            <a:gs pos="9768">
              <a:srgbClr val="EBA5DE"/>
            </a:gs>
            <a:gs pos="24000">
              <a:srgbClr val="EBA5DE"/>
            </a:gs>
            <a:gs pos="0">
              <a:srgbClr val="EBA5DE"/>
            </a:gs>
            <a:gs pos="66409">
              <a:srgbClr val="EBA5DE"/>
            </a:gs>
            <a:gs pos="74000">
              <a:srgbClr val="EBA5DE"/>
            </a:gs>
            <a:gs pos="83000">
              <a:srgbClr val="EBA5DE"/>
            </a:gs>
            <a:gs pos="100000">
              <a:srgbClr val="EBA5D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7282"/>
            <a:ext cx="10515600" cy="6438121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70000" lnSpcReduction="20000"/>
          </a:bodyPr>
          <a:lstStyle/>
          <a:p>
            <a:pPr indent="279400" algn="just">
              <a:lnSpc>
                <a:spcPct val="140000"/>
              </a:lnSpc>
              <a:spcAft>
                <a:spcPts val="210"/>
              </a:spcAft>
            </a:pPr>
            <a:r>
              <a:rPr lang="zh-TW" altLang="zh-CN" sz="2900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</a:t>
            </a:r>
            <a:r>
              <a:rPr lang="zh-TW" altLang="zh-CN" sz="2900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3-4</a:t>
            </a:r>
            <a:r>
              <a:rPr lang="zh-TW" altLang="zh-CN" sz="2900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判断一个年份是否是闰年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800100" indent="266700" algn="just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public class Test_4 (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33400" algn="just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public static void main (String [ ]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args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 (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12800" indent="12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int year=2008;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12800" indent="12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if (year%4 = =0&amp;&amp;year% 100 ! =0 | lyear%400 = =0)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12800" indent="12700">
              <a:lnSpc>
                <a:spcPct val="140000"/>
              </a:lnSpc>
              <a:spcAft>
                <a:spcPts val="7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{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066800" indent="12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System, out.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(year+”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是闰年”)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12800" indent="12700" algn="just">
              <a:lnSpc>
                <a:spcPct val="140000"/>
              </a:lnSpc>
              <a:spcAft>
                <a:spcPts val="5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12800" indent="12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else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066800" indent="-254000" algn="just">
              <a:lnSpc>
                <a:spcPct val="127000"/>
              </a:lnSpc>
              <a:spcAft>
                <a:spcPts val="5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{ System, out.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(year+”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不是闰年”)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12800" indent="12700" algn="just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33400" algn="just">
              <a:lnSpc>
                <a:spcPct val="140000"/>
              </a:lnSpc>
              <a:spcAft>
                <a:spcPts val="5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66700" algn="just">
              <a:lnSpc>
                <a:spcPct val="140000"/>
              </a:lnSpc>
              <a:spcAft>
                <a:spcPts val="7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indent="254000" algn="just">
              <a:lnSpc>
                <a:spcPct val="140000"/>
              </a:lnSpc>
              <a:spcAft>
                <a:spcPts val="430"/>
              </a:spcAft>
            </a:pPr>
            <a:b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</a:b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运行结果如下：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54000" algn="just">
              <a:lnSpc>
                <a:spcPct val="140000"/>
              </a:lnSpc>
              <a:spcAft>
                <a:spcPts val="46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2008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是闰年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9000">
              <a:srgbClr val="EBA5DE"/>
            </a:gs>
            <a:gs pos="9768">
              <a:srgbClr val="EBA5DE"/>
            </a:gs>
            <a:gs pos="24000">
              <a:srgbClr val="EBA5DE"/>
            </a:gs>
            <a:gs pos="0">
              <a:srgbClr val="EBA5DE"/>
            </a:gs>
            <a:gs pos="66409">
              <a:srgbClr val="EBA5DE"/>
            </a:gs>
            <a:gs pos="74000">
              <a:srgbClr val="EBA5DE"/>
            </a:gs>
            <a:gs pos="83000">
              <a:srgbClr val="EBA5DE"/>
            </a:gs>
            <a:gs pos="100000">
              <a:srgbClr val="EBA5D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07895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0000"/>
          </a:bodyPr>
          <a:lstStyle/>
          <a:p>
            <a:br>
              <a:rPr lang="en-US" altLang="zh-CN" sz="2400" b="1" dirty="0">
                <a:solidFill>
                  <a:srgbClr val="00B0F0"/>
                </a:solidFill>
              </a:rPr>
            </a:br>
            <a:r>
              <a:rPr lang="en-US" altLang="zh-CN" sz="2400" b="1" dirty="0">
                <a:solidFill>
                  <a:srgbClr val="00B0F0"/>
                </a:solidFill>
              </a:rPr>
              <a:t>3.</a:t>
            </a:r>
            <a:r>
              <a:rPr lang="zh-TW" altLang="zh-CN" sz="2400" b="1" u="none" strike="noStrike" spc="0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形式三，多分支结构语句的格式</a:t>
            </a:r>
            <a:br>
              <a:rPr lang="zh-CN" altLang="zh-CN" sz="2400" b="1" u="none" strike="noStrike" spc="0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zh-CN" altLang="en-US" sz="2400" b="1" dirty="0">
              <a:solidFill>
                <a:srgbClr val="00B0F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08922"/>
            <a:ext cx="10515600" cy="5083953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pPr indent="254000" algn="just">
              <a:lnSpc>
                <a:spcPct val="117000"/>
              </a:lnSpc>
              <a:spcAft>
                <a:spcPts val="4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if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表达式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1)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indent="254000" algn="just">
              <a:lnSpc>
                <a:spcPct val="135000"/>
              </a:lnSpc>
              <a:spcAft>
                <a:spcPts val="400"/>
              </a:spcAft>
              <a:tabLst>
                <a:tab pos="552450" algn="l"/>
                <a:tab pos="1311910" algn="l"/>
              </a:tabLs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(	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语句体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	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indent="254000" algn="just">
              <a:lnSpc>
                <a:spcPct val="135000"/>
              </a:lnSpc>
              <a:spcAft>
                <a:spcPts val="4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else if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(表达式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2)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indent="254000" algn="just">
              <a:lnSpc>
                <a:spcPct val="135000"/>
              </a:lnSpc>
              <a:spcAft>
                <a:spcPts val="1500"/>
              </a:spcAft>
              <a:tabLst>
                <a:tab pos="552450" algn="l"/>
                <a:tab pos="1311910" algn="l"/>
              </a:tabLs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(	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语句体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	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indent="254000" algn="just">
              <a:lnSpc>
                <a:spcPts val="1615"/>
              </a:lnSpc>
              <a:spcAft>
                <a:spcPts val="4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else if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(表达式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n)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indent="254000" algn="just">
              <a:lnSpc>
                <a:spcPts val="1615"/>
              </a:lnSpc>
              <a:spcAft>
                <a:spcPts val="4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{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语句体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 J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indent="254000" algn="just">
              <a:lnSpc>
                <a:spcPct val="155000"/>
              </a:lnSpc>
              <a:spcAft>
                <a:spcPts val="4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else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indent="254000" algn="just">
              <a:lnSpc>
                <a:spcPts val="1615"/>
              </a:lnSpc>
              <a:spcAft>
                <a:spcPts val="400"/>
              </a:spcAft>
              <a:tabLst>
                <a:tab pos="1515745" algn="l"/>
              </a:tabLs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{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语句体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n+1	(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indent="266700" algn="just">
              <a:lnSpc>
                <a:spcPts val="1615"/>
              </a:lnSpc>
              <a:spcAft>
                <a:spcPts val="3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if-•-else if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…结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构执行过程：首先判断表达式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1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是否成立，如果表达式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1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的结果为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true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,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则执行语句体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1,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然后执行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if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・・・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else if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…结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构后面的语句。如果表达式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1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的结果为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false,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则 判断表达式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2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的结果是否为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true,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如果为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true,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则执行语句体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2,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然后执行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if-•-else if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…结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构后面的语句。如果表达式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2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的结果为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false,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则依次向下判断。如果每个表达式都为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false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,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则执行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else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下面的语句体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n+1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°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9000">
              <a:srgbClr val="EBA5DE"/>
            </a:gs>
            <a:gs pos="9768">
              <a:srgbClr val="EBA5DE"/>
            </a:gs>
            <a:gs pos="24000">
              <a:srgbClr val="EBA5DE"/>
            </a:gs>
            <a:gs pos="0">
              <a:srgbClr val="EBA5DE"/>
            </a:gs>
            <a:gs pos="66409">
              <a:srgbClr val="EBA5DE"/>
            </a:gs>
            <a:gs pos="74000">
              <a:srgbClr val="EBA5DE"/>
            </a:gs>
            <a:gs pos="83000">
              <a:srgbClr val="EBA5DE"/>
            </a:gs>
            <a:gs pos="100000">
              <a:srgbClr val="EBA5D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9290"/>
            <a:ext cx="10515600" cy="6540759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85000" lnSpcReduction="20000"/>
          </a:bodyPr>
          <a:lstStyle/>
          <a:p>
            <a:pPr indent="266700" algn="just">
              <a:lnSpc>
                <a:spcPts val="1615"/>
              </a:lnSpc>
              <a:spcAft>
                <a:spcPts val="210"/>
              </a:spcAft>
            </a:pPr>
            <a:r>
              <a:rPr lang="zh-TW" altLang="zh-CN" sz="23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</a:t>
            </a:r>
            <a:r>
              <a:rPr lang="zh-TW" altLang="zh-CN" sz="23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3-5</a:t>
            </a:r>
            <a:r>
              <a:rPr lang="zh-TW" altLang="zh-CN" sz="23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根据输入的分数判断等级。</a:t>
            </a:r>
            <a:endParaRPr lang="zh-CN" altLang="zh-CN" sz="2300" b="1" dirty="0">
              <a:solidFill>
                <a:srgbClr val="00B0F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800100" indent="266700" algn="just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import java. util. Scanner;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66700" algn="just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public class Test_5 (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33400" algn="just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public static void main(String[]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args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)(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 algn="just">
              <a:lnSpc>
                <a:spcPts val="1615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System, out.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(”请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输入分数”)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 algn="just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Scanner scan = new Scanner(System, in);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 algn="just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int fs = scan,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nextlnt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();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 algn="just">
              <a:lnSpc>
                <a:spcPct val="140000"/>
              </a:lnSpc>
              <a:spcAft>
                <a:spcPts val="4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if(fs&gt;=90 &amp;&amp; fs&lt;=100)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 algn="just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{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066800" indent="12700" algn="just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System, out.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”您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的成绩为: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A”);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 algn="just">
              <a:lnSpc>
                <a:spcPct val="140000"/>
              </a:lnSpc>
              <a:spcAft>
                <a:spcPts val="4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 algn="just">
              <a:lnSpc>
                <a:spcPct val="140000"/>
              </a:lnSpc>
              <a:spcAft>
                <a:spcPts val="4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else if(fs&gt;=80 &amp;&amp; fs&lt;90)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 algn="just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{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066800" indent="12700" algn="just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System, out.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(”您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的成绩为: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B”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 algn="just">
              <a:lnSpc>
                <a:spcPct val="140000"/>
              </a:lnSpc>
              <a:spcAft>
                <a:spcPts val="4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9000">
              <a:srgbClr val="EBA5DE"/>
            </a:gs>
            <a:gs pos="9768">
              <a:srgbClr val="EBA5DE"/>
            </a:gs>
            <a:gs pos="24000">
              <a:srgbClr val="EBA5DE"/>
            </a:gs>
            <a:gs pos="0">
              <a:srgbClr val="EBA5DE"/>
            </a:gs>
            <a:gs pos="66409">
              <a:srgbClr val="EBA5DE"/>
            </a:gs>
            <a:gs pos="74000">
              <a:srgbClr val="EBA5DE"/>
            </a:gs>
            <a:gs pos="83000">
              <a:srgbClr val="EBA5DE"/>
            </a:gs>
            <a:gs pos="100000">
              <a:srgbClr val="EBA5D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183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77500" lnSpcReduction="20000"/>
          </a:bodyPr>
          <a:lstStyle/>
          <a:p>
            <a:pPr marL="800100" indent="12700" algn="just">
              <a:lnSpc>
                <a:spcPct val="140000"/>
              </a:lnSpc>
              <a:spcAft>
                <a:spcPts val="4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else if(fs&gt;=70 &amp;&amp; fs&lt;80)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 algn="just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{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066800" indent="12700" algn="just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System, out.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(”您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的成绩为：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C”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 algn="just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2000"/>
              </a:spcAft>
            </a:pPr>
            <a:b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</a:b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else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if（fs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&gt;=60 &amp;&amp; fs&lt;70）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066800" indent="12700">
              <a:lnSpc>
                <a:spcPct val="140000"/>
              </a:lnSpc>
              <a:spcAft>
                <a:spcPts val="6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System, out.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（”您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的成绩为: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</a:t>
            </a:r>
            <a:r>
              <a:rPr lang="en-US" altLang="zh-CN" sz="1800" baseline="30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,f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） ; （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6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20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else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066800" indent="12700">
              <a:lnSpc>
                <a:spcPct val="140000"/>
              </a:lnSpc>
              <a:spcAft>
                <a:spcPts val="6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System, out:,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（”您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的成绩为:不及格！ ”）;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35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indent="266700">
              <a:lnSpc>
                <a:spcPts val="1585"/>
              </a:lnSpc>
              <a:spcAft>
                <a:spcPts val="3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运行该程序，首先屏幕出现提示：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“请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输入分数”，如果输入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90,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则屏幕显示：您的 成绩为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A</a:t>
            </a:r>
            <a:r>
              <a:rPr lang="en-US" altLang="zh-CN" sz="180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o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7000">
              <a:srgbClr val="EBA5DE"/>
            </a:gs>
            <a:gs pos="9768">
              <a:srgbClr val="EBA5DE"/>
            </a:gs>
            <a:gs pos="0">
              <a:srgbClr val="EBA5DE"/>
            </a:gs>
            <a:gs pos="66409">
              <a:srgbClr val="EBA5DE"/>
            </a:gs>
            <a:gs pos="74000">
              <a:srgbClr val="EBA5DE"/>
            </a:gs>
            <a:gs pos="83000">
              <a:srgbClr val="EBA5DE"/>
            </a:gs>
            <a:gs pos="100000">
              <a:srgbClr val="EBA5D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65315"/>
            <a:ext cx="10515600" cy="670871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62500" lnSpcReduction="20000"/>
          </a:bodyPr>
          <a:lstStyle/>
          <a:p>
            <a:pPr indent="266700">
              <a:lnSpc>
                <a:spcPts val="1585"/>
              </a:lnSpc>
              <a:spcAft>
                <a:spcPts val="800"/>
              </a:spcAft>
            </a:pPr>
            <a:r>
              <a:rPr lang="zh-TW" altLang="zh-CN" sz="26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</a:t>
            </a:r>
            <a:r>
              <a:rPr lang="zh-TW" altLang="zh-CN" sz="26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3-6</a:t>
            </a:r>
            <a:r>
              <a:rPr lang="zh-TW" altLang="zh-CN" sz="26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选择要处理的数据计算类型。</a:t>
            </a:r>
            <a:endParaRPr lang="zh-CN" altLang="zh-CN" sz="2600" b="1" dirty="0">
              <a:solidFill>
                <a:srgbClr val="00B0F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800100" indent="266700">
              <a:lnSpc>
                <a:spcPct val="140000"/>
              </a:lnSpc>
              <a:spcAft>
                <a:spcPts val="200"/>
              </a:spcAft>
            </a:pPr>
            <a:r>
              <a:rPr lang="en-US" altLang="zh-CN" sz="1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import java. util. Scanner;</a:t>
            </a:r>
            <a:endParaRPr lang="zh-CN" altLang="zh-CN" sz="19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66700">
              <a:lnSpc>
                <a:spcPct val="140000"/>
              </a:lnSpc>
              <a:spcAft>
                <a:spcPts val="200"/>
              </a:spcAft>
            </a:pPr>
            <a:r>
              <a:rPr lang="en-US" altLang="zh-CN" sz="1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public class Test_6 （</a:t>
            </a:r>
            <a:endParaRPr lang="zh-CN" altLang="zh-CN" sz="19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33400">
              <a:lnSpc>
                <a:spcPct val="140000"/>
              </a:lnSpc>
              <a:spcAft>
                <a:spcPts val="200"/>
              </a:spcAft>
            </a:pPr>
            <a:r>
              <a:rPr lang="en-US" altLang="zh-CN" sz="1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public static void </a:t>
            </a:r>
            <a:r>
              <a:rPr lang="en-US" altLang="zh-CN" sz="19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main（String</a:t>
            </a:r>
            <a:r>
              <a:rPr lang="en-US" altLang="zh-CN" sz="1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[] </a:t>
            </a:r>
            <a:r>
              <a:rPr lang="en-US" altLang="zh-CN" sz="19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args</a:t>
            </a:r>
            <a:r>
              <a:rPr lang="en-US" altLang="zh-CN" sz="1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）（</a:t>
            </a:r>
            <a:endParaRPr lang="zh-CN" altLang="zh-CN" sz="19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200"/>
              </a:spcAft>
            </a:pPr>
            <a:r>
              <a:rPr lang="en-US" altLang="zh-CN" sz="1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System, out. </a:t>
            </a:r>
            <a:r>
              <a:rPr lang="en-US" altLang="zh-CN" sz="19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zh-CN" sz="1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（”请</a:t>
            </a:r>
            <a:r>
              <a:rPr lang="zh-TW" altLang="zh-CN" sz="1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输入要计算的数据类型”）;</a:t>
            </a:r>
            <a:endParaRPr lang="zh-CN" altLang="zh-CN" sz="19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200"/>
              </a:spcAft>
              <a:tabLst>
                <a:tab pos="2606040" algn="l"/>
              </a:tabLst>
            </a:pPr>
            <a:r>
              <a:rPr lang="en-US" altLang="zh-CN" sz="1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System, out. </a:t>
            </a:r>
            <a:r>
              <a:rPr lang="en-US" altLang="zh-CN" sz="19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（</a:t>
            </a:r>
            <a:r>
              <a:rPr lang="en-US" altLang="zh-CN" sz="1900" baseline="30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en-US" altLang="zh-CN" sz="19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</a:t>
            </a:r>
            <a:r>
              <a:rPr lang="zh-TW" altLang="zh-CN" sz="1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zh-TW" altLang="zh-CN" sz="1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整数”）;</a:t>
            </a:r>
            <a:endParaRPr lang="zh-CN" altLang="zh-CN" sz="19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200"/>
              </a:spcAft>
              <a:tabLst>
                <a:tab pos="2606040" algn="l"/>
              </a:tabLst>
            </a:pPr>
            <a:r>
              <a:rPr lang="en-US" altLang="zh-CN" sz="1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System, out. </a:t>
            </a:r>
            <a:r>
              <a:rPr lang="en-US" altLang="zh-CN" sz="19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（</a:t>
            </a:r>
            <a:r>
              <a:rPr lang="en-US" altLang="zh-CN" sz="1900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en-US" altLang="zh-CN" sz="1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zh-TW" altLang="zh-CN" sz="1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zh-TW" altLang="zh-CN" sz="1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浮点数”）；</a:t>
            </a:r>
            <a:endParaRPr lang="zh-CN" altLang="zh-CN" sz="19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200"/>
              </a:spcAft>
              <a:tabLst>
                <a:tab pos="2606040" algn="l"/>
              </a:tabLst>
            </a:pPr>
            <a:r>
              <a:rPr lang="en-US" altLang="zh-CN" sz="1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System, out. </a:t>
            </a:r>
            <a:r>
              <a:rPr lang="en-US" altLang="zh-CN" sz="19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（</a:t>
            </a:r>
            <a:r>
              <a:rPr lang="en-US" altLang="zh-CN" sz="1900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en-US" altLang="zh-CN" sz="1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zh-TW" altLang="zh-CN" sz="1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zh-TW" altLang="zh-CN" sz="1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字符串”）</a:t>
            </a:r>
            <a:r>
              <a:rPr lang="en-US" altLang="zh-CN" sz="19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;</a:t>
            </a:r>
            <a:endParaRPr lang="zh-CN" altLang="zh-CN" sz="19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200"/>
              </a:spcAft>
              <a:tabLst>
                <a:tab pos="2606040" algn="l"/>
              </a:tabLst>
            </a:pPr>
            <a:r>
              <a:rPr lang="en-US" altLang="zh-CN" sz="1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System, out. </a:t>
            </a:r>
            <a:r>
              <a:rPr lang="en-US" altLang="zh-CN" sz="19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（</a:t>
            </a:r>
            <a:r>
              <a:rPr lang="en-US" altLang="zh-CN" sz="1900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en-US" altLang="zh-CN" sz="1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r>
              <a:rPr lang="zh-TW" altLang="zh-CN" sz="1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zh-TW" altLang="zh-CN" sz="1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字节”）</a:t>
            </a:r>
            <a:r>
              <a:rPr lang="en-US" altLang="zh-CN" sz="19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;</a:t>
            </a:r>
            <a:endParaRPr lang="zh-CN" altLang="zh-CN" sz="19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200"/>
              </a:spcAft>
              <a:tabLst>
                <a:tab pos="2606040" algn="l"/>
              </a:tabLst>
            </a:pPr>
            <a:r>
              <a:rPr lang="en-US" altLang="zh-CN" sz="1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System, out. </a:t>
            </a:r>
            <a:r>
              <a:rPr lang="en-US" altLang="zh-CN" sz="19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（</a:t>
            </a:r>
            <a:r>
              <a:rPr lang="en-US" altLang="zh-CN" sz="1900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en-US" altLang="zh-CN" sz="1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</a:t>
            </a:r>
            <a:r>
              <a:rPr lang="zh-TW" altLang="zh-CN" sz="1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zh-TW" altLang="zh-CN" sz="1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退出”）</a:t>
            </a:r>
            <a:r>
              <a:rPr lang="en-US" altLang="zh-CN" sz="19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;</a:t>
            </a:r>
            <a:endParaRPr lang="zh-CN" altLang="zh-CN" sz="19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200"/>
              </a:spcAft>
            </a:pPr>
            <a:r>
              <a:rPr lang="en-US" altLang="zh-CN" sz="1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Scanner scan = new </a:t>
            </a:r>
            <a:r>
              <a:rPr lang="en-US" altLang="zh-CN" sz="19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Scanner（System</a:t>
            </a:r>
            <a:r>
              <a:rPr lang="en-US" altLang="zh-CN" sz="1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in）; int x = scan. </a:t>
            </a:r>
            <a:r>
              <a:rPr lang="en-US" altLang="zh-CN" sz="19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nextlnt</a:t>
            </a:r>
            <a:r>
              <a:rPr lang="en-US" altLang="zh-CN" sz="1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（）;</a:t>
            </a:r>
            <a:endParaRPr lang="zh-CN" altLang="zh-CN" sz="19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1500"/>
              </a:spcAft>
            </a:pPr>
            <a:r>
              <a:rPr lang="en-US" altLang="zh-CN" sz="1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if （x= =1）</a:t>
            </a:r>
            <a:endParaRPr lang="zh-CN" altLang="zh-CN" sz="19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066800" indent="12700">
              <a:lnSpc>
                <a:spcPct val="140000"/>
              </a:lnSpc>
              <a:spcAft>
                <a:spcPts val="600"/>
              </a:spcAft>
            </a:pPr>
            <a:r>
              <a:rPr lang="en-US" altLang="zh-CN" sz="1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System, out. </a:t>
            </a:r>
            <a:r>
              <a:rPr lang="en-US" altLang="zh-CN" sz="19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zh-CN" sz="1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（”整</a:t>
            </a:r>
            <a:r>
              <a:rPr lang="zh-TW" altLang="zh-CN" sz="1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数运算”）;</a:t>
            </a:r>
            <a:endParaRPr lang="zh-CN" altLang="zh-CN" sz="19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300"/>
              </a:spcAft>
            </a:pPr>
            <a:r>
              <a:rPr lang="en-US" altLang="zh-CN" sz="1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）</a:t>
            </a:r>
            <a:endParaRPr lang="zh-CN" altLang="zh-CN" sz="19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2000"/>
              </a:spcAft>
            </a:pPr>
            <a:r>
              <a:rPr lang="en-US" altLang="zh-CN" sz="1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else if （x= </a:t>
            </a:r>
            <a:r>
              <a:rPr lang="zh-TW" altLang="zh-CN" sz="1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=2）</a:t>
            </a:r>
            <a:endParaRPr lang="en-US" altLang="zh-TW" sz="19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indent="12700">
              <a:lnSpc>
                <a:spcPct val="140000"/>
              </a:lnSpc>
              <a:spcAft>
                <a:spcPts val="2000"/>
              </a:spcAft>
            </a:pPr>
            <a:r>
              <a:rPr lang="en-US" altLang="zh-CN" sz="1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{</a:t>
            </a:r>
            <a:endParaRPr lang="zh-CN" altLang="zh-CN" sz="19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2000"/>
              </a:spcAft>
            </a:pPr>
            <a:endParaRPr lang="en-US" altLang="zh-TW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indent="12700">
              <a:lnSpc>
                <a:spcPct val="140000"/>
              </a:lnSpc>
              <a:spcAft>
                <a:spcPts val="2000"/>
              </a:spcAft>
            </a:pPr>
            <a:endParaRPr lang="en-US" altLang="zh-TW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indent="12700">
              <a:lnSpc>
                <a:spcPct val="140000"/>
              </a:lnSpc>
              <a:spcAft>
                <a:spcPts val="2000"/>
              </a:spcAft>
            </a:pP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9000">
              <a:srgbClr val="EBA5DE"/>
            </a:gs>
            <a:gs pos="9768">
              <a:srgbClr val="EBA5DE"/>
            </a:gs>
            <a:gs pos="24000">
              <a:srgbClr val="EBA5DE"/>
            </a:gs>
            <a:gs pos="0">
              <a:srgbClr val="EBA5DE"/>
            </a:gs>
            <a:gs pos="66409">
              <a:srgbClr val="EBA5DE"/>
            </a:gs>
            <a:gs pos="74000">
              <a:srgbClr val="EBA5DE"/>
            </a:gs>
            <a:gs pos="83000">
              <a:srgbClr val="EBA5DE"/>
            </a:gs>
            <a:gs pos="100000">
              <a:srgbClr val="EBA5D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3977"/>
            <a:ext cx="10515600" cy="6746032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2500" lnSpcReduction="20000"/>
          </a:bodyPr>
          <a:lstStyle/>
          <a:p>
            <a:pPr marL="1066800" indent="12700">
              <a:lnSpc>
                <a:spcPct val="140000"/>
              </a:lnSpc>
              <a:spcAft>
                <a:spcPts val="6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System, out.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（”浮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点数运算”）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6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20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else if （x= =3）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066800" indent="12700">
              <a:lnSpc>
                <a:spcPct val="140000"/>
              </a:lnSpc>
              <a:spcAft>
                <a:spcPts val="8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System, out.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（”字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符串运算”）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6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12800" indent="12700">
              <a:lnSpc>
                <a:spcPct val="140000"/>
              </a:lnSpc>
              <a:spcAft>
                <a:spcPts val="700"/>
              </a:spcAft>
            </a:pPr>
            <a:b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</a:b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else if （x=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=4）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12800" indent="12700">
              <a:lnSpc>
                <a:spcPct val="140000"/>
              </a:lnSpc>
              <a:spcAft>
                <a:spcPts val="5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{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066800" indent="12700">
              <a:lnSpc>
                <a:spcPct val="140000"/>
              </a:lnSpc>
              <a:spcAft>
                <a:spcPts val="7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System, out.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（”字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节运算”）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12800" indent="12700">
              <a:lnSpc>
                <a:spcPct val="140000"/>
              </a:lnSpc>
              <a:spcAft>
                <a:spcPts val="5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12800" indent="12700">
              <a:lnSpc>
                <a:spcPct val="140000"/>
              </a:lnSpc>
              <a:spcAft>
                <a:spcPts val="7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else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12800" indent="12700">
              <a:lnSpc>
                <a:spcPct val="140000"/>
              </a:lnSpc>
              <a:spcAft>
                <a:spcPts val="5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（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066800" indent="12700">
              <a:lnSpc>
                <a:spcPct val="140000"/>
              </a:lnSpc>
              <a:spcAft>
                <a:spcPts val="5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System, out.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（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”退出 </a:t>
            </a:r>
            <a:r>
              <a:rPr lang="en-US" altLang="zh-CN" sz="1800" baseline="30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）;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12800" indent="0">
              <a:lnSpc>
                <a:spcPct val="140000"/>
              </a:lnSpc>
              <a:spcAft>
                <a:spcPts val="500"/>
              </a:spcAft>
              <a:buNone/>
            </a:pP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9000">
              <a:srgbClr val="EBA5DE"/>
            </a:gs>
            <a:gs pos="9768">
              <a:srgbClr val="EBA5DE"/>
            </a:gs>
            <a:gs pos="24000">
              <a:srgbClr val="EBA5DE"/>
            </a:gs>
            <a:gs pos="0">
              <a:srgbClr val="EBA5DE"/>
            </a:gs>
            <a:gs pos="66409">
              <a:srgbClr val="EBA5DE"/>
            </a:gs>
            <a:gs pos="74000">
              <a:srgbClr val="EBA5DE"/>
            </a:gs>
            <a:gs pos="83000">
              <a:srgbClr val="EBA5DE"/>
            </a:gs>
            <a:gs pos="100000">
              <a:srgbClr val="EBA5D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4"/>
            <a:ext cx="10515600" cy="6278271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85000" lnSpcReduction="20000"/>
          </a:bodyPr>
          <a:lstStyle/>
          <a:p>
            <a:pPr marL="812800" indent="12700">
              <a:lnSpc>
                <a:spcPct val="140000"/>
              </a:lnSpc>
              <a:spcAft>
                <a:spcPts val="5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20700">
              <a:lnSpc>
                <a:spcPct val="140000"/>
              </a:lnSpc>
              <a:spcAft>
                <a:spcPts val="7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54000">
              <a:lnSpc>
                <a:spcPct val="140000"/>
              </a:lnSpc>
              <a:spcAft>
                <a:spcPts val="7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indent="254000" algn="just">
              <a:lnSpc>
                <a:spcPct val="140000"/>
              </a:lnSpc>
              <a:spcAft>
                <a:spcPts val="7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运行结果如下：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54000">
              <a:lnSpc>
                <a:spcPct val="140000"/>
              </a:lnSpc>
              <a:spcAft>
                <a:spcPts val="5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首先显示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54000">
              <a:lnSpc>
                <a:spcPct val="140000"/>
              </a:lnSpc>
              <a:spcAft>
                <a:spcPts val="5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请输入要计算的数据类型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54000">
              <a:lnSpc>
                <a:spcPct val="140000"/>
              </a:lnSpc>
              <a:spcAft>
                <a:spcPts val="500"/>
              </a:spcAft>
              <a:tabLst>
                <a:tab pos="550545" algn="l"/>
              </a:tabLs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1	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整数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54000">
              <a:lnSpc>
                <a:spcPct val="140000"/>
              </a:lnSpc>
              <a:spcAft>
                <a:spcPts val="5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2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-一浮点数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lvl="0" indent="-342900">
              <a:lnSpc>
                <a:spcPct val="140000"/>
              </a:lnSpc>
              <a:spcAft>
                <a:spcPts val="500"/>
              </a:spcAft>
              <a:buClr>
                <a:srgbClr val="000000"/>
              </a:buClr>
              <a:buSzPts val="1000"/>
              <a:buFont typeface="+mj-lt"/>
              <a:buAutoNum type="arabicPeriod" startAt="3"/>
              <a:tabLst>
                <a:tab pos="435610" algn="l"/>
                <a:tab pos="550545" algn="l"/>
              </a:tabLst>
            </a:pPr>
            <a:r>
              <a:rPr lang="zh-TW" altLang="zh-CN" sz="1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字符串</a:t>
            </a:r>
            <a:endParaRPr lang="zh-CN" altLang="zh-CN" sz="1800" u="none" strike="noStrike" spc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40000"/>
              </a:lnSpc>
              <a:spcAft>
                <a:spcPts val="500"/>
              </a:spcAft>
              <a:buClr>
                <a:srgbClr val="000000"/>
              </a:buClr>
              <a:buSzPts val="1000"/>
              <a:buFont typeface="+mj-lt"/>
              <a:buAutoNum type="arabicPeriod" startAt="3"/>
              <a:tabLst>
                <a:tab pos="435610" algn="l"/>
              </a:tabLst>
            </a:pPr>
            <a:r>
              <a:rPr lang="zh-TW" altLang="zh-CN" sz="1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一-字节</a:t>
            </a:r>
            <a:endParaRPr lang="zh-CN" altLang="zh-CN" sz="1800" u="none" strike="noStrike" spc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40000"/>
              </a:lnSpc>
              <a:spcAft>
                <a:spcPts val="500"/>
              </a:spcAft>
              <a:buClr>
                <a:srgbClr val="000000"/>
              </a:buClr>
              <a:buSzPts val="1000"/>
              <a:buFont typeface="+mj-lt"/>
              <a:buAutoNum type="arabicPeriod" startAt="3"/>
              <a:tabLst>
                <a:tab pos="437515" algn="l"/>
                <a:tab pos="550545" algn="l"/>
              </a:tabLst>
            </a:pPr>
            <a:r>
              <a:rPr lang="zh-TW" altLang="zh-CN" sz="1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退出</a:t>
            </a:r>
            <a:endParaRPr lang="zh-CN" altLang="zh-CN" sz="1800" u="none" strike="noStrike" spc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54000">
              <a:lnSpc>
                <a:spcPct val="140000"/>
              </a:lnSpc>
              <a:spcAft>
                <a:spcPts val="5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输入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“1”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，屏幕继续显示如下：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54000">
              <a:lnSpc>
                <a:spcPct val="140000"/>
              </a:lnSpc>
              <a:spcAft>
                <a:spcPts val="11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整数运算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7622">
              <a:srgbClr val="F898E8"/>
            </a:gs>
            <a:gs pos="82518">
              <a:srgbClr val="F898E8"/>
            </a:gs>
            <a:gs pos="59000">
              <a:srgbClr val="F898E8"/>
            </a:gs>
            <a:gs pos="41958">
              <a:srgbClr val="F898E8"/>
            </a:gs>
            <a:gs pos="100000">
              <a:srgbClr val="F898E8"/>
            </a:gs>
            <a:gs pos="100000">
              <a:srgbClr val="F898E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zh-CN" altLang="en-US" b="1" dirty="0">
                <a:solidFill>
                  <a:srgbClr val="00B0F0"/>
                </a:solidFill>
              </a:rPr>
              <a:t>学习目标</a:t>
            </a:r>
            <a:endParaRPr lang="zh-CN" altLang="en-US" b="1" dirty="0">
              <a:solidFill>
                <a:srgbClr val="00B0F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US" altLang="zh-CN" dirty="0"/>
          </a:p>
          <a:p>
            <a:r>
              <a:rPr lang="en-US" altLang="zh-CN" dirty="0"/>
              <a:t>1.</a:t>
            </a:r>
            <a:r>
              <a:rPr lang="zh-CN" altLang="en-US" dirty="0"/>
              <a:t>顺序结构</a:t>
            </a:r>
            <a:endParaRPr lang="en-US" altLang="zh-CN" dirty="0"/>
          </a:p>
          <a:p>
            <a:r>
              <a:rPr lang="en-US" altLang="zh-CN" dirty="0"/>
              <a:t>2.</a:t>
            </a:r>
            <a:r>
              <a:rPr lang="zh-CN" altLang="en-US" dirty="0"/>
              <a:t>选择结构</a:t>
            </a:r>
            <a:endParaRPr lang="en-US" altLang="zh-CN" dirty="0"/>
          </a:p>
          <a:p>
            <a:r>
              <a:rPr lang="en-US" altLang="zh-CN" dirty="0"/>
              <a:t>3.</a:t>
            </a:r>
            <a:r>
              <a:rPr lang="zh-CN" altLang="en-US" dirty="0"/>
              <a:t>循坏结构</a:t>
            </a:r>
            <a:endParaRPr lang="en-US" altLang="zh-CN" dirty="0"/>
          </a:p>
          <a:p>
            <a:r>
              <a:rPr lang="en-US" altLang="zh-CN" dirty="0"/>
              <a:t>4.</a:t>
            </a:r>
            <a:r>
              <a:rPr lang="zh-CN" altLang="en-US" dirty="0"/>
              <a:t>项目实践</a:t>
            </a:r>
            <a:endParaRPr lang="en-US" altLang="zh-CN" dirty="0"/>
          </a:p>
          <a:p>
            <a:r>
              <a:rPr lang="en-US" altLang="zh-CN" dirty="0"/>
              <a:t>5.</a:t>
            </a:r>
            <a:r>
              <a:rPr lang="zh-CN" altLang="en-US" dirty="0"/>
              <a:t>项目强化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9000">
              <a:srgbClr val="EBA5DE"/>
            </a:gs>
            <a:gs pos="9768">
              <a:srgbClr val="EBA5DE"/>
            </a:gs>
            <a:gs pos="24000">
              <a:srgbClr val="EBA5DE"/>
            </a:gs>
            <a:gs pos="0">
              <a:srgbClr val="EBA5DE"/>
            </a:gs>
            <a:gs pos="66409">
              <a:srgbClr val="EBA5DE"/>
            </a:gs>
            <a:gs pos="74000">
              <a:srgbClr val="EBA5DE"/>
            </a:gs>
            <a:gs pos="83000">
              <a:srgbClr val="EBA5DE"/>
            </a:gs>
            <a:gs pos="100000">
              <a:srgbClr val="EBA5D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94537"/>
            <a:ext cx="10515600" cy="707895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0000"/>
          </a:bodyPr>
          <a:lstStyle/>
          <a:p>
            <a:br>
              <a:rPr lang="en-US" altLang="zh-CN" sz="2800" b="1" dirty="0">
                <a:solidFill>
                  <a:srgbClr val="00B0F0"/>
                </a:solidFill>
              </a:rPr>
            </a:br>
            <a:br>
              <a:rPr lang="en-US" altLang="zh-CN" sz="2800" b="1" dirty="0">
                <a:solidFill>
                  <a:srgbClr val="00B0F0"/>
                </a:solidFill>
              </a:rPr>
            </a:br>
            <a:r>
              <a:rPr lang="en-US" altLang="zh-CN" sz="2800" b="1" dirty="0">
                <a:solidFill>
                  <a:srgbClr val="00B0F0"/>
                </a:solidFill>
              </a:rPr>
              <a:t>4.</a:t>
            </a:r>
            <a:r>
              <a:rPr lang="zh-TW" altLang="zh-CN" sz="2800" b="1" u="none" strike="noStrike" spc="0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形式四，</a:t>
            </a:r>
            <a:r>
              <a:rPr lang="en-US" altLang="zh-CN" sz="2800" b="1" u="none" strike="noStrike" spc="0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zh-TW" altLang="zh-CN" sz="2800" b="1" u="none" strike="noStrike" spc="0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结构的嵌套格式</a:t>
            </a:r>
            <a:br>
              <a:rPr lang="zh-CN" altLang="zh-CN" sz="1800" u="none" strike="noStrike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979714"/>
            <a:ext cx="10515600" cy="5645021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70000" lnSpcReduction="20000"/>
          </a:bodyPr>
          <a:lstStyle/>
          <a:p>
            <a:pPr indent="254000">
              <a:lnSpc>
                <a:spcPct val="140000"/>
              </a:lnSpc>
              <a:spcAft>
                <a:spcPts val="21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if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（表达式）</a:t>
            </a:r>
            <a:endParaRPr lang="en-US" altLang="zh-TW" sz="180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54000">
              <a:lnSpc>
                <a:spcPct val="140000"/>
              </a:lnSpc>
              <a:spcAft>
                <a:spcPts val="21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{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0700">
              <a:lnSpc>
                <a:spcPct val="140000"/>
              </a:lnSpc>
              <a:spcAft>
                <a:spcPts val="5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if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（表达式）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0700">
              <a:lnSpc>
                <a:spcPct val="140000"/>
              </a:lnSpc>
              <a:spcAft>
                <a:spcPts val="5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{语句体；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}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0700">
              <a:lnSpc>
                <a:spcPct val="117000"/>
              </a:lnSpc>
              <a:spcAft>
                <a:spcPts val="5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else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indent="520700">
              <a:lnSpc>
                <a:spcPct val="140000"/>
              </a:lnSpc>
              <a:spcAft>
                <a:spcPts val="5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{语句体；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}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800100" indent="419100">
              <a:lnSpc>
                <a:spcPct val="140000"/>
              </a:lnSpc>
              <a:spcAft>
                <a:spcPts val="500"/>
              </a:spcAft>
            </a:pPr>
            <a:r>
              <a:rPr lang="en-US" altLang="zh-CN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indent="254000">
              <a:lnSpc>
                <a:spcPct val="117000"/>
              </a:lnSpc>
              <a:spcAft>
                <a:spcPts val="5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else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54000">
              <a:lnSpc>
                <a:spcPct val="140000"/>
              </a:lnSpc>
              <a:spcAft>
                <a:spcPts val="500"/>
              </a:spcAft>
            </a:pPr>
            <a:r>
              <a:rPr lang="en-US" altLang="zh-CN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indent="520700">
              <a:lnSpc>
                <a:spcPct val="140000"/>
              </a:lnSpc>
              <a:spcAft>
                <a:spcPts val="5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if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（表达式）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0700">
              <a:lnSpc>
                <a:spcPct val="140000"/>
              </a:lnSpc>
              <a:spcAft>
                <a:spcPts val="5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{语句体；}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0700">
              <a:lnSpc>
                <a:spcPct val="117000"/>
              </a:lnSpc>
              <a:spcAft>
                <a:spcPts val="5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else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{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语句体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;}</a:t>
            </a:r>
            <a:endParaRPr lang="zh-CN" alt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9000">
              <a:srgbClr val="EBA5DE"/>
            </a:gs>
            <a:gs pos="9768">
              <a:srgbClr val="EBA5DE"/>
            </a:gs>
            <a:gs pos="24000">
              <a:srgbClr val="EBA5DE"/>
            </a:gs>
            <a:gs pos="0">
              <a:srgbClr val="EBA5DE"/>
            </a:gs>
            <a:gs pos="66409">
              <a:srgbClr val="EBA5DE"/>
            </a:gs>
            <a:gs pos="74000">
              <a:srgbClr val="EBA5DE"/>
            </a:gs>
            <a:gs pos="83000">
              <a:srgbClr val="EBA5DE"/>
            </a:gs>
            <a:gs pos="100000">
              <a:srgbClr val="EBA5D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37932"/>
            <a:ext cx="10515600" cy="648011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77500" lnSpcReduction="20000"/>
          </a:bodyPr>
          <a:lstStyle/>
          <a:p>
            <a:pPr indent="254000">
              <a:lnSpc>
                <a:spcPct val="140000"/>
              </a:lnSpc>
              <a:spcAft>
                <a:spcPts val="125"/>
              </a:spcAft>
            </a:pPr>
            <a:r>
              <a:rPr lang="zh-TW" altLang="zh-CN" sz="2300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</a:t>
            </a:r>
            <a:r>
              <a:rPr lang="zh-TW" altLang="zh-CN" sz="2300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3-7</a:t>
            </a:r>
            <a:r>
              <a:rPr lang="zh-TW" altLang="zh-CN" sz="2300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根据质量，计算邮费。</a:t>
            </a:r>
            <a:endParaRPr lang="zh-CN" altLang="zh-CN" sz="2300" dirty="0">
              <a:solidFill>
                <a:srgbClr val="00B0F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800100" indent="254000">
              <a:lnSpc>
                <a:spcPct val="140000"/>
              </a:lnSpc>
              <a:spcAft>
                <a:spcPts val="4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import java. util. Scanner;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540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public class Test_7 (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33400">
              <a:lnSpc>
                <a:spcPct val="140000"/>
              </a:lnSpc>
              <a:spcAft>
                <a:spcPts val="4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public static void main (String [ ]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args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 (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Scanner scan = new Scanner (System, in);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4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System, out.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”请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输入位置同城/外市：</a:t>
            </a:r>
            <a:r>
              <a:rPr lang="en-US" altLang="zh-CN" sz="1800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4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int s = scan,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nextlnt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();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4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System, out.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”请输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入质量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en-US" altLang="zh-CN" sz="1800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4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int w = scan.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nextlnt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();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7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if (s = =1) //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同城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{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066800" indent="12700">
              <a:lnSpc>
                <a:spcPct val="140000"/>
              </a:lnSpc>
              <a:spcAft>
                <a:spcPts val="4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if (w&lt; = 3)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333500" indent="12700">
              <a:lnSpc>
                <a:spcPct val="140000"/>
              </a:lnSpc>
              <a:spcAft>
                <a:spcPts val="4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System, out.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en-US" altLang="zh-CN" sz="1800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11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您的邮费为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8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元”)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066800" indent="12700">
              <a:lnSpc>
                <a:spcPct val="140000"/>
              </a:lnSpc>
              <a:spcAft>
                <a:spcPts val="4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else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333500" indent="12700">
              <a:lnSpc>
                <a:spcPct val="140000"/>
              </a:lnSpc>
              <a:spcAft>
                <a:spcPts val="125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System, out.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(”您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的由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费为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”+ (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(w-3) * 2+8));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400"/>
              </a:spcAft>
            </a:pP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9000">
              <a:srgbClr val="EBA5DE"/>
            </a:gs>
            <a:gs pos="9768">
              <a:srgbClr val="EBA5DE"/>
            </a:gs>
            <a:gs pos="24000">
              <a:srgbClr val="EBA5DE"/>
            </a:gs>
            <a:gs pos="0">
              <a:srgbClr val="EBA5DE"/>
            </a:gs>
            <a:gs pos="66409">
              <a:srgbClr val="EBA5DE"/>
            </a:gs>
            <a:gs pos="74000">
              <a:srgbClr val="EBA5DE"/>
            </a:gs>
            <a:gs pos="83000">
              <a:srgbClr val="EBA5DE"/>
            </a:gs>
            <a:gs pos="100000">
              <a:srgbClr val="EBA5D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9290"/>
            <a:ext cx="10515600" cy="6624734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70000" lnSpcReduction="20000"/>
          </a:bodyPr>
          <a:lstStyle/>
          <a:p>
            <a:pPr marL="3543300" lvl="6" indent="12700">
              <a:lnSpc>
                <a:spcPct val="140000"/>
              </a:lnSpc>
              <a:spcAft>
                <a:spcPts val="400"/>
              </a:spcAft>
            </a:pPr>
            <a:r>
              <a:rPr lang="en-US" altLang="zh-CN" sz="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54000">
              <a:lnSpc>
                <a:spcPct val="140000"/>
              </a:lnSpc>
              <a:spcAft>
                <a:spcPts val="7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else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//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外市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{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066800" indent="12700">
              <a:lnSpc>
                <a:spcPct val="140000"/>
              </a:lnSpc>
              <a:spcAft>
                <a:spcPts val="4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if(w&lt;=3)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333500" indent="12700">
              <a:lnSpc>
                <a:spcPct val="140000"/>
              </a:lnSpc>
              <a:spcAft>
                <a:spcPts val="4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System, out.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(”您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的邮费为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10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元”);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066800" indent="12700">
              <a:lnSpc>
                <a:spcPct val="140000"/>
              </a:lnSpc>
              <a:spcAft>
                <a:spcPts val="4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else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333500" indent="12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System, out.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("您的邮费为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”+ (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(w-3)</a:t>
            </a:r>
            <a:r>
              <a:rPr lang="zh-TW" altLang="zh-C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夫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3+10));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7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33400">
              <a:lnSpc>
                <a:spcPct val="140000"/>
              </a:lnSpc>
              <a:spcAft>
                <a:spcPts val="4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54000">
              <a:lnSpc>
                <a:spcPct val="140000"/>
              </a:lnSpc>
              <a:spcAft>
                <a:spcPts val="22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indent="254000">
              <a:lnSpc>
                <a:spcPct val="140000"/>
              </a:lnSpc>
              <a:spcAft>
                <a:spcPts val="33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运行结果如下：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54000">
              <a:lnSpc>
                <a:spcPct val="140000"/>
              </a:lnSpc>
              <a:spcAft>
                <a:spcPts val="4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请输入位置同城/外市：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800100" indent="254000">
              <a:lnSpc>
                <a:spcPct val="140000"/>
              </a:lnSpc>
              <a:spcAft>
                <a:spcPts val="4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indent="254000" algn="just">
              <a:lnSpc>
                <a:spcPct val="140000"/>
              </a:lnSpc>
              <a:spcAft>
                <a:spcPts val="4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请输入质量：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800100" indent="254000">
              <a:lnSpc>
                <a:spcPct val="140000"/>
              </a:lnSpc>
              <a:spcAft>
                <a:spcPts val="4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indent="254000" algn="just">
              <a:lnSpc>
                <a:spcPct val="140000"/>
              </a:lnSpc>
              <a:spcAft>
                <a:spcPts val="86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您的邮费为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10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9000">
              <a:srgbClr val="EBA5DE"/>
            </a:gs>
            <a:gs pos="9768">
              <a:srgbClr val="EBA5DE"/>
            </a:gs>
            <a:gs pos="24000">
              <a:srgbClr val="EBA5DE"/>
            </a:gs>
            <a:gs pos="0">
              <a:srgbClr val="EBA5DE"/>
            </a:gs>
            <a:gs pos="66409">
              <a:srgbClr val="EBA5DE"/>
            </a:gs>
            <a:gs pos="74000">
              <a:srgbClr val="EBA5DE"/>
            </a:gs>
            <a:gs pos="83000">
              <a:srgbClr val="EBA5DE"/>
            </a:gs>
            <a:gs pos="100000">
              <a:srgbClr val="EBA5D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7321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0000"/>
          </a:bodyPr>
          <a:lstStyle/>
          <a:p>
            <a:br>
              <a:rPr lang="en-US" altLang="zh-TW" sz="3600" b="1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zh-TW" altLang="zh-CN" sz="3600" b="1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三、</a:t>
            </a:r>
            <a:r>
              <a:rPr lang="en-US" altLang="zh-CN" sz="3600" b="1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switch</a:t>
            </a:r>
            <a:r>
              <a:rPr lang="zh-TW" altLang="zh-CN" sz="3600" b="1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结构</a:t>
            </a:r>
            <a:br>
              <a:rPr lang="zh-CN" altLang="zh-CN" sz="1800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315616"/>
            <a:ext cx="10515600" cy="4861347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 indent="254000">
              <a:lnSpc>
                <a:spcPct val="140000"/>
              </a:lnSpc>
              <a:spcAft>
                <a:spcPts val="4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switch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语法结构：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54000">
              <a:lnSpc>
                <a:spcPct val="117000"/>
              </a:lnSpc>
              <a:spcAft>
                <a:spcPts val="4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switch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（表达式）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indent="520700">
              <a:lnSpc>
                <a:spcPts val="1620"/>
              </a:lnSpc>
              <a:spcAft>
                <a:spcPts val="250"/>
              </a:spcAft>
            </a:pPr>
            <a:b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</a:b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case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常量表达式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1: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若干语句；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break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indent="520700">
              <a:lnSpc>
                <a:spcPts val="1620"/>
              </a:lnSpc>
              <a:spcAft>
                <a:spcPts val="15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case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常量表达式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2: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若干语句；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break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indent="520700">
              <a:lnSpc>
                <a:spcPts val="1620"/>
              </a:lnSpc>
              <a:spcAft>
                <a:spcPts val="25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case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常量表达式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若干语句；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break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indent="609600">
              <a:lnSpc>
                <a:spcPts val="1620"/>
              </a:lnSpc>
              <a:spcAft>
                <a:spcPts val="15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[default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若干语句；]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indent="266700" algn="just">
              <a:lnSpc>
                <a:spcPts val="1620"/>
              </a:lnSpc>
              <a:spcAft>
                <a:spcPts val="3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switch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结构中表达式的值可以是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byte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short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char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int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类型，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JDK7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以上版本支持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Stringo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 switch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结构</a:t>
            </a:r>
            <a:endParaRPr lang="en-US" altLang="zh-TW" sz="180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algn="just">
              <a:lnSpc>
                <a:spcPts val="1620"/>
              </a:lnSpc>
              <a:spcAft>
                <a:spcPts val="3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的执行过程如下：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switch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中表达式自上而下的与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case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后面的常量表达式 做比较，找到第一个相等的，</a:t>
            </a:r>
            <a:endParaRPr lang="en-US" altLang="zh-TW" sz="180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algn="just">
              <a:lnSpc>
                <a:spcPts val="1620"/>
              </a:lnSpc>
              <a:spcAft>
                <a:spcPts val="3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则从该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case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后面的语句开始执行，直到遇到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break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switch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结束。当所有的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case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都不成立时，执行</a:t>
            </a:r>
            <a:endParaRPr lang="en-US" altLang="zh-TW" sz="180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algn="just">
              <a:lnSpc>
                <a:spcPts val="1620"/>
              </a:lnSpc>
              <a:spcAft>
                <a:spcPts val="3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default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后面的语句。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9000">
              <a:srgbClr val="EBA5DE"/>
            </a:gs>
            <a:gs pos="9768">
              <a:srgbClr val="EBA5DE"/>
            </a:gs>
            <a:gs pos="24000">
              <a:srgbClr val="EBA5DE"/>
            </a:gs>
            <a:gs pos="0">
              <a:srgbClr val="EBA5DE"/>
            </a:gs>
            <a:gs pos="66409">
              <a:srgbClr val="EBA5DE"/>
            </a:gs>
            <a:gs pos="74000">
              <a:srgbClr val="EBA5DE"/>
            </a:gs>
            <a:gs pos="83000">
              <a:srgbClr val="EBA5DE"/>
            </a:gs>
            <a:gs pos="100000">
              <a:srgbClr val="EBA5D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8620"/>
            <a:ext cx="10515600" cy="6587413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lnSpcReduction="10000"/>
          </a:bodyPr>
          <a:lstStyle/>
          <a:p>
            <a:pPr indent="266700" algn="just">
              <a:lnSpc>
                <a:spcPts val="1620"/>
              </a:lnSpc>
              <a:spcAft>
                <a:spcPts val="210"/>
              </a:spcAft>
            </a:pPr>
            <a:endParaRPr lang="en-US" altLang="zh-TW" sz="1900" b="1" dirty="0">
              <a:solidFill>
                <a:srgbClr val="00B0F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algn="just">
              <a:lnSpc>
                <a:spcPts val="1620"/>
              </a:lnSpc>
              <a:spcAft>
                <a:spcPts val="210"/>
              </a:spcAft>
            </a:pPr>
            <a:r>
              <a:rPr lang="zh-TW" altLang="zh-CN" sz="19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例</a:t>
            </a:r>
            <a:r>
              <a:rPr lang="en-US" altLang="zh-CN" sz="19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3-8 </a:t>
            </a:r>
            <a:r>
              <a:rPr lang="zh-TW" altLang="zh-CN" sz="19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例</a:t>
            </a:r>
            <a:r>
              <a:rPr lang="zh-TW" altLang="zh-CN" sz="19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3-6</a:t>
            </a:r>
            <a:r>
              <a:rPr lang="zh-TW" altLang="zh-CN" sz="19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改写为</a:t>
            </a:r>
            <a:r>
              <a:rPr lang="en-US" altLang="zh-CN" sz="19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switch</a:t>
            </a:r>
            <a:r>
              <a:rPr lang="zh-TW" altLang="zh-CN" sz="19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格式。</a:t>
            </a:r>
            <a:endParaRPr lang="zh-CN" altLang="zh-CN" sz="1900" b="1" dirty="0">
              <a:solidFill>
                <a:srgbClr val="00B0F0"/>
              </a:solidFill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66700" algn="just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import java. util. Scanner;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540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public class Test_8（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20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public static void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main（String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[]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args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）（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ts val="162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System,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ou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匕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（"请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输入要计算的数据类型”）;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ts val="1620"/>
              </a:lnSpc>
              <a:spcAft>
                <a:spcPts val="200"/>
              </a:spcAft>
              <a:tabLst>
                <a:tab pos="2590800" algn="l"/>
              </a:tabLs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System, out.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（</a:t>
            </a:r>
            <a:r>
              <a:rPr lang="en-US" altLang="zh-CN" sz="1800" baseline="30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整数”）;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ts val="1620"/>
              </a:lnSpc>
              <a:spcAft>
                <a:spcPts val="200"/>
              </a:spcAft>
              <a:tabLst>
                <a:tab pos="2590800" algn="l"/>
              </a:tabLs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System, out.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（</a:t>
            </a:r>
            <a:r>
              <a:rPr lang="en-US" altLang="zh-CN" sz="1800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浮点数”）;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ts val="1620"/>
              </a:lnSpc>
              <a:spcAft>
                <a:spcPts val="200"/>
              </a:spcAft>
              <a:tabLst>
                <a:tab pos="2590800" algn="l"/>
              </a:tabLs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System, out.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（</a:t>
            </a:r>
            <a:r>
              <a:rPr lang="en-US" altLang="zh-CN" sz="1800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字符串”）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ts val="1620"/>
              </a:lnSpc>
              <a:spcAft>
                <a:spcPts val="200"/>
              </a:spcAft>
              <a:tabLst>
                <a:tab pos="2590800" algn="l"/>
              </a:tabLs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System, out.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（</a:t>
            </a:r>
            <a:r>
              <a:rPr lang="en-US" altLang="zh-CN" sz="1800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字节”）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ts val="1620"/>
              </a:lnSpc>
              <a:spcAft>
                <a:spcPts val="400"/>
              </a:spcAft>
              <a:tabLst>
                <a:tab pos="2590800" algn="l"/>
              </a:tabLs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System, out.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（</a:t>
            </a:r>
            <a:r>
              <a:rPr lang="en-US" altLang="zh-CN" sz="1800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退出”）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Scanner scan = new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Scanner（System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in）;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int lx = scan,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nextlnt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（）;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switch（lx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）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{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9000">
              <a:srgbClr val="EBA5DE"/>
            </a:gs>
            <a:gs pos="9768">
              <a:srgbClr val="EBA5DE"/>
            </a:gs>
            <a:gs pos="24000">
              <a:srgbClr val="EBA5DE"/>
            </a:gs>
            <a:gs pos="0">
              <a:srgbClr val="EBA5DE"/>
            </a:gs>
            <a:gs pos="66409">
              <a:srgbClr val="EBA5DE"/>
            </a:gs>
            <a:gs pos="74000">
              <a:srgbClr val="EBA5DE"/>
            </a:gs>
            <a:gs pos="83000">
              <a:srgbClr val="EBA5DE"/>
            </a:gs>
            <a:gs pos="100000">
              <a:srgbClr val="EBA5D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183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 marL="1066800" indent="12700">
              <a:lnSpc>
                <a:spcPts val="1620"/>
              </a:lnSpc>
              <a:spcAft>
                <a:spcPts val="200"/>
              </a:spcAft>
            </a:pPr>
            <a:endParaRPr lang="en-US" altLang="zh-CN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066800" indent="12700">
              <a:lnSpc>
                <a:spcPts val="1620"/>
              </a:lnSpc>
              <a:spcAft>
                <a:spcPts val="200"/>
              </a:spcAft>
            </a:pPr>
            <a:endParaRPr lang="en-US" altLang="zh-CN" sz="18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066800" indent="12700">
              <a:lnSpc>
                <a:spcPts val="1620"/>
              </a:lnSpc>
              <a:spcAft>
                <a:spcPts val="200"/>
              </a:spcAft>
            </a:pPr>
            <a:endParaRPr lang="en-US" altLang="zh-CN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066800" indent="12700">
              <a:lnSpc>
                <a:spcPts val="1620"/>
              </a:lnSpc>
              <a:spcAft>
                <a:spcPts val="200"/>
              </a:spcAft>
            </a:pPr>
            <a:endParaRPr lang="en-US" altLang="zh-CN" sz="18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066800" indent="12700">
              <a:lnSpc>
                <a:spcPts val="162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case 1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System, out.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（”整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数运算”）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/break;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066800" indent="12700">
              <a:lnSpc>
                <a:spcPts val="162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case 2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System, out.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（”浮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点数运算”）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/break;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066800" indent="12700">
              <a:lnSpc>
                <a:spcPts val="1620"/>
              </a:lnSpc>
              <a:spcAft>
                <a:spcPts val="8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case 3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System, out.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（”字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符串运算”）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/break; case 4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System, out.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（”字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节运算”）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break; default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System, out.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（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”退出 </a:t>
            </a:r>
            <a:r>
              <a:rPr lang="en-US" altLang="zh-CN" sz="1800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） ; break;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8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indent="520700">
              <a:lnSpc>
                <a:spcPts val="1620"/>
              </a:lnSpc>
              <a:spcAft>
                <a:spcPts val="3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}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54000">
              <a:lnSpc>
                <a:spcPts val="1620"/>
              </a:lnSpc>
              <a:spcAft>
                <a:spcPts val="3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}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54000">
              <a:lnSpc>
                <a:spcPts val="1620"/>
              </a:lnSpc>
              <a:spcAft>
                <a:spcPts val="6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运行结果同例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3-6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结果。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9000">
              <a:srgbClr val="EBA5DE"/>
            </a:gs>
            <a:gs pos="9768">
              <a:srgbClr val="EBA5DE"/>
            </a:gs>
            <a:gs pos="24000">
              <a:srgbClr val="EBA5DE"/>
            </a:gs>
            <a:gs pos="0">
              <a:srgbClr val="EBA5DE"/>
            </a:gs>
            <a:gs pos="66409">
              <a:srgbClr val="EBA5DE"/>
            </a:gs>
            <a:gs pos="74000">
              <a:srgbClr val="EBA5DE"/>
            </a:gs>
            <a:gs pos="83000">
              <a:srgbClr val="EBA5DE"/>
            </a:gs>
            <a:gs pos="100000">
              <a:srgbClr val="EBA5D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19863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0000"/>
          </a:bodyPr>
          <a:lstStyle/>
          <a:p>
            <a:br>
              <a:rPr lang="en-US" altLang="zh-CN" sz="1800" b="1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en-US" altLang="zh-CN" sz="4000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altLang="zh-CN" sz="4000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3. 2.3</a:t>
            </a:r>
            <a:r>
              <a:rPr lang="zh-TW" altLang="zh-CN" sz="4000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循环结构</a:t>
            </a:r>
            <a:br>
              <a:rPr lang="zh-CN" altLang="zh-CN" sz="40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</a:b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2500"/>
          </a:bodyPr>
          <a:lstStyle/>
          <a:p>
            <a:pPr indent="266700">
              <a:lnSpc>
                <a:spcPts val="1595"/>
              </a:lnSpc>
              <a:spcAft>
                <a:spcPts val="800"/>
              </a:spcAft>
            </a:pPr>
            <a:r>
              <a:rPr lang="zh-TW" altLang="zh-CN" sz="1800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一、</a:t>
            </a:r>
            <a:r>
              <a:rPr lang="en-US" altLang="zh-CN" sz="1800" b="1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fo</a:t>
            </a:r>
            <a:r>
              <a:rPr lang="en-US" altLang="zh-CN" sz="1800" b="1" dirty="0">
                <a:solidFill>
                  <a:srgbClr val="00ACE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</a:t>
            </a:r>
            <a:r>
              <a:rPr lang="zh-TW" altLang="zh-CN" sz="1800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循环结构的语法格式</a:t>
            </a:r>
            <a:endParaRPr lang="zh-CN" altLang="zh-CN" sz="1800" dirty="0">
              <a:solidFill>
                <a:srgbClr val="00ACEE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>
              <a:lnSpc>
                <a:spcPts val="1595"/>
              </a:lnSpc>
              <a:spcAft>
                <a:spcPts val="16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for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(表达式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表达式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表达式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3)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indent="533400">
              <a:lnSpc>
                <a:spcPts val="1595"/>
              </a:lnSpc>
              <a:spcAft>
                <a:spcPts val="5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循环体语句块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800100" indent="266700">
              <a:lnSpc>
                <a:spcPct val="139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)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indent="279400" algn="just">
              <a:lnSpc>
                <a:spcPts val="1595"/>
              </a:lnSpc>
              <a:spcAft>
                <a:spcPts val="3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for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循环结构中，表达式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1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表示循环变量赋的初值。表达式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2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是布尔类型的常量或 者变量、关系表达式或者逻辑表达式。表达式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3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表示增量表达式，每次循环的变化。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>
              <a:lnSpc>
                <a:spcPts val="1595"/>
              </a:lnSpc>
              <a:spcAft>
                <a:spcPts val="3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for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循环结构的执行步骤：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lvl="0" indent="-342900">
              <a:lnSpc>
                <a:spcPts val="1595"/>
              </a:lnSpc>
              <a:spcAft>
                <a:spcPts val="300"/>
              </a:spcAft>
              <a:buClr>
                <a:srgbClr val="000000"/>
              </a:buClr>
              <a:buSzPts val="900"/>
              <a:buFont typeface="+mj-lt"/>
              <a:buAutoNum type="arabicParenBoth"/>
              <a:tabLst>
                <a:tab pos="573405" algn="l"/>
              </a:tabLst>
            </a:pPr>
            <a:r>
              <a:rPr lang="zh-TW" altLang="zh-CN" sz="1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首先执行初值，即执行表达式1。</a:t>
            </a:r>
            <a:endParaRPr lang="zh-CN" altLang="zh-CN" sz="1800" u="none" strike="noStrike" spc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ts val="1595"/>
              </a:lnSpc>
              <a:spcAft>
                <a:spcPts val="300"/>
              </a:spcAft>
              <a:buClr>
                <a:srgbClr val="000000"/>
              </a:buClr>
              <a:buSzPts val="900"/>
              <a:buFont typeface="+mj-lt"/>
              <a:buAutoNum type="arabicParenBoth"/>
              <a:tabLst>
                <a:tab pos="587375" algn="l"/>
              </a:tabLst>
            </a:pPr>
            <a:r>
              <a:rPr lang="zh-TW" altLang="zh-CN" sz="1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判断表达式2的值，如果表达式2的值为</a:t>
            </a:r>
            <a:r>
              <a:rPr lang="en-US" altLang="zh-CN" sz="1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true,</a:t>
            </a:r>
            <a:r>
              <a:rPr lang="zh-TW" altLang="zh-CN" sz="1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执行第3步，如果为</a:t>
            </a:r>
            <a:r>
              <a:rPr lang="en-US" altLang="zh-CN" sz="1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false,</a:t>
            </a:r>
            <a:r>
              <a:rPr lang="zh-TW" altLang="zh-CN" sz="1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执行 第4步。</a:t>
            </a:r>
            <a:endParaRPr lang="zh-CN" altLang="zh-CN" sz="1800" u="none" strike="noStrike" spc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ts val="1595"/>
              </a:lnSpc>
              <a:spcAft>
                <a:spcPts val="300"/>
              </a:spcAft>
              <a:buClr>
                <a:srgbClr val="000000"/>
              </a:buClr>
              <a:buSzPts val="900"/>
              <a:buFont typeface="+mj-lt"/>
              <a:buAutoNum type="arabicParenBoth"/>
              <a:tabLst>
                <a:tab pos="587375" algn="l"/>
              </a:tabLst>
            </a:pPr>
            <a:r>
              <a:rPr lang="zh-TW" altLang="zh-CN" sz="1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执行循环体，执行完循环体后返回到增量处，运行表达式3。执行完表达式3 后，返回第2步反复执行。</a:t>
            </a:r>
            <a:endParaRPr lang="zh-CN" altLang="zh-CN" sz="1800" u="none" strike="noStrike" spc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595"/>
              </a:lnSpc>
              <a:spcAft>
                <a:spcPts val="300"/>
              </a:spcAft>
              <a:buClr>
                <a:srgbClr val="000000"/>
              </a:buClr>
              <a:buSzPts val="900"/>
              <a:buFont typeface="+mj-lt"/>
              <a:buAutoNum type="arabicParenBoth"/>
              <a:tabLst>
                <a:tab pos="573405" algn="l"/>
              </a:tabLst>
            </a:pPr>
            <a:r>
              <a:rPr lang="zh-TW" altLang="zh-CN" sz="1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执行循环体后面的语句，结束循环。</a:t>
            </a:r>
            <a:endParaRPr lang="zh-CN" altLang="zh-CN" sz="1800" u="none" strike="noStrike" spc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9000">
              <a:srgbClr val="EBA5DE"/>
            </a:gs>
            <a:gs pos="9768">
              <a:srgbClr val="EBA5DE"/>
            </a:gs>
            <a:gs pos="24000">
              <a:srgbClr val="EBA5DE"/>
            </a:gs>
            <a:gs pos="0">
              <a:srgbClr val="EBA5DE"/>
            </a:gs>
            <a:gs pos="66409">
              <a:srgbClr val="EBA5DE"/>
            </a:gs>
            <a:gs pos="74000">
              <a:srgbClr val="EBA5DE"/>
            </a:gs>
            <a:gs pos="83000">
              <a:srgbClr val="EBA5DE"/>
            </a:gs>
            <a:gs pos="100000">
              <a:srgbClr val="EBA5D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30629"/>
            <a:ext cx="10515600" cy="653142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85000" lnSpcReduction="10000"/>
          </a:bodyPr>
          <a:lstStyle/>
          <a:p>
            <a:pPr indent="266700">
              <a:lnSpc>
                <a:spcPts val="1595"/>
              </a:lnSpc>
              <a:spcAft>
                <a:spcPts val="210"/>
              </a:spcAft>
            </a:pPr>
            <a:endParaRPr lang="en-US" altLang="zh-TW" sz="1800" dirty="0">
              <a:solidFill>
                <a:srgbClr val="00ACEE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>
              <a:lnSpc>
                <a:spcPts val="1595"/>
              </a:lnSpc>
              <a:spcAft>
                <a:spcPts val="210"/>
              </a:spcAft>
            </a:pPr>
            <a:r>
              <a:rPr lang="zh-TW" altLang="zh-CN" sz="18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</a:t>
            </a:r>
            <a:r>
              <a:rPr lang="en-US" altLang="zh-CN" sz="1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3-9</a:t>
            </a:r>
            <a:r>
              <a:rPr lang="zh-TW" altLang="zh-CN" sz="18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求</a:t>
            </a:r>
            <a:r>
              <a:rPr lang="zh-TW" altLang="zh-CN" sz="18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1</a:t>
            </a:r>
            <a:r>
              <a:rPr lang="zh-TW" altLang="zh-CN" sz="18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到</a:t>
            </a:r>
            <a:r>
              <a:rPr lang="zh-TW" altLang="zh-CN" sz="18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100</a:t>
            </a:r>
            <a:r>
              <a:rPr lang="zh-TW" altLang="zh-CN" sz="18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</a:t>
            </a:r>
            <a:r>
              <a:rPr lang="zh-TW" altLang="zh-CN" sz="18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100</a:t>
            </a:r>
            <a:r>
              <a:rPr lang="zh-TW" altLang="zh-CN" sz="18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个数的和。</a:t>
            </a:r>
            <a:endParaRPr lang="zh-CN" altLang="zh-CN" sz="1800" b="1" dirty="0">
              <a:solidFill>
                <a:srgbClr val="00B0F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800100" indent="266700">
              <a:lnSpc>
                <a:spcPct val="139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import java. util. Scanner;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66700">
              <a:lnSpc>
                <a:spcPct val="139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public class Test_9 (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33400">
              <a:lnSpc>
                <a:spcPct val="139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public static void main (String [ ]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args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 (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12800" indent="12700">
              <a:lnSpc>
                <a:spcPct val="139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int sum = 0;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12800" indent="12700">
              <a:lnSpc>
                <a:spcPct val="139000"/>
              </a:lnSpc>
              <a:spcAft>
                <a:spcPts val="3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for(int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=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l;i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&lt;=100;i++)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12800" indent="12700">
              <a:lnSpc>
                <a:spcPct val="139000"/>
              </a:lnSpc>
              <a:spcAft>
                <a:spcPts val="7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{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079500" indent="12700">
              <a:lnSpc>
                <a:spcPct val="139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sum =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sum+i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12800" indent="12700">
              <a:lnSpc>
                <a:spcPct val="139000"/>
              </a:lnSpc>
              <a:spcAft>
                <a:spcPts val="5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12800" indent="12700">
              <a:lnSpc>
                <a:spcPct val="139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System, out.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en-US" altLang="zh-CN" sz="1800" baseline="30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sum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= </a:t>
            </a:r>
            <a:r>
              <a:rPr lang="en-US" altLang="zh-CN" sz="1800" baseline="30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+sum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33400">
              <a:lnSpc>
                <a:spcPct val="139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66700">
              <a:lnSpc>
                <a:spcPct val="139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indent="266700">
              <a:lnSpc>
                <a:spcPts val="1595"/>
              </a:lnSpc>
              <a:spcAft>
                <a:spcPts val="225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运行结果如下：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800100" indent="266700">
              <a:lnSpc>
                <a:spcPct val="139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sum = 5 050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9000">
              <a:srgbClr val="EBA5DE"/>
            </a:gs>
            <a:gs pos="9768">
              <a:srgbClr val="EBA5DE"/>
            </a:gs>
            <a:gs pos="24000">
              <a:srgbClr val="EBA5DE"/>
            </a:gs>
            <a:gs pos="0">
              <a:srgbClr val="EBA5DE"/>
            </a:gs>
            <a:gs pos="66409">
              <a:srgbClr val="EBA5DE"/>
            </a:gs>
            <a:gs pos="74000">
              <a:srgbClr val="EBA5DE"/>
            </a:gs>
            <a:gs pos="83000">
              <a:srgbClr val="EBA5DE"/>
            </a:gs>
            <a:gs pos="100000">
              <a:srgbClr val="EBA5D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7951"/>
            <a:ext cx="10515600" cy="6324924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77500" lnSpcReduction="20000"/>
          </a:bodyPr>
          <a:lstStyle/>
          <a:p>
            <a:pPr indent="266700">
              <a:lnSpc>
                <a:spcPts val="1595"/>
              </a:lnSpc>
              <a:spcAft>
                <a:spcPts val="210"/>
              </a:spcAft>
            </a:pPr>
            <a:r>
              <a:rPr lang="zh-TW" altLang="zh-CN" sz="21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</a:t>
            </a:r>
            <a:r>
              <a:rPr lang="zh-TW" altLang="zh-CN" sz="21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3-10</a:t>
            </a:r>
            <a:r>
              <a:rPr lang="zh-TW" altLang="zh-CN" sz="21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求</a:t>
            </a:r>
            <a:r>
              <a:rPr lang="zh-TW" altLang="zh-CN" sz="21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100</a:t>
            </a:r>
            <a:r>
              <a:rPr lang="zh-TW" altLang="zh-CN" sz="21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到</a:t>
            </a:r>
            <a:r>
              <a:rPr lang="zh-TW" altLang="zh-CN" sz="21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200</a:t>
            </a:r>
            <a:r>
              <a:rPr lang="zh-TW" altLang="zh-CN" sz="21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能被</a:t>
            </a:r>
            <a:r>
              <a:rPr lang="zh-TW" altLang="zh-CN" sz="21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3</a:t>
            </a:r>
            <a:r>
              <a:rPr lang="zh-TW" altLang="zh-CN" sz="21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整除的数之和。</a:t>
            </a:r>
            <a:endParaRPr lang="zh-CN" altLang="zh-CN" sz="2100" b="1" dirty="0">
              <a:solidFill>
                <a:srgbClr val="00B0F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800100" indent="266700">
              <a:lnSpc>
                <a:spcPct val="139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import java. util. Scanner;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66700">
              <a:lnSpc>
                <a:spcPct val="139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public class Test_10 (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33400">
              <a:lnSpc>
                <a:spcPct val="139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public static void main(String[]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args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)(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12800" indent="12700">
              <a:lnSpc>
                <a:spcPct val="139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int sum = 0;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20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for (int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= 100;i&lt; = 200;i++)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066800" indent="12700">
              <a:lnSpc>
                <a:spcPct val="140000"/>
              </a:lnSpc>
              <a:spcAft>
                <a:spcPts val="5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if (i%3 = =0)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333500" indent="12700">
              <a:lnSpc>
                <a:spcPct val="140000"/>
              </a:lnSpc>
              <a:spcAft>
                <a:spcPts val="8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sum=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sum+i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5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5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System, out.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en-US" altLang="zh-CN" sz="1800" baseline="30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sum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= </a:t>
            </a:r>
            <a:r>
              <a:rPr lang="en-US" altLang="zh-CN" sz="1800" baseline="30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+sum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33400">
              <a:lnSpc>
                <a:spcPct val="140000"/>
              </a:lnSpc>
              <a:spcAft>
                <a:spcPts val="5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54000">
              <a:lnSpc>
                <a:spcPct val="140000"/>
              </a:lnSpc>
              <a:spcAft>
                <a:spcPts val="37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indent="254000" algn="just">
              <a:lnSpc>
                <a:spcPct val="140000"/>
              </a:lnSpc>
              <a:spcAft>
                <a:spcPts val="225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运行结果如下: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800100" indent="254000">
              <a:lnSpc>
                <a:spcPct val="140000"/>
              </a:lnSpc>
              <a:spcAft>
                <a:spcPts val="95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sum=4950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7000">
              <a:srgbClr val="EBA5DE"/>
            </a:gs>
            <a:gs pos="9768">
              <a:srgbClr val="EBA5DE"/>
            </a:gs>
            <a:gs pos="0">
              <a:srgbClr val="EBA5DE"/>
            </a:gs>
            <a:gs pos="66409">
              <a:srgbClr val="EBA5DE"/>
            </a:gs>
            <a:gs pos="74000">
              <a:srgbClr val="EBA5DE"/>
            </a:gs>
            <a:gs pos="83000">
              <a:srgbClr val="EBA5DE"/>
            </a:gs>
            <a:gs pos="100000">
              <a:srgbClr val="EBA5D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4521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0000"/>
          </a:bodyPr>
          <a:lstStyle/>
          <a:p>
            <a:br>
              <a:rPr lang="en-US" altLang="zh-TW" sz="3600" b="1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zh-TW" altLang="zh-CN" sz="3600" b="1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</a:t>
            </a:r>
            <a:r>
              <a:rPr lang="en-US" altLang="zh-CN" sz="3600" b="1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while</a:t>
            </a:r>
            <a:r>
              <a:rPr lang="zh-TW" altLang="zh-CN" sz="3600" b="1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循环结构</a:t>
            </a:r>
            <a:br>
              <a:rPr lang="zh-CN" altLang="zh-CN" sz="1800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46245"/>
            <a:ext cx="10515600" cy="461875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 indent="254000" algn="just">
              <a:lnSpc>
                <a:spcPts val="1645"/>
              </a:lnSpc>
              <a:spcAft>
                <a:spcPts val="300"/>
              </a:spcAft>
            </a:pPr>
            <a:endParaRPr lang="en-US" altLang="zh-CN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宋体" panose="02010600030101010101" pitchFamily="2" charset="-122"/>
            </a:endParaRPr>
          </a:p>
          <a:p>
            <a:pPr indent="254000" algn="just">
              <a:lnSpc>
                <a:spcPts val="1645"/>
              </a:lnSpc>
              <a:spcAft>
                <a:spcPts val="3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while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（布尔表达式）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algn="just">
              <a:lnSpc>
                <a:spcPts val="1645"/>
              </a:lnSpc>
              <a:spcAft>
                <a:spcPts val="3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｛循环体语句块｝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algn="just">
              <a:lnSpc>
                <a:spcPts val="1645"/>
              </a:lnSpc>
              <a:spcAft>
                <a:spcPts val="3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while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语句的执行过程是首先计算布尔表达式的值，若值为假，则退出循环；若值为 真，则执行循</a:t>
            </a:r>
            <a:r>
              <a:rPr lang="en-US" altLang="zh-TW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en-US" altLang="zh-TW" sz="180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algn="just">
              <a:lnSpc>
                <a:spcPts val="1645"/>
              </a:lnSpc>
              <a:spcAft>
                <a:spcPts val="3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环体中的语句，执行完后，再次计算布尔表达式的值，然后根据表达式的值 决定是退出循环，还</a:t>
            </a:r>
            <a:endParaRPr lang="en-US" altLang="zh-TW" sz="180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algn="just">
              <a:lnSpc>
                <a:spcPts val="1645"/>
              </a:lnSpc>
              <a:spcAft>
                <a:spcPts val="3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是再次执行循环体中的语句。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7622">
              <a:srgbClr val="F898E8"/>
            </a:gs>
            <a:gs pos="82518">
              <a:srgbClr val="F898E8"/>
            </a:gs>
            <a:gs pos="59000">
              <a:srgbClr val="F898E8"/>
            </a:gs>
            <a:gs pos="41958">
              <a:srgbClr val="F898E8"/>
            </a:gs>
            <a:gs pos="100000">
              <a:srgbClr val="F898E8"/>
            </a:gs>
            <a:gs pos="100000">
              <a:srgbClr val="F898E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34467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0000"/>
          </a:bodyPr>
          <a:lstStyle/>
          <a:p>
            <a:br>
              <a:rPr lang="en-US" altLang="zh-TW" sz="4000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</a:br>
            <a:r>
              <a:rPr lang="zh-TW" altLang="zh-CN" sz="4000" b="1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3</a:t>
            </a:r>
            <a:r>
              <a:rPr lang="en-US" altLang="zh-TW" sz="4000" b="1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.</a:t>
            </a:r>
            <a:r>
              <a:rPr lang="zh-TW" altLang="zh-CN" sz="4000" b="1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1</a:t>
            </a:r>
            <a:r>
              <a:rPr lang="en-US" altLang="zh-TW" sz="4000" b="1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 </a:t>
            </a:r>
            <a:r>
              <a:rPr lang="zh-TW" altLang="zh-CN" sz="4000" b="1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情景导入</a:t>
            </a:r>
            <a:br>
              <a:rPr lang="zh-CN" altLang="zh-CN" sz="1800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US" altLang="zh-TW" sz="1800" dirty="0">
              <a:solidFill>
                <a:srgbClr val="00ACEE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TW" altLang="zh-CN" sz="1800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情景导入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所谓程序结构，就是调整制作的次序。先炸后煮，还是先煮后炸，或者多 次煮，然后再炖等。当然遇到复杂的菜肴，可能需要反复多次地执行某一动作。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Java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中使 用关键字来表示一个判断分支及循环操作。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Java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程序结构流程相当于制作菜肴的先后 次序。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7000">
              <a:srgbClr val="EBA5DE"/>
            </a:gs>
            <a:gs pos="9768">
              <a:srgbClr val="EBA5DE"/>
            </a:gs>
            <a:gs pos="0">
              <a:srgbClr val="EBA5DE"/>
            </a:gs>
            <a:gs pos="66409">
              <a:srgbClr val="EBA5DE"/>
            </a:gs>
            <a:gs pos="74000">
              <a:srgbClr val="EBA5DE"/>
            </a:gs>
            <a:gs pos="83000">
              <a:srgbClr val="EBA5DE"/>
            </a:gs>
            <a:gs pos="100000">
              <a:srgbClr val="EBA5D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183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85000" lnSpcReduction="20000"/>
          </a:bodyPr>
          <a:lstStyle/>
          <a:p>
            <a:pPr indent="266700" algn="just">
              <a:lnSpc>
                <a:spcPts val="1645"/>
              </a:lnSpc>
              <a:spcAft>
                <a:spcPts val="210"/>
              </a:spcAft>
            </a:pPr>
            <a:r>
              <a:rPr lang="zh-TW" altLang="zh-CN" sz="18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</a:t>
            </a:r>
            <a:r>
              <a:rPr lang="en-US" altLang="zh-CN" sz="1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3-1</a:t>
            </a:r>
            <a:r>
              <a:rPr lang="zh-TW" altLang="zh-CN" sz="18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1</a:t>
            </a:r>
            <a:r>
              <a:rPr lang="zh-TW" altLang="zh-CN" sz="18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</a:t>
            </a:r>
            <a:r>
              <a:rPr lang="en-US" altLang="zh-CN" sz="1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while</a:t>
            </a:r>
            <a:r>
              <a:rPr lang="zh-TW" altLang="zh-CN" sz="18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实现求</a:t>
            </a:r>
            <a:r>
              <a:rPr lang="zh-TW" altLang="zh-CN" sz="18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1</a:t>
            </a:r>
            <a:r>
              <a:rPr lang="zh-TW" altLang="zh-CN" sz="18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到</a:t>
            </a:r>
            <a:r>
              <a:rPr lang="zh-TW" altLang="zh-CN" sz="18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100</a:t>
            </a:r>
            <a:r>
              <a:rPr lang="zh-TW" altLang="zh-CN" sz="18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的和。</a:t>
            </a:r>
            <a:endParaRPr lang="zh-CN" altLang="zh-CN" sz="1800" b="1" dirty="0">
              <a:solidFill>
                <a:srgbClr val="00B0F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800100" indent="266700" algn="just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public class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Test_ll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{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-254000" algn="just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public static void main (String [ ]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args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 ( int sum = 0;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int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= 1;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15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while(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&lt;=100)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066800" indent="12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sum =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sum+i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066800" indent="12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++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5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7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System, out.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en-US" altLang="zh-CN" sz="1800" baseline="30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sum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= </a:t>
            </a:r>
            <a:r>
              <a:rPr lang="en-US" altLang="zh-CN" sz="1800" baseline="30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+sum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334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54000">
              <a:lnSpc>
                <a:spcPct val="140000"/>
              </a:lnSpc>
              <a:spcAft>
                <a:spcPts val="37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indent="254000" algn="just">
              <a:lnSpc>
                <a:spcPct val="140000"/>
              </a:lnSpc>
              <a:spcAft>
                <a:spcPts val="2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运行结果如下: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800100" indent="254000">
              <a:lnSpc>
                <a:spcPct val="140000"/>
              </a:lnSpc>
              <a:spcAft>
                <a:spcPts val="25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sum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= 5 050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7000">
              <a:srgbClr val="EBA5DE"/>
            </a:gs>
            <a:gs pos="9768">
              <a:srgbClr val="EBA5DE"/>
            </a:gs>
            <a:gs pos="0">
              <a:srgbClr val="EBA5DE"/>
            </a:gs>
            <a:gs pos="66409">
              <a:srgbClr val="EBA5DE"/>
            </a:gs>
            <a:gs pos="74000">
              <a:srgbClr val="EBA5DE"/>
            </a:gs>
            <a:gs pos="83000">
              <a:srgbClr val="EBA5DE"/>
            </a:gs>
            <a:gs pos="100000">
              <a:srgbClr val="EBA5D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11967"/>
            <a:ext cx="10515600" cy="6680719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85000" lnSpcReduction="20000"/>
          </a:bodyPr>
          <a:lstStyle/>
          <a:p>
            <a:pPr indent="254000" algn="just">
              <a:lnSpc>
                <a:spcPct val="140000"/>
              </a:lnSpc>
              <a:spcAft>
                <a:spcPts val="225"/>
              </a:spcAft>
            </a:pPr>
            <a:endParaRPr lang="en-US" altLang="zh-TW" sz="1800" b="1" dirty="0">
              <a:solidFill>
                <a:srgbClr val="00B0F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54000" algn="just">
              <a:lnSpc>
                <a:spcPct val="140000"/>
              </a:lnSpc>
              <a:spcAft>
                <a:spcPts val="225"/>
              </a:spcAft>
            </a:pPr>
            <a:r>
              <a:rPr lang="zh-TW" altLang="zh-CN" sz="18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</a:t>
            </a:r>
            <a:r>
              <a:rPr lang="zh-TW" altLang="zh-CN" sz="18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3-12</a:t>
            </a:r>
            <a:r>
              <a:rPr lang="zh-TW" altLang="zh-CN" sz="18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</a:t>
            </a:r>
            <a:r>
              <a:rPr lang="en-US" altLang="zh-CN" sz="1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while</a:t>
            </a:r>
            <a:r>
              <a:rPr lang="zh-TW" altLang="zh-CN" sz="18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打印所有的水仙花数。</a:t>
            </a:r>
            <a:endParaRPr lang="zh-CN" altLang="zh-CN" sz="1800" b="1" dirty="0">
              <a:solidFill>
                <a:srgbClr val="00B0F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800100" indent="254000" algn="just">
              <a:lnSpc>
                <a:spcPct val="140000"/>
              </a:lnSpc>
              <a:spcAft>
                <a:spcPts val="5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public class Test_12 (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334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public static void main (String [ ]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args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 ( 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200"/>
              </a:spcAft>
            </a:pPr>
            <a:b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</a:b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int sum = 0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16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int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= 100;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int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gw,sw</a:t>
            </a:r>
            <a:r>
              <a:rPr lang="en-US" altLang="zh-CN" sz="1800" baseline="-25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bw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 while(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&lt;=999)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066800" indent="12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gw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=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%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10;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066800" indent="12700">
              <a:lnSpc>
                <a:spcPct val="140000"/>
              </a:lnSpc>
              <a:spcAft>
                <a:spcPts val="400"/>
              </a:spcAft>
            </a:pP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sw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=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/10%10;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066800" indent="12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bw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=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/100;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066800" indent="12700">
              <a:lnSpc>
                <a:spcPct val="140000"/>
              </a:lnSpc>
              <a:spcAft>
                <a:spcPts val="20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if (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= =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gw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*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gw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*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gw+sw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夫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sw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*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sw+bw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*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bw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*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bw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346200" indent="12700">
              <a:lnSpc>
                <a:spcPct val="140000"/>
              </a:lnSpc>
              <a:spcAft>
                <a:spcPts val="34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System, out.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066800" indent="12700">
              <a:lnSpc>
                <a:spcPct val="140000"/>
              </a:lnSpc>
              <a:spcAft>
                <a:spcPts val="4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066800" indent="12700">
              <a:lnSpc>
                <a:spcPct val="140000"/>
              </a:lnSpc>
              <a:spcAft>
                <a:spcPts val="2400"/>
              </a:spcAft>
            </a:pP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++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7000">
              <a:srgbClr val="EBA5DE"/>
            </a:gs>
            <a:gs pos="9768">
              <a:srgbClr val="EBA5DE"/>
            </a:gs>
            <a:gs pos="0">
              <a:srgbClr val="EBA5DE"/>
            </a:gs>
            <a:gs pos="66409">
              <a:srgbClr val="EBA5DE"/>
            </a:gs>
            <a:gs pos="74000">
              <a:srgbClr val="EBA5DE"/>
            </a:gs>
            <a:gs pos="83000">
              <a:srgbClr val="EBA5DE"/>
            </a:gs>
            <a:gs pos="100000">
              <a:srgbClr val="EBA5D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183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 indent="266700">
              <a:lnSpc>
                <a:spcPct val="140000"/>
              </a:lnSpc>
              <a:spcAft>
                <a:spcPts val="210"/>
              </a:spcAft>
            </a:pPr>
            <a:endParaRPr lang="en-US" altLang="zh-TW" sz="180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>
              <a:lnSpc>
                <a:spcPct val="140000"/>
              </a:lnSpc>
              <a:spcAft>
                <a:spcPts val="210"/>
              </a:spcAft>
            </a:pPr>
            <a:endParaRPr lang="en-US" altLang="zh-TW" sz="18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>
              <a:lnSpc>
                <a:spcPct val="140000"/>
              </a:lnSpc>
              <a:spcAft>
                <a:spcPts val="210"/>
              </a:spcAft>
            </a:pPr>
            <a:endParaRPr lang="en-US" altLang="zh-TW" sz="180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>
              <a:lnSpc>
                <a:spcPct val="140000"/>
              </a:lnSpc>
              <a:spcAft>
                <a:spcPts val="21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运行结果如下: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800100" indent="266700">
              <a:lnSpc>
                <a:spcPct val="140000"/>
              </a:lnSpc>
              <a:spcAft>
                <a:spcPts val="4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153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66700">
              <a:lnSpc>
                <a:spcPct val="140000"/>
              </a:lnSpc>
              <a:spcAft>
                <a:spcPts val="4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370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66700">
              <a:lnSpc>
                <a:spcPct val="140000"/>
              </a:lnSpc>
              <a:spcAft>
                <a:spcPts val="4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371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66700">
              <a:lnSpc>
                <a:spcPct val="140000"/>
              </a:lnSpc>
              <a:spcAft>
                <a:spcPts val="735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407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7000">
              <a:srgbClr val="EBA5DE"/>
            </a:gs>
            <a:gs pos="9768">
              <a:srgbClr val="EBA5DE"/>
            </a:gs>
            <a:gs pos="0">
              <a:srgbClr val="EBA5DE"/>
            </a:gs>
            <a:gs pos="66409">
              <a:srgbClr val="EBA5DE"/>
            </a:gs>
            <a:gs pos="74000">
              <a:srgbClr val="EBA5DE"/>
            </a:gs>
            <a:gs pos="83000">
              <a:srgbClr val="EBA5DE"/>
            </a:gs>
            <a:gs pos="100000">
              <a:srgbClr val="EBA5D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33783"/>
            <a:ext cx="10515600" cy="707895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0000"/>
          </a:bodyPr>
          <a:lstStyle/>
          <a:p>
            <a:br>
              <a:rPr lang="en-US" altLang="zh-TW" sz="2800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br>
              <a:rPr lang="en-US" altLang="zh-TW" sz="2800" b="1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zh-TW" altLang="zh-CN" sz="2800" b="1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三、</a:t>
            </a:r>
            <a:r>
              <a:rPr lang="en-US" altLang="zh-CN" sz="2800" b="1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do </a:t>
            </a:r>
            <a:r>
              <a:rPr lang="en-US" altLang="zh-CN" sz="2800" b="1" dirty="0">
                <a:solidFill>
                  <a:srgbClr val="00ACE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…</a:t>
            </a:r>
            <a:r>
              <a:rPr lang="en-US" altLang="zh-CN" sz="2800" b="1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while</a:t>
            </a:r>
            <a:r>
              <a:rPr lang="zh-TW" altLang="zh-CN" sz="2800" b="1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循环结构</a:t>
            </a:r>
            <a:br>
              <a:rPr lang="zh-CN" altLang="zh-CN" sz="1800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324947"/>
            <a:ext cx="10515600" cy="4852016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 indent="266700">
              <a:lnSpc>
                <a:spcPct val="117000"/>
              </a:lnSpc>
              <a:spcAft>
                <a:spcPts val="250"/>
              </a:spcAft>
            </a:pPr>
            <a:r>
              <a:rPr lang="en-US" altLang="zh-CN" sz="1800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do</a:t>
            </a:r>
            <a:endParaRPr lang="zh-CN" altLang="zh-CN" sz="1800" dirty="0">
              <a:solidFill>
                <a:srgbClr val="00B0F0"/>
              </a:solidFill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indent="622300">
              <a:lnSpc>
                <a:spcPts val="1680"/>
              </a:lnSpc>
              <a:spcAft>
                <a:spcPts val="300"/>
              </a:spcAft>
            </a:pPr>
            <a:r>
              <a:rPr lang="en-US" altLang="zh-CN" sz="1800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1</a:t>
            </a:r>
            <a:r>
              <a:rPr lang="zh-TW" altLang="zh-CN" sz="1800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循环体语句块｝</a:t>
            </a:r>
            <a:endParaRPr lang="zh-CN" altLang="zh-CN" sz="1800" dirty="0">
              <a:solidFill>
                <a:srgbClr val="00B0F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>
              <a:lnSpc>
                <a:spcPts val="1680"/>
              </a:lnSpc>
              <a:spcAft>
                <a:spcPts val="300"/>
              </a:spcAft>
            </a:pPr>
            <a:r>
              <a:rPr lang="en-US" altLang="zh-CN" sz="1800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while </a:t>
            </a:r>
            <a:r>
              <a:rPr lang="zh-TW" altLang="zh-CN" sz="1800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（布尔表达式）；</a:t>
            </a:r>
            <a:endParaRPr lang="zh-CN" altLang="zh-CN" sz="1800" dirty="0">
              <a:solidFill>
                <a:srgbClr val="00B0F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>
              <a:lnSpc>
                <a:spcPts val="1680"/>
              </a:lnSpc>
              <a:spcAft>
                <a:spcPts val="400"/>
              </a:spcAft>
            </a:pPr>
            <a:r>
              <a:rPr lang="en-US" altLang="zh-CN" sz="1800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do while</a:t>
            </a:r>
            <a:r>
              <a:rPr lang="zh-TW" altLang="zh-CN" sz="1800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语句的执行过程是首先执行循环体语句块，然后计算布尔表达式的值，并根 据计算结果决定是否继续循环。</a:t>
            </a:r>
            <a:endParaRPr lang="zh-CN" altLang="zh-CN" sz="1800" dirty="0">
              <a:solidFill>
                <a:srgbClr val="00B0F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7000">
              <a:srgbClr val="EBA5DE"/>
            </a:gs>
            <a:gs pos="9768">
              <a:srgbClr val="EBA5DE"/>
            </a:gs>
            <a:gs pos="0">
              <a:srgbClr val="EBA5DE"/>
            </a:gs>
            <a:gs pos="66409">
              <a:srgbClr val="EBA5DE"/>
            </a:gs>
            <a:gs pos="74000">
              <a:srgbClr val="EBA5DE"/>
            </a:gs>
            <a:gs pos="83000">
              <a:srgbClr val="EBA5DE"/>
            </a:gs>
            <a:gs pos="100000">
              <a:srgbClr val="EBA5D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95943"/>
            <a:ext cx="10515600" cy="6296932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62500" lnSpcReduction="20000"/>
          </a:bodyPr>
          <a:lstStyle/>
          <a:p>
            <a:pPr indent="266700">
              <a:lnSpc>
                <a:spcPct val="117000"/>
              </a:lnSpc>
              <a:spcAft>
                <a:spcPts val="800"/>
              </a:spcAft>
            </a:pPr>
            <a:r>
              <a:rPr lang="zh-TW" altLang="zh-CN" sz="2500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例</a:t>
            </a:r>
            <a:r>
              <a:rPr lang="en-US" altLang="zh-CN" sz="2500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3-13 </a:t>
            </a:r>
            <a:r>
              <a:rPr lang="zh-TW" altLang="zh-CN" sz="2500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用</a:t>
            </a:r>
            <a:r>
              <a:rPr lang="en-US" altLang="zh-CN" sz="2500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do-•-while</a:t>
            </a:r>
            <a:r>
              <a:rPr lang="zh-TW" altLang="zh-CN" sz="2500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实现求</a:t>
            </a:r>
            <a:r>
              <a:rPr lang="zh-TW" altLang="zh-CN" sz="2500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zh-TW" altLang="zh-CN" sz="2500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到</a:t>
            </a:r>
            <a:r>
              <a:rPr lang="zh-TW" altLang="zh-CN" sz="2500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100</a:t>
            </a:r>
            <a:r>
              <a:rPr lang="zh-TW" altLang="zh-CN" sz="2500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的和。</a:t>
            </a:r>
            <a:endParaRPr lang="zh-CN" altLang="zh-CN" sz="2500" dirty="0">
              <a:solidFill>
                <a:srgbClr val="00B0F0"/>
              </a:solidFill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66700">
              <a:lnSpc>
                <a:spcPct val="140000"/>
              </a:lnSpc>
              <a:spcAft>
                <a:spcPts val="200"/>
              </a:spcAft>
            </a:pPr>
            <a:r>
              <a:rPr lang="en-US" altLang="zh-CN" sz="25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public class Test_13(</a:t>
            </a:r>
            <a:endParaRPr lang="zh-CN" altLang="zh-CN" sz="25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r>
              <a:rPr lang="en-US" altLang="zh-CN" sz="2500" dirty="0"/>
              <a:t>                    </a:t>
            </a:r>
            <a:r>
              <a:rPr lang="en-US" altLang="zh-CN" sz="2500" dirty="0" err="1"/>
              <a:t>publicstatic</a:t>
            </a:r>
            <a:r>
              <a:rPr lang="en-US" altLang="zh-CN" sz="2500" dirty="0"/>
              <a:t> void main (String [ ] </a:t>
            </a:r>
            <a:r>
              <a:rPr lang="en-US" altLang="zh-CN" sz="2500" dirty="0" err="1"/>
              <a:t>args</a:t>
            </a:r>
            <a:r>
              <a:rPr lang="en-US" altLang="zh-CN" sz="2500" dirty="0"/>
              <a:t>) ( int do</a:t>
            </a:r>
            <a:endParaRPr lang="en-US" altLang="zh-CN" sz="2500" dirty="0"/>
          </a:p>
          <a:p>
            <a:r>
              <a:rPr lang="en-US" altLang="zh-CN" sz="2500" dirty="0"/>
              <a:t>                int sum=0;</a:t>
            </a:r>
            <a:endParaRPr lang="en-US" altLang="zh-CN" sz="2500" dirty="0"/>
          </a:p>
          <a:p>
            <a:r>
              <a:rPr lang="en-US" altLang="zh-CN" sz="2500" dirty="0"/>
              <a:t>                int </a:t>
            </a:r>
            <a:r>
              <a:rPr lang="en-US" altLang="zh-CN" sz="2500" dirty="0" err="1"/>
              <a:t>i</a:t>
            </a:r>
            <a:r>
              <a:rPr lang="en-US" altLang="zh-CN" sz="2500" dirty="0"/>
              <a:t>=1</a:t>
            </a:r>
            <a:endParaRPr lang="en-US" altLang="zh-CN" sz="2500" dirty="0"/>
          </a:p>
          <a:p>
            <a:r>
              <a:rPr lang="en-US" altLang="zh-CN" sz="2500" dirty="0"/>
              <a:t>                do</a:t>
            </a:r>
            <a:endParaRPr lang="en-US" altLang="zh-CN" sz="2500" dirty="0"/>
          </a:p>
          <a:p>
            <a:r>
              <a:rPr lang="en-US" altLang="zh-CN" sz="2500" dirty="0"/>
              <a:t>                </a:t>
            </a:r>
            <a:r>
              <a:rPr lang="en-US" altLang="zh-CN" sz="25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{</a:t>
            </a:r>
            <a:endParaRPr lang="en-US" altLang="zh-CN" sz="2500" dirty="0"/>
          </a:p>
          <a:p>
            <a:pPr marL="1066800" indent="12700">
              <a:lnSpc>
                <a:spcPct val="140000"/>
              </a:lnSpc>
              <a:spcAft>
                <a:spcPts val="400"/>
              </a:spcAft>
            </a:pPr>
            <a:r>
              <a:rPr lang="en-US" altLang="zh-CN" sz="25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sum=</a:t>
            </a:r>
            <a:r>
              <a:rPr lang="en-US" altLang="zh-CN" sz="25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sum+i</a:t>
            </a:r>
            <a:r>
              <a:rPr lang="en-US" altLang="zh-CN" sz="25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zh-CN" altLang="zh-CN" sz="25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066800" indent="12700">
              <a:lnSpc>
                <a:spcPct val="140000"/>
              </a:lnSpc>
              <a:spcAft>
                <a:spcPts val="400"/>
              </a:spcAft>
            </a:pPr>
            <a:r>
              <a:rPr lang="en-US" altLang="zh-CN" sz="25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US" altLang="zh-CN" sz="25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++</a:t>
            </a:r>
            <a:r>
              <a:rPr lang="en-US" altLang="zh-CN" sz="25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5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400"/>
              </a:spcAft>
            </a:pPr>
            <a:r>
              <a:rPr lang="en-US" altLang="zh-CN" sz="25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 while(</a:t>
            </a:r>
            <a:r>
              <a:rPr lang="en-US" altLang="zh-CN" sz="25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US" altLang="zh-CN" sz="25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&lt;=100);</a:t>
            </a:r>
            <a:endParaRPr lang="zh-CN" altLang="zh-CN" sz="25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800"/>
              </a:spcAft>
            </a:pPr>
            <a:r>
              <a:rPr lang="en-US" altLang="zh-CN" sz="25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System, out. </a:t>
            </a:r>
            <a:r>
              <a:rPr lang="en-US" altLang="zh-CN" sz="25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25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(”sum= ”+sum);</a:t>
            </a:r>
            <a:endParaRPr lang="zh-CN" altLang="zh-CN" sz="25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33400">
              <a:lnSpc>
                <a:spcPct val="140000"/>
              </a:lnSpc>
              <a:spcAft>
                <a:spcPts val="800"/>
              </a:spcAft>
            </a:pPr>
            <a:r>
              <a:rPr lang="en-US" altLang="zh-CN" sz="25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25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66700">
              <a:lnSpc>
                <a:spcPct val="140000"/>
              </a:lnSpc>
              <a:spcAft>
                <a:spcPts val="370"/>
              </a:spcAft>
            </a:pPr>
            <a:r>
              <a:rPr lang="en-US" altLang="zh-CN" sz="25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25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indent="266700" algn="just">
              <a:lnSpc>
                <a:spcPct val="140000"/>
              </a:lnSpc>
              <a:spcAft>
                <a:spcPts val="200"/>
              </a:spcAft>
            </a:pPr>
            <a:r>
              <a:rPr lang="zh-TW" altLang="zh-CN" sz="25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运行结果如下:</a:t>
            </a:r>
            <a:endParaRPr lang="zh-CN" altLang="zh-CN" sz="25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800100" indent="266700">
              <a:lnSpc>
                <a:spcPct val="140000"/>
              </a:lnSpc>
              <a:spcAft>
                <a:spcPts val="950"/>
              </a:spcAft>
            </a:pPr>
            <a:r>
              <a:rPr lang="en-US" altLang="zh-CN" sz="25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sum </a:t>
            </a:r>
            <a:r>
              <a:rPr lang="zh-TW" altLang="zh-CN" sz="25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= 5 050</a:t>
            </a:r>
            <a:endParaRPr lang="zh-CN" altLang="zh-CN" sz="25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7000">
              <a:srgbClr val="EBA5DE"/>
            </a:gs>
            <a:gs pos="9768">
              <a:srgbClr val="EBA5DE"/>
            </a:gs>
            <a:gs pos="0">
              <a:srgbClr val="EBA5DE"/>
            </a:gs>
            <a:gs pos="66409">
              <a:srgbClr val="EBA5DE"/>
            </a:gs>
            <a:gs pos="74000">
              <a:srgbClr val="EBA5DE"/>
            </a:gs>
            <a:gs pos="83000">
              <a:srgbClr val="EBA5DE"/>
            </a:gs>
            <a:gs pos="100000">
              <a:srgbClr val="EBA5D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50491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0000"/>
          </a:bodyPr>
          <a:lstStyle/>
          <a:p>
            <a:br>
              <a:rPr lang="en-US" altLang="zh-TW" sz="1800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br>
              <a:rPr lang="en-US" altLang="zh-TW" sz="2700" b="1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zh-TW" altLang="zh-CN" sz="2700" b="1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四、</a:t>
            </a:r>
            <a:r>
              <a:rPr lang="en-US" altLang="zh-CN" sz="2700" b="1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break</a:t>
            </a:r>
            <a:r>
              <a:rPr lang="zh-TW" altLang="zh-CN" sz="2700" b="1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2700" b="1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continue</a:t>
            </a:r>
            <a:r>
              <a:rPr lang="zh-TW" altLang="zh-CN" sz="2700" b="1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的使用</a:t>
            </a:r>
            <a:br>
              <a:rPr lang="zh-CN" altLang="zh-CN" sz="1800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987419"/>
            <a:ext cx="10515600" cy="4189543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zh-TW" altLang="zh-CN" sz="1800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在循环执行过程中，可以使用</a:t>
            </a:r>
            <a:r>
              <a:rPr lang="en-US" altLang="zh-CN" sz="1800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break</a:t>
            </a:r>
            <a:r>
              <a:rPr lang="zh-TW" altLang="zh-CN" sz="1800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1800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continue</a:t>
            </a:r>
            <a:r>
              <a:rPr lang="zh-TW" altLang="zh-CN" sz="1800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来控制循环的</a:t>
            </a:r>
            <a:r>
              <a:rPr lang="zh-CN" altLang="zh-CN" sz="1800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执行。</a:t>
            </a:r>
            <a:endParaRPr lang="zh-CN" altLang="zh-CN" sz="1800" dirty="0">
              <a:solidFill>
                <a:srgbClr val="00B0F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800100" indent="266700" algn="just">
              <a:lnSpc>
                <a:spcPct val="140000"/>
              </a:lnSpc>
              <a:spcAft>
                <a:spcPts val="400"/>
              </a:spcAft>
            </a:pPr>
            <a:r>
              <a:rPr lang="en-US" altLang="zh-CN" sz="1800" b="1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1. break</a:t>
            </a:r>
            <a:r>
              <a:rPr lang="zh-TW" altLang="zh-CN" sz="1800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语句的格式如下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indent="533400">
              <a:lnSpc>
                <a:spcPts val="1660"/>
              </a:lnSpc>
              <a:spcAft>
                <a:spcPts val="25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break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indent="266700" algn="just">
              <a:lnSpc>
                <a:spcPts val="1660"/>
              </a:lnSpc>
              <a:spcAft>
                <a:spcPts val="3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break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语句可以在循环语句或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switch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语句中使用。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algn="just">
              <a:lnSpc>
                <a:spcPts val="1660"/>
              </a:lnSpc>
              <a:spcAft>
                <a:spcPts val="3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switch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语句中，如果遇到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break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语句，则跳出它所在的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switch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语句，执行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switch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 句后面的语句。</a:t>
            </a:r>
            <a:endParaRPr lang="en-US" altLang="zh-TW" sz="180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algn="just">
              <a:lnSpc>
                <a:spcPts val="1660"/>
              </a:lnSpc>
              <a:spcAft>
                <a:spcPts val="3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在循环语句中，如果遇到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break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语句，则结束它所在的循环，执行循环体 后面的语句。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7000">
              <a:srgbClr val="EBA5DE"/>
            </a:gs>
            <a:gs pos="9768">
              <a:srgbClr val="EBA5DE"/>
            </a:gs>
            <a:gs pos="0">
              <a:srgbClr val="EBA5DE"/>
            </a:gs>
            <a:gs pos="66409">
              <a:srgbClr val="EBA5DE"/>
            </a:gs>
            <a:gs pos="74000">
              <a:srgbClr val="EBA5DE"/>
            </a:gs>
            <a:gs pos="83000">
              <a:srgbClr val="EBA5DE"/>
            </a:gs>
            <a:gs pos="100000">
              <a:srgbClr val="EBA5D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23936"/>
            <a:ext cx="10515600" cy="639146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70000" lnSpcReduction="20000"/>
          </a:bodyPr>
          <a:lstStyle/>
          <a:p>
            <a:pPr indent="0" algn="just">
              <a:lnSpc>
                <a:spcPts val="1660"/>
              </a:lnSpc>
              <a:spcAft>
                <a:spcPts val="225"/>
              </a:spcAft>
              <a:buNone/>
            </a:pPr>
            <a:r>
              <a:rPr lang="zh-TW" altLang="zh-CN" sz="23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</a:t>
            </a:r>
            <a:r>
              <a:rPr lang="en-US" altLang="zh-CN" sz="23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3-14</a:t>
            </a:r>
            <a:r>
              <a:rPr lang="zh-TW" altLang="zh-CN" sz="23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判断一个数是否为素数。</a:t>
            </a:r>
            <a:endParaRPr lang="zh-CN" altLang="zh-CN" sz="2300" b="1" dirty="0">
              <a:solidFill>
                <a:srgbClr val="00B0F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800100" indent="266700" algn="just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import java. util. Scanner;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66700" algn="just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public class Test_14 (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-266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public static void main (String [ ]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args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 ( int x=13;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int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15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for(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= 2;i&lt;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x;i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++)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066800" indent="12700">
              <a:lnSpc>
                <a:spcPct val="140000"/>
              </a:lnSpc>
              <a:spcAft>
                <a:spcPts val="4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if (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x%i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= =0)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333500" indent="12700">
              <a:lnSpc>
                <a:spcPct val="140000"/>
              </a:lnSpc>
              <a:spcAft>
                <a:spcPts val="225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break;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4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if (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= =x)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066800" indent="12700">
              <a:lnSpc>
                <a:spcPct val="140000"/>
              </a:lnSpc>
              <a:spcAft>
                <a:spcPts val="4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System, out.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(x + ”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是素数”)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4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else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066800" indent="12700">
              <a:lnSpc>
                <a:spcPct val="140000"/>
              </a:lnSpc>
              <a:spcAft>
                <a:spcPts val="9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System, out.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(x+”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不是素数”)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indent="266700" algn="just">
              <a:lnSpc>
                <a:spcPct val="140000"/>
              </a:lnSpc>
              <a:spcAft>
                <a:spcPts val="43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运行结果如下: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algn="just">
              <a:lnSpc>
                <a:spcPct val="140000"/>
              </a:lnSpc>
              <a:spcAft>
                <a:spcPts val="26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13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是素数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7000">
              <a:srgbClr val="EBA5DE"/>
            </a:gs>
            <a:gs pos="9768">
              <a:srgbClr val="EBA5DE"/>
            </a:gs>
            <a:gs pos="0">
              <a:srgbClr val="EBA5DE"/>
            </a:gs>
            <a:gs pos="66409">
              <a:srgbClr val="EBA5DE"/>
            </a:gs>
            <a:gs pos="74000">
              <a:srgbClr val="EBA5DE"/>
            </a:gs>
            <a:gs pos="83000">
              <a:srgbClr val="EBA5DE"/>
            </a:gs>
            <a:gs pos="100000">
              <a:srgbClr val="EBA5D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612775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2500" lnSpcReduction="20000"/>
          </a:bodyPr>
          <a:lstStyle/>
          <a:p>
            <a:pPr marL="800100" indent="266700">
              <a:lnSpc>
                <a:spcPts val="1630"/>
              </a:lnSpc>
              <a:spcAft>
                <a:spcPts val="200"/>
              </a:spcAft>
            </a:pPr>
            <a:r>
              <a:rPr lang="en-US" altLang="zh-CN" sz="1800" b="1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 continue </a:t>
            </a:r>
            <a:r>
              <a:rPr lang="zh-TW" altLang="zh-CN" sz="1800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语句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indent="266700" algn="just">
              <a:lnSpc>
                <a:spcPts val="1670"/>
              </a:lnSpc>
              <a:spcAft>
                <a:spcPts val="3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continue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语句只用在循环语句中。当在循环体内遇到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continue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语句时，结束本次循环, 返回到循环开始，进行下一次循环的判断。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algn="just">
              <a:lnSpc>
                <a:spcPts val="1630"/>
              </a:lnSpc>
              <a:spcAft>
                <a:spcPts val="235"/>
              </a:spcAft>
            </a:pPr>
            <a:r>
              <a:rPr lang="zh-TW" altLang="zh-CN" sz="1800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</a:t>
            </a:r>
            <a:r>
              <a:rPr lang="en-US" altLang="zh-CN" sz="1800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3-15</a:t>
            </a:r>
            <a:r>
              <a:rPr lang="zh-TW" altLang="zh-CN" sz="1800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计算能被</a:t>
            </a:r>
            <a:r>
              <a:rPr lang="zh-TW" altLang="zh-CN" sz="1800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3</a:t>
            </a:r>
            <a:r>
              <a:rPr lang="zh-TW" altLang="zh-CN" sz="1800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整除的数之和。</a:t>
            </a:r>
            <a:endParaRPr lang="zh-CN" altLang="zh-CN" sz="1800" dirty="0">
              <a:solidFill>
                <a:srgbClr val="00B0F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800100" indent="266700" algn="just">
              <a:lnSpc>
                <a:spcPct val="142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import java. util. Scanner;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66700">
              <a:lnSpc>
                <a:spcPct val="142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public class Test_15{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33400">
              <a:lnSpc>
                <a:spcPct val="142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public static void main(String[]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args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)(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12800" indent="12700">
              <a:lnSpc>
                <a:spcPct val="142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int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12800" indent="12700">
              <a:lnSpc>
                <a:spcPct val="142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int sum = 0;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12800" indent="12700">
              <a:lnSpc>
                <a:spcPct val="142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for(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=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l;i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&lt;100;i++)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12800" indent="12700">
              <a:lnSpc>
                <a:spcPct val="140000"/>
              </a:lnSpc>
              <a:spcAft>
                <a:spcPts val="7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079500" indent="12700">
              <a:lnSpc>
                <a:spcPct val="139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if (i%3! =0)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079500" indent="266700">
              <a:lnSpc>
                <a:spcPct val="139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continue; sum=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sum+i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12800" indent="12700">
              <a:lnSpc>
                <a:spcPct val="140000"/>
              </a:lnSpc>
              <a:spcAft>
                <a:spcPts val="5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7000">
              <a:srgbClr val="EBA5DE"/>
            </a:gs>
            <a:gs pos="9768">
              <a:srgbClr val="EBA5DE"/>
            </a:gs>
            <a:gs pos="0">
              <a:srgbClr val="EBA5DE"/>
            </a:gs>
            <a:gs pos="66409">
              <a:srgbClr val="EBA5DE"/>
            </a:gs>
            <a:gs pos="74000">
              <a:srgbClr val="EBA5DE"/>
            </a:gs>
            <a:gs pos="83000">
              <a:srgbClr val="EBA5DE"/>
            </a:gs>
            <a:gs pos="100000">
              <a:srgbClr val="EBA5D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183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 marL="812800" indent="12700">
              <a:lnSpc>
                <a:spcPct val="140000"/>
              </a:lnSpc>
              <a:spcAft>
                <a:spcPts val="500"/>
              </a:spcAft>
            </a:pPr>
            <a:endParaRPr lang="en-US" altLang="zh-CN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12800" indent="12700">
              <a:lnSpc>
                <a:spcPct val="140000"/>
              </a:lnSpc>
              <a:spcAft>
                <a:spcPts val="500"/>
              </a:spcAft>
            </a:pPr>
            <a:endParaRPr lang="en-US" altLang="zh-CN" sz="18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12800" indent="12700">
              <a:lnSpc>
                <a:spcPct val="140000"/>
              </a:lnSpc>
              <a:spcAft>
                <a:spcPts val="500"/>
              </a:spcAft>
            </a:pPr>
            <a:endParaRPr lang="en-US" altLang="zh-CN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12800" indent="12700">
              <a:lnSpc>
                <a:spcPct val="140000"/>
              </a:lnSpc>
              <a:spcAft>
                <a:spcPts val="5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System, out.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en-US" altLang="zh-CN" sz="1800" baseline="30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sum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= </a:t>
            </a:r>
            <a:r>
              <a:rPr lang="en-US" altLang="zh-CN" sz="1800" baseline="30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+sum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33400">
              <a:lnSpc>
                <a:spcPct val="142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66700">
              <a:lnSpc>
                <a:spcPct val="142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indent="266700">
              <a:lnSpc>
                <a:spcPts val="1630"/>
              </a:lnSpc>
              <a:spcAft>
                <a:spcPts val="2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运行结果如下：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800100" indent="266700">
              <a:lnSpc>
                <a:spcPct val="142000"/>
              </a:lnSpc>
              <a:spcAft>
                <a:spcPts val="25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sum=1683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7000">
              <a:srgbClr val="EBA5DE"/>
            </a:gs>
            <a:gs pos="9768">
              <a:srgbClr val="EBA5DE"/>
            </a:gs>
            <a:gs pos="0">
              <a:srgbClr val="EBA5DE"/>
            </a:gs>
            <a:gs pos="66409">
              <a:srgbClr val="EBA5DE"/>
            </a:gs>
            <a:gs pos="74000">
              <a:srgbClr val="EBA5DE"/>
            </a:gs>
            <a:gs pos="83000">
              <a:srgbClr val="EBA5DE"/>
            </a:gs>
            <a:gs pos="100000">
              <a:srgbClr val="EBA5D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7321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0000"/>
          </a:bodyPr>
          <a:lstStyle/>
          <a:p>
            <a:br>
              <a:rPr lang="en-US" altLang="zh-TW" sz="2800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br>
              <a:rPr lang="en-US" altLang="zh-TW" sz="2800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zh-TW" altLang="zh-CN" sz="28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五、循环的嵌套</a:t>
            </a:r>
            <a:br>
              <a:rPr lang="zh-CN" altLang="zh-CN" sz="1800" b="1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250302"/>
            <a:ext cx="10515600" cy="5346441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2500" lnSpcReduction="20000"/>
          </a:bodyPr>
          <a:lstStyle/>
          <a:p>
            <a:r>
              <a:rPr lang="zh-TW" altLang="zh-CN" sz="2900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循环语句中嵌套循环，可以解决一些复杂的问题。</a:t>
            </a:r>
            <a:endParaRPr lang="en-US" altLang="zh-TW" sz="2900" dirty="0">
              <a:solidFill>
                <a:srgbClr val="00B0F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zh-CN" sz="1800" dirty="0">
              <a:solidFill>
                <a:srgbClr val="00B0F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>
              <a:lnSpc>
                <a:spcPts val="1630"/>
              </a:lnSpc>
              <a:spcAft>
                <a:spcPts val="225"/>
              </a:spcAft>
            </a:pPr>
            <a:r>
              <a:rPr lang="zh-TW" altLang="zh-CN" sz="2600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</a:t>
            </a:r>
            <a:r>
              <a:rPr lang="en-US" altLang="zh-CN" sz="2600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3-16</a:t>
            </a:r>
            <a:r>
              <a:rPr lang="zh-TW" altLang="zh-CN" sz="2600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输出</a:t>
            </a:r>
            <a:r>
              <a:rPr lang="zh-TW" altLang="zh-CN" sz="2600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100</a:t>
            </a:r>
            <a:r>
              <a:rPr lang="zh-TW" altLang="zh-CN" sz="2600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到</a:t>
            </a:r>
            <a:r>
              <a:rPr lang="zh-TW" altLang="zh-CN" sz="2600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200</a:t>
            </a:r>
            <a:r>
              <a:rPr lang="zh-TW" altLang="zh-CN" sz="2600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之间的素数个数。</a:t>
            </a:r>
            <a:endParaRPr lang="zh-CN" altLang="zh-CN" sz="2600" dirty="0">
              <a:solidFill>
                <a:srgbClr val="00B0F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800100" indent="266700" algn="just">
              <a:lnSpc>
                <a:spcPct val="142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import java. util. Scanner;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66700">
              <a:lnSpc>
                <a:spcPct val="142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public class Test_16 (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33400">
              <a:lnSpc>
                <a:spcPct val="142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public static void main (String [ ]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args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 (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12800" indent="12700">
              <a:lnSpc>
                <a:spcPct val="142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int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x,i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k = 0;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12800" indent="12700">
              <a:lnSpc>
                <a:spcPct val="142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for(x=100;x&lt;=200;x++)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12800" indent="12700">
              <a:lnSpc>
                <a:spcPct val="140000"/>
              </a:lnSpc>
              <a:spcAft>
                <a:spcPts val="9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079500" indent="12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for(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= 2;i&lt;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x;i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++)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079500" indent="12700">
              <a:lnSpc>
                <a:spcPct val="142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{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346200" indent="12700">
              <a:lnSpc>
                <a:spcPct val="142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if (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x%i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= =0)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600200" indent="0">
              <a:lnSpc>
                <a:spcPct val="142000"/>
              </a:lnSpc>
              <a:spcAft>
                <a:spcPts val="200"/>
              </a:spcAft>
              <a:buNone/>
            </a:pP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5000">
              <a:srgbClr val="EBA5DE"/>
            </a:gs>
            <a:gs pos="77000">
              <a:srgbClr val="EBA5DE"/>
            </a:gs>
            <a:gs pos="83000">
              <a:srgbClr val="EBA5DE"/>
            </a:gs>
            <a:gs pos="100000">
              <a:srgbClr val="EBA5D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27773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0000"/>
          </a:bodyPr>
          <a:lstStyle/>
          <a:p>
            <a:br>
              <a:rPr lang="en-US" altLang="zh-CN" sz="4000" b="1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</a:br>
            <a:r>
              <a:rPr lang="en-US" altLang="zh-CN" sz="4000" b="1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3.2</a:t>
            </a:r>
            <a:r>
              <a:rPr lang="zh-TW" altLang="zh-CN" sz="4000" b="1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知识点概述</a:t>
            </a:r>
            <a:br>
              <a:rPr lang="zh-CN" altLang="zh-CN" sz="4000" b="1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en-US" sz="40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US" altLang="zh-CN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宋体" panose="02010600030101010101" pitchFamily="2" charset="-122"/>
            </a:endParaRPr>
          </a:p>
          <a:p>
            <a:endParaRPr lang="en-US" altLang="zh-CN" sz="18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宋体" panose="02010600030101010101" pitchFamily="2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Java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中程序设计的三种基本结构为：顺序结构、选择结构、循环结构。顺序结构为自 上而下的逐条</a:t>
            </a:r>
            <a:r>
              <a:rPr lang="en-US" altLang="zh-TW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en-US" altLang="zh-TW" sz="180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语句的执行。选择结构使用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if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switch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关键字，根据条件判断执行哪些语 句。循环结构可以使有规律</a:t>
            </a:r>
            <a:endParaRPr lang="en-US" altLang="zh-TW" sz="180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的语句块反复的执行。在程序设计过程中这三种结构将反复被 应用。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7000">
              <a:srgbClr val="EBA5DE"/>
            </a:gs>
            <a:gs pos="9768">
              <a:srgbClr val="EBA5DE"/>
            </a:gs>
            <a:gs pos="0">
              <a:srgbClr val="EBA5DE"/>
            </a:gs>
            <a:gs pos="66409">
              <a:srgbClr val="EBA5DE"/>
            </a:gs>
            <a:gs pos="74000">
              <a:srgbClr val="EBA5DE"/>
            </a:gs>
            <a:gs pos="83000">
              <a:srgbClr val="EBA5DE"/>
            </a:gs>
            <a:gs pos="100000">
              <a:srgbClr val="EBA5D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183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 marL="1600200" indent="12700">
              <a:lnSpc>
                <a:spcPct val="142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break;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079500" indent="12700">
              <a:lnSpc>
                <a:spcPct val="142000"/>
              </a:lnSpc>
              <a:spcAft>
                <a:spcPts val="9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6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if (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=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=x)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066800" indent="12700">
              <a:lnSpc>
                <a:spcPct val="140000"/>
              </a:lnSpc>
              <a:spcAft>
                <a:spcPts val="6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k++;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>
              <a:spcAft>
                <a:spcPts val="6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6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System, out.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(”一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共有</a:t>
            </a:r>
            <a:r>
              <a:rPr lang="en-US" altLang="zh-CN" sz="1800" baseline="30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+k+</a:t>
            </a:r>
            <a:r>
              <a:rPr lang="en-US" altLang="zh-CN" sz="1800" baseline="30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个素数”)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46100">
              <a:lnSpc>
                <a:spcPct val="140000"/>
              </a:lnSpc>
              <a:spcAft>
                <a:spcPts val="6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54000">
              <a:lnSpc>
                <a:spcPct val="140000"/>
              </a:lnSpc>
              <a:spcAft>
                <a:spcPts val="17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indent="254000">
              <a:lnSpc>
                <a:spcPct val="140000"/>
              </a:lnSpc>
              <a:spcAft>
                <a:spcPts val="215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运行结果为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54000">
              <a:lnSpc>
                <a:spcPct val="140000"/>
              </a:lnSpc>
              <a:spcAft>
                <a:spcPts val="205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一共有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21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个素数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7000">
              <a:srgbClr val="EBA5DE"/>
            </a:gs>
            <a:gs pos="9768">
              <a:srgbClr val="EBA5DE"/>
            </a:gs>
            <a:gs pos="0">
              <a:srgbClr val="EBA5DE"/>
            </a:gs>
            <a:gs pos="66409">
              <a:srgbClr val="EBA5DE"/>
            </a:gs>
            <a:gs pos="74000">
              <a:srgbClr val="EBA5DE"/>
            </a:gs>
            <a:gs pos="83000">
              <a:srgbClr val="EBA5DE"/>
            </a:gs>
            <a:gs pos="100000">
              <a:srgbClr val="EBA5D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14385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0000"/>
          </a:bodyPr>
          <a:lstStyle/>
          <a:p>
            <a:br>
              <a:rPr lang="en-US" altLang="zh-TW" sz="3600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</a:br>
            <a:r>
              <a:rPr lang="zh-TW" altLang="zh-CN" sz="3600" b="1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3</a:t>
            </a:r>
            <a:r>
              <a:rPr lang="en-US" altLang="zh-TW" sz="3600" b="1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.</a:t>
            </a:r>
            <a:r>
              <a:rPr lang="zh-TW" altLang="zh-CN" sz="3600" b="1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3</a:t>
            </a:r>
            <a:r>
              <a:rPr lang="zh-TW" altLang="zh-CN" sz="3600" b="1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项目实践</a:t>
            </a:r>
            <a:br>
              <a:rPr lang="zh-CN" altLang="zh-CN" sz="1800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 indent="266700" algn="just">
              <a:lnSpc>
                <a:spcPts val="1610"/>
              </a:lnSpc>
              <a:spcAft>
                <a:spcPts val="3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本项目结合日常生活中卡号、密码的输入，并且提供动态的验证码。卡号可以提供多 次输入机会，</a:t>
            </a:r>
            <a:r>
              <a:rPr lang="en-US" altLang="zh-TW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en-US" altLang="zh-TW" sz="180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algn="just">
              <a:lnSpc>
                <a:spcPts val="1610"/>
              </a:lnSpc>
              <a:spcAft>
                <a:spcPts val="3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而密码和验证码只能输入错误三次。当错误次数到达最大值时，模拟卡号被 锁定。三次内输入了</a:t>
            </a:r>
            <a:endParaRPr lang="en-US" altLang="zh-TW" sz="180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algn="just">
              <a:lnSpc>
                <a:spcPts val="1610"/>
              </a:lnSpc>
              <a:spcAft>
                <a:spcPts val="3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正确的信息则提示验证通过信息。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本项目使用到了基本的输入输出语句，采用了顺序结构、选择结构和循环结构相结合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的方式来实现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。</a:t>
            </a:r>
            <a:endParaRPr lang="en-US" altLang="zh-CN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首先按提示输入卡号、密码、验证码信息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。</a:t>
            </a:r>
            <a:endParaRPr lang="zh-CN" altLang="en-US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7000">
              <a:srgbClr val="EBA5DE"/>
            </a:gs>
            <a:gs pos="9768">
              <a:srgbClr val="EBA5DE"/>
            </a:gs>
            <a:gs pos="0">
              <a:srgbClr val="EBA5DE"/>
            </a:gs>
            <a:gs pos="66409">
              <a:srgbClr val="EBA5DE"/>
            </a:gs>
            <a:gs pos="74000">
              <a:srgbClr val="EBA5DE"/>
            </a:gs>
            <a:gs pos="83000">
              <a:srgbClr val="EBA5DE"/>
            </a:gs>
            <a:gs pos="100000">
              <a:srgbClr val="EBA5D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 altLang="zh-CN" b="1" dirty="0">
                <a:solidFill>
                  <a:srgbClr val="00B0F0"/>
                </a:solidFill>
              </a:rPr>
              <a:t>3.4  </a:t>
            </a:r>
            <a:r>
              <a:rPr lang="zh-CN" altLang="en-US" b="1" dirty="0">
                <a:solidFill>
                  <a:srgbClr val="00B0F0"/>
                </a:solidFill>
              </a:rPr>
              <a:t>项目强化</a:t>
            </a:r>
            <a:endParaRPr lang="zh-CN" altLang="en-US" b="1" dirty="0">
              <a:solidFill>
                <a:srgbClr val="00B0F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US" altLang="zh-TW" sz="1800" dirty="0">
              <a:solidFill>
                <a:srgbClr val="00ACEE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TW" altLang="zh-CN" sz="1800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题目</a:t>
            </a:r>
            <a:r>
              <a:rPr lang="en-US" altLang="zh-TW" sz="1800" dirty="0">
                <a:solidFill>
                  <a:srgbClr val="00ACEE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1 </a:t>
            </a:r>
            <a:r>
              <a:rPr lang="zh-TW" altLang="zh-CN" sz="1800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判断一个三位数是否是水仙花数。</a:t>
            </a:r>
            <a:endParaRPr lang="zh-CN" altLang="zh-CN" sz="1800" dirty="0">
              <a:solidFill>
                <a:srgbClr val="00ACEE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TW" altLang="zh-CN" sz="1800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题目</a:t>
            </a:r>
            <a:r>
              <a:rPr lang="zh-TW" altLang="zh-CN" sz="1800" b="1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2</a:t>
            </a:r>
            <a:r>
              <a:rPr lang="en-US" altLang="zh-TW" sz="1800" b="1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 </a:t>
            </a:r>
            <a:r>
              <a:rPr lang="zh-TW" altLang="zh-CN" sz="1800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完成下面分段函数的计算，程序运行时用户从键盘输入一个数值</a:t>
            </a:r>
            <a:r>
              <a:rPr lang="en-US" altLang="zh-CN" sz="1800" b="1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x, </a:t>
            </a:r>
            <a:r>
              <a:rPr lang="zh-TW" altLang="zh-CN" sz="1800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在屏幕上输出</a:t>
            </a:r>
            <a:r>
              <a:rPr lang="en-US" altLang="zh-CN" sz="1800" b="1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Y</a:t>
            </a:r>
            <a:r>
              <a:rPr lang="zh-TW" altLang="zh-CN" sz="1800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值。</a:t>
            </a:r>
            <a:endParaRPr lang="zh-CN" altLang="zh-CN" sz="1800" dirty="0">
              <a:solidFill>
                <a:srgbClr val="00ACEE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TW" altLang="zh-CN" sz="1800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题目</a:t>
            </a:r>
            <a:r>
              <a:rPr lang="zh-TW" altLang="zh-CN" sz="1800" b="1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3</a:t>
            </a:r>
            <a:r>
              <a:rPr lang="zh-TW" altLang="zh-CN" sz="1800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计算连续自然数之和，并且显示和刚大于</a:t>
            </a:r>
            <a:r>
              <a:rPr lang="zh-TW" altLang="zh-CN" sz="1800" b="1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1000</a:t>
            </a:r>
            <a:r>
              <a:rPr lang="zh-TW" altLang="zh-CN" sz="1800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的最后一个自然数。</a:t>
            </a:r>
            <a:endParaRPr lang="zh-CN" altLang="zh-CN" sz="1800" dirty="0">
              <a:solidFill>
                <a:srgbClr val="00ACEE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TW" altLang="zh-CN" sz="1800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题目</a:t>
            </a:r>
            <a:r>
              <a:rPr lang="zh-TW" altLang="zh-CN" sz="1800" b="1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r>
              <a:rPr lang="zh-TW" altLang="zh-CN" sz="1800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计算</a:t>
            </a:r>
            <a:r>
              <a:rPr lang="en-US" altLang="zh-CN" sz="1800" b="1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 = l! </a:t>
            </a:r>
            <a:r>
              <a:rPr lang="zh-TW" altLang="zh-CN" sz="1800" b="1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+2! +3! +4( </a:t>
            </a:r>
            <a:r>
              <a:rPr lang="en-US" altLang="zh-CN" sz="1800" b="1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+・・・+N!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r>
              <a:rPr lang="zh-TW" altLang="zh-CN" sz="1800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题目</a:t>
            </a:r>
            <a:r>
              <a:rPr lang="zh-TW" altLang="zh-CN" sz="1800" b="1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5</a:t>
            </a:r>
            <a:r>
              <a:rPr lang="zh-TW" altLang="zh-CN" sz="1800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输入一个字符串，判断有多少大写字母，多少小写字母，多少数字， 多少其他字符。</a:t>
            </a:r>
            <a:endParaRPr lang="zh-CN" altLang="zh-CN" sz="1800" dirty="0">
              <a:solidFill>
                <a:srgbClr val="00ACEE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TW" altLang="zh-CN" sz="1800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题目</a:t>
            </a:r>
            <a:r>
              <a:rPr lang="zh-TW" altLang="zh-CN" sz="1800" b="1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6 </a:t>
            </a:r>
            <a:r>
              <a:rPr lang="zh-TW" altLang="zh-CN" sz="1800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—个数如果恰好等于它的因子之和，这个数就称为</a:t>
            </a:r>
            <a:r>
              <a:rPr lang="zh-CN" altLang="zh-CN" sz="1800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“完</a:t>
            </a:r>
            <a:r>
              <a:rPr lang="zh-TW" altLang="zh-CN" sz="1800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数”，如</a:t>
            </a:r>
            <a:r>
              <a:rPr lang="zh-TW" altLang="zh-CN" sz="1800" b="1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6 = 1+ 2+3,</a:t>
            </a:r>
            <a:r>
              <a:rPr lang="zh-TW" altLang="zh-CN" sz="1800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故</a:t>
            </a:r>
            <a:r>
              <a:rPr lang="zh-TW" altLang="zh-CN" sz="1800" b="1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6</a:t>
            </a:r>
            <a:r>
              <a:rPr lang="zh-TW" altLang="zh-CN" sz="1800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是完数。编程</a:t>
            </a:r>
            <a:r>
              <a:rPr lang="en-US" altLang="zh-TW" sz="1800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en-US" altLang="zh-TW" sz="1800" dirty="0">
              <a:solidFill>
                <a:srgbClr val="00ACEE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TW" altLang="zh-CN" sz="1800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判断从键盘输入一个正整数是否为完数。</a:t>
            </a:r>
            <a:endParaRPr lang="zh-CN" altLang="zh-CN" sz="1800" dirty="0">
              <a:solidFill>
                <a:srgbClr val="00ACEE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7000">
              <a:srgbClr val="EBA5DE"/>
            </a:gs>
            <a:gs pos="9768">
              <a:srgbClr val="EBA5DE"/>
            </a:gs>
            <a:gs pos="0">
              <a:srgbClr val="EBA5DE"/>
            </a:gs>
            <a:gs pos="66409">
              <a:srgbClr val="EBA5DE"/>
            </a:gs>
            <a:gs pos="74000">
              <a:srgbClr val="EBA5DE"/>
            </a:gs>
            <a:gs pos="83000">
              <a:srgbClr val="EBA5DE"/>
            </a:gs>
            <a:gs pos="100000">
              <a:srgbClr val="EBA5D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819525" y="2552700"/>
            <a:ext cx="4175760" cy="148399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en-US" altLang="zh-CN" sz="6600" b="1" dirty="0"/>
              <a:t>   </a:t>
            </a:r>
            <a:r>
              <a:rPr lang="zh-CN" altLang="en-US" sz="6600" b="1" dirty="0"/>
              <a:t>谢谢</a:t>
            </a:r>
            <a:endParaRPr lang="zh-CN" altLang="en-US" sz="66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5000">
              <a:srgbClr val="EBA5DE"/>
            </a:gs>
            <a:gs pos="77000">
              <a:srgbClr val="EBA5DE"/>
            </a:gs>
            <a:gs pos="83000">
              <a:srgbClr val="EBA5DE"/>
            </a:gs>
            <a:gs pos="100000">
              <a:srgbClr val="EBA5D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50491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0000"/>
          </a:bodyPr>
          <a:lstStyle/>
          <a:p>
            <a:br>
              <a:rPr lang="en-US" altLang="zh-CN" b="1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altLang="zh-CN" b="1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3. 2.1</a:t>
            </a:r>
            <a:r>
              <a:rPr lang="zh-TW" altLang="zh-CN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顺序结构</a:t>
            </a:r>
            <a:br>
              <a:rPr lang="zh-CN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 indent="266700" algn="just">
              <a:lnSpc>
                <a:spcPct val="107000"/>
              </a:lnSpc>
              <a:spcAft>
                <a:spcPts val="500"/>
              </a:spcAft>
            </a:pPr>
            <a:r>
              <a:rPr lang="zh-TW" altLang="zh-CN" sz="1800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一、使用</a:t>
            </a:r>
            <a:r>
              <a:rPr lang="en-US" altLang="zh-CN" sz="1800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Scanner</a:t>
            </a:r>
            <a:r>
              <a:rPr lang="zh-TW" altLang="zh-CN" sz="1800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类对象获取键盘输入</a:t>
            </a:r>
            <a:endParaRPr lang="zh-CN" altLang="zh-CN" sz="1800" dirty="0">
              <a:solidFill>
                <a:srgbClr val="00ACEE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algn="just">
              <a:lnSpc>
                <a:spcPts val="1655"/>
              </a:lnSpc>
              <a:spcAft>
                <a:spcPts val="3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Scanner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JavaJDK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提供的一个基于正则表达式的文本扫描器。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Scanner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类对象可以获 取键盘的输入，并从输入中解析出基本的数据类型值和字符串数据。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algn="just">
              <a:lnSpc>
                <a:spcPts val="1655"/>
              </a:lnSpc>
              <a:spcAft>
                <a:spcPts val="5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主要方法：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>
              <a:lnSpc>
                <a:spcPct val="117000"/>
              </a:lnSpc>
              <a:spcAft>
                <a:spcPts val="500"/>
              </a:spcAft>
            </a:pP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nextlnt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获取整数。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indent="266700">
              <a:lnSpc>
                <a:spcPct val="117000"/>
              </a:lnSpc>
              <a:spcAft>
                <a:spcPts val="250"/>
              </a:spcAft>
            </a:pP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nextDouble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获取双精度数。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indent="266700">
              <a:lnSpc>
                <a:spcPts val="1630"/>
              </a:lnSpc>
              <a:spcAft>
                <a:spcPts val="5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next(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)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获取字符串。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>
              <a:lnSpc>
                <a:spcPct val="117000"/>
              </a:lnSpc>
              <a:spcAft>
                <a:spcPts val="1800"/>
              </a:spcAft>
            </a:pP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nextLine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获取一行信息。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r>
              <a:rPr lang="zh-CN" altLang="zh-CN" sz="1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……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，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可以使用这些方法实现输入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。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EBA5DE"/>
            </a:gs>
            <a:gs pos="89511">
              <a:srgbClr val="EBA5DE"/>
            </a:gs>
            <a:gs pos="83000">
              <a:srgbClr val="EBA5DE"/>
            </a:gs>
            <a:gs pos="100000">
              <a:srgbClr val="EBA5D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93306"/>
            <a:ext cx="10515600" cy="6662057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70000" lnSpcReduction="20000"/>
          </a:bodyPr>
          <a:lstStyle/>
          <a:p>
            <a:r>
              <a:rPr lang="en-US" altLang="zh-CN" sz="3400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例3-1</a:t>
            </a:r>
            <a:r>
              <a:rPr lang="en-US" altLang="zh-CN" sz="3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用Scanner•对象实现输入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。</a:t>
            </a:r>
            <a:endParaRPr lang="en-US" altLang="zh-CN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indent="266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import java. util. Scanner;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66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public class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Test_l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334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public static void main (String [ ]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args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 (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Scanner scan = new Scanner(System, in); int x;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double y;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String z;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 = scan.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nextlnt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();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ts val="161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System, out.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(”输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入的信息为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”+x); y = scan.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nextDouble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();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ts val="161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System, out.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(”输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入的信息为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”+y)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z = scan, next ();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ts val="1610"/>
              </a:lnSpc>
              <a:spcAft>
                <a:spcPts val="6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System, out.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(”输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入的信息为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” +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z)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334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66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indent="266700">
              <a:lnSpc>
                <a:spcPts val="1610"/>
              </a:lnSpc>
              <a:spcAft>
                <a:spcPts val="3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运行结果如下：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66700" indent="254000">
              <a:lnSpc>
                <a:spcPts val="1615"/>
              </a:lnSpc>
              <a:spcAft>
                <a:spcPts val="3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3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输入的信息为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3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66700" indent="12700">
              <a:lnSpc>
                <a:spcPts val="1615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49.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7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输入的信息为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49.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7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abed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266700" indent="254000">
              <a:lnSpc>
                <a:spcPts val="1615"/>
              </a:lnSpc>
              <a:spcAft>
                <a:spcPts val="86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输入的信息为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abed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7622">
              <a:srgbClr val="F898E8"/>
            </a:gs>
            <a:gs pos="82518">
              <a:srgbClr val="F898E8"/>
            </a:gs>
            <a:gs pos="59000">
              <a:srgbClr val="F898E8"/>
            </a:gs>
            <a:gs pos="41958">
              <a:srgbClr val="F898E8"/>
            </a:gs>
            <a:gs pos="100000">
              <a:srgbClr val="F898E8"/>
            </a:gs>
            <a:gs pos="100000">
              <a:srgbClr val="F898E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175"/>
            <a:ext cx="10515600" cy="735886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0000"/>
          </a:bodyPr>
          <a:lstStyle/>
          <a:p>
            <a:br>
              <a:rPr lang="en-US" altLang="zh-TW" sz="4000" b="1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zh-TW" altLang="zh-CN" sz="4000" b="1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二、使用 </a:t>
            </a:r>
            <a:r>
              <a:rPr lang="en-US" altLang="zh-CN" sz="4000" b="1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System, out. </a:t>
            </a:r>
            <a:r>
              <a:rPr lang="en-US" altLang="zh-CN" sz="4000" b="1" dirty="0" err="1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printin</a:t>
            </a:r>
            <a:r>
              <a:rPr lang="en-US" altLang="zh-CN" sz="4000" b="1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 </a:t>
            </a:r>
            <a:r>
              <a:rPr lang="zh-TW" altLang="zh-CN" sz="4000" b="1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输出信息</a:t>
            </a:r>
            <a:br>
              <a:rPr lang="zh-CN" altLang="zh-CN" sz="4000" b="1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en-US" sz="40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054360"/>
            <a:ext cx="10515600" cy="5606465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r>
              <a:rPr lang="en-US" altLang="zh-CN" sz="1800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System</a:t>
            </a:r>
            <a:r>
              <a:rPr lang="zh-TW" altLang="zh-CN" sz="1800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类是</a:t>
            </a:r>
            <a:r>
              <a:rPr lang="en-US" altLang="zh-CN" sz="1800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Java</a:t>
            </a:r>
            <a:r>
              <a:rPr lang="zh-TW" altLang="zh-CN" sz="1800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语言中功能强大的类，标准的输入输出在</a:t>
            </a:r>
            <a:r>
              <a:rPr lang="en-US" altLang="zh-CN" sz="1800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System</a:t>
            </a:r>
            <a:r>
              <a:rPr lang="zh-TW" altLang="zh-CN" sz="1800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类中提供。 </a:t>
            </a:r>
            <a:r>
              <a:rPr lang="en-US" altLang="zh-CN" sz="1800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System, out</a:t>
            </a:r>
            <a:r>
              <a:rPr lang="zh-TW" altLang="zh-CN" sz="1800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属性中标准输</a:t>
            </a:r>
            <a:endParaRPr lang="en-US" altLang="zh-TW" sz="1800" dirty="0">
              <a:solidFill>
                <a:srgbClr val="00B0F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TW" altLang="zh-CN" sz="1800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出流，默认输出到屏幕上。使用</a:t>
            </a:r>
            <a:r>
              <a:rPr lang="en-US" altLang="zh-CN" sz="1800" dirty="0" err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printin</a:t>
            </a:r>
            <a:r>
              <a:rPr lang="zh-TW" altLang="zh-CN" sz="1800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()</a:t>
            </a:r>
            <a:r>
              <a:rPr lang="zh-TW" altLang="zh-CN" sz="1800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方法提供向屏幕输出不 同类型的数据。</a:t>
            </a:r>
            <a:endParaRPr lang="zh-CN" altLang="zh-CN" sz="1800" dirty="0">
              <a:solidFill>
                <a:srgbClr val="00B0F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>
              <a:lnSpc>
                <a:spcPts val="1630"/>
              </a:lnSpc>
              <a:spcAft>
                <a:spcPts val="225"/>
              </a:spcAft>
            </a:pPr>
            <a:r>
              <a:rPr lang="zh-TW" altLang="zh-CN" sz="1800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</a:t>
            </a:r>
            <a:r>
              <a:rPr lang="zh-TW" altLang="zh-CN" sz="1800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3-2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写出运行结果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800100" indent="266700">
              <a:lnSpc>
                <a:spcPct val="142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public class Test_2 (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33400">
              <a:lnSpc>
                <a:spcPct val="142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public static void main (String [ ]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args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 (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2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int x = 5;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2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double y = 3. 24 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2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String z = "hello</a:t>
            </a:r>
            <a:r>
              <a:rPr lang="en-US" altLang="zh-CN" sz="1800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11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2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System, out.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(x);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12800" indent="12700">
              <a:lnSpc>
                <a:spcPct val="140000"/>
              </a:lnSpc>
              <a:spcAft>
                <a:spcPts val="5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System, out.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(y);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5000">
              <a:srgbClr val="EBA5DE"/>
            </a:gs>
            <a:gs pos="77000">
              <a:srgbClr val="EBA5DE"/>
            </a:gs>
            <a:gs pos="83000">
              <a:srgbClr val="EBA5DE"/>
            </a:gs>
            <a:gs pos="100000">
              <a:srgbClr val="EBA5D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183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 marL="812800" indent="12700">
              <a:lnSpc>
                <a:spcPct val="140000"/>
              </a:lnSpc>
              <a:spcAft>
                <a:spcPts val="5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System, out.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(z);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33400">
              <a:lnSpc>
                <a:spcPct val="140000"/>
              </a:lnSpc>
              <a:spcAft>
                <a:spcPts val="5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66700">
              <a:lnSpc>
                <a:spcPct val="140000"/>
              </a:lnSpc>
              <a:spcAft>
                <a:spcPts val="37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indent="0" algn="just">
              <a:lnSpc>
                <a:spcPct val="140000"/>
              </a:lnSpc>
              <a:spcAft>
                <a:spcPts val="200"/>
              </a:spcAft>
              <a:buNone/>
            </a:pPr>
            <a:r>
              <a:rPr lang="en-US" altLang="zh-TW" sz="1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运行结果如下：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800100" indent="266700">
              <a:lnSpc>
                <a:spcPct val="140000"/>
              </a:lnSpc>
              <a:spcAft>
                <a:spcPts val="5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66700">
              <a:lnSpc>
                <a:spcPct val="140000"/>
              </a:lnSpc>
              <a:spcAft>
                <a:spcPts val="5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3. 24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66700">
              <a:lnSpc>
                <a:spcPct val="140000"/>
              </a:lnSpc>
              <a:spcAft>
                <a:spcPts val="66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hello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9000">
              <a:srgbClr val="EBA5DE"/>
            </a:gs>
            <a:gs pos="9768">
              <a:srgbClr val="EBA5DE"/>
            </a:gs>
            <a:gs pos="32169">
              <a:srgbClr val="DEADE0"/>
            </a:gs>
            <a:gs pos="0">
              <a:srgbClr val="EBA5DE"/>
            </a:gs>
            <a:gs pos="66409">
              <a:srgbClr val="EBA5DE"/>
            </a:gs>
            <a:gs pos="74000">
              <a:srgbClr val="EBA5DE"/>
            </a:gs>
            <a:gs pos="83000">
              <a:srgbClr val="EBA5DE"/>
            </a:gs>
            <a:gs pos="100000">
              <a:srgbClr val="EBA5D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01202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0000"/>
          </a:bodyPr>
          <a:lstStyle/>
          <a:p>
            <a:br>
              <a:rPr lang="en-US" altLang="zh-CN" b="1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altLang="zh-CN" b="1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3. 2.2</a:t>
            </a:r>
            <a:r>
              <a:rPr lang="zh-TW" altLang="zh-CN" b="1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选择结构</a:t>
            </a:r>
            <a:br>
              <a:rPr lang="zh-CN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 indent="266700">
              <a:lnSpc>
                <a:spcPts val="1580"/>
              </a:lnSpc>
              <a:spcAft>
                <a:spcPts val="500"/>
              </a:spcAft>
            </a:pPr>
            <a:r>
              <a:rPr lang="en-US" altLang="zh-CN" sz="1800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</a:t>
            </a:r>
            <a:r>
              <a:rPr lang="zh-TW" altLang="zh-CN" sz="1800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、条件表达式</a:t>
            </a:r>
            <a:endParaRPr lang="zh-CN" altLang="zh-CN" sz="1800" dirty="0">
              <a:solidFill>
                <a:srgbClr val="00ACEE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79400" algn="just">
              <a:lnSpc>
                <a:spcPts val="1620"/>
              </a:lnSpc>
              <a:spcAft>
                <a:spcPts val="3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在选择结构与循环结构中，都会用到条件表达式，条件表达式的结果为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true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false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条件表达式具</a:t>
            </a:r>
            <a:endParaRPr lang="en-US" altLang="zh-TW" sz="180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79400" algn="just">
              <a:lnSpc>
                <a:spcPts val="1620"/>
              </a:lnSpc>
              <a:spcAft>
                <a:spcPts val="3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体有以下几种形式。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lvl="0" indent="0" algn="just">
              <a:lnSpc>
                <a:spcPts val="1620"/>
              </a:lnSpc>
              <a:spcAft>
                <a:spcPts val="250"/>
              </a:spcAft>
              <a:buClr>
                <a:srgbClr val="000000"/>
              </a:buClr>
              <a:buSzPts val="900"/>
              <a:buNone/>
              <a:tabLst>
                <a:tab pos="586105" algn="l"/>
              </a:tabLst>
            </a:pPr>
            <a:r>
              <a:rPr lang="en-US" altLang="zh-TW" sz="1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(1)  </a:t>
            </a:r>
            <a:r>
              <a:rPr lang="zh-TW" altLang="zh-CN" sz="1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结果为</a:t>
            </a:r>
            <a:r>
              <a:rPr lang="en-US" altLang="zh-CN" sz="1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true</a:t>
            </a:r>
            <a:r>
              <a:rPr lang="zh-TW" altLang="zh-CN" sz="1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en-US" altLang="zh-CN" sz="1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false</a:t>
            </a:r>
            <a:r>
              <a:rPr lang="zh-TW" altLang="zh-CN" sz="1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的布尔值。</a:t>
            </a:r>
            <a:endParaRPr lang="zh-CN" altLang="zh-CN" sz="1800" u="none" strike="noStrike" spc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ts val="1620"/>
              </a:lnSpc>
              <a:spcAft>
                <a:spcPts val="300"/>
              </a:spcAft>
              <a:buClr>
                <a:srgbClr val="000000"/>
              </a:buClr>
              <a:buSzPts val="900"/>
              <a:buNone/>
              <a:tabLst>
                <a:tab pos="586105" algn="l"/>
              </a:tabLst>
            </a:pPr>
            <a:r>
              <a:rPr lang="en-US" altLang="zh-TW" sz="1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(2)  </a:t>
            </a:r>
            <a:r>
              <a:rPr lang="zh-TW" altLang="zh-CN" sz="1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关系表达式，关系表达式的结果为</a:t>
            </a:r>
            <a:r>
              <a:rPr lang="en-US" altLang="zh-CN" sz="1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true</a:t>
            </a:r>
            <a:r>
              <a:rPr lang="zh-TW" altLang="zh-CN" sz="1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1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falseo</a:t>
            </a:r>
            <a:endParaRPr lang="zh-CN" altLang="zh-CN" sz="1800" u="none" strike="noStrike" spc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ts val="1620"/>
              </a:lnSpc>
              <a:spcAft>
                <a:spcPts val="800"/>
              </a:spcAft>
              <a:buClr>
                <a:srgbClr val="000000"/>
              </a:buClr>
              <a:buSzPts val="900"/>
              <a:buNone/>
              <a:tabLst>
                <a:tab pos="576580" algn="l"/>
              </a:tabLst>
            </a:pPr>
            <a:r>
              <a:rPr lang="en-US" altLang="zh-TW" sz="1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(3) </a:t>
            </a:r>
            <a:r>
              <a:rPr lang="zh-TW" altLang="zh-CN" sz="1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逻辑表达式，逻辑表达式的结果为</a:t>
            </a:r>
            <a:r>
              <a:rPr lang="en-US" altLang="zh-CN" sz="1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true</a:t>
            </a:r>
            <a:r>
              <a:rPr lang="zh-TW" altLang="zh-CN" sz="1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1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falseo</a:t>
            </a:r>
            <a:r>
              <a:rPr lang="en-US" altLang="zh-CN" sz="1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TW" altLang="zh-CN" sz="1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以上的表达式都可以作为选择结构和循环结构的条件</a:t>
            </a:r>
            <a:endParaRPr lang="en-US" altLang="zh-TW" sz="1800" u="none" strike="noStrike" spc="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ts val="1620"/>
              </a:lnSpc>
              <a:spcAft>
                <a:spcPts val="800"/>
              </a:spcAft>
              <a:buClr>
                <a:srgbClr val="000000"/>
              </a:buClr>
              <a:buSzPts val="900"/>
              <a:buNone/>
              <a:tabLst>
                <a:tab pos="576580" algn="l"/>
              </a:tabLst>
            </a:pPr>
            <a:r>
              <a:rPr lang="zh-TW" altLang="zh-CN" sz="1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判断。</a:t>
            </a:r>
            <a:endParaRPr lang="zh-CN" altLang="zh-CN" sz="1800" u="none" strike="noStrike" spc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a1507d10-3d1f-4437-b355-b947784f9b49"/>
  <p:tag name="COMMONDATA" val="eyJoZGlkIjoiMDQ4NTkzMGYxM2UyNjAzYTZiOTFiZDllOTdkMTkzMTU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8546</Words>
  <Application>WPS 演示</Application>
  <PresentationFormat>宽屏</PresentationFormat>
  <Paragraphs>553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5" baseType="lpstr">
      <vt:lpstr>Arial</vt:lpstr>
      <vt:lpstr>宋体</vt:lpstr>
      <vt:lpstr>Wingdings</vt:lpstr>
      <vt:lpstr>Times New Roman</vt:lpstr>
      <vt:lpstr>等线</vt:lpstr>
      <vt:lpstr>等线 Light</vt:lpstr>
      <vt:lpstr>微软雅黑</vt:lpstr>
      <vt:lpstr>Arial Unicode MS</vt:lpstr>
      <vt:lpstr>Calibri</vt:lpstr>
      <vt:lpstr>MS PGothic</vt:lpstr>
      <vt:lpstr>等线</vt:lpstr>
      <vt:lpstr>Office 主题​​</vt:lpstr>
      <vt:lpstr>第三章Java程序流程 </vt:lpstr>
      <vt:lpstr>学习目标</vt:lpstr>
      <vt:lpstr> 3.1 情景导入 </vt:lpstr>
      <vt:lpstr> 3.2知识点概述 </vt:lpstr>
      <vt:lpstr> 3. 2.1顺序结构 </vt:lpstr>
      <vt:lpstr>PowerPoint 演示文稿</vt:lpstr>
      <vt:lpstr> 二、使用 System, out. printin 输出信息 </vt:lpstr>
      <vt:lpstr>PowerPoint 演示文稿</vt:lpstr>
      <vt:lpstr> 3. 2.2选择结构 </vt:lpstr>
      <vt:lpstr> 二、if结构 </vt:lpstr>
      <vt:lpstr>PowerPoint 演示文稿</vt:lpstr>
      <vt:lpstr>  2.形式二，if--else -的格式 </vt:lpstr>
      <vt:lpstr>PowerPoint 演示文稿</vt:lpstr>
      <vt:lpstr> 3.形式三，多分支结构语句的格式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4.形式四，if结构的嵌套格式 </vt:lpstr>
      <vt:lpstr>PowerPoint 演示文稿</vt:lpstr>
      <vt:lpstr>PowerPoint 演示文稿</vt:lpstr>
      <vt:lpstr> 三、switch结构 </vt:lpstr>
      <vt:lpstr>PowerPoint 演示文稿</vt:lpstr>
      <vt:lpstr>PowerPoint 演示文稿</vt:lpstr>
      <vt:lpstr>  3. 2.3循环结构 </vt:lpstr>
      <vt:lpstr>PowerPoint 演示文稿</vt:lpstr>
      <vt:lpstr>PowerPoint 演示文稿</vt:lpstr>
      <vt:lpstr> 二、while循环结构 </vt:lpstr>
      <vt:lpstr>PowerPoint 演示文稿</vt:lpstr>
      <vt:lpstr>PowerPoint 演示文稿</vt:lpstr>
      <vt:lpstr>PowerPoint 演示文稿</vt:lpstr>
      <vt:lpstr>  三、do …while循环结构 </vt:lpstr>
      <vt:lpstr>PowerPoint 演示文稿</vt:lpstr>
      <vt:lpstr>  四、break和continue的使用 </vt:lpstr>
      <vt:lpstr>PowerPoint 演示文稿</vt:lpstr>
      <vt:lpstr>PowerPoint 演示文稿</vt:lpstr>
      <vt:lpstr>PowerPoint 演示文稿</vt:lpstr>
      <vt:lpstr>  五、循环的嵌套 </vt:lpstr>
      <vt:lpstr>PowerPoint 演示文稿</vt:lpstr>
      <vt:lpstr> 3.3项目实践 </vt:lpstr>
      <vt:lpstr>3.4  项目强化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第2章  Java 基础</dc:title>
  <dc:creator>秦 鼎菱</dc:creator>
  <cp:lastModifiedBy>温媛-教材出版发行15901311127</cp:lastModifiedBy>
  <cp:revision>11</cp:revision>
  <dcterms:created xsi:type="dcterms:W3CDTF">2023-05-28T16:10:00Z</dcterms:created>
  <dcterms:modified xsi:type="dcterms:W3CDTF">2023-08-28T02:24:10Z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986EBD8C0F494452ACAD1526721C286E_12</vt:lpwstr>
  </property>
  <property fmtid="{D5CDD505-2E9C-101B-9397-08002B2CF9AE}" pid="3" name="KSOProductBuildVer">
    <vt:lpwstr>2052-11.1.0.14309</vt:lpwstr>
  </property>
</Properties>
</file>