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21" r:id="rId3"/>
    <p:sldId id="298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BA9FC03-FF3E-4AF7-8134-BDC88E9FB9EE}">
          <p14:sldIdLst>
            <p14:sldId id="321"/>
            <p14:sldId id="298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</p14:sldIdLst>
        </p14:section>
        <p14:section name="无标题节" id="{D2C5BE25-58FD-483D-9181-2BA2FF5CDD3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94634" autoAdjust="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A4D1F-6F6A-40F2-A78B-066F32C3A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62C03-4022-410C-A6EE-A6321B0618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84E7E-1658-4DBB-AF6E-B8CA9E124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F1B87-0316-4931-BD84-86736CB431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sv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alphaModFix amt="50000"/>
          </a:blip>
          <a:srcRect l="3135" r="1" b="1"/>
          <a:stretch>
            <a:fillRect/>
          </a:stretch>
        </p:blipFill>
        <p:spPr>
          <a:xfrm>
            <a:off x="3069" y="0"/>
            <a:ext cx="12188931" cy="68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76747" y="2794197"/>
            <a:ext cx="87015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第二章</a:t>
            </a:r>
            <a:r>
              <a:rPr lang="en-US" altLang="zh-CN" sz="6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基础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40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2800" b="1" spc="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2800" b="1" spc="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800" b="1" spc="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</a:t>
            </a:r>
            <a:r>
              <a:rPr lang="en-US" altLang="zh-CN" sz="2800" b="1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2. 2   Java </a:t>
            </a:r>
            <a:r>
              <a:rPr lang="zh-CN" altLang="zh-CN" sz="2800" b="1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中的数据类型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3175" marR="828040" indent="264795" eaLnBrk="0">
              <a:lnSpc>
                <a:spcPct val="90000"/>
              </a:lnSpc>
              <a:spcBef>
                <a:spcPts val="785"/>
              </a:spcBef>
              <a:spcAft>
                <a:spcPts val="0"/>
              </a:spcAft>
            </a:pPr>
            <a:r>
              <a:rPr lang="en-US" altLang="zh-CN" sz="180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是一种强类</a:t>
            </a:r>
            <a:r>
              <a:rPr lang="zh-CN" altLang="zh-CN" sz="1800" spc="2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</a:t>
            </a:r>
            <a:r>
              <a:rPr lang="zh-CN" altLang="zh-CN" sz="1800" spc="2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</a:t>
            </a:r>
            <a:r>
              <a:rPr lang="en-US" altLang="zh-CN" sz="1800" spc="2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所以在 </a:t>
            </a:r>
            <a:r>
              <a:rPr lang="en-US" altLang="zh-CN" sz="180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中每一个变量在声明时必须指定数据类型 。数据</a:t>
            </a:r>
            <a:r>
              <a:rPr lang="zh-CN" altLang="zh-CN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</a:t>
            </a:r>
            <a:r>
              <a:rPr lang="zh-CN" altLang="zh-CN" sz="1800" spc="4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以分为基本类型和引用类型两大类</a:t>
            </a:r>
            <a:r>
              <a:rPr lang="en-US" altLang="zh-CN" sz="1800" spc="4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本章只研究基本的数据类型</a:t>
            </a:r>
            <a:r>
              <a:rPr lang="en-US" altLang="zh-CN" sz="1800" spc="4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引用类型将在后</a:t>
            </a:r>
            <a:endParaRPr lang="zh-CN" altLang="zh-CN" sz="180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890" eaLnBrk="0">
              <a:lnSpc>
                <a:spcPts val="975"/>
              </a:lnSpc>
            </a:pPr>
            <a:r>
              <a:rPr lang="zh-CN" altLang="zh-CN" sz="1800" spc="10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面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章节中具体讲解。</a:t>
            </a:r>
            <a:endParaRPr lang="zh-CN" altLang="zh-CN" sz="180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0436" y="2647882"/>
            <a:ext cx="2972058" cy="15622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174" y="4294718"/>
            <a:ext cx="1394581" cy="2743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42" y="4925961"/>
            <a:ext cx="9702778" cy="10303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82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2800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zh-CN" sz="2800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2800" b="1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、数值类型</a:t>
            </a:r>
            <a:b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48697"/>
            <a:ext cx="10515600" cy="492826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73050" eaLnBrk="0">
              <a:lnSpc>
                <a:spcPct val="75000"/>
              </a:lnSpc>
              <a:spcBef>
                <a:spcPts val="930"/>
              </a:spcBef>
              <a:spcAft>
                <a:spcPts val="0"/>
              </a:spcAft>
            </a:pPr>
            <a:r>
              <a:rPr lang="en-US" altLang="zh-CN" sz="24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24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2400" spc="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整数类型</a:t>
            </a:r>
            <a:endParaRPr lang="zh-CN" altLang="zh-CN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中的整数常量有三种具体的表示形式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十进制 、二进制 、八进制 、十六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进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制。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十进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制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整数用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9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十个数字组成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计算过程逢十进一 。直接书写的数字为十进制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123 , 879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二进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制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整数用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两个数字组成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计算过程逢二进一 。在书写过程中必须以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01 , 0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11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zh-CN" altLang="zh-CN" sz="1800" spc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八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进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制整数用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7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八个数字组成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计算过程逢八进一 。在书写过程中必须以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头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0123 , 067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十六进制整数用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9 ,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到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 16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个符号组成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计算过程逢十六进一 。在书写过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中必须以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123 , 0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XAF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ct val="77000"/>
              </a:lnSpc>
              <a:spcBef>
                <a:spcPts val="480"/>
              </a:spcBef>
              <a:spcAft>
                <a:spcPts val="0"/>
              </a:spcAft>
            </a:pPr>
            <a:r>
              <a:rPr lang="zh-CN" altLang="zh-CN" sz="1800" spc="-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包括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byte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short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long </a:t>
            </a:r>
            <a:r>
              <a:rPr lang="zh-CN" altLang="zh-CN" sz="1800" spc="-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四种类型。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608" y="4179130"/>
            <a:ext cx="6230077" cy="188737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整数类型中最常用的数据类型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一个整数例如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12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默认为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型数据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如果我们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需要使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一个比较大的数据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由于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的数据范围有限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需要使用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long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 。在整数后面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加字母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l” 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long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类型的数据 。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short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类型和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byte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类型则用来表示数据量比较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小的数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据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通过表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2- 1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即可知道数据的表示范围。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浮点数类型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浮点数类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float  (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单精度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或者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double  (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双精度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来声明。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float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型为单精度类型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占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4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个字节的空间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数据的范围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- 3. 4E38 ~ 3. 4E38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。单精度浮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点数必须在尾部加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F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f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否则浮点数默认为双精度型。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-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 123. 22F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123. 3f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double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型为双精度类型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占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8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个字节的空间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数据的范围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- 1.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798E308 ~ 1. 798E308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双精度浮点数尾部可以加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后缀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也可以不加。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-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 143. 2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143. 2D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44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en-US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zh-CN" sz="3600" b="1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zh-CN" sz="3600" b="1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、字符类型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4502"/>
            <a:ext cx="10515600" cy="527992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831215" marR="50800" indent="0" eaLnBrk="0">
              <a:lnSpc>
                <a:spcPct val="90000"/>
              </a:lnSpc>
              <a:spcBef>
                <a:spcPts val="795"/>
              </a:spcBef>
              <a:spcAft>
                <a:spcPts val="0"/>
              </a:spcAft>
              <a:buNone/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char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类型表示单个字符 。一个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char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代表一个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16 -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bit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无符号的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不分正负的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Unicode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字符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char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类型数据必须放在一对单引号内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并且为单个字符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1215" marR="50800" indent="0" eaLnBrk="0">
              <a:lnSpc>
                <a:spcPct val="90000"/>
              </a:lnSpc>
              <a:spcBef>
                <a:spcPts val="795"/>
              </a:spcBef>
              <a:spcAft>
                <a:spcPts val="0"/>
              </a:spcAft>
              <a:buNone/>
            </a:pPr>
            <a:r>
              <a:rPr lang="zh-CN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:‘ a ’</a:t>
            </a:r>
            <a:r>
              <a:rPr lang="zh-CN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‘</a:t>
            </a:r>
            <a:r>
              <a:rPr lang="zh-CN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我</a:t>
            </a:r>
            <a:r>
              <a:rPr lang="en-US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‘ \ 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</a:t>
            </a:r>
            <a:r>
              <a:rPr lang="en-US" altLang="zh-CN" sz="1800" spc="-9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’  </a:t>
            </a:r>
            <a:r>
              <a:rPr lang="zh-CN" altLang="zh-CN" sz="1800" spc="-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7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同样可以使用转义字符。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375964" y="2753032"/>
          <a:ext cx="5883133" cy="3539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9195"/>
                <a:gridCol w="3043938"/>
              </a:tblGrid>
              <a:tr h="397709">
                <a:tc>
                  <a:txBody>
                    <a:bodyPr/>
                    <a:lstStyle/>
                    <a:p>
                      <a:pPr marL="1033780" eaLnBrk="0">
                        <a:lnSpc>
                          <a:spcPct val="77000"/>
                        </a:lnSpc>
                        <a:spcBef>
                          <a:spcPts val="850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转</a:t>
                      </a:r>
                      <a:r>
                        <a:rPr lang="zh-CN" sz="850" spc="40">
                          <a:effectLst/>
                        </a:rPr>
                        <a:t>义序列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36980" eaLnBrk="0">
                        <a:lnSpc>
                          <a:spcPct val="75000"/>
                        </a:lnSpc>
                        <a:spcBef>
                          <a:spcPts val="870"/>
                        </a:spcBef>
                        <a:spcAft>
                          <a:spcPts val="0"/>
                        </a:spcAft>
                      </a:pPr>
                      <a:r>
                        <a:rPr lang="zh-CN" sz="850" spc="35" dirty="0">
                          <a:effectLst/>
                        </a:rPr>
                        <a:t>含</a:t>
                      </a:r>
                      <a:r>
                        <a:rPr lang="zh-CN" sz="850" spc="30" dirty="0">
                          <a:effectLst/>
                        </a:rPr>
                        <a:t>义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2356">
                <a:tc>
                  <a:txBody>
                    <a:bodyPr/>
                    <a:lstStyle/>
                    <a:p>
                      <a:pPr marL="1202055" eaLnBrk="0">
                        <a:lnSpc>
                          <a:spcPts val="920"/>
                        </a:lnSpc>
                        <a:spcBef>
                          <a:spcPts val="940"/>
                        </a:spcBef>
                        <a:spcAft>
                          <a:spcPts val="0"/>
                        </a:spcAft>
                      </a:pPr>
                      <a:r>
                        <a:rPr lang="en-US" sz="850" spc="50" dirty="0">
                          <a:effectLst/>
                        </a:rPr>
                        <a:t>\</a:t>
                      </a:r>
                      <a:r>
                        <a:rPr lang="en-US" sz="850" spc="45" dirty="0">
                          <a:effectLst/>
                        </a:rPr>
                        <a:t> </a:t>
                      </a:r>
                      <a:r>
                        <a:rPr lang="en-US" sz="850" dirty="0">
                          <a:effectLst/>
                        </a:rPr>
                        <a:t>b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36980" eaLnBrk="0">
                        <a:lnSpc>
                          <a:spcPct val="74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zh-CN" sz="850" spc="35">
                          <a:effectLst/>
                        </a:rPr>
                        <a:t>退</a:t>
                      </a:r>
                      <a:r>
                        <a:rPr lang="zh-CN" sz="850" spc="30">
                          <a:effectLst/>
                        </a:rPr>
                        <a:t>格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1591">
                <a:tc>
                  <a:txBody>
                    <a:bodyPr/>
                    <a:lstStyle/>
                    <a:p>
                      <a:pPr marL="1214755" eaLnBrk="0">
                        <a:lnSpc>
                          <a:spcPts val="905"/>
                        </a:lnSpc>
                        <a:spcBef>
                          <a:spcPts val="955"/>
                        </a:spcBef>
                        <a:spcAft>
                          <a:spcPts val="0"/>
                        </a:spcAft>
                      </a:pPr>
                      <a:r>
                        <a:rPr lang="en-US" sz="850" spc="45" dirty="0">
                          <a:effectLst/>
                        </a:rPr>
                        <a:t>\ </a:t>
                      </a:r>
                      <a:r>
                        <a:rPr lang="en-US" sz="850" dirty="0">
                          <a:effectLst/>
                        </a:rPr>
                        <a:t>t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22045" eaLnBrk="0">
                        <a:lnSpc>
                          <a:spcPct val="76000"/>
                        </a:lnSpc>
                        <a:spcBef>
                          <a:spcPts val="825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水平制</a:t>
                      </a:r>
                      <a:r>
                        <a:rPr lang="zh-CN" sz="850" spc="40">
                          <a:effectLst/>
                        </a:rPr>
                        <a:t>表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1591">
                <a:tc>
                  <a:txBody>
                    <a:bodyPr/>
                    <a:lstStyle/>
                    <a:p>
                      <a:pPr marL="1202055" eaLnBrk="0">
                        <a:lnSpc>
                          <a:spcPts val="905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en-US" sz="850" spc="50" dirty="0">
                          <a:effectLst/>
                        </a:rPr>
                        <a:t>\ </a:t>
                      </a:r>
                      <a:r>
                        <a:rPr lang="en-US" sz="850" dirty="0">
                          <a:effectLst/>
                        </a:rPr>
                        <a:t>n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36345" eaLnBrk="0">
                        <a:lnSpc>
                          <a:spcPct val="75000"/>
                        </a:lnSpc>
                        <a:spcBef>
                          <a:spcPts val="835"/>
                        </a:spcBef>
                        <a:spcAft>
                          <a:spcPts val="0"/>
                        </a:spcAft>
                      </a:pPr>
                      <a:r>
                        <a:rPr lang="zh-CN" sz="850" spc="35" dirty="0">
                          <a:effectLst/>
                        </a:rPr>
                        <a:t>换行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2356">
                <a:tc>
                  <a:txBody>
                    <a:bodyPr/>
                    <a:lstStyle/>
                    <a:p>
                      <a:pPr marL="1214755" eaLnBrk="0">
                        <a:lnSpc>
                          <a:spcPts val="91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en-US" sz="850" spc="40" dirty="0">
                          <a:effectLst/>
                        </a:rPr>
                        <a:t>\ </a:t>
                      </a:r>
                      <a:r>
                        <a:rPr lang="en-US" sz="850" dirty="0">
                          <a:effectLst/>
                        </a:rPr>
                        <a:t>f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36345" eaLnBrk="0">
                        <a:lnSpc>
                          <a:spcPct val="7500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zh-CN" sz="850" spc="35">
                          <a:effectLst/>
                        </a:rPr>
                        <a:t>换页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1591">
                <a:tc>
                  <a:txBody>
                    <a:bodyPr/>
                    <a:lstStyle/>
                    <a:p>
                      <a:pPr marL="1210945" eaLnBrk="0">
                        <a:lnSpc>
                          <a:spcPct val="68000"/>
                        </a:lnSpc>
                        <a:spcBef>
                          <a:spcPts val="965"/>
                        </a:spcBef>
                        <a:spcAft>
                          <a:spcPts val="0"/>
                        </a:spcAft>
                      </a:pPr>
                      <a:r>
                        <a:rPr lang="en-US" sz="850" spc="45">
                          <a:effectLst/>
                        </a:rPr>
                        <a:t>\ </a:t>
                      </a:r>
                      <a:r>
                        <a:rPr lang="en-US" sz="850">
                          <a:effectLst/>
                        </a:rPr>
                        <a:t>r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50315" eaLnBrk="0">
                        <a:lnSpc>
                          <a:spcPct val="76000"/>
                        </a:lnSpc>
                        <a:spcBef>
                          <a:spcPts val="835"/>
                        </a:spcBef>
                        <a:spcAft>
                          <a:spcPts val="0"/>
                        </a:spcAft>
                      </a:pPr>
                      <a:r>
                        <a:rPr lang="zh-CN" sz="850" spc="-25">
                          <a:effectLst/>
                        </a:rPr>
                        <a:t>回</a:t>
                      </a:r>
                      <a:r>
                        <a:rPr lang="zh-CN" sz="850" spc="-15">
                          <a:effectLst/>
                        </a:rPr>
                        <a:t>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2356">
                <a:tc>
                  <a:txBody>
                    <a:bodyPr/>
                    <a:lstStyle/>
                    <a:p>
                      <a:pPr marL="1197610" eaLnBrk="0">
                        <a:lnSpc>
                          <a:spcPts val="945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en-US" sz="850" spc="50">
                          <a:effectLst/>
                        </a:rPr>
                        <a:t>\ </a:t>
                      </a:r>
                      <a:r>
                        <a:rPr lang="en-US" sz="850" spc="45">
                          <a:effectLst/>
                        </a:rPr>
                        <a:t>”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1735" eaLnBrk="0">
                        <a:lnSpc>
                          <a:spcPct val="75000"/>
                        </a:lnSpc>
                        <a:spcBef>
                          <a:spcPts val="855"/>
                        </a:spcBef>
                        <a:spcAft>
                          <a:spcPts val="0"/>
                        </a:spcAft>
                      </a:pPr>
                      <a:r>
                        <a:rPr lang="zh-CN" sz="850" spc="35">
                          <a:effectLst/>
                        </a:rPr>
                        <a:t>双引号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2356">
                <a:tc>
                  <a:txBody>
                    <a:bodyPr/>
                    <a:lstStyle/>
                    <a:p>
                      <a:pPr marL="1197610" eaLnBrk="0">
                        <a:lnSpc>
                          <a:spcPts val="950"/>
                        </a:lnSpc>
                        <a:spcBef>
                          <a:spcPts val="930"/>
                        </a:spcBef>
                        <a:spcAft>
                          <a:spcPts val="0"/>
                        </a:spcAft>
                      </a:pPr>
                      <a:r>
                        <a:rPr lang="en-US" sz="850" spc="-30">
                          <a:effectLst/>
                        </a:rPr>
                        <a:t>\</a:t>
                      </a:r>
                      <a:r>
                        <a:rPr lang="en-US" sz="850" spc="-20">
                          <a:effectLst/>
                        </a:rPr>
                        <a:t> </a:t>
                      </a:r>
                      <a:r>
                        <a:rPr lang="en-US" sz="850" spc="-15">
                          <a:effectLst/>
                        </a:rPr>
                        <a:t> ’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9830" eaLnBrk="0">
                        <a:lnSpc>
                          <a:spcPct val="77000"/>
                        </a:lnSpc>
                        <a:spcBef>
                          <a:spcPts val="835"/>
                        </a:spcBef>
                        <a:spcAft>
                          <a:spcPts val="0"/>
                        </a:spcAft>
                      </a:pPr>
                      <a:r>
                        <a:rPr lang="zh-CN" sz="850" spc="40">
                          <a:effectLst/>
                        </a:rPr>
                        <a:t>单引号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97709">
                <a:tc>
                  <a:txBody>
                    <a:bodyPr/>
                    <a:lstStyle/>
                    <a:p>
                      <a:pPr marL="1174115" eaLnBrk="0">
                        <a:lnSpc>
                          <a:spcPts val="905"/>
                        </a:lnSpc>
                        <a:spcBef>
                          <a:spcPts val="975"/>
                        </a:spcBef>
                        <a:spcAft>
                          <a:spcPts val="0"/>
                        </a:spcAft>
                      </a:pPr>
                      <a:r>
                        <a:rPr lang="en-US" sz="850" spc="15">
                          <a:effectLst/>
                        </a:rPr>
                        <a:t>\</a:t>
                      </a:r>
                      <a:r>
                        <a:rPr lang="en-US" sz="850" spc="10">
                          <a:effectLst/>
                        </a:rPr>
                        <a:t>  \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0465" eaLnBrk="0">
                        <a:lnSpc>
                          <a:spcPct val="7600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zh-CN" sz="850" spc="40" dirty="0">
                          <a:effectLst/>
                        </a:rPr>
                        <a:t>反斜</a:t>
                      </a:r>
                      <a:r>
                        <a:rPr lang="zh-CN" sz="850" spc="35" dirty="0">
                          <a:effectLst/>
                        </a:rPr>
                        <a:t>杠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5447" y="6308980"/>
            <a:ext cx="1684166" cy="2819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73050" eaLnBrk="0">
              <a:lnSpc>
                <a:spcPct val="89000"/>
              </a:lnSpc>
              <a:spcBef>
                <a:spcPts val="490"/>
              </a:spcBef>
              <a:spcAft>
                <a:spcPts val="0"/>
              </a:spcAft>
            </a:pP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三 </a:t>
            </a:r>
            <a:r>
              <a:rPr lang="zh-CN" altLang="zh-CN" sz="18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、布尔类型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810" marR="828040" indent="266700" eaLnBrk="0">
              <a:lnSpc>
                <a:spcPct val="94000"/>
              </a:lnSpc>
              <a:spcBef>
                <a:spcPts val="775"/>
              </a:spcBef>
              <a:spcAft>
                <a:spcPts val="0"/>
              </a:spcAft>
            </a:pP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针对逻辑数据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真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假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使用了专门的布尔类型数据来表示 。布尔类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取值只有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两个值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。使用关键字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boolean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来定义 。在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Java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, 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布尔型数据由于不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用数值来表示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所以它不能与其他类型的数据进行转换。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77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70000"/>
              </a:lnSpc>
              <a:spcBef>
                <a:spcPts val="425"/>
              </a:spcBef>
              <a:spcAft>
                <a:spcPts val="0"/>
              </a:spcAft>
            </a:pP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boolean</a:t>
            </a:r>
            <a:r>
              <a:rPr lang="en-US" altLang="zh-CN" sz="1800" spc="1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bz</a:t>
            </a:r>
            <a:r>
              <a:rPr lang="en-US" altLang="zh-CN" sz="1800" spc="-1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=</a:t>
            </a:r>
            <a:r>
              <a:rPr lang="en-US" altLang="zh-CN" sz="1800" spc="-1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-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2415" eaLnBrk="0">
              <a:lnSpc>
                <a:spcPct val="89000"/>
              </a:lnSpc>
              <a:spcBef>
                <a:spcPts val="880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四 、数据</a:t>
            </a:r>
            <a:r>
              <a:rPr lang="zh-CN" altLang="zh-CN" sz="1800" spc="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类型的转换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4445" marR="828040" indent="264160" eaLnBrk="0">
              <a:lnSpc>
                <a:spcPct val="93000"/>
              </a:lnSpc>
              <a:spcBef>
                <a:spcPts val="790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使用数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值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表示的数据之间可以相互转换 。各类型之间的转换分为隐式转换和显式转换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两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种 。当小空间向大空间数据类型转换时可以自动转换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即为隐式转换 。大空间数据向小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空间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数据转换时需要强制转换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即为显式转换。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整数 、字符型 、浮点型数据在进行混合运算时相互转换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隐式转换具体转换规则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下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IM 81"/>
          <p:cNvPicPr/>
          <p:nvPr/>
        </p:nvPicPr>
        <p:blipFill>
          <a:blip r:embed="rId1"/>
          <a:stretch>
            <a:fillRect/>
          </a:stretch>
        </p:blipFill>
        <p:spPr>
          <a:xfrm>
            <a:off x="2716375" y="4038589"/>
            <a:ext cx="3586101" cy="1044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342" y="5553860"/>
            <a:ext cx="1432684" cy="3124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其中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byte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short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char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数据运算时不会相互转换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这些数据首先转换为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然后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再进行运算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5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altLang="zh-CN" sz="1800" spc="3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25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 : </a:t>
            </a:r>
            <a:r>
              <a:rPr lang="zh-CN" altLang="zh-CN" sz="1800" spc="25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写出下列程序运行结果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Test_3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26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0260" eaLnBrk="0">
              <a:lnSpc>
                <a:spcPts val="126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i2= 'a ';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=i1;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6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long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i4=i2;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343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floa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5=50;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7720" eaLnBrk="0">
              <a:lnSpc>
                <a:spcPts val="1175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6=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7720" eaLnBrk="0">
              <a:lnSpc>
                <a:spcPts val="1170"/>
              </a:lnSpc>
              <a:spcBef>
                <a:spcPts val="44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7=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3000"/>
              </a:lnSpc>
              <a:spcBef>
                <a:spcPts val="44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3="+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long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float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6="+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i6);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7="+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i7);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5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5"/>
              </a:lnSpc>
              <a:spcBef>
                <a:spcPts val="45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8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行结果如下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2575" eaLnBrk="0">
              <a:lnSpc>
                <a:spcPts val="1610"/>
              </a:lnSpc>
              <a:spcBef>
                <a:spcPts val="73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0830" eaLnBrk="0">
              <a:lnSpc>
                <a:spcPts val="126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100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3=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1465" eaLnBrk="0">
              <a:lnSpc>
                <a:spcPct val="96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long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i4=97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3370" eaLnBrk="0">
              <a:lnSpc>
                <a:spcPct val="82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float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=50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7655" eaLnBrk="0">
              <a:lnSpc>
                <a:spcPct val="82000"/>
              </a:lnSpc>
              <a:spcBef>
                <a:spcPts val="19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6=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97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7655" eaLnBrk="0">
              <a:lnSpc>
                <a:spcPct val="82000"/>
              </a:lnSpc>
              <a:spcBef>
                <a:spcPts val="18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7=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50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7655" eaLnBrk="0">
              <a:lnSpc>
                <a:spcPct val="82000"/>
              </a:lnSpc>
              <a:spcBef>
                <a:spcPts val="185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显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式转换为类型强制转换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具体格式如下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7655" eaLnBrk="0">
              <a:lnSpc>
                <a:spcPct val="82000"/>
              </a:lnSpc>
              <a:spcBef>
                <a:spcPts val="185"/>
              </a:spcBef>
              <a:spcAft>
                <a:spcPts val="0"/>
              </a:spcAft>
            </a:pP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量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=  (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目标类型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值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zh-CN" sz="1800" spc="1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1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ts val="161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3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3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260"/>
              </a:lnSpc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 (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indent="0">
              <a:buNone/>
            </a:pPr>
            <a:endParaRPr lang="en-US" altLang="zh-CN" sz="1800" spc="50" dirty="0">
              <a:solidFill>
                <a:srgbClr val="00B0F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1800" spc="5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zh-CN" sz="1800" spc="5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altLang="zh-CN" sz="1800" spc="3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25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 : </a:t>
            </a:r>
            <a:r>
              <a:rPr lang="zh-CN" altLang="zh-CN" sz="1800" spc="25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请指出下列程序的错误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Test_4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26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26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26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3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byte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3="+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3)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810" marR="828040" indent="265430" eaLnBrk="0">
              <a:lnSpc>
                <a:spcPct val="93000"/>
              </a:lnSpc>
              <a:spcBef>
                <a:spcPts val="565"/>
              </a:spcBef>
              <a:spcAft>
                <a:spcPts val="0"/>
              </a:spcAft>
            </a:pPr>
            <a:endParaRPr lang="en-US" altLang="zh-CN" sz="1800" spc="-3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10" marR="828040" indent="265430" eaLnBrk="0">
              <a:lnSpc>
                <a:spcPct val="93000"/>
              </a:lnSpc>
              <a:spcBef>
                <a:spcPts val="565"/>
              </a:spcBef>
              <a:spcAft>
                <a:spcPts val="0"/>
              </a:spcAft>
            </a:pP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该程序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编译时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byte b3 = b1+b2;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行会报错 。因为在做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b1+b2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时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系统自动把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byte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转换成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 。而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类型赋值给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byte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类型时不能自动转换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所以报错 。需要强制类型转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换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。改行处理为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67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byte</a:t>
            </a:r>
            <a:r>
              <a:rPr lang="en-US" altLang="zh-CN" sz="1800" spc="-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-7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=  ( byte)  ( b1+b2) 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592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200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200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2. 2. 3 </a:t>
            </a:r>
            <a:r>
              <a:rPr lang="en-US" altLang="zh-CN" sz="320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Java </a:t>
            </a:r>
            <a:r>
              <a:rPr lang="zh-CN" altLang="zh-CN" sz="320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中的运算符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4502"/>
            <a:ext cx="10515600" cy="499837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3175" marR="828040" indent="267335" eaLnBrk="0">
              <a:lnSpc>
                <a:spcPct val="93000"/>
              </a:lnSpc>
              <a:spcBef>
                <a:spcPts val="815"/>
              </a:spcBef>
              <a:spcAft>
                <a:spcPts val="0"/>
              </a:spcAft>
            </a:pP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运算符指明对操作数的运算方式 。组成表达式的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操作符有很多种 。运算符按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照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其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求的操作数数目来分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可以有单目运算符 、双目运算符和三目运算符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它们分别对应于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 、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 、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个操作数 。运算符按其功能来分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有算术运算符 、赋值运算符 、关系运算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 、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 、位运算符和其他运算符。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80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运算符中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运算符一共几大常见的运算符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IM 86"/>
          <p:cNvPicPr/>
          <p:nvPr/>
        </p:nvPicPr>
        <p:blipFill>
          <a:blip r:embed="rId1"/>
          <a:stretch>
            <a:fillRect/>
          </a:stretch>
        </p:blipFill>
        <p:spPr>
          <a:xfrm>
            <a:off x="1727639" y="2869340"/>
            <a:ext cx="3623945" cy="2771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568" y="5864516"/>
            <a:ext cx="1188823" cy="3124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833120" marR="635" indent="264795" eaLnBrk="0">
              <a:lnSpc>
                <a:spcPct val="95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情景导入 </a:t>
            </a:r>
            <a:r>
              <a:rPr lang="en-US" altLang="zh-CN" sz="1800" spc="-1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运算可以理解为制作菜的方法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是炖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煮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炸还是炒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……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J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va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通过计算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功能把原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材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料进行加工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每种加工结果不同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需要了解每种加工后的结果会是什么样子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280" eaLnBrk="0">
              <a:lnSpc>
                <a:spcPct val="77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达式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用运算符把常量或变量连接起来的式子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280" eaLnBrk="0">
              <a:lnSpc>
                <a:spcPct val="77000"/>
              </a:lnSpc>
              <a:spcBef>
                <a:spcPts val="280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式的类型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表达式的类型为表达式运算结果的数据类型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9185" eaLnBrk="0">
              <a:lnSpc>
                <a:spcPct val="8900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1. </a:t>
            </a:r>
            <a:r>
              <a:rPr lang="zh-CN" altLang="zh-CN" sz="18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算术</a:t>
            </a:r>
            <a:r>
              <a:rPr lang="zh-CN" altLang="zh-CN" sz="1800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运算符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0580" marR="635" indent="264160" eaLnBrk="0">
              <a:lnSpc>
                <a:spcPct val="93000"/>
              </a:lnSpc>
              <a:spcBef>
                <a:spcPts val="685"/>
              </a:spcBef>
              <a:spcAft>
                <a:spcPts val="0"/>
              </a:spcAft>
            </a:pP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要就是用来进行算术运算的符号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算术运算符在平常生活中也是非常常见的 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比如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+, -, ∗ , / , &lt;, &gt;,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中也有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而在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中的运算符主要就是对常量和变量进行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3630" eaLnBrk="0">
              <a:lnSpc>
                <a:spcPct val="76000"/>
              </a:lnSpc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+ :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加法运算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1+2   1+3    int 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= 2;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+" 12345"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028190" eaLnBrk="0">
              <a:lnSpc>
                <a:spcPct val="75000"/>
              </a:lnSpc>
              <a:spcBef>
                <a:spcPts val="310"/>
              </a:spcBef>
              <a:spcAft>
                <a:spcPts val="0"/>
              </a:spcAft>
            </a:pP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3      4   212345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1725" eaLnBrk="0">
              <a:lnSpc>
                <a:spcPct val="88000"/>
              </a:lnSpc>
              <a:spcBef>
                <a:spcPts val="325"/>
              </a:spcBef>
              <a:spcAft>
                <a:spcPts val="0"/>
              </a:spcAft>
            </a:pPr>
            <a:r>
              <a:rPr lang="zh-CN" altLang="zh-CN" sz="1800" spc="-8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注</a:t>
            </a:r>
            <a:r>
              <a:rPr lang="zh-CN" altLang="zh-CN" sz="1800" spc="-6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意 </a:t>
            </a:r>
            <a:r>
              <a:rPr lang="en-US" altLang="zh-CN" sz="1800" spc="-6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9980" eaLnBrk="0">
              <a:lnSpc>
                <a:spcPct val="80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(1)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加号两边是数值型数据时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进行加法运算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88390" marR="1486535" indent="20955" eaLnBrk="0">
              <a:lnSpc>
                <a:spcPct val="89000"/>
              </a:lnSpc>
              <a:spcBef>
                <a:spcPts val="225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(2)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号两边有任意一边是字符串时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进行字符串的拼接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- :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减法运算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2-1    3-1 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结果分别为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1    2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∗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: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乘法运算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5 ∗2   3 ∗5 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结果分别为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10  15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/ :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除法运算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10/2   15/5 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结果分别为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5    3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1725" eaLnBrk="0">
              <a:lnSpc>
                <a:spcPct val="88000"/>
              </a:lnSpc>
              <a:spcBef>
                <a:spcPts val="320"/>
              </a:spcBef>
              <a:spcAft>
                <a:spcPts val="0"/>
              </a:spcAft>
            </a:pPr>
            <a:r>
              <a:rPr lang="zh-CN" altLang="zh-CN" sz="1800" spc="-8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注</a:t>
            </a:r>
            <a:r>
              <a:rPr lang="zh-CN" altLang="zh-CN" sz="1800" spc="-6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意 </a:t>
            </a:r>
            <a:r>
              <a:rPr lang="en-US" altLang="zh-CN" sz="1800" spc="-6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55245" algn="r" eaLnBrk="0">
              <a:lnSpc>
                <a:spcPct val="81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(1)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得到两个数据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相除的商而不是余数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如果有浮点数的参入运算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则结果为浮点数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9980" eaLnBrk="0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(2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)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中整数除以整数结果还是整数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16330" eaLnBrk="0">
              <a:lnSpc>
                <a:spcPct val="81000"/>
              </a:lnSpc>
              <a:spcBef>
                <a:spcPts val="215"/>
              </a:spcBef>
              <a:spcAft>
                <a:spcPts val="0"/>
              </a:spcAft>
            </a:pPr>
            <a:r>
              <a:rPr lang="en-US" altLang="zh-CN" sz="1800" spc="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取模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取余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)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5%2   11%3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1  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7633"/>
            <a:ext cx="10515600" cy="43513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常量和变量</a:t>
            </a:r>
            <a:endParaRPr lang="en-US" altLang="zh-CN" dirty="0"/>
          </a:p>
          <a:p>
            <a:r>
              <a:rPr lang="en-US" altLang="zh-CN" dirty="0"/>
              <a:t>2.Java</a:t>
            </a:r>
            <a:r>
              <a:rPr lang="zh-CN" altLang="en-US" dirty="0"/>
              <a:t>中的数据类型</a:t>
            </a:r>
            <a:endParaRPr lang="en-US" altLang="zh-CN" dirty="0"/>
          </a:p>
          <a:p>
            <a:r>
              <a:rPr lang="en-US" altLang="zh-CN" dirty="0"/>
              <a:t>3.Java</a:t>
            </a:r>
            <a:r>
              <a:rPr lang="zh-CN" altLang="en-US" dirty="0"/>
              <a:t>中的运算符</a:t>
            </a:r>
            <a:endParaRPr lang="en-US" altLang="zh-CN" dirty="0"/>
          </a:p>
          <a:p>
            <a:r>
              <a:rPr lang="en-US" altLang="zh-CN" dirty="0"/>
              <a:t>4.Java</a:t>
            </a:r>
            <a:r>
              <a:rPr lang="zh-CN" altLang="en-US" dirty="0"/>
              <a:t>中的标识符</a:t>
            </a:r>
            <a:r>
              <a:rPr lang="en-US" altLang="zh-CN" dirty="0"/>
              <a:t>/</a:t>
            </a:r>
            <a:r>
              <a:rPr lang="zh-CN" altLang="en-US" dirty="0"/>
              <a:t>关键字</a:t>
            </a:r>
            <a:endParaRPr lang="en-US" altLang="zh-CN" dirty="0"/>
          </a:p>
          <a:p>
            <a:r>
              <a:rPr lang="en-US" altLang="zh-CN" dirty="0"/>
              <a:t>5.</a:t>
            </a:r>
            <a:r>
              <a:rPr lang="zh-CN" altLang="en-US" dirty="0"/>
              <a:t>项目实践</a:t>
            </a:r>
            <a:endParaRPr lang="en-US" altLang="zh-CN" dirty="0"/>
          </a:p>
          <a:p>
            <a:r>
              <a:rPr lang="en-US" altLang="zh-CN" dirty="0"/>
              <a:t>6. </a:t>
            </a:r>
            <a:r>
              <a:rPr lang="zh-CN" altLang="en-US" dirty="0"/>
              <a:t>项目强化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101725" eaLnBrk="0">
              <a:lnSpc>
                <a:spcPct val="88000"/>
              </a:lnSpc>
              <a:spcBef>
                <a:spcPts val="240"/>
              </a:spcBef>
              <a:spcAft>
                <a:spcPts val="0"/>
              </a:spcAft>
            </a:pPr>
            <a:r>
              <a:rPr lang="zh-CN" altLang="zh-CN" sz="1800" spc="-8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注</a:t>
            </a:r>
            <a:r>
              <a:rPr lang="zh-CN" altLang="zh-CN" sz="1800" spc="-6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意 </a:t>
            </a:r>
            <a:r>
              <a:rPr lang="en-US" altLang="zh-CN" sz="1800" spc="-6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645" eaLnBrk="0">
              <a:lnSpc>
                <a:spcPct val="80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两个数据相除的余数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可以用来判断两个数是否能够整除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pPr marL="1101725" eaLnBrk="0">
              <a:lnSpc>
                <a:spcPct val="88000"/>
              </a:lnSpc>
              <a:spcBef>
                <a:spcPts val="315"/>
              </a:spcBef>
              <a:spcAft>
                <a:spcPts val="0"/>
              </a:spcAft>
            </a:pPr>
            <a:r>
              <a:rPr lang="zh-CN" altLang="zh-CN" sz="1800" spc="-8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注</a:t>
            </a:r>
            <a:r>
              <a:rPr lang="zh-CN" altLang="zh-CN" sz="1800" spc="-6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意 </a:t>
            </a:r>
            <a:r>
              <a:rPr lang="en-US" altLang="zh-CN" sz="1800" spc="-6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0580" marR="635" indent="278765" eaLnBrk="0">
              <a:lnSpc>
                <a:spcPct val="93000"/>
              </a:lnSpc>
              <a:spcBef>
                <a:spcPts val="440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(1)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自增和自减在单独使用的时候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放在变量前或者变量后面都是一样的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都是自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身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一或减一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635" algn="r" eaLnBrk="0">
              <a:lnSpc>
                <a:spcPct val="81000"/>
              </a:lnSpc>
            </a:pPr>
            <a:r>
              <a:rPr lang="en-US" altLang="zh-CN" sz="1800" spc="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(2)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在参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与运算时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++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--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在变量前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先自增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再以新值进行其他运算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而在变量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945" eaLnBrk="0">
              <a:lnSpc>
                <a:spcPct val="80000"/>
              </a:lnSpc>
              <a:spcBef>
                <a:spcPts val="215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先以原值进行其它运算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再自变化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280" eaLnBrk="0">
              <a:lnSpc>
                <a:spcPct val="76000"/>
              </a:lnSpc>
              <a:spcBef>
                <a:spcPts val="225"/>
              </a:spcBef>
              <a:spcAft>
                <a:spcPts val="0"/>
              </a:spcAft>
            </a:pPr>
            <a:r>
              <a:rPr lang="zh-CN" altLang="zh-CN" sz="1800" spc="-3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-3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1</a:t>
            </a:r>
            <a:r>
              <a:rPr lang="en-US" altLang="zh-CN" sz="1800" spc="-2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1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没有参与运算时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  in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=5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  in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  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003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  +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+b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a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  b</a:t>
            </a:r>
            <a:r>
              <a:rPr lang="en-US" altLang="zh-CN" sz="1800" spc="115" dirty="0"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008" y="1162891"/>
            <a:ext cx="5260011" cy="6855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471"/>
            <a:ext cx="10515600" cy="591149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8605" eaLnBrk="0">
              <a:lnSpc>
                <a:spcPct val="81000"/>
              </a:lnSpc>
              <a:spcBef>
                <a:spcPts val="515"/>
              </a:spcBef>
              <a:spcAft>
                <a:spcPts val="0"/>
              </a:spcAft>
            </a:pPr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8605" eaLnBrk="0">
              <a:lnSpc>
                <a:spcPct val="81000"/>
              </a:lnSpc>
              <a:spcBef>
                <a:spcPts val="515"/>
              </a:spcBef>
              <a:spcAft>
                <a:spcPts val="0"/>
              </a:spcAft>
            </a:pP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参与运算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ct val="79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++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在后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先赋值给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在自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++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765" eaLnBrk="0">
              <a:lnSpc>
                <a:spcPct val="93000"/>
              </a:lnSpc>
              <a:spcBef>
                <a:spcPts val="350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765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11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1800" spc="115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622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=5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++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a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先自增在赋值给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=++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765" eaLnBrk="0">
              <a:lnSpc>
                <a:spcPct val="93000"/>
              </a:lnSpc>
              <a:spcBef>
                <a:spcPts val="350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765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</a:t>
            </a:r>
            <a:r>
              <a:rPr lang="en-US" altLang="zh-CN" sz="1800" spc="1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1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2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5 : </a:t>
            </a:r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en-US" altLang="zh-CN" sz="1800" spc="20" dirty="0">
              <a:solidFill>
                <a:srgbClr val="00B0F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2575" eaLnBrk="0">
              <a:lnSpc>
                <a:spcPct val="88000"/>
              </a:lnSpc>
              <a:spcBef>
                <a:spcPts val="76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Tes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_5{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86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6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sum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ts val="126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sub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6000"/>
              </a:lnSpc>
              <a:spcBef>
                <a:spcPts val="35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div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re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3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%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93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("x="+x+" y="+y);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72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sum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sub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72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("x*y="+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div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42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x%y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="+re);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71500" eaLnBrk="0">
              <a:lnSpc>
                <a:spcPts val="1150"/>
              </a:lnSpc>
              <a:spcBef>
                <a:spcPts val="36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054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zh-CN" altLang="zh-CN" sz="1800" spc="8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8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行结果为</a:t>
            </a:r>
            <a:r>
              <a:rPr lang="en-US" altLang="zh-CN" sz="1800" spc="8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1800" spc="80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68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1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spc="1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10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1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7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=30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ts val="1275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=-10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ct val="96000"/>
              </a:lnSpc>
              <a:spcBef>
                <a:spcPts val="33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7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6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9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%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2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 : </a:t>
            </a:r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Test_6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403225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ct val="96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5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2=++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ct val="96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--;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265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4=--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4830" eaLnBrk="0">
              <a:lnSpc>
                <a:spcPct val="93000"/>
              </a:lnSpc>
              <a:spcBef>
                <a:spcPts val="35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++="+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48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("++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48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--="+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48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tem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("--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="+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426085" eaLnBrk="0">
              <a:lnSpc>
                <a:spcPts val="1155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endParaRPr lang="en-US" altLang="zh-CN" sz="1800" spc="85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算结果为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++=1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0035" eaLnBrk="0">
              <a:lnSpc>
                <a:spcPts val="128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++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860" eaLnBrk="0">
              <a:lnSpc>
                <a:spcPct val="96000"/>
              </a:lnSpc>
              <a:spcBef>
                <a:spcPts val="33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--=2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2575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--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8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2835" eaLnBrk="0">
              <a:lnSpc>
                <a:spcPct val="77000"/>
              </a:lnSpc>
              <a:spcBef>
                <a:spcPts val="880"/>
              </a:spcBef>
              <a:spcAft>
                <a:spcPts val="0"/>
              </a:spcAft>
            </a:pPr>
            <a:endParaRPr lang="en-US" altLang="zh-CN" sz="1800" spc="65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864235" indent="0" eaLnBrk="0">
              <a:lnSpc>
                <a:spcPct val="77000"/>
              </a:lnSpc>
              <a:spcBef>
                <a:spcPts val="880"/>
              </a:spcBef>
              <a:spcAft>
                <a:spcPts val="0"/>
              </a:spcAft>
              <a:buNone/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关系运算符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8675" marR="635" indent="266700" eaLnBrk="0">
              <a:lnSpc>
                <a:spcPct val="90000"/>
              </a:lnSpc>
              <a:spcBef>
                <a:spcPts val="505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关系运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符也叫做比较运算符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是用来描述两个数据之间的关系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判断结果为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1850" marR="635" indent="269240" eaLnBrk="0">
              <a:lnSpc>
                <a:spcPct val="92000"/>
              </a:lnSpc>
              <a:spcBef>
                <a:spcPts val="160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常见的关系运算符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 &lt;  (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小于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 &gt;  (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大于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 = =  (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等于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 &lt; =  (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小等于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 &gt; =  (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大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等于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!  =  (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不等于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果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true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2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 : </a:t>
            </a:r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Test_7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26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6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j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0260" eaLnBrk="0">
              <a:lnSpc>
                <a:spcPts val="126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c1= 'A ';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0260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7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c2= 'B ';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6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String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abc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String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="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abc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300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10= =20:"+ (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 =j));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3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("10= =20:"+ (</a:t>
            </a:r>
            <a:r>
              <a:rPr lang="en-US" altLang="zh-CN" sz="1800" spc="-3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! =j));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("A= =B:"+ (c1= =c2));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1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 =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: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 (c1&gt;=c2));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marR="692785" indent="252095" eaLnBrk="0">
              <a:lnSpc>
                <a:spcPct val="112000"/>
              </a:lnSpc>
              <a:spcBef>
                <a:spcPts val="365"/>
              </a:spcBef>
              <a:spcAft>
                <a:spcPts val="0"/>
              </a:spcAft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3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3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abc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 =</a:t>
            </a:r>
            <a:r>
              <a:rPr lang="en-US" altLang="zh-CN" sz="1800" spc="-3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abc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:"+ (s1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equals (s2)));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5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运行结果如下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130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10= =20:fals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130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0= =20:true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ts val="128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A= =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B:false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7970" eaLnBrk="0">
              <a:lnSpc>
                <a:spcPts val="1280"/>
              </a:lnSpc>
              <a:spcBef>
                <a:spcPts val="33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A= =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B:false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ts val="1260"/>
              </a:lnSpc>
              <a:spcBef>
                <a:spcPts val="330"/>
              </a:spcBef>
              <a:spcAft>
                <a:spcPts val="0"/>
              </a:spcAft>
            </a:pP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abc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 =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ab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:</a:t>
            </a:r>
            <a:r>
              <a:rPr lang="en-US" altLang="zh-CN" sz="1800" spc="-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true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2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2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2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32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32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位运算符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64775"/>
            <a:ext cx="10515600" cy="423017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36830" indent="0" eaLnBrk="0">
              <a:lnSpc>
                <a:spcPct val="77000"/>
              </a:lnSpc>
              <a:spcBef>
                <a:spcPts val="685"/>
              </a:spcBef>
              <a:spcAft>
                <a:spcPts val="0"/>
              </a:spcAft>
              <a:buNone/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780" marR="820420" indent="-1905" eaLnBrk="0">
              <a:lnSpc>
                <a:spcPct val="92000"/>
              </a:lnSpc>
              <a:spcBef>
                <a:spcPts val="505"/>
              </a:spcBef>
              <a:spcAft>
                <a:spcPts val="0"/>
              </a:spcAft>
            </a:pP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位运算符有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&amp; )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、非 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( ~ 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、或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|  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、异或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、右移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&gt;&gt; 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、左移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&lt;&lt; 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&amp; :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双目运算符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运算时均把运算数转换为二进制再做比较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规则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当相同的位上均为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175" marR="820420" indent="8255" eaLnBrk="0">
              <a:lnSpc>
                <a:spcPct val="90000"/>
              </a:lnSpc>
              <a:spcAft>
                <a:spcPts val="0"/>
              </a:spcAft>
            </a:pPr>
            <a:r>
              <a:rPr lang="en-US" altLang="zh-CN" sz="1800" spc="-9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时结果为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1 , 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否则结果为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0. 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1010&amp;1101 , 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转为二进制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1111110010&amp;10001001101 ,  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比较结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果为</a:t>
            </a:r>
            <a:r>
              <a:rPr lang="zh-CN" altLang="zh-CN" sz="1800" spc="-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1000000 </a:t>
            </a:r>
            <a:r>
              <a:rPr lang="zh-CN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转为十进制</a:t>
            </a:r>
            <a:r>
              <a:rPr lang="en-US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64</a:t>
            </a:r>
            <a:r>
              <a:rPr lang="zh-CN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。所以</a:t>
            </a:r>
            <a:r>
              <a:rPr lang="en-US" altLang="zh-CN" sz="1800" spc="-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1010&amp;1101 = 64;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6385" marR="1017905" indent="24130" eaLnBrk="0">
              <a:lnSpc>
                <a:spcPct val="90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|   :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当两边操作数的位有一边为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时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结果为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否则为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。如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1100 |  1010 =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1110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~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: 0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1 ,  1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30200" eaLnBrk="0">
              <a:lnSpc>
                <a:spcPct val="89000"/>
              </a:lnSpc>
            </a:pP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两边的位不同时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结果为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否则为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0.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1100 1010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= 0110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ct val="79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&gt;&gt;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a&gt;&gt;b ,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a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的二进制数表示形式右移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b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位。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6225" eaLnBrk="0">
              <a:lnSpc>
                <a:spcPct val="79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&lt;&lt;: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&lt;&lt;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将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的二进制数表示形式左移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位。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225" eaLnBrk="0">
              <a:lnSpc>
                <a:spcPct val="79000"/>
              </a:lnSpc>
              <a:spcBef>
                <a:spcPts val="10"/>
              </a:spcBef>
              <a:spcAft>
                <a:spcPts val="0"/>
              </a:spcAft>
            </a:pPr>
            <a:endParaRPr lang="en-US" altLang="zh-CN" sz="1800" spc="2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2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8 : </a:t>
            </a:r>
            <a:r>
              <a:rPr lang="zh-CN" altLang="zh-CN" sz="1800" spc="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Test_8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6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26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z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=-1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3000"/>
              </a:lnSpc>
              <a:spcBef>
                <a:spcPts val="350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&lt;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&lt;2"+ (x&lt;&lt;2));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&gt;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&gt;2"+ (y&gt;&gt;2));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7200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x&amp;y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"+ (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x&amp;y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3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行结果如下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&lt;&lt;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240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6860" eaLnBrk="0">
              <a:lnSpc>
                <a:spcPct val="96000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&gt;&gt;2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5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3685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&amp;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y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10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1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1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lang="en-US" altLang="zh-CN" sz="31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31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逻辑运算符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69875" eaLnBrk="0">
              <a:lnSpc>
                <a:spcPct val="93000"/>
              </a:lnSpc>
              <a:spcBef>
                <a:spcPts val="680"/>
              </a:spcBef>
              <a:spcAft>
                <a:spcPts val="0"/>
              </a:spcAft>
            </a:pPr>
            <a:endParaRPr lang="en-US" altLang="zh-CN" sz="1800" spc="4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eaLnBrk="0">
              <a:lnSpc>
                <a:spcPct val="93000"/>
              </a:lnSpc>
              <a:spcBef>
                <a:spcPts val="680"/>
              </a:spcBef>
              <a:spcAft>
                <a:spcPts val="0"/>
              </a:spcAft>
            </a:pPr>
            <a:endParaRPr lang="en-US" altLang="zh-CN" sz="1800" spc="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eaLnBrk="0">
              <a:lnSpc>
                <a:spcPct val="93000"/>
              </a:lnSpc>
              <a:spcBef>
                <a:spcPts val="680"/>
              </a:spcBef>
              <a:spcAft>
                <a:spcPts val="0"/>
              </a:spcAft>
            </a:pP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用于给变量赋值的运算符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4320" eaLnBrk="0">
              <a:lnSpc>
                <a:spcPct val="76000"/>
              </a:lnSpc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见的赋值运算符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240" eaLnBrk="0">
              <a:lnSpc>
                <a:spcPct val="76000"/>
              </a:lnSpc>
              <a:spcBef>
                <a:spcPts val="295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基本赋值运算符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=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给变量赋值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不是相等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= =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用来表示相等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76000"/>
              </a:lnSpc>
              <a:spcBef>
                <a:spcPts val="295"/>
              </a:spcBef>
              <a:spcAft>
                <a:spcPts val="0"/>
              </a:spcAft>
            </a:pPr>
            <a:r>
              <a:rPr lang="zh-CN" altLang="zh-CN" sz="1800" spc="-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扩展赋值</a:t>
            </a:r>
            <a:r>
              <a:rPr lang="zh-CN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算符 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比如 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+= , -= , ∗ = , / = , % = , &amp;= , ^= , | = , &lt;&lt;= , &gt;&gt;=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0510" eaLnBrk="0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+= 3  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∗ = 3  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% = 3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76000"/>
              </a:lnSpc>
              <a:spcBef>
                <a:spcPts val="290"/>
              </a:spcBef>
              <a:spcAft>
                <a:spcPts val="0"/>
              </a:spcAft>
            </a:pP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价于 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+3 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∗3 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x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%3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-4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-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-2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10 </a:t>
            </a:r>
            <a:r>
              <a:rPr lang="en-US" altLang="zh-CN" sz="1800" spc="-20" dirty="0">
                <a:solidFill>
                  <a:srgbClr val="00B0F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-2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Tes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_10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1=2;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5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2=4;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61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("b1+=b2="+ (b1+=b2));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82000"/>
              </a:lnSpc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("b1-=b2="+ (b1-=b2));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82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("b1* =b2="+ (b1* =b2));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8200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("b1/=b2="+ (b1/=b2));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8200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8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("b1% =b2="+ (b1% =b2));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结果如下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endParaRPr lang="en-US" altLang="zh-CN" sz="1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marL="269875" eaLnBrk="0">
              <a:lnSpc>
                <a:spcPts val="126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2=6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-=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* =b2=8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195"/>
              </a:lnSpc>
              <a:spcBef>
                <a:spcPts val="34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9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/=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ts val="1265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% =b2=2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25677"/>
            <a:ext cx="10515600" cy="475128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55270" marR="635" indent="264795" eaLnBrk="0">
              <a:lnSpc>
                <a:spcPct val="95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本章学习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量和变量的概念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掌握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中基本的数据类型的特点 。程序的运行就像在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厨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房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做菜一样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都是按照固定步骤具体执行的过程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最终把执行的结果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做出来的菜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呈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现出来。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21335" eaLnBrk="0">
              <a:lnSpc>
                <a:spcPct val="80000"/>
              </a:lnSpc>
            </a:pP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下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面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具体看一下这两个过程的联想对比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从中体会两者的关联。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47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2700" b="1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2700" b="1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2700" b="1" spc="7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1   </a:t>
            </a:r>
            <a:r>
              <a:rPr lang="zh-CN" altLang="zh-CN" sz="2700" b="1" spc="7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464" y="2635359"/>
            <a:ext cx="9067963" cy="29690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743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200" spc="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200" b="1" spc="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 </a:t>
            </a:r>
            <a:r>
              <a:rPr lang="en-US" altLang="zh-CN" sz="3200" b="1" spc="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3200" b="1" spc="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三元运算符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96180"/>
            <a:ext cx="10515600" cy="509669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0" indent="0" algn="r" eaLnBrk="0">
              <a:lnSpc>
                <a:spcPct val="79000"/>
              </a:lnSpc>
              <a:spcBef>
                <a:spcPts val="500"/>
              </a:spcBef>
              <a:buNone/>
            </a:pP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又叫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三目运算符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”, 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即由三部分组成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格式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 (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关系表达式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)?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: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2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945" indent="266700" eaLnBrk="0">
              <a:lnSpc>
                <a:spcPct val="94000"/>
              </a:lnSpc>
              <a:spcBef>
                <a:spcPts val="245"/>
              </a:spcBef>
              <a:spcAft>
                <a:spcPts val="0"/>
              </a:spcAft>
            </a:pP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运算流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如果关系表达式结果为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执行表达式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如果关系表达式结果为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false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则执行表达式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2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</a:t>
            </a:r>
            <a:r>
              <a:rPr lang="en-US" altLang="zh-CN" sz="2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</a:t>
            </a:r>
            <a:r>
              <a:rPr lang="en-US" altLang="zh-CN" sz="2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{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2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2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2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2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2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2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2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2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=10;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5465" eaLnBrk="0">
              <a:lnSpc>
                <a:spcPts val="1175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2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2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=20;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9275" eaLnBrk="0">
              <a:lnSpc>
                <a:spcPct val="85000"/>
              </a:lnSpc>
              <a:spcBef>
                <a:spcPts val="275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2800" spc="5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max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&gt;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?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 //</a:t>
            </a:r>
            <a:r>
              <a:rPr lang="zh-CN" altLang="zh-CN" sz="2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&gt;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zh-CN" altLang="zh-CN" sz="2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成立为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true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</a:t>
            </a:r>
            <a:r>
              <a:rPr lang="zh-CN" altLang="zh-CN" sz="2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则执行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</a:t>
            </a:r>
            <a:r>
              <a:rPr lang="zh-CN" altLang="zh-CN" sz="2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如果为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false</a:t>
            </a:r>
            <a:r>
              <a:rPr lang="en-US" altLang="zh-CN" sz="2800" spc="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</a:t>
            </a:r>
            <a:r>
              <a:rPr lang="zh-CN" altLang="zh-CN" sz="2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则执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175" eaLnBrk="0">
              <a:lnSpc>
                <a:spcPct val="85000"/>
              </a:lnSpc>
              <a:spcBef>
                <a:spcPts val="155"/>
              </a:spcBef>
              <a:spcAft>
                <a:spcPts val="0"/>
              </a:spcAft>
            </a:pPr>
            <a:r>
              <a:rPr lang="zh-CN" altLang="zh-CN" sz="2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zh-CN" altLang="zh-CN" sz="2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表达式 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93000"/>
              </a:lnSpc>
              <a:spcBef>
                <a:spcPts val="310"/>
              </a:spcBef>
              <a:spcAft>
                <a:spcPts val="0"/>
              </a:spcAft>
            </a:pPr>
            <a:r>
              <a:rPr lang="en-US" altLang="zh-CN" sz="2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2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2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2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2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2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2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(max);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32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结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果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 1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3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3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altLang="zh-CN" sz="1800" spc="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15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11 : </a:t>
            </a:r>
            <a:r>
              <a:rPr lang="zh-CN" altLang="zh-CN" sz="1800" spc="15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写出运行结果</a:t>
            </a:r>
            <a:endParaRPr lang="zh-CN" altLang="zh-CN" sz="1800" dirty="0">
              <a:solidFill>
                <a:srgbClr val="00B0F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Tes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_11 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main</a:t>
            </a:r>
            <a:r>
              <a:rPr lang="en-US" altLang="zh-CN" sz="1800" spc="-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(String []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){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1=2;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175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2=4;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26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1&gt;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2?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b1:b2;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770"/>
              </a:lnSpc>
              <a:spcBef>
                <a:spcPts val="18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("b1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b2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中比较大的是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"+b);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5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算结果为</a:t>
            </a:r>
            <a:r>
              <a:rPr lang="en-US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b2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中比较大的是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4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2835" eaLnBrk="0">
              <a:lnSpc>
                <a:spcPct val="68000"/>
              </a:lnSpc>
              <a:spcBef>
                <a:spcPts val="945"/>
              </a:spcBef>
              <a:spcAft>
                <a:spcPts val="0"/>
              </a:spcAft>
            </a:pPr>
            <a:endParaRPr lang="en-US" altLang="zh-CN" sz="1800" spc="-60" dirty="0">
              <a:solidFill>
                <a:srgbClr val="00AEEF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092835" eaLnBrk="0">
              <a:lnSpc>
                <a:spcPct val="68000"/>
              </a:lnSpc>
              <a:spcBef>
                <a:spcPts val="945"/>
              </a:spcBef>
              <a:spcAft>
                <a:spcPts val="0"/>
              </a:spcAft>
            </a:pPr>
            <a:endParaRPr lang="en-US" altLang="zh-CN" sz="1800" spc="-60" dirty="0">
              <a:solidFill>
                <a:srgbClr val="00AEEF"/>
              </a:solidFill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pPr marL="1092835" eaLnBrk="0">
              <a:lnSpc>
                <a:spcPct val="68000"/>
              </a:lnSpc>
              <a:spcBef>
                <a:spcPts val="945"/>
              </a:spcBef>
              <a:spcAft>
                <a:spcPts val="0"/>
              </a:spcAft>
            </a:pPr>
            <a:r>
              <a:rPr lang="en-US" altLang="zh-CN" sz="1800" spc="-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7</a:t>
            </a:r>
            <a:r>
              <a:rPr lang="en-US" altLang="zh-CN" sz="1800" spc="-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45" dirty="0" err="1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instanceof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310" marR="1270" indent="266065" eaLnBrk="0">
              <a:lnSpc>
                <a:spcPct val="98000"/>
              </a:lnSpc>
              <a:spcBef>
                <a:spcPts val="515"/>
              </a:spcBef>
              <a:spcAft>
                <a:spcPts val="0"/>
              </a:spcAft>
            </a:pP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该运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符是双目运算符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左面的操作元是一个对象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右面是一个类或接口 。当左面的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对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象是右面的类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或右边类的子孙类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创建的对象 、或者是右边接口的实现类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或实现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类的子孙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的对象时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该运算符运算结果是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否则是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6142"/>
            <a:ext cx="10515600" cy="651878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94105" eaLnBrk="0">
              <a:lnSpc>
                <a:spcPct val="77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5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8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运算符优先级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310" marR="1270" indent="264795" eaLnBrk="0">
              <a:lnSpc>
                <a:spcPct val="96000"/>
              </a:lnSpc>
              <a:spcBef>
                <a:spcPts val="510"/>
              </a:spcBef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的表达式就是用运算符连接起来的符合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规则的式子 。运算符的优先级决定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表达式中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运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算执行的先后顺序 。例如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&lt;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y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&amp;&amp;!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相当于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&lt;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y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&amp;&amp;  ( !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没有必要去记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忆运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算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符号的优先级别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在编写程序时可尽量的使用括号来实现你想要的运算次序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以免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产生难以阅读或含糊不清的计算顺序 。运算符的结合性决定了并列相同级别的运算符的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后顺序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加减的结合性是从左到右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8-5+3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相当于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(8 -5)  + 3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。具体优先级如下表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所示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9310" marR="1270" indent="264795" eaLnBrk="0">
              <a:lnSpc>
                <a:spcPct val="96000"/>
              </a:lnSpc>
              <a:spcBef>
                <a:spcPts val="510"/>
              </a:spcBef>
              <a:spcAft>
                <a:spcPts val="0"/>
              </a:spcAft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248145" y="1945512"/>
          <a:ext cx="5951957" cy="41368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6737"/>
                <a:gridCol w="2012966"/>
                <a:gridCol w="2011015"/>
                <a:gridCol w="1231239"/>
              </a:tblGrid>
              <a:tr h="229235">
                <a:tc>
                  <a:txBody>
                    <a:bodyPr/>
                    <a:lstStyle/>
                    <a:p>
                      <a:pPr marL="136525" eaLnBrk="0">
                        <a:lnSpc>
                          <a:spcPct val="76000"/>
                        </a:lnSpc>
                        <a:spcBef>
                          <a:spcPts val="460"/>
                        </a:spcBef>
                        <a:spcAft>
                          <a:spcPts val="0"/>
                        </a:spcAft>
                      </a:pPr>
                      <a:r>
                        <a:rPr lang="zh-CN" sz="850" spc="40">
                          <a:effectLst/>
                        </a:rPr>
                        <a:t>优先级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835" eaLnBrk="0">
                        <a:lnSpc>
                          <a:spcPct val="77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</a:pPr>
                      <a:r>
                        <a:rPr lang="zh-CN" sz="850" spc="40">
                          <a:effectLst/>
                        </a:rPr>
                        <a:t>运算</a:t>
                      </a:r>
                      <a:r>
                        <a:rPr lang="zh-CN" sz="850" spc="35">
                          <a:effectLst/>
                        </a:rPr>
                        <a:t>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00" eaLnBrk="0">
                        <a:lnSpc>
                          <a:spcPct val="75000"/>
                        </a:lnSpc>
                        <a:spcBef>
                          <a:spcPts val="46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类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9570" eaLnBrk="0">
                        <a:lnSpc>
                          <a:spcPct val="77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zh-CN" sz="850" spc="40">
                          <a:effectLst/>
                        </a:rPr>
                        <a:t>结合性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88290" eaLnBrk="0">
                        <a:lnSpc>
                          <a:spcPct val="7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1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8040" eaLnBrk="0">
                        <a:lnSpc>
                          <a:spcPct val="90000"/>
                        </a:lnSpc>
                        <a:spcBef>
                          <a:spcPts val="505"/>
                        </a:spcBef>
                        <a:spcAft>
                          <a:spcPts val="0"/>
                        </a:spcAft>
                      </a:pPr>
                      <a:r>
                        <a:rPr lang="en-US" sz="850" spc="-40">
                          <a:effectLst/>
                        </a:rPr>
                        <a:t>(</a:t>
                      </a:r>
                      <a:r>
                        <a:rPr lang="en-US" sz="850" spc="-220">
                          <a:effectLst/>
                        </a:rPr>
                        <a:t> </a:t>
                      </a:r>
                      <a:r>
                        <a:rPr lang="en-US" sz="850" spc="-40">
                          <a:effectLst/>
                        </a:rPr>
                        <a:t>)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8170" eaLnBrk="0">
                        <a:lnSpc>
                          <a:spcPct val="77000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zh-CN" sz="850" spc="55">
                          <a:effectLst/>
                        </a:rPr>
                        <a:t>括</a:t>
                      </a:r>
                      <a:r>
                        <a:rPr lang="zh-CN" sz="850" spc="40">
                          <a:effectLst/>
                        </a:rPr>
                        <a:t>号运算符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88290" eaLnBrk="0">
                        <a:lnSpc>
                          <a:spcPct val="7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1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9945" eaLnBrk="0">
                        <a:lnSpc>
                          <a:spcPct val="91000"/>
                        </a:lnSpc>
                        <a:spcBef>
                          <a:spcPts val="490"/>
                        </a:spcBef>
                        <a:spcAft>
                          <a:spcPts val="0"/>
                        </a:spcAft>
                      </a:pPr>
                      <a:r>
                        <a:rPr lang="en-US" sz="850" spc="-40">
                          <a:effectLst/>
                        </a:rPr>
                        <a:t>[</a:t>
                      </a:r>
                      <a:r>
                        <a:rPr lang="en-US" sz="850" spc="-215">
                          <a:effectLst/>
                        </a:rPr>
                        <a:t> </a:t>
                      </a:r>
                      <a:r>
                        <a:rPr lang="en-US" sz="850" spc="-40">
                          <a:effectLst/>
                        </a:rPr>
                        <a:t>]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115" eaLnBrk="0">
                        <a:lnSpc>
                          <a:spcPct val="77000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方</a:t>
                      </a:r>
                      <a:r>
                        <a:rPr lang="zh-CN" sz="850" spc="45">
                          <a:effectLst/>
                        </a:rPr>
                        <a:t>括号运算符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79400" eaLnBrk="0">
                        <a:lnSpc>
                          <a:spcPct val="7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2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1145" eaLnBrk="0">
                        <a:lnSpc>
                          <a:spcPct val="82000"/>
                        </a:lnSpc>
                        <a:spcBef>
                          <a:spcPts val="425"/>
                        </a:spcBef>
                        <a:spcAft>
                          <a:spcPts val="0"/>
                        </a:spcAft>
                      </a:pPr>
                      <a:r>
                        <a:rPr lang="en-US" sz="850" spc="30">
                          <a:effectLst/>
                        </a:rPr>
                        <a:t>!</a:t>
                      </a:r>
                      <a:r>
                        <a:rPr lang="zh-CN" sz="850" spc="20">
                          <a:effectLst/>
                        </a:rPr>
                        <a:t>、</a:t>
                      </a:r>
                      <a:r>
                        <a:rPr lang="en-US" sz="850" spc="20">
                          <a:effectLst/>
                        </a:rPr>
                        <a:t>+ (</a:t>
                      </a:r>
                      <a:r>
                        <a:rPr lang="zh-CN" sz="850" spc="20">
                          <a:effectLst/>
                        </a:rPr>
                        <a:t>正号</a:t>
                      </a:r>
                      <a:r>
                        <a:rPr lang="en-US" sz="850" spc="20">
                          <a:effectLst/>
                        </a:rPr>
                        <a:t>) </a:t>
                      </a:r>
                      <a:r>
                        <a:rPr lang="zh-CN" sz="850" spc="20">
                          <a:effectLst/>
                        </a:rPr>
                        <a:t>、</a:t>
                      </a:r>
                      <a:r>
                        <a:rPr lang="en-US" sz="850" spc="20">
                          <a:effectLst/>
                        </a:rPr>
                        <a:t>- (</a:t>
                      </a:r>
                      <a:r>
                        <a:rPr lang="zh-CN" sz="850" spc="20">
                          <a:effectLst/>
                        </a:rPr>
                        <a:t>符号</a:t>
                      </a:r>
                      <a:r>
                        <a:rPr lang="en-US" sz="850" spc="20">
                          <a:effectLst/>
                        </a:rPr>
                        <a:t>)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7535" eaLnBrk="0">
                        <a:lnSpc>
                          <a:spcPct val="77000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一元运算</a:t>
                      </a:r>
                      <a:r>
                        <a:rPr lang="zh-CN" sz="850" spc="40">
                          <a:effectLst/>
                        </a:rPr>
                        <a:t>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右至左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155">
                <a:tc>
                  <a:txBody>
                    <a:bodyPr/>
                    <a:lstStyle/>
                    <a:p>
                      <a:pPr marL="279400" eaLnBrk="0">
                        <a:lnSpc>
                          <a:spcPct val="7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2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2805" eaLnBrk="0">
                        <a:lnSpc>
                          <a:spcPct val="79000"/>
                        </a:lnSpc>
                        <a:spcBef>
                          <a:spcPts val="890"/>
                        </a:spcBef>
                        <a:spcAft>
                          <a:spcPts val="0"/>
                        </a:spcAft>
                      </a:pPr>
                      <a:r>
                        <a:rPr lang="en-US" sz="850" spc="20">
                          <a:effectLst/>
                        </a:rPr>
                        <a:t>~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115" eaLnBrk="0">
                        <a:lnSpc>
                          <a:spcPct val="77000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位</a:t>
                      </a:r>
                      <a:r>
                        <a:rPr lang="zh-CN" sz="850" spc="45">
                          <a:effectLst/>
                        </a:rPr>
                        <a:t>逻辑运算符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右至左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309025">
                <a:tc>
                  <a:txBody>
                    <a:bodyPr/>
                    <a:lstStyle/>
                    <a:p>
                      <a:pPr marL="279400" eaLnBrk="0">
                        <a:lnSpc>
                          <a:spcPct val="77000"/>
                        </a:lnSpc>
                        <a:spcBef>
                          <a:spcPts val="565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2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7230" eaLnBrk="0">
                        <a:lnSpc>
                          <a:spcPct val="8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850" spc="90">
                          <a:effectLst/>
                        </a:rPr>
                        <a:t>+</a:t>
                      </a:r>
                      <a:r>
                        <a:rPr lang="en-US" sz="850" spc="75">
                          <a:effectLst/>
                        </a:rPr>
                        <a:t>+</a:t>
                      </a:r>
                      <a:r>
                        <a:rPr lang="zh-CN" sz="850" spc="75">
                          <a:effectLst/>
                        </a:rPr>
                        <a:t>、</a:t>
                      </a:r>
                      <a:r>
                        <a:rPr lang="en-US" sz="850" spc="75">
                          <a:effectLst/>
                        </a:rPr>
                        <a:t>--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 eaLnBrk="0">
                        <a:lnSpc>
                          <a:spcPct val="77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</a:pPr>
                      <a:r>
                        <a:rPr lang="zh-CN" sz="850" spc="60">
                          <a:effectLst/>
                        </a:rPr>
                        <a:t>递</a:t>
                      </a:r>
                      <a:r>
                        <a:rPr lang="zh-CN" sz="850" spc="45">
                          <a:effectLst/>
                        </a:rPr>
                        <a:t>增与递减运算符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右至左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155">
                <a:tc>
                  <a:txBody>
                    <a:bodyPr/>
                    <a:lstStyle/>
                    <a:p>
                      <a:pPr marL="280670" eaLnBrk="0">
                        <a:lnSpc>
                          <a:spcPct val="79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3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4690" eaLnBrk="0">
                        <a:lnSpc>
                          <a:spcPct val="80000"/>
                        </a:lnSpc>
                        <a:spcBef>
                          <a:spcPts val="570"/>
                        </a:spcBef>
                        <a:spcAft>
                          <a:spcPts val="0"/>
                        </a:spcAft>
                      </a:pPr>
                      <a:r>
                        <a:rPr lang="en-US" sz="850" spc="-55">
                          <a:effectLst/>
                        </a:rPr>
                        <a:t>∗</a:t>
                      </a:r>
                      <a:r>
                        <a:rPr lang="en-US" sz="850" spc="-40">
                          <a:effectLst/>
                        </a:rPr>
                        <a:t> </a:t>
                      </a:r>
                      <a:r>
                        <a:rPr lang="zh-CN" sz="850" spc="-40">
                          <a:effectLst/>
                        </a:rPr>
                        <a:t>、</a:t>
                      </a:r>
                      <a:r>
                        <a:rPr lang="en-US" sz="850" spc="-40">
                          <a:effectLst/>
                        </a:rPr>
                        <a:t>/</a:t>
                      </a:r>
                      <a:r>
                        <a:rPr lang="zh-CN" sz="850" spc="-40">
                          <a:effectLst/>
                        </a:rPr>
                        <a:t>、</a:t>
                      </a:r>
                      <a:r>
                        <a:rPr lang="en-US" sz="850" spc="-40">
                          <a:effectLst/>
                        </a:rPr>
                        <a:t>%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265" eaLnBrk="0">
                        <a:lnSpc>
                          <a:spcPct val="77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算</a:t>
                      </a:r>
                      <a:r>
                        <a:rPr lang="zh-CN" sz="850" spc="45">
                          <a:effectLst/>
                        </a:rPr>
                        <a:t>术运算符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76860" eaLnBrk="0">
                        <a:lnSpc>
                          <a:spcPct val="77000"/>
                        </a:lnSpc>
                        <a:spcBef>
                          <a:spcPts val="570"/>
                        </a:spcBef>
                        <a:spcAft>
                          <a:spcPts val="0"/>
                        </a:spcAft>
                      </a:pPr>
                      <a:r>
                        <a:rPr lang="en-US" sz="850" spc="5">
                          <a:effectLst/>
                        </a:rPr>
                        <a:t>4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5175" eaLnBrk="0">
                        <a:lnSpc>
                          <a:spcPct val="87000"/>
                        </a:lnSpc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en-US" sz="850" spc="60">
                          <a:effectLst/>
                        </a:rPr>
                        <a:t>+</a:t>
                      </a:r>
                      <a:r>
                        <a:rPr lang="zh-CN" sz="850" spc="55">
                          <a:effectLst/>
                        </a:rPr>
                        <a:t>、</a:t>
                      </a:r>
                      <a:r>
                        <a:rPr lang="en-US" sz="850" spc="55">
                          <a:effectLst/>
                        </a:rPr>
                        <a:t>-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265" eaLnBrk="0">
                        <a:lnSpc>
                          <a:spcPct val="77000"/>
                        </a:lnSpc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算</a:t>
                      </a:r>
                      <a:r>
                        <a:rPr lang="zh-CN" sz="850" spc="45">
                          <a:effectLst/>
                        </a:rPr>
                        <a:t>术运算符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79400" eaLnBrk="0">
                        <a:lnSpc>
                          <a:spcPct val="79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5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7230" eaLnBrk="0">
                        <a:lnSpc>
                          <a:spcPct val="74000"/>
                        </a:lnSpc>
                        <a:spcBef>
                          <a:spcPts val="715"/>
                        </a:spcBef>
                        <a:spcAft>
                          <a:spcPts val="0"/>
                        </a:spcAft>
                      </a:pPr>
                      <a:r>
                        <a:rPr lang="en-US" sz="850" spc="90">
                          <a:effectLst/>
                        </a:rPr>
                        <a:t>&lt;</a:t>
                      </a:r>
                      <a:r>
                        <a:rPr lang="en-US" sz="850" spc="75">
                          <a:effectLst/>
                        </a:rPr>
                        <a:t>&lt;</a:t>
                      </a:r>
                      <a:r>
                        <a:rPr lang="zh-CN" sz="850" spc="75">
                          <a:effectLst/>
                        </a:rPr>
                        <a:t>、</a:t>
                      </a:r>
                      <a:r>
                        <a:rPr lang="en-US" sz="850" spc="75">
                          <a:effectLst/>
                        </a:rPr>
                        <a:t>&gt;&gt;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8300" eaLnBrk="0">
                        <a:lnSpc>
                          <a:spcPct val="77000"/>
                        </a:lnSpc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zh-CN" sz="850" spc="30">
                          <a:effectLst/>
                        </a:rPr>
                        <a:t>位</a:t>
                      </a:r>
                      <a:r>
                        <a:rPr lang="zh-CN" sz="850" spc="20">
                          <a:effectLst/>
                        </a:rPr>
                        <a:t>左</a:t>
                      </a:r>
                      <a:r>
                        <a:rPr lang="zh-CN" sz="850" spc="15">
                          <a:effectLst/>
                        </a:rPr>
                        <a:t>移 、右移运算符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79400" eaLnBrk="0">
                        <a:lnSpc>
                          <a:spcPct val="79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6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2760" eaLnBrk="0">
                        <a:lnSpc>
                          <a:spcPct val="67000"/>
                        </a:lnSpc>
                        <a:spcBef>
                          <a:spcPts val="715"/>
                        </a:spcBef>
                        <a:spcAft>
                          <a:spcPts val="0"/>
                        </a:spcAft>
                      </a:pPr>
                      <a:r>
                        <a:rPr lang="en-US" sz="850" spc="-120">
                          <a:effectLst/>
                        </a:rPr>
                        <a:t>&gt;</a:t>
                      </a:r>
                      <a:r>
                        <a:rPr lang="en-US" sz="850" spc="-80">
                          <a:effectLst/>
                        </a:rPr>
                        <a:t> </a:t>
                      </a:r>
                      <a:r>
                        <a:rPr lang="zh-CN" sz="850" spc="-80">
                          <a:effectLst/>
                        </a:rPr>
                        <a:t>、</a:t>
                      </a:r>
                      <a:r>
                        <a:rPr lang="en-US" sz="850" spc="-80">
                          <a:effectLst/>
                        </a:rPr>
                        <a:t>&gt; = </a:t>
                      </a:r>
                      <a:r>
                        <a:rPr lang="zh-CN" sz="850" spc="-80">
                          <a:effectLst/>
                        </a:rPr>
                        <a:t>、</a:t>
                      </a:r>
                      <a:r>
                        <a:rPr lang="en-US" sz="850" spc="-80">
                          <a:effectLst/>
                        </a:rPr>
                        <a:t>&lt; </a:t>
                      </a:r>
                      <a:r>
                        <a:rPr lang="zh-CN" sz="850" spc="-80">
                          <a:effectLst/>
                        </a:rPr>
                        <a:t>、</a:t>
                      </a:r>
                      <a:r>
                        <a:rPr lang="en-US" sz="850" spc="-80">
                          <a:effectLst/>
                        </a:rPr>
                        <a:t>&lt; =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265" eaLnBrk="0">
                        <a:lnSpc>
                          <a:spcPct val="77000"/>
                        </a:lnSpc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关</a:t>
                      </a:r>
                      <a:r>
                        <a:rPr lang="zh-CN" sz="850" spc="45">
                          <a:effectLst/>
                        </a:rPr>
                        <a:t>系运算符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155">
                <a:tc>
                  <a:txBody>
                    <a:bodyPr/>
                    <a:lstStyle/>
                    <a:p>
                      <a:pPr marL="278130" eaLnBrk="0">
                        <a:lnSpc>
                          <a:spcPct val="77000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7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9130" eaLnBrk="0">
                        <a:lnSpc>
                          <a:spcPct val="8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60">
                          <a:effectLst/>
                        </a:rPr>
                        <a:t>=</a:t>
                      </a:r>
                      <a:r>
                        <a:rPr lang="en-US" sz="850" spc="-35">
                          <a:effectLst/>
                        </a:rPr>
                        <a:t> = </a:t>
                      </a:r>
                      <a:r>
                        <a:rPr lang="zh-CN" sz="850" spc="-35">
                          <a:effectLst/>
                        </a:rPr>
                        <a:t>、</a:t>
                      </a:r>
                      <a:r>
                        <a:rPr lang="en-US" sz="850" spc="-35">
                          <a:effectLst/>
                        </a:rPr>
                        <a:t>! =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265" eaLnBrk="0">
                        <a:lnSpc>
                          <a:spcPct val="77000"/>
                        </a:lnSpc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关</a:t>
                      </a:r>
                      <a:r>
                        <a:rPr lang="zh-CN" sz="850" spc="45">
                          <a:effectLst/>
                        </a:rPr>
                        <a:t>系运算符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81940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8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5280" eaLnBrk="0">
                        <a:lnSpc>
                          <a:spcPct val="81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850" spc="120">
                          <a:effectLst/>
                        </a:rPr>
                        <a:t>&amp;</a:t>
                      </a:r>
                      <a:r>
                        <a:rPr lang="en-US" sz="850" spc="105">
                          <a:effectLst/>
                        </a:rPr>
                        <a:t> (</a:t>
                      </a:r>
                      <a:r>
                        <a:rPr lang="zh-CN" sz="850" spc="105">
                          <a:effectLst/>
                        </a:rPr>
                        <a:t>位运算符号 </a:t>
                      </a:r>
                      <a:r>
                        <a:rPr lang="en-US" sz="850">
                          <a:effectLst/>
                        </a:rPr>
                        <a:t>AND</a:t>
                      </a:r>
                      <a:r>
                        <a:rPr lang="en-US" sz="850" spc="105">
                          <a:effectLst/>
                        </a:rPr>
                        <a:t>)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115" eaLnBrk="0">
                        <a:lnSpc>
                          <a:spcPct val="7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50" dirty="0">
                          <a:effectLst/>
                        </a:rPr>
                        <a:t>位</a:t>
                      </a:r>
                      <a:r>
                        <a:rPr lang="zh-CN" sz="850" spc="45" dirty="0">
                          <a:effectLst/>
                        </a:rPr>
                        <a:t>逻辑运算符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78765" eaLnBrk="0">
                        <a:lnSpc>
                          <a:spcPct val="79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>
                          <a:effectLst/>
                        </a:rPr>
                        <a:t>9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4965" eaLnBrk="0">
                        <a:lnSpc>
                          <a:spcPts val="1610"/>
                        </a:lnSpc>
                      </a:pPr>
                      <a:r>
                        <a:rPr lang="en-US" sz="800" spc="130">
                          <a:effectLst/>
                        </a:rPr>
                        <a:t>^</a:t>
                      </a:r>
                      <a:r>
                        <a:rPr lang="en-US" sz="800" spc="115">
                          <a:effectLst/>
                        </a:rPr>
                        <a:t> (</a:t>
                      </a:r>
                      <a:r>
                        <a:rPr lang="zh-CN" sz="800" spc="115">
                          <a:effectLst/>
                        </a:rPr>
                        <a:t>位运算符号 </a:t>
                      </a:r>
                      <a:r>
                        <a:rPr lang="en-US" sz="800">
                          <a:effectLst/>
                        </a:rPr>
                        <a:t>XOR</a:t>
                      </a:r>
                      <a:r>
                        <a:rPr lang="en-US" sz="800" spc="115">
                          <a:effectLst/>
                        </a:rPr>
                        <a:t>)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115" eaLnBrk="0">
                        <a:lnSpc>
                          <a:spcPct val="7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位</a:t>
                      </a:r>
                      <a:r>
                        <a:rPr lang="zh-CN" sz="850" spc="45">
                          <a:effectLst/>
                        </a:rPr>
                        <a:t>逻辑运算符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155">
                <a:tc>
                  <a:txBody>
                    <a:bodyPr/>
                    <a:lstStyle/>
                    <a:p>
                      <a:pPr marL="260985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10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9890" eaLnBrk="0">
                        <a:lnSpc>
                          <a:spcPct val="81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850" spc="70">
                          <a:effectLst/>
                        </a:rPr>
                        <a:t>|</a:t>
                      </a:r>
                      <a:r>
                        <a:rPr lang="en-US" sz="850" spc="40">
                          <a:effectLst/>
                        </a:rPr>
                        <a:t>  (</a:t>
                      </a:r>
                      <a:r>
                        <a:rPr lang="zh-CN" sz="850" spc="40">
                          <a:effectLst/>
                        </a:rPr>
                        <a:t>位运算符号 </a:t>
                      </a:r>
                      <a:r>
                        <a:rPr lang="en-US" sz="850">
                          <a:effectLst/>
                        </a:rPr>
                        <a:t>OR</a:t>
                      </a:r>
                      <a:r>
                        <a:rPr lang="en-US" sz="850" spc="40">
                          <a:effectLst/>
                        </a:rPr>
                        <a:t>)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115" eaLnBrk="0">
                        <a:lnSpc>
                          <a:spcPct val="7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zh-CN" sz="850" spc="50">
                          <a:effectLst/>
                        </a:rPr>
                        <a:t>位</a:t>
                      </a:r>
                      <a:r>
                        <a:rPr lang="zh-CN" sz="850" spc="45">
                          <a:effectLst/>
                        </a:rPr>
                        <a:t>逻辑运算符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60985" eaLnBrk="0">
                        <a:lnSpc>
                          <a:spcPct val="77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11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4545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195">
                          <a:effectLst/>
                        </a:rPr>
                        <a:t>&amp;</a:t>
                      </a:r>
                      <a:r>
                        <a:rPr lang="en-US" sz="850" spc="190">
                          <a:effectLst/>
                        </a:rPr>
                        <a:t>&amp;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7535" eaLnBrk="0">
                        <a:lnSpc>
                          <a:spcPct val="7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逻辑运算</a:t>
                      </a:r>
                      <a:r>
                        <a:rPr lang="zh-CN" sz="850" spc="40">
                          <a:effectLst/>
                        </a:rPr>
                        <a:t>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60985" eaLnBrk="0">
                        <a:lnSpc>
                          <a:spcPct val="77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12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5180" eaLnBrk="0">
                        <a:lnSpc>
                          <a:spcPct val="6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20">
                          <a:effectLst/>
                        </a:rPr>
                        <a:t>|</a:t>
                      </a:r>
                      <a:r>
                        <a:rPr lang="en-US" sz="850" spc="15">
                          <a:effectLst/>
                        </a:rPr>
                        <a:t> |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7535" eaLnBrk="0">
                        <a:lnSpc>
                          <a:spcPct val="7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逻辑运算</a:t>
                      </a:r>
                      <a:r>
                        <a:rPr lang="zh-CN" sz="850" spc="40">
                          <a:effectLst/>
                        </a:rPr>
                        <a:t>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左至右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4790">
                <a:tc>
                  <a:txBody>
                    <a:bodyPr/>
                    <a:lstStyle/>
                    <a:p>
                      <a:pPr marL="260985" eaLnBrk="0">
                        <a:lnSpc>
                          <a:spcPct val="79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13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14705" eaLnBrk="0">
                        <a:lnSpc>
                          <a:spcPct val="78000"/>
                        </a:lnSpc>
                        <a:spcBef>
                          <a:spcPts val="650"/>
                        </a:spcBef>
                        <a:spcAft>
                          <a:spcPts val="0"/>
                        </a:spcAft>
                      </a:pPr>
                      <a:r>
                        <a:rPr lang="en-US" sz="850" spc="-10">
                          <a:effectLst/>
                        </a:rPr>
                        <a:t>?</a:t>
                      </a:r>
                      <a:r>
                        <a:rPr lang="en-US" sz="850" spc="-5">
                          <a:effectLst/>
                        </a:rPr>
                        <a:t> :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7535" eaLnBrk="0">
                        <a:lnSpc>
                          <a:spcPct val="7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45">
                          <a:effectLst/>
                        </a:rPr>
                        <a:t>条件运算</a:t>
                      </a:r>
                      <a:r>
                        <a:rPr lang="zh-CN" sz="850" spc="40">
                          <a:effectLst/>
                        </a:rPr>
                        <a:t>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zh-CN" sz="850" spc="20">
                          <a:effectLst/>
                        </a:rPr>
                        <a:t>由</a:t>
                      </a:r>
                      <a:r>
                        <a:rPr lang="zh-CN" sz="850" spc="15">
                          <a:effectLst/>
                        </a:rPr>
                        <a:t>右至左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9235">
                <a:tc>
                  <a:txBody>
                    <a:bodyPr/>
                    <a:lstStyle/>
                    <a:p>
                      <a:pPr marL="260985" eaLnBrk="0">
                        <a:lnSpc>
                          <a:spcPct val="77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14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4710" eaLnBrk="0">
                        <a:lnSpc>
                          <a:spcPct val="6800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en-US" sz="850" spc="20">
                          <a:effectLst/>
                        </a:rPr>
                        <a:t>=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8170" eaLnBrk="0">
                        <a:lnSpc>
                          <a:spcPct val="7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zh-CN" sz="850" spc="55">
                          <a:effectLst/>
                        </a:rPr>
                        <a:t>赋</a:t>
                      </a:r>
                      <a:r>
                        <a:rPr lang="zh-CN" sz="850" spc="40">
                          <a:effectLst/>
                        </a:rPr>
                        <a:t>值运算符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5755" eaLnBrk="0">
                        <a:lnSpc>
                          <a:spcPct val="75000"/>
                        </a:lnSpc>
                        <a:spcBef>
                          <a:spcPts val="460"/>
                        </a:spcBef>
                        <a:spcAft>
                          <a:spcPts val="0"/>
                        </a:spcAft>
                      </a:pPr>
                      <a:r>
                        <a:rPr lang="zh-CN" sz="850" spc="20" dirty="0">
                          <a:effectLst/>
                        </a:rPr>
                        <a:t>由</a:t>
                      </a:r>
                      <a:r>
                        <a:rPr lang="zh-CN" sz="850" spc="15" dirty="0">
                          <a:effectLst/>
                        </a:rPr>
                        <a:t>右至左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2526" y="6269206"/>
            <a:ext cx="1021168" cy="28883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390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2400" b="1" spc="3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</a:br>
            <a:br>
              <a:rPr lang="en-US" altLang="zh-CN" sz="2400" b="1" spc="3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</a:br>
            <a:r>
              <a:rPr lang="en-US" altLang="zh-CN" sz="2400" b="1" spc="3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2</a:t>
            </a:r>
            <a:r>
              <a:rPr lang="en-US" altLang="zh-CN" sz="2400" b="1" spc="2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2400" b="1" spc="1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4  </a:t>
            </a:r>
            <a:r>
              <a:rPr lang="en-US" altLang="zh-CN" sz="2400" b="1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2400" b="1" spc="1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2400" b="1" spc="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中的标识符 </a:t>
            </a:r>
            <a:r>
              <a:rPr lang="zh-CN" altLang="zh-CN" sz="2400" b="1" spc="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2400" b="1" spc="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关键字</a:t>
            </a:r>
            <a:br>
              <a:rPr lang="zh-CN" altLang="zh-CN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324485" eaLnBrk="0">
              <a:lnSpc>
                <a:spcPct val="89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5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情景导入 </a:t>
            </a:r>
            <a:r>
              <a:rPr lang="en-US" altLang="zh-CN" sz="1800" spc="5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r>
              <a:rPr lang="en-US" altLang="zh-CN" sz="1800" spc="2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注释就是在做菜时加上步骤说明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标识符就是给做好的菜或原材料起的名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828040" indent="57785" eaLnBrk="0">
              <a:lnSpc>
                <a:spcPct val="103000"/>
              </a:lnSpc>
              <a:spcBef>
                <a:spcPts val="130"/>
              </a:spcBef>
              <a:spcAft>
                <a:spcPts val="0"/>
              </a:spcAft>
            </a:pPr>
            <a:r>
              <a:rPr lang="zh-CN" altLang="zh-CN" sz="1800" spc="1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字 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比如西红柿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鸡蛋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西红柿炒鸡蛋等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关键字是事先约定好的名字 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比如做菜中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“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炒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”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“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炖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”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“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煮</a:t>
            </a:r>
            <a:r>
              <a:rPr lang="en-US" altLang="zh-CN" sz="1800" spc="-1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” ……</a:t>
            </a:r>
            <a:r>
              <a:rPr lang="zh-CN" altLang="zh-CN" sz="1800" spc="-1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325120" eaLnBrk="0">
              <a:lnSpc>
                <a:spcPct val="80000"/>
              </a:lnSpc>
              <a:spcBef>
                <a:spcPts val="395"/>
              </a:spcBef>
              <a:spcAft>
                <a:spcPts val="0"/>
              </a:spcAft>
            </a:pPr>
            <a:r>
              <a:rPr lang="zh-CN" altLang="zh-CN" sz="1800" spc="-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注释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" marR="828040" indent="269875" eaLnBrk="0">
              <a:lnSpc>
                <a:spcPct val="93000"/>
              </a:lnSpc>
              <a:spcBef>
                <a:spcPts val="915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注释就是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对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代码的解释和说明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其目的是让人们能够更加轻松地了解代码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注释是编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写程序时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写程序的人给一个语句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程序段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函数等的解释或提示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能提高程序代码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读性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释只是为了提高可读性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不会被计算机编译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不会影响到代码执行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" marR="828040" indent="267970" eaLnBrk="0"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中注释的语法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写在要解释的代码行或代码段上方或右方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一个好的程序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应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在源代码中有合适的注释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7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语言中定义了三种注释形式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单行注释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多行注释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文档注释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76000"/>
              </a:lnSpc>
              <a:spcBef>
                <a:spcPts val="275"/>
              </a:spcBef>
              <a:spcAft>
                <a:spcPts val="0"/>
              </a:spcAft>
            </a:pP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单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行注释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//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解释的内容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0455" eaLnBrk="0">
              <a:lnSpc>
                <a:spcPct val="75000"/>
              </a:lnSpc>
              <a:spcBef>
                <a:spcPts val="310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多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行注释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 / ∗ 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解释的内容 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∗/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915" eaLnBrk="0">
              <a:lnSpc>
                <a:spcPct val="82000"/>
              </a:lnSpc>
              <a:spcBef>
                <a:spcPts val="325"/>
              </a:spcBef>
              <a:spcAft>
                <a:spcPts val="0"/>
              </a:spcAft>
            </a:pP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文档注释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javadoc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注释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/ ∗ ∗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解释的内容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∗/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3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代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码规范</a:t>
            </a:r>
            <a:r>
              <a:rPr lang="en-US" altLang="zh-CN" sz="1800" spc="25" dirty="0">
                <a:effectLst/>
                <a:latin typeface="MS Gothic" panose="020B0609070205080204" pitchFamily="49" charset="-128"/>
                <a:cs typeface="MS Gothic" panose="020B0609070205080204" pitchFamily="49" charset="-128"/>
              </a:rPr>
              <a:t>: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好的程序员写的代码不只是给机器看 </a:t>
            </a:r>
            <a:r>
              <a:rPr lang="en-US" altLang="zh-CN" sz="1800" spc="25" dirty="0">
                <a:effectLst/>
                <a:latin typeface="MS Gothic" panose="020B0609070205080204" pitchFamily="49" charset="-128"/>
                <a:cs typeface="MS Gothic" panose="020B0609070205080204" pitchFamily="49" charset="-128"/>
              </a:rPr>
              <a:t>,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还要给人看 </a:t>
            </a:r>
            <a:r>
              <a:rPr lang="zh-CN" altLang="zh-CN" sz="1800" spc="25" dirty="0">
                <a:effectLst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9990"/>
            <a:ext cx="10515600" cy="66580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91565" indent="3810" eaLnBrk="0">
              <a:lnSpc>
                <a:spcPct val="96000"/>
              </a:lnSpc>
              <a:spcBef>
                <a:spcPts val="205"/>
              </a:spcBef>
              <a:spcAft>
                <a:spcPts val="0"/>
              </a:spcAft>
            </a:pP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1.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编写合适的注释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单行注释后要写一个空格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                                                      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2.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注意下一级的代码要缩进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同一级的代码要注意左对齐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                                       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3.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左大括号前不换行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左大括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后换行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右大括号独占一行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且和这行代码声明对齐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4.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类名命名注意不要出现空格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特殊符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8550" eaLnBrk="0">
              <a:lnSpc>
                <a:spcPct val="89000"/>
              </a:lnSpc>
              <a:spcBef>
                <a:spcPts val="450"/>
              </a:spcBef>
              <a:spcAft>
                <a:spcPts val="0"/>
              </a:spcAft>
            </a:pP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标识符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77000"/>
              </a:lnSpc>
              <a:spcBef>
                <a:spcPts val="785"/>
              </a:spcBef>
              <a:spcAft>
                <a:spcPts val="0"/>
              </a:spcAft>
            </a:pP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标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识符主要用于为变量命名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具体命名要求如下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33475" eaLnBrk="0">
              <a:lnSpc>
                <a:spcPct val="74000"/>
              </a:lnSpc>
              <a:spcBef>
                <a:spcPts val="325"/>
              </a:spcBef>
              <a:spcAft>
                <a:spcPts val="0"/>
              </a:spcAft>
            </a:pPr>
            <a:r>
              <a:rPr lang="en-US" altLang="zh-CN" sz="1800" spc="-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•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以字母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汉字 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“ 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$ ”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符或者下划线</a:t>
            </a:r>
            <a:r>
              <a:rPr lang="en-US" altLang="zh-CN" sz="1800" spc="-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“_”</a:t>
            </a:r>
            <a:r>
              <a:rPr lang="zh-CN" altLang="zh-CN" sz="1800" spc="-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33475" eaLnBrk="0">
              <a:lnSpc>
                <a:spcPct val="77000"/>
              </a:lnSpc>
              <a:spcBef>
                <a:spcPts val="405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•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首字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符除外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可以包含字母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汉字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“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$ ”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符或者下划线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“_”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和数字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33475" eaLnBrk="0">
              <a:lnSpc>
                <a:spcPct val="77000"/>
              </a:lnSpc>
              <a:spcBef>
                <a:spcPts val="340"/>
              </a:spcBef>
              <a:spcAft>
                <a:spcPts val="0"/>
              </a:spcAft>
            </a:pPr>
            <a:r>
              <a:rPr lang="en-US" altLang="zh-CN" sz="1800" spc="9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•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不能与系统关键字重名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9820" eaLnBrk="0">
              <a:lnSpc>
                <a:spcPct val="88000"/>
              </a:lnSpc>
              <a:spcBef>
                <a:spcPts val="960"/>
              </a:spcBef>
              <a:spcAft>
                <a:spcPts val="0"/>
              </a:spcAft>
            </a:pPr>
            <a:r>
              <a:rPr lang="zh-CN" altLang="zh-CN" sz="1800" spc="-3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en-US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Java 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中关键字 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保留字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0580" marR="1905" indent="263525" eaLnBrk="0">
              <a:lnSpc>
                <a:spcPct val="95000"/>
              </a:lnSpc>
              <a:spcBef>
                <a:spcPts val="80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有一些特定含义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、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并用做特殊用途的单词称为关键字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(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keyword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)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所有关键字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都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是小写的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r>
              <a:rPr lang="en-US" altLang="zh-CN" sz="1800" spc="-25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goto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const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虽然从未被使用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但也作为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关键字保留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80000"/>
              </a:lnSpc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中一共有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51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个关键字 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如下表所示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50515" eaLnBrk="0">
              <a:lnSpc>
                <a:spcPct val="87000"/>
              </a:lnSpc>
              <a:spcBef>
                <a:spcPts val="1025"/>
              </a:spcBef>
              <a:spcAft>
                <a:spcPts val="0"/>
              </a:spcAft>
            </a:pPr>
            <a:r>
              <a:rPr lang="zh-CN" altLang="zh-CN" sz="18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表 </a:t>
            </a:r>
            <a:r>
              <a:rPr lang="en-US" altLang="zh-CN" sz="1800" spc="-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2-5  </a:t>
            </a:r>
            <a:r>
              <a:rPr lang="zh-CN" altLang="zh-CN" sz="1800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表 </a:t>
            </a:r>
            <a:r>
              <a:rPr lang="en-US" altLang="zh-CN" sz="1800" spc="-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Java </a:t>
            </a:r>
            <a:r>
              <a:rPr lang="zh-CN" altLang="zh-CN" sz="1800" spc="-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关键字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36868" y="4473677"/>
          <a:ext cx="7230153" cy="2184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6669"/>
                <a:gridCol w="1196521"/>
                <a:gridCol w="1196521"/>
                <a:gridCol w="1196521"/>
                <a:gridCol w="1197400"/>
                <a:gridCol w="1196521"/>
              </a:tblGrid>
              <a:tr h="246729">
                <a:tc>
                  <a:txBody>
                    <a:bodyPr/>
                    <a:lstStyle/>
                    <a:p>
                      <a:pPr marL="280670" eaLnBrk="0">
                        <a:lnSpc>
                          <a:spcPct val="8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75">
                          <a:effectLst/>
                        </a:rPr>
                        <a:t>a</a:t>
                      </a:r>
                      <a:r>
                        <a:rPr lang="en-US" sz="850" spc="-65">
                          <a:effectLst/>
                        </a:rPr>
                        <a:t>bstract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7340" eaLnBrk="0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850" spc="-75">
                          <a:effectLst/>
                        </a:rPr>
                        <a:t>a</a:t>
                      </a:r>
                      <a:r>
                        <a:rPr lang="en-US" sz="850" spc="-65">
                          <a:effectLst/>
                        </a:rPr>
                        <a:t>ssert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3525" eaLnBrk="0">
                        <a:lnSpc>
                          <a:spcPct val="8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55">
                          <a:effectLst/>
                        </a:rPr>
                        <a:t>b</a:t>
                      </a:r>
                      <a:r>
                        <a:rPr lang="en-US" sz="850" spc="-45">
                          <a:effectLst/>
                        </a:rPr>
                        <a:t>oolean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9245" eaLnBrk="0">
                        <a:lnSpc>
                          <a:spcPct val="8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45">
                          <a:effectLst/>
                        </a:rPr>
                        <a:t>b</a:t>
                      </a:r>
                      <a:r>
                        <a:rPr lang="en-US" sz="850" spc="-40">
                          <a:effectLst/>
                        </a:rPr>
                        <a:t>reak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0360" eaLnBrk="0">
                        <a:lnSpc>
                          <a:spcPct val="7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65">
                          <a:effectLst/>
                        </a:rPr>
                        <a:t>b</a:t>
                      </a:r>
                      <a:r>
                        <a:rPr lang="en-US" sz="850" spc="-55">
                          <a:effectLst/>
                        </a:rPr>
                        <a:t>yte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6380" eaLnBrk="0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850" spc="-80">
                          <a:effectLst/>
                        </a:rPr>
                        <a:t>c</a:t>
                      </a:r>
                      <a:r>
                        <a:rPr lang="en-US" sz="850" spc="-50">
                          <a:effectLst/>
                        </a:rPr>
                        <a:t>ontinue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261">
                <a:tc>
                  <a:txBody>
                    <a:bodyPr/>
                    <a:lstStyle/>
                    <a:p>
                      <a:pPr marL="356870" eaLnBrk="0">
                        <a:lnSpc>
                          <a:spcPct val="78000"/>
                        </a:lnSpc>
                        <a:spcBef>
                          <a:spcPts val="565"/>
                        </a:spcBef>
                        <a:spcAft>
                          <a:spcPts val="0"/>
                        </a:spcAft>
                      </a:pPr>
                      <a:r>
                        <a:rPr lang="en-US" sz="850" spc="-55" dirty="0">
                          <a:effectLst/>
                        </a:rPr>
                        <a:t>c</a:t>
                      </a:r>
                      <a:r>
                        <a:rPr lang="en-US" sz="850" spc="-45" dirty="0">
                          <a:effectLst/>
                        </a:rPr>
                        <a:t>ase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5595" eaLnBrk="0">
                        <a:lnSpc>
                          <a:spcPct val="80000"/>
                        </a:lnSpc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n-US" sz="850" spc="-70">
                          <a:effectLst/>
                        </a:rPr>
                        <a:t>c</a:t>
                      </a:r>
                      <a:r>
                        <a:rPr lang="en-US" sz="850" spc="-60">
                          <a:effectLst/>
                        </a:rPr>
                        <a:t>atch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8455" eaLnBrk="0">
                        <a:lnSpc>
                          <a:spcPct val="80000"/>
                        </a:lnSpc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n-US" sz="850" spc="-30">
                          <a:effectLst/>
                        </a:rPr>
                        <a:t>c</a:t>
                      </a:r>
                      <a:r>
                        <a:rPr lang="en-US" sz="850" spc="-20">
                          <a:effectLst/>
                        </a:rPr>
                        <a:t>har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6390" eaLnBrk="0">
                        <a:lnSpc>
                          <a:spcPct val="80000"/>
                        </a:lnSpc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class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675" eaLnBrk="0">
                        <a:lnSpc>
                          <a:spcPct val="78000"/>
                        </a:lnSpc>
                        <a:spcBef>
                          <a:spcPts val="56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const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0" eaLnBrk="0">
                        <a:lnSpc>
                          <a:spcPct val="80000"/>
                        </a:lnSpc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n-US" sz="850" spc="-40">
                          <a:effectLst/>
                        </a:rPr>
                        <a:t>d</a:t>
                      </a:r>
                      <a:r>
                        <a:rPr lang="en-US" sz="850" spc="-35">
                          <a:effectLst/>
                        </a:rPr>
                        <a:t>ouble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944">
                <a:tc>
                  <a:txBody>
                    <a:bodyPr/>
                    <a:lstStyle/>
                    <a:p>
                      <a:pPr marL="301625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85">
                          <a:effectLst/>
                        </a:rPr>
                        <a:t>d</a:t>
                      </a:r>
                      <a:r>
                        <a:rPr lang="en-US" sz="850" spc="-60">
                          <a:effectLst/>
                        </a:rPr>
                        <a:t>efault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0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10">
                          <a:effectLst/>
                        </a:rPr>
                        <a:t>d</a:t>
                      </a:r>
                      <a:r>
                        <a:rPr lang="en-US" sz="850" spc="-5">
                          <a:effectLst/>
                        </a:rPr>
                        <a:t>o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6700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55">
                          <a:effectLst/>
                        </a:rPr>
                        <a:t>e</a:t>
                      </a:r>
                      <a:r>
                        <a:rPr lang="en-US" sz="850" spc="-40">
                          <a:effectLst/>
                        </a:rPr>
                        <a:t>xtends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7345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else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2105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final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5280" eaLnBrk="0">
                        <a:lnSpc>
                          <a:spcPct val="8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float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261">
                <a:tc>
                  <a:txBody>
                    <a:bodyPr/>
                    <a:lstStyle/>
                    <a:p>
                      <a:pPr marL="391160" eaLnBrk="0">
                        <a:lnSpc>
                          <a:spcPct val="8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for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3535" eaLnBrk="0">
                        <a:lnSpc>
                          <a:spcPct val="67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70">
                          <a:effectLst/>
                        </a:rPr>
                        <a:t>goto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9090" eaLnBrk="0">
                        <a:lnSpc>
                          <a:spcPct val="7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60">
                          <a:effectLst/>
                        </a:rPr>
                        <a:t>l</a:t>
                      </a:r>
                      <a:r>
                        <a:rPr lang="en-US" sz="850" spc="-55">
                          <a:effectLst/>
                        </a:rPr>
                        <a:t>ong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2590" eaLnBrk="0">
                        <a:lnSpc>
                          <a:spcPct val="8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if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 eaLnBrk="0">
                        <a:lnSpc>
                          <a:spcPct val="70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i</a:t>
                      </a:r>
                      <a:r>
                        <a:rPr lang="en-US" sz="850" spc="-20">
                          <a:effectLst/>
                        </a:rPr>
                        <a:t>mplements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1465" eaLnBrk="0">
                        <a:lnSpc>
                          <a:spcPct val="67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30">
                          <a:effectLst/>
                        </a:rPr>
                        <a:t>i</a:t>
                      </a:r>
                      <a:r>
                        <a:rPr lang="en-US" sz="850" spc="-25">
                          <a:effectLst/>
                        </a:rPr>
                        <a:t>mport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261">
                <a:tc>
                  <a:txBody>
                    <a:bodyPr/>
                    <a:lstStyle/>
                    <a:p>
                      <a:pPr marL="319405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native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6075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20">
                          <a:effectLst/>
                        </a:rPr>
                        <a:t>new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6710" eaLnBrk="0">
                        <a:lnSpc>
                          <a:spcPct val="80000"/>
                        </a:lnSpc>
                        <a:spcBef>
                          <a:spcPts val="550"/>
                        </a:spcBef>
                        <a:spcAft>
                          <a:spcPts val="0"/>
                        </a:spcAft>
                      </a:pPr>
                      <a:r>
                        <a:rPr lang="en-US" sz="850" spc="-50">
                          <a:effectLst/>
                        </a:rPr>
                        <a:t>n</a:t>
                      </a:r>
                      <a:r>
                        <a:rPr lang="en-US" sz="850" spc="-45">
                          <a:effectLst/>
                        </a:rPr>
                        <a:t>ull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5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60">
                          <a:effectLst/>
                        </a:rPr>
                        <a:t>instanceof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5920" eaLnBrk="0">
                        <a:lnSpc>
                          <a:spcPct val="78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850" spc="-65">
                          <a:effectLst/>
                        </a:rPr>
                        <a:t>int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2570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interface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944">
                <a:tc>
                  <a:txBody>
                    <a:bodyPr/>
                    <a:lstStyle/>
                    <a:p>
                      <a:pPr marL="273050" eaLnBrk="0">
                        <a:lnSpc>
                          <a:spcPct val="7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25">
                          <a:effectLst/>
                        </a:rPr>
                        <a:t>p</a:t>
                      </a:r>
                      <a:r>
                        <a:rPr lang="en-US" sz="850" spc="-20">
                          <a:effectLst/>
                        </a:rPr>
                        <a:t>ackage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1305" eaLnBrk="0">
                        <a:lnSpc>
                          <a:spcPct val="67000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private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 eaLnBrk="0">
                        <a:lnSpc>
                          <a:spcPct val="7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80">
                          <a:effectLst/>
                        </a:rPr>
                        <a:t>p</a:t>
                      </a:r>
                      <a:r>
                        <a:rPr lang="en-US" sz="850" spc="-70">
                          <a:effectLst/>
                        </a:rPr>
                        <a:t>rotected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4005" eaLnBrk="0">
                        <a:lnSpc>
                          <a:spcPct val="7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75">
                          <a:effectLst/>
                        </a:rPr>
                        <a:t>p</a:t>
                      </a:r>
                      <a:r>
                        <a:rPr lang="en-US" sz="850" spc="-55">
                          <a:effectLst/>
                        </a:rPr>
                        <a:t>ublic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0355" eaLnBrk="0">
                        <a:lnSpc>
                          <a:spcPct val="78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return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7025" eaLnBrk="0">
                        <a:lnSpc>
                          <a:spcPct val="8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55">
                          <a:effectLst/>
                        </a:rPr>
                        <a:t>short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261">
                <a:tc>
                  <a:txBody>
                    <a:bodyPr/>
                    <a:lstStyle/>
                    <a:p>
                      <a:pPr marL="337185" eaLnBrk="0">
                        <a:lnSpc>
                          <a:spcPct val="78000"/>
                        </a:lnSpc>
                        <a:spcBef>
                          <a:spcPts val="580"/>
                        </a:spcBef>
                        <a:spcAft>
                          <a:spcPts val="0"/>
                        </a:spcAft>
                      </a:pPr>
                      <a:r>
                        <a:rPr lang="en-US" sz="850" spc="-30">
                          <a:effectLst/>
                        </a:rPr>
                        <a:t>static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0035" eaLnBrk="0">
                        <a:lnSpc>
                          <a:spcPct val="69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30">
                          <a:effectLst/>
                        </a:rPr>
                        <a:t>strictfp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7975" eaLnBrk="0">
                        <a:lnSpc>
                          <a:spcPct val="69000"/>
                        </a:lnSpc>
                        <a:spcBef>
                          <a:spcPts val="570"/>
                        </a:spcBef>
                        <a:spcAft>
                          <a:spcPts val="0"/>
                        </a:spcAft>
                      </a:pPr>
                      <a:r>
                        <a:rPr lang="en-US" sz="850" spc="-10">
                          <a:effectLst/>
                        </a:rPr>
                        <a:t>Su</a:t>
                      </a:r>
                      <a:r>
                        <a:rPr lang="en-US" sz="850" spc="-5">
                          <a:effectLst/>
                        </a:rPr>
                        <a:t>per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6545" eaLnBrk="0">
                        <a:lnSpc>
                          <a:spcPct val="8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75">
                          <a:effectLst/>
                        </a:rPr>
                        <a:t>s</a:t>
                      </a:r>
                      <a:r>
                        <a:rPr lang="en-US" sz="850" spc="-65">
                          <a:effectLst/>
                        </a:rPr>
                        <a:t>witch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8590" eaLnBrk="0">
                        <a:lnSpc>
                          <a:spcPct val="7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70">
                          <a:effectLst/>
                        </a:rPr>
                        <a:t>s</a:t>
                      </a:r>
                      <a:r>
                        <a:rPr lang="en-US" sz="850" spc="-50">
                          <a:effectLst/>
                        </a:rPr>
                        <a:t>ynchronized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1790" eaLnBrk="0">
                        <a:lnSpc>
                          <a:spcPct val="80000"/>
                        </a:lnSpc>
                        <a:spcBef>
                          <a:spcPts val="55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this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1944">
                <a:tc>
                  <a:txBody>
                    <a:bodyPr/>
                    <a:lstStyle/>
                    <a:p>
                      <a:pPr marL="333375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50">
                          <a:effectLst/>
                        </a:rPr>
                        <a:t>while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9090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65">
                          <a:effectLst/>
                        </a:rPr>
                        <a:t>void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1785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65">
                          <a:effectLst/>
                        </a:rPr>
                        <a:t>t</a:t>
                      </a:r>
                      <a:r>
                        <a:rPr lang="en-US" sz="850" spc="-45">
                          <a:effectLst/>
                        </a:rPr>
                        <a:t>hrow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0195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45">
                          <a:effectLst/>
                        </a:rPr>
                        <a:t>t</a:t>
                      </a:r>
                      <a:r>
                        <a:rPr lang="en-US" sz="850" spc="-40">
                          <a:effectLst/>
                        </a:rPr>
                        <a:t>hrows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1300" eaLnBrk="0">
                        <a:lnSpc>
                          <a:spcPct val="78000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transient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015" eaLnBrk="0">
                        <a:lnSpc>
                          <a:spcPct val="67000"/>
                        </a:lnSpc>
                        <a:spcBef>
                          <a:spcPts val="59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try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46729">
                <a:tc>
                  <a:txBody>
                    <a:bodyPr/>
                    <a:lstStyle/>
                    <a:p>
                      <a:pPr marL="291465" eaLnBrk="0">
                        <a:lnSpc>
                          <a:spcPct val="8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en-US" sz="850" spc="-35">
                          <a:effectLst/>
                        </a:rPr>
                        <a:t>volatile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eaLnBrk="0"/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eaLnBrk="0"/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eaLnBrk="0"/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eaLnBrk="0"/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eaLnBrk="0"/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3600" spc="2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</a:br>
            <a:r>
              <a:rPr lang="en-US" altLang="zh-CN" sz="3600" spc="2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2.</a:t>
            </a:r>
            <a:r>
              <a:rPr lang="en-US" altLang="zh-CN" sz="3600" spc="15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3600" spc="10" dirty="0">
                <a:solidFill>
                  <a:srgbClr val="00AEEF"/>
                </a:solidFill>
                <a:effectLst/>
                <a:latin typeface="MS Gothic" panose="020B0609070205080204" pitchFamily="49" charset="-128"/>
                <a:ea typeface="等线" panose="02010600030101010101" pitchFamily="2" charset="-122"/>
                <a:cs typeface="MS Gothic" panose="020B0609070205080204" pitchFamily="49" charset="-128"/>
              </a:rPr>
              <a:t>3  </a:t>
            </a:r>
            <a:r>
              <a:rPr lang="zh-CN" altLang="zh-CN" sz="36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项目实践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80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spc="8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zh-CN" sz="1800" spc="5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结</a:t>
            </a:r>
            <a:r>
              <a:rPr lang="zh-CN" altLang="zh-CN" sz="1800" spc="4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合简单的数据类型处理器来实现几种数据的</a:t>
            </a:r>
            <a:r>
              <a:rPr lang="en-US" altLang="zh-CN" sz="1800" spc="40" dirty="0">
                <a:effectLst/>
                <a:latin typeface="MS Gothic" panose="020B0609070205080204" pitchFamily="49" charset="-128"/>
                <a:cs typeface="MS Gothic" panose="020B0609070205080204" pitchFamily="49" charset="-128"/>
              </a:rPr>
              <a:t>“+” </a:t>
            </a:r>
            <a:r>
              <a:rPr lang="zh-CN" altLang="zh-CN" sz="1800" spc="4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运算 </a:t>
            </a:r>
            <a:r>
              <a:rPr lang="zh-CN" altLang="zh-CN" sz="1800" spc="40" dirty="0">
                <a:effectLst/>
                <a:ea typeface="MS Gothic" panose="020B0609070205080204" pitchFamily="49" charset="-128"/>
                <a:cs typeface="MS Gothic" panose="020B0609070205080204" pitchFamily="49" charset="-128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marL="1863090" eaLnBrk="0">
              <a:lnSpc>
                <a:spcPct val="74000"/>
              </a:lnSpc>
              <a:spcBef>
                <a:spcPts val="710"/>
              </a:spcBef>
              <a:spcAft>
                <a:spcPts val="0"/>
              </a:spcAft>
            </a:pPr>
            <a:br>
              <a:rPr lang="en-US" altLang="zh-CN" sz="4400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4400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4400" spc="9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4400" spc="7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4   </a:t>
            </a:r>
            <a:r>
              <a:rPr lang="zh-CN" altLang="zh-CN" sz="4400" spc="7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项目强化</a:t>
            </a:r>
            <a:b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-3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1800" spc="-30" dirty="0">
              <a:solidFill>
                <a:srgbClr val="00AEEF"/>
              </a:solidFill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-3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题目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 :  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写出运行结果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en-US" altLang="zh-CN" sz="1800" spc="-3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-3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题目</a:t>
            </a:r>
            <a:r>
              <a:rPr lang="zh-CN" altLang="zh-CN" sz="1800" spc="-2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-1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 :  </a:t>
            </a:r>
            <a:r>
              <a:rPr lang="zh-CN" altLang="zh-CN" sz="1800" spc="-1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写出运行结果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一朵百合花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141" y="1103671"/>
            <a:ext cx="4351338" cy="4351338"/>
          </a:xfrm>
        </p:spPr>
      </p:pic>
      <p:sp>
        <p:nvSpPr>
          <p:cNvPr id="6" name="矩形 5"/>
          <p:cNvSpPr/>
          <p:nvPr/>
        </p:nvSpPr>
        <p:spPr>
          <a:xfrm>
            <a:off x="4772563" y="2967335"/>
            <a:ext cx="43513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139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br>
              <a:rPr lang="en-US" altLang="zh-CN" sz="1800" spc="1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br>
              <a:rPr lang="en-US" altLang="zh-CN" sz="3600" spc="1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</a:br>
            <a:r>
              <a:rPr lang="en-US" altLang="zh-CN" sz="3600" spc="1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3600" spc="7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2   </a:t>
            </a:r>
            <a:r>
              <a:rPr lang="zh-CN" altLang="zh-CN" sz="3600" spc="7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知识点概述</a:t>
            </a:r>
            <a:br>
              <a:rPr lang="zh-CN" altLang="zh-C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24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24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24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程序设计过程中如果对数据进行处理</a:t>
            </a:r>
            <a:r>
              <a:rPr lang="en-US" altLang="zh-CN" sz="24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24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首先考虑所使用数据的类型</a:t>
            </a:r>
            <a:r>
              <a:rPr lang="en-US" altLang="zh-CN" sz="24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24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然后再考</a:t>
            </a:r>
            <a:r>
              <a:rPr lang="zh-CN" altLang="zh-CN" sz="24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虑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24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内</a:t>
            </a:r>
            <a:r>
              <a:rPr lang="zh-CN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存空间的分配存储</a:t>
            </a:r>
            <a:r>
              <a:rPr lang="en-US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最后根据数据的类型特点对数据进行计算处理 。其中数据类型就是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要确定在内存中开辟多大的存储空间及所放置数据的类型 。变量就是存储数据所使用到</a:t>
            </a:r>
            <a:r>
              <a:rPr lang="zh-CN" altLang="zh-CN" sz="24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2400" spc="8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基</a:t>
            </a:r>
            <a:r>
              <a:rPr lang="zh-CN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本单元空间 。运算符就是具体的运算符号</a:t>
            </a:r>
            <a:r>
              <a:rPr lang="en-US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24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用于操作一个或多个数据得出具体的计算结</a:t>
            </a:r>
            <a:r>
              <a:rPr lang="zh-CN" altLang="zh-CN" sz="24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果 。最后通过控制流语句来控制具体的执行顺序</a:t>
            </a:r>
            <a:r>
              <a:rPr lang="zh-CN" altLang="zh-CN" sz="24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541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en-US" altLang="zh-CN" sz="2800" b="1" spc="-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en-US" altLang="zh-CN" sz="2800" b="1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2. 1   </a:t>
            </a:r>
            <a:r>
              <a:rPr lang="zh-CN" altLang="zh-CN" sz="2800" b="1" dirty="0">
                <a:solidFill>
                  <a:srgbClr val="00AEEF"/>
                </a:solidFill>
                <a:effectLst/>
                <a:ea typeface="黑体" panose="02010609060101010101" pitchFamily="49" charset="-122"/>
                <a:cs typeface="黑体" panose="02010609060101010101" pitchFamily="49" charset="-122"/>
              </a:rPr>
              <a:t>常量和变量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zh-CN" sz="1800" spc="7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情景导</a:t>
            </a:r>
            <a:r>
              <a:rPr lang="zh-CN" altLang="zh-CN" sz="1800" spc="5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入</a:t>
            </a:r>
            <a:r>
              <a:rPr lang="zh-CN" altLang="zh-CN" sz="1800" spc="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1800" spc="3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变量就像做菜时用的碗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而常量就是能放在碗里面的实际物品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sz="1800" spc="90" dirty="0">
              <a:solidFill>
                <a:srgbClr val="0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碗可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理解为变量空间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碗中的西红柿 、鸡蛋都为常量 。碗根据所装物品种类不同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也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有不同种类的碗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; 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同样的种类又有大有小 。即变量有不同的类型 。碗中常量也有不同种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9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及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多少的需求</a:t>
            </a:r>
            <a:r>
              <a:rPr lang="en-US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所以常量也分类不同的数据类型。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257" y="2048833"/>
            <a:ext cx="7016020" cy="28216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272415" eaLnBrk="0">
              <a:lnSpc>
                <a:spcPct val="89000"/>
              </a:lnSpc>
              <a:spcBef>
                <a:spcPts val="450"/>
              </a:spcBef>
              <a:spcAft>
                <a:spcPts val="0"/>
              </a:spcAft>
            </a:pPr>
            <a:r>
              <a:rPr lang="zh-CN" altLang="zh-CN" sz="1800" spc="-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、常量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4445" marR="828040" indent="265430" eaLnBrk="0">
              <a:lnSpc>
                <a:spcPct val="93000"/>
              </a:lnSpc>
              <a:spcBef>
                <a:spcPts val="795"/>
              </a:spcBef>
              <a:spcAft>
                <a:spcPts val="0"/>
              </a:spcAft>
            </a:pP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所谓常量就是其值固定不变的量 。例如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“ HelloWorld”,  123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等都是一些固定不变的 </a:t>
            </a:r>
            <a:r>
              <a:rPr lang="zh-CN" altLang="zh-CN" sz="1800" spc="8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据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也可以理解为具体的数值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所以称这些数据都是常量 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中基本常量类型有整型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常量 、字符型常量 、浮点型常量和布尔常量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中还可以使用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final</a:t>
            </a:r>
            <a:r>
              <a:rPr lang="en-US" altLang="zh-CN" sz="1800" spc="1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关键字来定义一个常量 。例如 </a:t>
            </a:r>
            <a:r>
              <a:rPr lang="en-US" altLang="zh-CN" sz="1800" spc="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800" spc="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final</a:t>
            </a:r>
            <a:r>
              <a:rPr lang="en-US" altLang="zh-CN" sz="1800" spc="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lang="en-US" altLang="zh-CN" sz="1800" spc="5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 = 0 ; </a:t>
            </a:r>
            <a:r>
              <a:rPr lang="zh-CN" altLang="zh-CN" sz="1800" spc="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此处声明了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一个整型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常量 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lang="en-US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它的值为</a:t>
            </a:r>
            <a:r>
              <a:rPr lang="en-US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25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。并习惯上把常量的名字定义为大写。</a:t>
            </a:r>
            <a:endParaRPr lang="en-US" altLang="zh-CN" sz="1800" spc="25" dirty="0">
              <a:effectLst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3050" eaLnBrk="0">
              <a:lnSpc>
                <a:spcPct val="75000"/>
              </a:lnSpc>
            </a:pP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整型常量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80000"/>
              </a:lnSpc>
              <a:spcBef>
                <a:spcPts val="515"/>
              </a:spcBef>
              <a:spcAft>
                <a:spcPts val="0"/>
              </a:spcAft>
            </a:pPr>
            <a:r>
              <a:rPr lang="zh-CN" altLang="zh-CN" sz="1800" spc="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 :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常量的应用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说说以下程序段中的常量有哪些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?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88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 class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Circle_Tes</a:t>
            </a:r>
            <a:r>
              <a:rPr lang="en-US" altLang="zh-CN" sz="1800" spc="-1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t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60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46735" eaLnBrk="0">
              <a:lnSpc>
                <a:spcPct val="77000"/>
              </a:lnSpc>
              <a:spcBef>
                <a:spcPts val="45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final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PI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=3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14;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27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 main (String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[])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9435" eaLnBrk="0">
              <a:lnSpc>
                <a:spcPts val="1150"/>
              </a:lnSpc>
              <a:spcBef>
                <a:spcPts val="5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7720" eaLnBrk="0">
              <a:lnSpc>
                <a:spcPct val="9300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7720" eaLnBrk="0">
              <a:lnSpc>
                <a:spcPts val="126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area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PI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</a:t>
            </a:r>
            <a:r>
              <a:rPr lang="en-US" altLang="zh-CN" sz="1800" spc="8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ts val="1765"/>
              </a:lnSpc>
              <a:spcBef>
                <a:spcPts val="19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圆的面积为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:”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+area);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6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该程序的运行结果 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圆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的面积为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314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0000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612775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1092835" eaLnBrk="0">
              <a:lnSpc>
                <a:spcPct val="75000"/>
              </a:lnSpc>
              <a:spcBef>
                <a:spcPts val="840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整型常量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0580" marR="50800" indent="266700" eaLnBrk="0">
              <a:lnSpc>
                <a:spcPct val="94000"/>
              </a:lnSpc>
              <a:spcBef>
                <a:spcPts val="520"/>
              </a:spcBef>
              <a:spcAft>
                <a:spcPts val="0"/>
              </a:spcAft>
            </a:pP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整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常量是整数类型的数据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有二进制 、八进制 、十进制和十六进制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4 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种表示形式具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体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表示形式如下。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1090" eaLnBrk="0">
              <a:lnSpc>
                <a:spcPct val="77000"/>
              </a:lnSpc>
              <a:spcBef>
                <a:spcPts val="5"/>
              </a:spcBef>
              <a:spcAft>
                <a:spcPts val="0"/>
              </a:spcAft>
            </a:pP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十进制表示方式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正常数字 。如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13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25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280" eaLnBrk="0">
              <a:lnSpc>
                <a:spcPct val="78000"/>
              </a:lnSpc>
              <a:spcBef>
                <a:spcPts val="300"/>
              </a:spcBef>
              <a:spcAft>
                <a:spcPts val="0"/>
              </a:spcAft>
            </a:pP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二进制表示方式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 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(0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B)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 。如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0b1011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0B1001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7405" indent="273685" eaLnBrk="0">
              <a:lnSpc>
                <a:spcPct val="85000"/>
              </a:lnSpc>
              <a:spcBef>
                <a:spcPts val="255"/>
              </a:spcBef>
              <a:spcAft>
                <a:spcPts val="0"/>
              </a:spcAft>
            </a:pP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十六进 制 表 示 方 式 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: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( 0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 头 。数 字 以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0 - 9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及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-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组 成 如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x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23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zh-CN" altLang="zh-CN" sz="1800" spc="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0xa </a:t>
            </a:r>
            <a:r>
              <a:rPr lang="zh-CN" altLang="zh-CN" sz="1800" spc="-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0x10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5375" eaLnBrk="0">
              <a:lnSpc>
                <a:spcPct val="77000"/>
              </a:lnSpc>
              <a:spcBef>
                <a:spcPts val="280"/>
              </a:spcBef>
              <a:spcAft>
                <a:spcPts val="0"/>
              </a:spcAft>
            </a:pPr>
            <a:r>
              <a:rPr lang="zh-CN" altLang="zh-CN" sz="1800" spc="-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八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进制表示方式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 。如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01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07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0721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2200" eaLnBrk="0">
              <a:lnSpc>
                <a:spcPct val="76000"/>
              </a:lnSpc>
              <a:spcBef>
                <a:spcPts val="540"/>
              </a:spcBef>
              <a:spcAft>
                <a:spcPts val="0"/>
              </a:spcAft>
            </a:pPr>
            <a:r>
              <a:rPr lang="en-US" altLang="zh-CN" sz="1800" spc="6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浮点型常量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31850" marR="50800" indent="267335" eaLnBrk="0">
              <a:lnSpc>
                <a:spcPct val="99000"/>
              </a:lnSpc>
              <a:spcBef>
                <a:spcPts val="505"/>
              </a:spcBef>
              <a:spcAft>
                <a:spcPts val="0"/>
              </a:spcAft>
            </a:pPr>
            <a:r>
              <a:rPr lang="zh-CN" altLang="zh-CN" sz="1800" spc="1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浮</a:t>
            </a:r>
            <a:r>
              <a:rPr lang="zh-CN" altLang="zh-CN" sz="1800" spc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数常量就是在数学中用到的小数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也叫小数类型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分为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foat</a:t>
            </a:r>
            <a:r>
              <a:rPr lang="en-US" altLang="zh-CN" sz="1800" spc="7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单精度浮点数和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double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双</a:t>
            </a:r>
            <a:r>
              <a:rPr lang="zh-CN" altLang="zh-CN" sz="1800" spc="-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精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度浮点数两种类型 。如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1. 0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-3. 15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3. 168 </a:t>
            </a:r>
            <a:r>
              <a:rPr lang="zh-CN" altLang="zh-CN" sz="1800" spc="-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2835" eaLnBrk="0">
              <a:lnSpc>
                <a:spcPct val="75000"/>
              </a:lnSpc>
              <a:spcBef>
                <a:spcPts val="60"/>
              </a:spcBef>
              <a:spcAft>
                <a:spcPts val="0"/>
              </a:spcAft>
            </a:pPr>
            <a:r>
              <a:rPr lang="en-US" altLang="zh-CN" sz="1800" spc="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4.  </a:t>
            </a:r>
            <a:r>
              <a:rPr lang="zh-CN" altLang="zh-CN" sz="1800" spc="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字</a:t>
            </a:r>
            <a:r>
              <a:rPr lang="zh-CN" altLang="zh-CN" sz="1800" spc="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符型常量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50800" algn="r" eaLnBrk="0">
              <a:lnSpc>
                <a:spcPct val="80000"/>
              </a:lnSpc>
              <a:spcBef>
                <a:spcPts val="510"/>
              </a:spcBef>
              <a:spcAft>
                <a:spcPts val="0"/>
              </a:spcAft>
            </a:pP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字符常量用于表示一个字符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一个字符常量要用一对英文半角格式的单引 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 '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号引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起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R="49530" algn="r" eaLnBrk="0">
              <a:lnSpc>
                <a:spcPct val="80000"/>
              </a:lnSpc>
              <a:spcBef>
                <a:spcPts val="245"/>
              </a:spcBef>
              <a:spcAft>
                <a:spcPts val="0"/>
              </a:spcAft>
            </a:pPr>
            <a:r>
              <a:rPr lang="zh-CN" altLang="zh-CN" sz="1800" spc="1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来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它可以是英文字母 、数字 、标点符号以及由转义序列来表示的特殊字符 。如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58520" eaLnBrk="0">
              <a:lnSpc>
                <a:spcPct val="80000"/>
              </a:lnSpc>
              <a:spcBef>
                <a:spcPts val="245"/>
              </a:spcBef>
              <a:spcAft>
                <a:spcPts val="0"/>
              </a:spcAft>
            </a:pPr>
            <a:r>
              <a:rPr lang="en-US" altLang="zh-CN" sz="1800" spc="-6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A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0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, 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zh-CN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家 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'</a:t>
            </a:r>
            <a:r>
              <a:rPr lang="zh-CN" altLang="zh-CN" sz="1800" spc="-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3470" eaLnBrk="0">
              <a:lnSpc>
                <a:spcPct val="75000"/>
              </a:lnSpc>
              <a:spcBef>
                <a:spcPts val="495"/>
              </a:spcBef>
              <a:spcAft>
                <a:spcPts val="0"/>
              </a:spcAft>
            </a:pPr>
            <a:r>
              <a:rPr lang="en-US" altLang="zh-CN" sz="1800" spc="6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5</a:t>
            </a:r>
            <a:r>
              <a:rPr lang="en-US" altLang="zh-CN" sz="1800" spc="45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zh-CN" altLang="zh-CN" sz="1800" spc="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布尔型常量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9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的布尔型常量只有两个值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fals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e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假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true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 (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真</a:t>
            </a:r>
            <a:r>
              <a:rPr lang="en-US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zh-CN" sz="1800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5000"/>
              </a:lnSpc>
              <a:spcBef>
                <a:spcPts val="53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6.</a:t>
            </a:r>
            <a:r>
              <a:rPr lang="en-US" altLang="zh-CN" sz="1800" spc="-1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null </a:t>
            </a:r>
            <a:r>
              <a:rPr lang="zh-CN" altLang="zh-CN" sz="1800" spc="-1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常量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915" eaLnBrk="0">
              <a:lnSpc>
                <a:spcPct val="80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null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常量只有一个值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null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表示对象的引用为空。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3595" marR="50800" indent="283845" eaLnBrk="0">
              <a:lnSpc>
                <a:spcPct val="97000"/>
              </a:lnSpc>
              <a:spcBef>
                <a:spcPts val="260"/>
              </a:spcBef>
              <a:spcAft>
                <a:spcPts val="0"/>
              </a:spcAft>
            </a:pPr>
            <a:r>
              <a:rPr lang="zh-CN" altLang="zh-CN" sz="1800" spc="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上就是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常量中几种类型的介绍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只有掌握了常量的基础知识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才能下一步在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java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中使用常见。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1098550" eaLnBrk="0">
              <a:lnSpc>
                <a:spcPct val="89000"/>
              </a:lnSpc>
              <a:spcBef>
                <a:spcPts val="530"/>
              </a:spcBef>
              <a:spcAft>
                <a:spcPts val="0"/>
              </a:spcAft>
            </a:pPr>
            <a:r>
              <a:rPr lang="zh-CN" altLang="zh-CN" sz="1800" spc="-4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zh-CN" sz="1800" spc="-35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、变量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28675" marR="1270" indent="268605" eaLnBrk="0">
              <a:lnSpc>
                <a:spcPct val="94000"/>
              </a:lnSpc>
              <a:spcBef>
                <a:spcPts val="805"/>
              </a:spcBef>
              <a:spcAft>
                <a:spcPts val="0"/>
              </a:spcAft>
            </a:pP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序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设计中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使用的各种变量都应预先加以定义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即先定义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后使用 。对变量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的定义一定要准确的表达出所需要空间的类型和大小 。所谓变量就是其值可以改变的量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量是对内存一段空间的命名和指定 。包括变量名和变量值这两部分信息 。变量名是对内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存中开</a:t>
            </a:r>
            <a:r>
              <a:rPr lang="zh-CN" altLang="zh-CN" sz="18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辟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的一段空间的名字的指定 。而这段空间的大小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 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即所占的字节数由该变量的类型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来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确定 。通过变量名可以对该段内存空间赋值和引用。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7915" eaLnBrk="0">
              <a:lnSpc>
                <a:spcPct val="76000"/>
              </a:lnSpc>
            </a:pP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lang="zh-CN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量名的命名规则如下</a:t>
            </a:r>
            <a:r>
              <a:rPr lang="en-US" altLang="zh-CN" sz="1800" spc="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104900" eaLnBrk="0">
              <a:lnSpc>
                <a:spcPct val="73000"/>
              </a:lnSpc>
              <a:spcBef>
                <a:spcPts val="315"/>
              </a:spcBef>
              <a:spcAft>
                <a:spcPts val="0"/>
              </a:spcAft>
            </a:pPr>
            <a:r>
              <a:rPr lang="en-US" altLang="zh-CN" sz="1800" spc="-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1.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必须以字母 、汉字 、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“_ ”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$ ”  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开头。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4105" eaLnBrk="0">
              <a:lnSpc>
                <a:spcPct val="76000"/>
              </a:lnSpc>
              <a:spcBef>
                <a:spcPts val="330"/>
              </a:spcBef>
              <a:spcAft>
                <a:spcPts val="0"/>
              </a:spcAft>
            </a:pP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2. </a:t>
            </a:r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变量名中只能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包含字母 、汉字 、数字 、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“_ ”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$”,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不能含有其他符号。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77000"/>
              </a:lnSpc>
              <a:spcBef>
                <a:spcPts val="275"/>
              </a:spcBef>
              <a:spcAft>
                <a:spcPts val="0"/>
              </a:spcAft>
            </a:pPr>
            <a:r>
              <a:rPr lang="en-US" altLang="zh-CN" sz="1800" spc="8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altLang="zh-CN" sz="1800" spc="5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不能与系统关键字重名。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1096010" eaLnBrk="0">
              <a:lnSpc>
                <a:spcPct val="80000"/>
              </a:lnSpc>
              <a:spcBef>
                <a:spcPts val="270"/>
              </a:spcBef>
              <a:spcAft>
                <a:spcPts val="0"/>
              </a:spcAft>
            </a:pP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需要注意在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Java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中严格区分大小写 。在变量使用过程中要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先声明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再使用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76000"/>
              </a:lnSpc>
              <a:spcBef>
                <a:spcPts val="430"/>
              </a:spcBef>
              <a:spcAft>
                <a:spcPts val="0"/>
              </a:spcAft>
            </a:pPr>
            <a:r>
              <a:rPr lang="zh-CN" altLang="zh-CN" sz="18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声</a:t>
            </a:r>
            <a:r>
              <a:rPr lang="zh-CN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明的形式如下</a:t>
            </a:r>
            <a:r>
              <a:rPr lang="en-US" altLang="zh-CN" sz="1800" spc="3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305" eaLnBrk="0">
              <a:lnSpc>
                <a:spcPct val="87000"/>
              </a:lnSpc>
              <a:spcBef>
                <a:spcPts val="285"/>
              </a:spcBef>
              <a:spcAft>
                <a:spcPts val="0"/>
              </a:spcAft>
            </a:pPr>
            <a:r>
              <a:rPr lang="zh-CN" altLang="zh-CN" sz="1800" spc="4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型说明符变量名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=  [ </a:t>
            </a:r>
            <a:r>
              <a:rPr lang="zh-CN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变量初值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] 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1145" eaLnBrk="0">
              <a:lnSpc>
                <a:spcPct val="77000"/>
              </a:lnSpc>
            </a:pP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9400" eaLnBrk="0">
              <a:lnSpc>
                <a:spcPct val="91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int</a:t>
            </a:r>
            <a:r>
              <a:rPr lang="en-US" altLang="zh-CN" sz="1800" spc="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x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=0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80670" eaLnBrk="0">
              <a:lnSpc>
                <a:spcPct val="75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float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f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24</a:t>
            </a:r>
            <a:r>
              <a:rPr lang="en-US" altLang="zh-CN" sz="1800" spc="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130" eaLnBrk="0">
              <a:lnSpc>
                <a:spcPct val="75000"/>
              </a:lnSpc>
              <a:spcBef>
                <a:spcPts val="27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char c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78130" eaLnBrk="0">
              <a:lnSpc>
                <a:spcPct val="91000"/>
              </a:lnSpc>
              <a:spcBef>
                <a:spcPts val="120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’</a:t>
            </a:r>
            <a:r>
              <a:rPr lang="zh-CN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我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799F3"/>
            </a:gs>
            <a:gs pos="83000">
              <a:srgbClr val="F799F3"/>
            </a:gs>
            <a:gs pos="100000">
              <a:srgbClr val="F799F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altLang="zh-CN" sz="1800" spc="40" dirty="0">
              <a:solidFill>
                <a:srgbClr val="00AEEF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1800" spc="40" dirty="0">
              <a:solidFill>
                <a:srgbClr val="00AEEF"/>
              </a:solidFill>
              <a:latin typeface="Arial" panose="020B0604020202020204" pitchFamily="34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1800" spc="40" dirty="0">
                <a:solidFill>
                  <a:srgbClr val="00AEE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例 </a:t>
            </a:r>
            <a:r>
              <a:rPr lang="en-US" altLang="zh-CN" sz="1800" spc="40" dirty="0">
                <a:solidFill>
                  <a:srgbClr val="00AEEF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2 :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写出下列程序的运行结果</a:t>
            </a:r>
            <a:r>
              <a:rPr lang="en-US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, </a:t>
            </a:r>
            <a:r>
              <a:rPr lang="zh-CN" altLang="zh-CN" sz="1800" spc="4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并说说哪些数据为变量</a:t>
            </a:r>
            <a:r>
              <a:rPr lang="en-US" altLang="zh-CN" sz="1800" spc="2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?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69875" eaLnBrk="0">
              <a:lnSpc>
                <a:spcPct val="96000"/>
              </a:lnSpc>
              <a:spcBef>
                <a:spcPts val="515"/>
              </a:spcBef>
              <a:spcAft>
                <a:spcPts val="0"/>
              </a:spcAft>
            </a:pP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3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2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class Test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8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35940" eaLnBrk="0">
              <a:lnSpc>
                <a:spcPct val="96000"/>
              </a:lnSpc>
              <a:spcBef>
                <a:spcPts val="415"/>
              </a:spcBef>
              <a:spcAft>
                <a:spcPts val="0"/>
              </a:spcAft>
            </a:pP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public</a:t>
            </a:r>
            <a:r>
              <a:rPr lang="en-US" altLang="zh-CN" sz="1800" spc="-9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static</a:t>
            </a:r>
            <a:r>
              <a:rPr lang="en-US" altLang="zh-CN" sz="1800" spc="-6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void main (String </a:t>
            </a:r>
            <a:r>
              <a:rPr lang="en-US" altLang="zh-CN" sz="1800" spc="-45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args</a:t>
            </a:r>
            <a:r>
              <a:rPr lang="en-US" altLang="zh-CN" sz="1800" spc="-4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[])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9435" eaLnBrk="0">
              <a:lnSpc>
                <a:spcPts val="1150"/>
              </a:lnSpc>
              <a:spcBef>
                <a:spcPts val="48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{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07720" eaLnBrk="0">
              <a:lnSpc>
                <a:spcPct val="82000"/>
              </a:lnSpc>
              <a:spcBef>
                <a:spcPts val="4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double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=10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0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811530" eaLnBrk="0">
              <a:lnSpc>
                <a:spcPct val="82000"/>
              </a:lnSpc>
              <a:spcBef>
                <a:spcPts val="5"/>
              </a:spcBef>
              <a:spcAft>
                <a:spcPts val="0"/>
              </a:spcAft>
            </a:pP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System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out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en-US" altLang="zh-CN" sz="1800" spc="-2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println</a:t>
            </a:r>
            <a:r>
              <a:rPr lang="en-US" altLang="zh-CN" sz="1800" spc="-35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(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等线" panose="02010600030101010101" pitchFamily="2" charset="-122"/>
                <a:cs typeface="微软雅黑" panose="020B0503020204020204" pitchFamily="34" charset="-122"/>
              </a:rPr>
              <a:t>“ </a:t>
            </a:r>
            <a:r>
              <a:rPr lang="zh-CN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圆的半径为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:”</a:t>
            </a:r>
            <a:r>
              <a:rPr lang="en-US" altLang="zh-CN" sz="1800" spc="-2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+r);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558800" eaLnBrk="0">
              <a:lnSpc>
                <a:spcPts val="1150"/>
              </a:lnSpc>
              <a:spcBef>
                <a:spcPts val="325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292735" eaLnBrk="0">
              <a:lnSpc>
                <a:spcPts val="1150"/>
              </a:lnSpc>
              <a:spcBef>
                <a:spcPts val="42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}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r>
              <a:rPr lang="zh-CN" altLang="zh-CN" sz="1800" spc="2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该</a:t>
            </a:r>
            <a:r>
              <a:rPr lang="zh-CN" altLang="zh-CN" sz="1800" spc="1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序运行结果为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 </a:t>
            </a:r>
            <a:r>
              <a:rPr lang="zh-CN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圆的半径为</a:t>
            </a:r>
            <a:r>
              <a:rPr lang="en-US" altLang="zh-CN" sz="1800" spc="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:  10. 0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799.984251968504,&quot;width&quot;:19195.16692913386}"/>
</p:tagLst>
</file>

<file path=ppt/tags/tag2.xml><?xml version="1.0" encoding="utf-8"?>
<p:tagLst xmlns:p="http://schemas.openxmlformats.org/presentationml/2006/main">
  <p:tag name="KSO_WPP_MARK_KEY" val="bbbae07b-0d73-4536-8f0c-896e12d756c0"/>
  <p:tag name="COMMONDATA" val="eyJoZGlkIjoiMDQ4NTkzMGYxM2UyNjAzYTZiOTFiZDllOTdkMTkzM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11268</Words>
  <Application>WPS 演示</Application>
  <PresentationFormat>宽屏</PresentationFormat>
  <Paragraphs>764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等线</vt:lpstr>
      <vt:lpstr>黑体</vt:lpstr>
      <vt:lpstr>Courier New</vt:lpstr>
      <vt:lpstr>等线 Light</vt:lpstr>
      <vt:lpstr>Arial Unicode MS</vt:lpstr>
      <vt:lpstr>MS Gothic</vt:lpstr>
      <vt:lpstr>Calibri</vt:lpstr>
      <vt:lpstr>等线</vt:lpstr>
      <vt:lpstr>Office 主题​​</vt:lpstr>
      <vt:lpstr>PowerPoint 演示文稿</vt:lpstr>
      <vt:lpstr>学习目标</vt:lpstr>
      <vt:lpstr>  2. 1   情景导入 </vt:lpstr>
      <vt:lpstr>  2. 2   知识点概述 </vt:lpstr>
      <vt:lpstr>2. 2. 1   常量和变量</vt:lpstr>
      <vt:lpstr>PowerPoint 演示文稿</vt:lpstr>
      <vt:lpstr>PowerPoint 演示文稿</vt:lpstr>
      <vt:lpstr>PowerPoint 演示文稿</vt:lpstr>
      <vt:lpstr>PowerPoint 演示文稿</vt:lpstr>
      <vt:lpstr>  2. 2. 2   Java 中的数据类型 </vt:lpstr>
      <vt:lpstr> 一 、数值类型 </vt:lpstr>
      <vt:lpstr>PowerPoint 演示文稿</vt:lpstr>
      <vt:lpstr>  二 、字符类型 </vt:lpstr>
      <vt:lpstr>PowerPoint 演示文稿</vt:lpstr>
      <vt:lpstr>PowerPoint 演示文稿</vt:lpstr>
      <vt:lpstr>PowerPoint 演示文稿</vt:lpstr>
      <vt:lpstr>PowerPoint 演示文稿</vt:lpstr>
      <vt:lpstr> 2. 2. 3   Java 中的运算符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3. 位运算符 </vt:lpstr>
      <vt:lpstr>PowerPoint 演示文稿</vt:lpstr>
      <vt:lpstr>  4. 逻辑运算符 </vt:lpstr>
      <vt:lpstr>PowerPoint 演示文稿</vt:lpstr>
      <vt:lpstr> 6.  三元运算符 </vt:lpstr>
      <vt:lpstr>PowerPoint 演示文稿</vt:lpstr>
      <vt:lpstr>PowerPoint 演示文稿</vt:lpstr>
      <vt:lpstr>  2. 4  Java 中的标识符 、关键字 </vt:lpstr>
      <vt:lpstr>PowerPoint 演示文稿</vt:lpstr>
      <vt:lpstr> 2. 3  项目实践 </vt:lpstr>
      <vt:lpstr>  2. 4   项目强化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 Java 基础</dc:title>
  <dc:creator>秦 鼎菱</dc:creator>
  <cp:lastModifiedBy>温媛-教材出版发行15901311127</cp:lastModifiedBy>
  <cp:revision>10</cp:revision>
  <dcterms:created xsi:type="dcterms:W3CDTF">2023-05-28T16:10:00Z</dcterms:created>
  <dcterms:modified xsi:type="dcterms:W3CDTF">2023-08-28T02:11:14Z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C25B6FA08B244E55834B7D85A9A71415_12</vt:lpwstr>
  </property>
  <property fmtid="{D5CDD505-2E9C-101B-9397-08002B2CF9AE}" pid="3" name="KSOProductBuildVer">
    <vt:lpwstr>2052-11.1.0.14309</vt:lpwstr>
  </property>
</Properties>
</file>