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431" r:id="rId3"/>
    <p:sldId id="1021" r:id="rId4"/>
    <p:sldId id="1003" r:id="rId5"/>
    <p:sldId id="1004" r:id="rId6"/>
    <p:sldId id="1005" r:id="rId7"/>
    <p:sldId id="1020" r:id="rId8"/>
    <p:sldId id="1007" r:id="rId9"/>
    <p:sldId id="1008" r:id="rId10"/>
    <p:sldId id="1025" r:id="rId11"/>
    <p:sldId id="1026" r:id="rId12"/>
    <p:sldId id="1006" r:id="rId13"/>
    <p:sldId id="1022" r:id="rId14"/>
    <p:sldId id="1027" r:id="rId15"/>
    <p:sldId id="1035" r:id="rId16"/>
    <p:sldId id="1036" r:id="rId17"/>
    <p:sldId id="1037" r:id="rId18"/>
    <p:sldId id="1038" r:id="rId19"/>
    <p:sldId id="1039" r:id="rId20"/>
    <p:sldId id="1040" r:id="rId21"/>
    <p:sldId id="1041" r:id="rId22"/>
    <p:sldId id="1042" r:id="rId23"/>
    <p:sldId id="1043" r:id="rId24"/>
    <p:sldId id="1044" r:id="rId25"/>
    <p:sldId id="1045" r:id="rId26"/>
    <p:sldId id="1023" r:id="rId27"/>
    <p:sldId id="1028" r:id="rId28"/>
    <p:sldId id="1029" r:id="rId29"/>
    <p:sldId id="1030" r:id="rId30"/>
    <p:sldId id="1031" r:id="rId31"/>
    <p:sldId id="1032" r:id="rId32"/>
    <p:sldId id="1033" r:id="rId33"/>
    <p:sldId id="1034" r:id="rId34"/>
    <p:sldId id="1024" r:id="rId35"/>
    <p:sldId id="1046" r:id="rId36"/>
    <p:sldId id="1047" r:id="rId37"/>
    <p:sldId id="1048" r:id="rId38"/>
    <p:sldId id="1049" r:id="rId39"/>
    <p:sldId id="1011" r:id="rId40"/>
    <p:sldId id="1012" r:id="rId41"/>
    <p:sldId id="1013" r:id="rId42"/>
    <p:sldId id="1050" r:id="rId43"/>
    <p:sldId id="1051" r:id="rId44"/>
    <p:sldId id="1052" r:id="rId45"/>
    <p:sldId id="1053" r:id="rId46"/>
    <p:sldId id="1054" r:id="rId47"/>
    <p:sldId id="1055" r:id="rId48"/>
    <p:sldId id="1056" r:id="rId49"/>
    <p:sldId id="1057" r:id="rId50"/>
    <p:sldId id="1058" r:id="rId51"/>
    <p:sldId id="1059" r:id="rId52"/>
    <p:sldId id="1060" r:id="rId53"/>
    <p:sldId id="1061" r:id="rId54"/>
    <p:sldId id="1062" r:id="rId55"/>
    <p:sldId id="1063" r:id="rId56"/>
    <p:sldId id="1017" r:id="rId57"/>
    <p:sldId id="1018" r:id="rId58"/>
    <p:sldId id="1019" r:id="rId59"/>
    <p:sldId id="923" r:id="rId60"/>
    <p:sldId id="906" r:id="rId61"/>
  </p:sldIdLst>
  <p:sldSz cx="9144000" cy="6858000" type="screen4x3"/>
  <p:notesSz cx="7102475" cy="8991600"/>
  <p:custDataLst>
    <p:tags r:id="rId6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07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0000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7" autoAdjust="0"/>
    <p:restoredTop sz="95540"/>
  </p:normalViewPr>
  <p:slideViewPr>
    <p:cSldViewPr snapToGrid="0" showGuides="1">
      <p:cViewPr>
        <p:scale>
          <a:sx n="100" d="100"/>
          <a:sy n="100" d="100"/>
        </p:scale>
        <p:origin x="-1452" y="-12"/>
      </p:cViewPr>
      <p:guideLst>
        <p:guide orient="horz" pos="2107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jpeg"/><Relationship Id="rId1" Type="http://schemas.openxmlformats.org/officeDocument/2006/relationships/image" Target="../media/image86.wmf"/><Relationship Id="rId4" Type="http://schemas.openxmlformats.org/officeDocument/2006/relationships/image" Target="../media/image8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4" Type="http://schemas.openxmlformats.org/officeDocument/2006/relationships/image" Target="../media/image96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18" Type="http://schemas.openxmlformats.org/officeDocument/2006/relationships/image" Target="../media/image112.wmf"/><Relationship Id="rId3" Type="http://schemas.openxmlformats.org/officeDocument/2006/relationships/image" Target="../media/image99.wmf"/><Relationship Id="rId7" Type="http://schemas.openxmlformats.org/officeDocument/2006/relationships/image" Target="../media/image93.wmf"/><Relationship Id="rId12" Type="http://schemas.openxmlformats.org/officeDocument/2006/relationships/image" Target="../media/image106.wmf"/><Relationship Id="rId17" Type="http://schemas.openxmlformats.org/officeDocument/2006/relationships/image" Target="../media/image111.wmf"/><Relationship Id="rId2" Type="http://schemas.openxmlformats.org/officeDocument/2006/relationships/image" Target="../media/image98.wmf"/><Relationship Id="rId16" Type="http://schemas.openxmlformats.org/officeDocument/2006/relationships/image" Target="../media/image110.wmf"/><Relationship Id="rId1" Type="http://schemas.openxmlformats.org/officeDocument/2006/relationships/image" Target="../media/image97.wmf"/><Relationship Id="rId6" Type="http://schemas.openxmlformats.org/officeDocument/2006/relationships/image" Target="../media/image101.wmf"/><Relationship Id="rId11" Type="http://schemas.openxmlformats.org/officeDocument/2006/relationships/image" Target="../media/image105.wmf"/><Relationship Id="rId5" Type="http://schemas.openxmlformats.org/officeDocument/2006/relationships/image" Target="../media/image100.wmf"/><Relationship Id="rId15" Type="http://schemas.openxmlformats.org/officeDocument/2006/relationships/image" Target="../media/image109.wmf"/><Relationship Id="rId10" Type="http://schemas.openxmlformats.org/officeDocument/2006/relationships/image" Target="../media/image104.wmf"/><Relationship Id="rId19" Type="http://schemas.openxmlformats.org/officeDocument/2006/relationships/image" Target="../media/image113.wmf"/><Relationship Id="rId4" Type="http://schemas.openxmlformats.org/officeDocument/2006/relationships/image" Target="../media/image2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png"/><Relationship Id="rId1" Type="http://schemas.openxmlformats.org/officeDocument/2006/relationships/image" Target="../media/image114.png"/><Relationship Id="rId4" Type="http://schemas.openxmlformats.org/officeDocument/2006/relationships/image" Target="../media/image117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4" Type="http://schemas.openxmlformats.org/officeDocument/2006/relationships/image" Target="../media/image128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Relationship Id="rId4" Type="http://schemas.openxmlformats.org/officeDocument/2006/relationships/image" Target="../media/image13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wmf"/><Relationship Id="rId7" Type="http://schemas.openxmlformats.org/officeDocument/2006/relationships/image" Target="../media/image145.wmf"/><Relationship Id="rId2" Type="http://schemas.openxmlformats.org/officeDocument/2006/relationships/image" Target="../media/image141.wmf"/><Relationship Id="rId1" Type="http://schemas.openxmlformats.org/officeDocument/2006/relationships/image" Target="../media/image140.wmf"/><Relationship Id="rId6" Type="http://schemas.openxmlformats.org/officeDocument/2006/relationships/image" Target="../media/image23.wmf"/><Relationship Id="rId5" Type="http://schemas.openxmlformats.org/officeDocument/2006/relationships/image" Target="../media/image144.wmf"/><Relationship Id="rId4" Type="http://schemas.openxmlformats.org/officeDocument/2006/relationships/image" Target="../media/image143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56.wmf"/><Relationship Id="rId5" Type="http://schemas.openxmlformats.org/officeDocument/2006/relationships/image" Target="../media/image155.wmf"/><Relationship Id="rId4" Type="http://schemas.openxmlformats.org/officeDocument/2006/relationships/image" Target="../media/image15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9.wmf"/><Relationship Id="rId7" Type="http://schemas.openxmlformats.org/officeDocument/2006/relationships/image" Target="../media/image15.wmf"/><Relationship Id="rId2" Type="http://schemas.openxmlformats.org/officeDocument/2006/relationships/image" Target="../media/image18.wmf"/><Relationship Id="rId1" Type="http://schemas.openxmlformats.org/officeDocument/2006/relationships/image" Target="../media/image2.wmf"/><Relationship Id="rId6" Type="http://schemas.openxmlformats.org/officeDocument/2006/relationships/image" Target="../media/image22.wmf"/><Relationship Id="rId11" Type="http://schemas.openxmlformats.org/officeDocument/2006/relationships/image" Target="../media/image25.wmf"/><Relationship Id="rId5" Type="http://schemas.openxmlformats.org/officeDocument/2006/relationships/image" Target="../media/image21.wmf"/><Relationship Id="rId10" Type="http://schemas.openxmlformats.org/officeDocument/2006/relationships/image" Target="../media/image24.wmf"/><Relationship Id="rId4" Type="http://schemas.openxmlformats.org/officeDocument/2006/relationships/image" Target="../media/image20.wmf"/><Relationship Id="rId9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4.png"/><Relationship Id="rId2" Type="http://schemas.openxmlformats.org/officeDocument/2006/relationships/image" Target="../media/image26.wmf"/><Relationship Id="rId1" Type="http://schemas.openxmlformats.org/officeDocument/2006/relationships/image" Target="../media/image2.wmf"/><Relationship Id="rId6" Type="http://schemas.openxmlformats.org/officeDocument/2006/relationships/image" Target="../media/image30.wmf"/><Relationship Id="rId11" Type="http://schemas.openxmlformats.org/officeDocument/2006/relationships/image" Target="../media/image23.wmf"/><Relationship Id="rId5" Type="http://schemas.openxmlformats.org/officeDocument/2006/relationships/image" Target="../media/image29.wmf"/><Relationship Id="rId10" Type="http://schemas.openxmlformats.org/officeDocument/2006/relationships/image" Target="../media/image2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7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23.wmf"/><Relationship Id="rId11" Type="http://schemas.openxmlformats.org/officeDocument/2006/relationships/image" Target="../media/image44.wmf"/><Relationship Id="rId5" Type="http://schemas.openxmlformats.org/officeDocument/2006/relationships/image" Target="../media/image39.wmf"/><Relationship Id="rId10" Type="http://schemas.openxmlformats.org/officeDocument/2006/relationships/image" Target="../media/image43.wmf"/><Relationship Id="rId4" Type="http://schemas.openxmlformats.org/officeDocument/2006/relationships/image" Target="../media/image38.wmf"/><Relationship Id="rId9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106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64003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32.wmf"/><Relationship Id="rId26" Type="http://schemas.openxmlformats.org/officeDocument/2006/relationships/image" Target="../media/image34.png"/><Relationship Id="rId3" Type="http://schemas.openxmlformats.org/officeDocument/2006/relationships/oleObject" Target="../embeddings/oleObject38.bin"/><Relationship Id="rId21" Type="http://schemas.openxmlformats.org/officeDocument/2006/relationships/oleObject" Target="../embeddings/oleObject47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45.bin"/><Relationship Id="rId25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42.bin"/><Relationship Id="rId24" Type="http://schemas.openxmlformats.org/officeDocument/2006/relationships/image" Target="../media/image23.wmf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46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30.wmf"/><Relationship Id="rId22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41.wmf"/><Relationship Id="rId26" Type="http://schemas.openxmlformats.org/officeDocument/2006/relationships/oleObject" Target="../embeddings/oleObject62.bin"/><Relationship Id="rId3" Type="http://schemas.openxmlformats.org/officeDocument/2006/relationships/oleObject" Target="../embeddings/oleObject50.bin"/><Relationship Id="rId21" Type="http://schemas.openxmlformats.org/officeDocument/2006/relationships/oleObject" Target="../embeddings/oleObject59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29" Type="http://schemas.openxmlformats.org/officeDocument/2006/relationships/oleObject" Target="../embeddings/oleObject64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54.bin"/><Relationship Id="rId24" Type="http://schemas.openxmlformats.org/officeDocument/2006/relationships/image" Target="../media/image44.wmf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45.wmf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58.bin"/><Relationship Id="rId4" Type="http://schemas.openxmlformats.org/officeDocument/2006/relationships/image" Target="../media/image35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23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6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hyperlink" Target="../1/&#30005;&#24037;&#30005;&#23376;&#25216;&#26415;/ch12.ppt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5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55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../1/&#30005;&#24037;&#30005;&#23376;&#25216;&#26415;/ch12.ppt" TargetMode="External"/><Relationship Id="rId3" Type="http://schemas.openxmlformats.org/officeDocument/2006/relationships/tags" Target="../tags/tag6.xml"/><Relationship Id="rId7" Type="http://schemas.openxmlformats.org/officeDocument/2006/relationships/hyperlink" Target="../1/&#30005;&#24037;&#30005;&#23376;&#25216;&#26415;/ch11.ppt" TargetMode="Externa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10" Type="http://schemas.openxmlformats.org/officeDocument/2006/relationships/hyperlink" Target="../1/&#30005;&#24037;&#30005;&#23376;&#25216;&#26415;/ch14.ppt" TargetMode="External"/><Relationship Id="rId4" Type="http://schemas.openxmlformats.org/officeDocument/2006/relationships/tags" Target="../tags/tag7.xml"/><Relationship Id="rId9" Type="http://schemas.openxmlformats.org/officeDocument/2006/relationships/hyperlink" Target="../1/&#30005;&#24037;&#30005;&#23376;&#25216;&#26415;/ch13.ppt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5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75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69.wmf"/><Relationship Id="rId9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7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82.wmf"/><Relationship Id="rId4" Type="http://schemas.openxmlformats.org/officeDocument/2006/relationships/oleObject" Target="../embeddings/oleObject83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4.bin"/><Relationship Id="rId7" Type="http://schemas.openxmlformats.org/officeDocument/2006/relationships/image" Target="../media/image8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85.bin"/><Relationship Id="rId10" Type="http://schemas.openxmlformats.org/officeDocument/2006/relationships/image" Target="../media/image90.jpeg"/><Relationship Id="rId4" Type="http://schemas.openxmlformats.org/officeDocument/2006/relationships/image" Target="../media/image86.wmf"/><Relationship Id="rId9" Type="http://schemas.openxmlformats.org/officeDocument/2006/relationships/image" Target="../media/image89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9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92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90.bin"/><Relationship Id="rId10" Type="http://schemas.openxmlformats.org/officeDocument/2006/relationships/image" Target="../media/image96.wmf"/><Relationship Id="rId4" Type="http://schemas.openxmlformats.org/officeDocument/2006/relationships/image" Target="../media/image93.wmf"/><Relationship Id="rId9" Type="http://schemas.openxmlformats.org/officeDocument/2006/relationships/oleObject" Target="../embeddings/oleObject9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02.wmf"/><Relationship Id="rId26" Type="http://schemas.openxmlformats.org/officeDocument/2006/relationships/image" Target="../media/image106.wmf"/><Relationship Id="rId39" Type="http://schemas.openxmlformats.org/officeDocument/2006/relationships/image" Target="../media/image112.wmf"/><Relationship Id="rId3" Type="http://schemas.openxmlformats.org/officeDocument/2006/relationships/oleObject" Target="../embeddings/oleObject93.bin"/><Relationship Id="rId21" Type="http://schemas.openxmlformats.org/officeDocument/2006/relationships/oleObject" Target="../embeddings/oleObject102.bin"/><Relationship Id="rId34" Type="http://schemas.openxmlformats.org/officeDocument/2006/relationships/oleObject" Target="../embeddings/oleObject109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100.wmf"/><Relationship Id="rId17" Type="http://schemas.openxmlformats.org/officeDocument/2006/relationships/oleObject" Target="../embeddings/oleObject100.bin"/><Relationship Id="rId25" Type="http://schemas.openxmlformats.org/officeDocument/2006/relationships/oleObject" Target="../embeddings/oleObject104.bin"/><Relationship Id="rId33" Type="http://schemas.openxmlformats.org/officeDocument/2006/relationships/image" Target="../media/image109.wmf"/><Relationship Id="rId38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3.wmf"/><Relationship Id="rId20" Type="http://schemas.openxmlformats.org/officeDocument/2006/relationships/image" Target="../media/image103.wmf"/><Relationship Id="rId29" Type="http://schemas.openxmlformats.org/officeDocument/2006/relationships/image" Target="../media/image107.wmf"/><Relationship Id="rId41" Type="http://schemas.openxmlformats.org/officeDocument/2006/relationships/image" Target="../media/image113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97.bin"/><Relationship Id="rId24" Type="http://schemas.openxmlformats.org/officeDocument/2006/relationships/image" Target="../media/image105.wmf"/><Relationship Id="rId32" Type="http://schemas.openxmlformats.org/officeDocument/2006/relationships/oleObject" Target="../embeddings/oleObject108.bin"/><Relationship Id="rId37" Type="http://schemas.openxmlformats.org/officeDocument/2006/relationships/image" Target="../media/image111.wmf"/><Relationship Id="rId40" Type="http://schemas.openxmlformats.org/officeDocument/2006/relationships/oleObject" Target="../embeddings/oleObject112.bin"/><Relationship Id="rId5" Type="http://schemas.openxmlformats.org/officeDocument/2006/relationships/oleObject" Target="../embeddings/oleObject94.bin"/><Relationship Id="rId15" Type="http://schemas.openxmlformats.org/officeDocument/2006/relationships/oleObject" Target="../embeddings/oleObject99.bin"/><Relationship Id="rId23" Type="http://schemas.openxmlformats.org/officeDocument/2006/relationships/oleObject" Target="../embeddings/oleObject103.bin"/><Relationship Id="rId28" Type="http://schemas.openxmlformats.org/officeDocument/2006/relationships/oleObject" Target="../embeddings/oleObject106.bin"/><Relationship Id="rId36" Type="http://schemas.openxmlformats.org/officeDocument/2006/relationships/oleObject" Target="../embeddings/oleObject110.bin"/><Relationship Id="rId10" Type="http://schemas.openxmlformats.org/officeDocument/2006/relationships/image" Target="../media/image2.wmf"/><Relationship Id="rId19" Type="http://schemas.openxmlformats.org/officeDocument/2006/relationships/oleObject" Target="../embeddings/oleObject101.bin"/><Relationship Id="rId31" Type="http://schemas.openxmlformats.org/officeDocument/2006/relationships/image" Target="../media/image108.wmf"/><Relationship Id="rId4" Type="http://schemas.openxmlformats.org/officeDocument/2006/relationships/image" Target="../media/image97.wmf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101.wmf"/><Relationship Id="rId22" Type="http://schemas.openxmlformats.org/officeDocument/2006/relationships/image" Target="../media/image104.wmf"/><Relationship Id="rId27" Type="http://schemas.openxmlformats.org/officeDocument/2006/relationships/oleObject" Target="../embeddings/oleObject105.bin"/><Relationship Id="rId30" Type="http://schemas.openxmlformats.org/officeDocument/2006/relationships/oleObject" Target="../embeddings/oleObject107.bin"/><Relationship Id="rId35" Type="http://schemas.openxmlformats.org/officeDocument/2006/relationships/image" Target="../media/image110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15.png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117.wmf"/><Relationship Id="rId4" Type="http://schemas.openxmlformats.org/officeDocument/2006/relationships/image" Target="../media/image114.png"/><Relationship Id="rId9" Type="http://schemas.openxmlformats.org/officeDocument/2006/relationships/oleObject" Target="../embeddings/oleObject116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20.w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119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22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120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oleObject" Target="../embeddings/oleObject121.bin"/><Relationship Id="rId7" Type="http://schemas.openxmlformats.org/officeDocument/2006/relationships/oleObject" Target="../embeddings/oleObject1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26.wmf"/><Relationship Id="rId5" Type="http://schemas.openxmlformats.org/officeDocument/2006/relationships/oleObject" Target="../embeddings/oleObject122.bin"/><Relationship Id="rId10" Type="http://schemas.openxmlformats.org/officeDocument/2006/relationships/image" Target="../media/image128.wmf"/><Relationship Id="rId4" Type="http://schemas.openxmlformats.org/officeDocument/2006/relationships/image" Target="../media/image125.wmf"/><Relationship Id="rId9" Type="http://schemas.openxmlformats.org/officeDocument/2006/relationships/oleObject" Target="../embeddings/oleObject124.bin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126.bin"/><Relationship Id="rId4" Type="http://schemas.openxmlformats.org/officeDocument/2006/relationships/image" Target="../media/image13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6.wmf"/><Relationship Id="rId3" Type="http://schemas.openxmlformats.org/officeDocument/2006/relationships/audio" Target="../media/audio1.wav"/><Relationship Id="rId7" Type="http://schemas.openxmlformats.org/officeDocument/2006/relationships/image" Target="../media/image3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4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32.wmf"/><Relationship Id="rId4" Type="http://schemas.openxmlformats.org/officeDocument/2006/relationships/oleObject" Target="../embeddings/oleObject127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oleObject" Target="../embeddings/oleObject128.bin"/><Relationship Id="rId7" Type="http://schemas.openxmlformats.org/officeDocument/2006/relationships/oleObject" Target="../embeddings/oleObject1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129.bin"/><Relationship Id="rId10" Type="http://schemas.openxmlformats.org/officeDocument/2006/relationships/image" Target="../media/image137.wmf"/><Relationship Id="rId4" Type="http://schemas.openxmlformats.org/officeDocument/2006/relationships/image" Target="../media/image134.wmf"/><Relationship Id="rId9" Type="http://schemas.openxmlformats.org/officeDocument/2006/relationships/oleObject" Target="../embeddings/oleObject131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4.bin"/><Relationship Id="rId13" Type="http://schemas.openxmlformats.org/officeDocument/2006/relationships/image" Target="../media/image144.wmf"/><Relationship Id="rId18" Type="http://schemas.openxmlformats.org/officeDocument/2006/relationships/image" Target="../media/image145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1.wmf"/><Relationship Id="rId12" Type="http://schemas.openxmlformats.org/officeDocument/2006/relationships/oleObject" Target="../embeddings/oleObject136.bin"/><Relationship Id="rId17" Type="http://schemas.openxmlformats.org/officeDocument/2006/relationships/oleObject" Target="../embeddings/oleObject139.bin"/><Relationship Id="rId2" Type="http://schemas.openxmlformats.org/officeDocument/2006/relationships/tags" Target="../tags/tag11.xml"/><Relationship Id="rId16" Type="http://schemas.openxmlformats.org/officeDocument/2006/relationships/oleObject" Target="../embeddings/oleObject138.bin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33.bin"/><Relationship Id="rId11" Type="http://schemas.openxmlformats.org/officeDocument/2006/relationships/image" Target="../media/image143.wmf"/><Relationship Id="rId5" Type="http://schemas.openxmlformats.org/officeDocument/2006/relationships/image" Target="../media/image140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35.bin"/><Relationship Id="rId4" Type="http://schemas.openxmlformats.org/officeDocument/2006/relationships/oleObject" Target="../embeddings/oleObject132.bin"/><Relationship Id="rId9" Type="http://schemas.openxmlformats.org/officeDocument/2006/relationships/image" Target="../media/image142.wmf"/><Relationship Id="rId14" Type="http://schemas.openxmlformats.org/officeDocument/2006/relationships/oleObject" Target="../embeddings/oleObject137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image" Target="../media/image148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41.bin"/><Relationship Id="rId12" Type="http://schemas.openxmlformats.org/officeDocument/2006/relationships/oleObject" Target="../embeddings/oleObject144.bin"/><Relationship Id="rId17" Type="http://schemas.openxmlformats.org/officeDocument/2006/relationships/image" Target="../media/image150.wmf"/><Relationship Id="rId2" Type="http://schemas.openxmlformats.org/officeDocument/2006/relationships/tags" Target="../tags/tag12.xml"/><Relationship Id="rId16" Type="http://schemas.openxmlformats.org/officeDocument/2006/relationships/oleObject" Target="../embeddings/oleObject146.bin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46.wmf"/><Relationship Id="rId11" Type="http://schemas.openxmlformats.org/officeDocument/2006/relationships/oleObject" Target="../embeddings/oleObject143.bin"/><Relationship Id="rId5" Type="http://schemas.openxmlformats.org/officeDocument/2006/relationships/oleObject" Target="../embeddings/oleObject140.bin"/><Relationship Id="rId15" Type="http://schemas.openxmlformats.org/officeDocument/2006/relationships/image" Target="../media/image149.wmf"/><Relationship Id="rId10" Type="http://schemas.openxmlformats.org/officeDocument/2006/relationships/image" Target="../media/image144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142.bin"/><Relationship Id="rId14" Type="http://schemas.openxmlformats.org/officeDocument/2006/relationships/oleObject" Target="../embeddings/oleObject145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oleObject" Target="../embeddings/oleObject151.bin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48.bin"/><Relationship Id="rId12" Type="http://schemas.openxmlformats.org/officeDocument/2006/relationships/image" Target="../media/image154.wmf"/><Relationship Id="rId2" Type="http://schemas.openxmlformats.org/officeDocument/2006/relationships/tags" Target="../tags/tag13.xml"/><Relationship Id="rId16" Type="http://schemas.openxmlformats.org/officeDocument/2006/relationships/image" Target="../media/image156.wmf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51.wmf"/><Relationship Id="rId11" Type="http://schemas.openxmlformats.org/officeDocument/2006/relationships/oleObject" Target="../embeddings/oleObject150.bin"/><Relationship Id="rId5" Type="http://schemas.openxmlformats.org/officeDocument/2006/relationships/oleObject" Target="../embeddings/oleObject147.bin"/><Relationship Id="rId15" Type="http://schemas.openxmlformats.org/officeDocument/2006/relationships/oleObject" Target="../embeddings/oleObject152.bin"/><Relationship Id="rId10" Type="http://schemas.openxmlformats.org/officeDocument/2006/relationships/image" Target="../media/image153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149.bin"/><Relationship Id="rId14" Type="http://schemas.openxmlformats.org/officeDocument/2006/relationships/image" Target="../media/image155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1" Type="http://schemas.openxmlformats.org/officeDocument/2006/relationships/image" Target="../media/image158.GIF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image" Target="../media/image17.GIF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10" Type="http://schemas.openxmlformats.org/officeDocument/2006/relationships/tags" Target="../tags/tag23.xml"/><Relationship Id="rId19" Type="http://schemas.openxmlformats.org/officeDocument/2006/relationships/image" Target="../media/image157.GIF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image" Target="../media/image15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1.wmf"/><Relationship Id="rId3" Type="http://schemas.openxmlformats.org/officeDocument/2006/relationships/audio" Target="../media/audio1.wav"/><Relationship Id="rId7" Type="http://schemas.openxmlformats.org/officeDocument/2006/relationships/image" Target="../media/image8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3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160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29.bin"/><Relationship Id="rId26" Type="http://schemas.openxmlformats.org/officeDocument/2006/relationships/oleObject" Target="../embeddings/oleObject33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16.wmf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2.wmf"/><Relationship Id="rId25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29" Type="http://schemas.openxmlformats.org/officeDocument/2006/relationships/oleObject" Target="../embeddings/oleObject35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5.bin"/><Relationship Id="rId24" Type="http://schemas.openxmlformats.org/officeDocument/2006/relationships/oleObject" Target="../embeddings/oleObject32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21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34.bin"/><Relationship Id="rId10" Type="http://schemas.openxmlformats.org/officeDocument/2006/relationships/image" Target="../media/image19.wmf"/><Relationship Id="rId19" Type="http://schemas.openxmlformats.org/officeDocument/2006/relationships/image" Target="../media/image15.wmf"/><Relationship Id="rId31" Type="http://schemas.openxmlformats.org/officeDocument/2006/relationships/oleObject" Target="../embeddings/oleObject37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812800" y="3091542"/>
            <a:ext cx="7924800" cy="685800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一阶电路的暂态分析</a:t>
            </a:r>
            <a:endParaRPr lang="zh-CN" altLang="en-US" sz="36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174170" y="4114165"/>
            <a:ext cx="8969829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对象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直流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一阶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电路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DC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First-order 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circuit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5" y="585616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Rectangle 2"/>
          <p:cNvSpPr/>
          <p:nvPr/>
        </p:nvSpPr>
        <p:spPr>
          <a:xfrm>
            <a:off x="3567112" y="69056"/>
            <a:ext cx="5791200" cy="2667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56335" name="Group 4"/>
          <p:cNvGrpSpPr/>
          <p:nvPr/>
        </p:nvGrpSpPr>
        <p:grpSpPr>
          <a:xfrm>
            <a:off x="3352800" y="0"/>
            <a:ext cx="4051300" cy="2609850"/>
            <a:chOff x="1296" y="228"/>
            <a:chExt cx="2552" cy="1644"/>
          </a:xfrm>
        </p:grpSpPr>
        <p:sp>
          <p:nvSpPr>
            <p:cNvPr id="56345" name="Oval 5"/>
            <p:cNvSpPr/>
            <p:nvPr/>
          </p:nvSpPr>
          <p:spPr>
            <a:xfrm>
              <a:off x="1296" y="1207"/>
              <a:ext cx="270" cy="287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6346" name="Text Box 6"/>
            <p:cNvSpPr txBox="1"/>
            <p:nvPr/>
          </p:nvSpPr>
          <p:spPr>
            <a:xfrm>
              <a:off x="1584" y="444"/>
              <a:ext cx="2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56347" name="Line 7"/>
            <p:cNvSpPr/>
            <p:nvPr/>
          </p:nvSpPr>
          <p:spPr>
            <a:xfrm>
              <a:off x="1431" y="841"/>
              <a:ext cx="0" cy="1019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6348" name="Group 8"/>
            <p:cNvGrpSpPr/>
            <p:nvPr/>
          </p:nvGrpSpPr>
          <p:grpSpPr>
            <a:xfrm>
              <a:off x="2888" y="841"/>
              <a:ext cx="352" cy="1019"/>
              <a:chOff x="3072" y="1296"/>
              <a:chExt cx="192" cy="768"/>
            </a:xfrm>
          </p:grpSpPr>
          <p:sp>
            <p:nvSpPr>
              <p:cNvPr id="56369" name="Line 9"/>
              <p:cNvSpPr/>
              <p:nvPr/>
            </p:nvSpPr>
            <p:spPr>
              <a:xfrm>
                <a:off x="3072" y="1632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6370" name="Line 10"/>
              <p:cNvSpPr/>
              <p:nvPr/>
            </p:nvSpPr>
            <p:spPr>
              <a:xfrm>
                <a:off x="3072" y="172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6371" name="Line 11"/>
              <p:cNvSpPr/>
              <p:nvPr/>
            </p:nvSpPr>
            <p:spPr>
              <a:xfrm flipV="1">
                <a:off x="3168" y="1296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6372" name="Line 12"/>
              <p:cNvSpPr/>
              <p:nvPr/>
            </p:nvSpPr>
            <p:spPr>
              <a:xfrm flipV="1">
                <a:off x="3168" y="1728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6349" name="Rectangle 13"/>
            <p:cNvSpPr/>
            <p:nvPr/>
          </p:nvSpPr>
          <p:spPr>
            <a:xfrm>
              <a:off x="2304" y="468"/>
              <a:ext cx="341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i="1" baseline="-25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i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50" name="Rectangle 14"/>
            <p:cNvSpPr/>
            <p:nvPr/>
          </p:nvSpPr>
          <p:spPr>
            <a:xfrm>
              <a:off x="1565" y="1281"/>
              <a:ext cx="278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6351" name="Rectangle 15"/>
            <p:cNvSpPr/>
            <p:nvPr/>
          </p:nvSpPr>
          <p:spPr>
            <a:xfrm>
              <a:off x="1416" y="948"/>
              <a:ext cx="244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6352" name="Rectangle 16"/>
            <p:cNvSpPr/>
            <p:nvPr/>
          </p:nvSpPr>
          <p:spPr>
            <a:xfrm>
              <a:off x="1417" y="1367"/>
              <a:ext cx="228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6353" name="Line 17"/>
            <p:cNvSpPr/>
            <p:nvPr/>
          </p:nvSpPr>
          <p:spPr>
            <a:xfrm>
              <a:off x="1986" y="849"/>
              <a:ext cx="108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6354" name="Line 18"/>
            <p:cNvSpPr/>
            <p:nvPr/>
          </p:nvSpPr>
          <p:spPr>
            <a:xfrm>
              <a:off x="1437" y="1848"/>
              <a:ext cx="1635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55" name="Line 19"/>
            <p:cNvSpPr/>
            <p:nvPr/>
          </p:nvSpPr>
          <p:spPr>
            <a:xfrm>
              <a:off x="1425" y="854"/>
              <a:ext cx="28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56" name="Line 20"/>
            <p:cNvSpPr/>
            <p:nvPr/>
          </p:nvSpPr>
          <p:spPr>
            <a:xfrm flipV="1">
              <a:off x="1707" y="719"/>
              <a:ext cx="281" cy="135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57" name="Line 21"/>
            <p:cNvSpPr/>
            <p:nvPr/>
          </p:nvSpPr>
          <p:spPr>
            <a:xfrm rot="10017556">
              <a:off x="1787" y="663"/>
              <a:ext cx="141" cy="27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6358" name="Text Box 22"/>
            <p:cNvSpPr txBox="1"/>
            <p:nvPr/>
          </p:nvSpPr>
          <p:spPr>
            <a:xfrm>
              <a:off x="3048" y="960"/>
              <a:ext cx="423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6359" name="Rectangle 23"/>
            <p:cNvSpPr/>
            <p:nvPr/>
          </p:nvSpPr>
          <p:spPr>
            <a:xfrm>
              <a:off x="2160" y="792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6360" name="Line 24"/>
            <p:cNvSpPr/>
            <p:nvPr/>
          </p:nvSpPr>
          <p:spPr>
            <a:xfrm>
              <a:off x="3360" y="996"/>
              <a:ext cx="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6332" name="Object 25"/>
            <p:cNvGraphicFramePr/>
            <p:nvPr/>
          </p:nvGraphicFramePr>
          <p:xfrm>
            <a:off x="3408" y="948"/>
            <a:ext cx="440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26" r:id="rId3" imgW="190500" imgH="228600" progId="Equation.3">
                    <p:embed/>
                  </p:oleObj>
                </mc:Choice>
                <mc:Fallback>
                  <p:oleObj r:id="rId3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08" y="948"/>
                          <a:ext cx="440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361" name="Line 26"/>
            <p:cNvSpPr/>
            <p:nvPr/>
          </p:nvSpPr>
          <p:spPr>
            <a:xfrm>
              <a:off x="2736" y="708"/>
              <a:ext cx="2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6333" name="Object 27"/>
            <p:cNvGraphicFramePr/>
            <p:nvPr/>
          </p:nvGraphicFramePr>
          <p:xfrm>
            <a:off x="3070" y="420"/>
            <a:ext cx="349" cy="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27" r:id="rId5" imgW="152400" imgH="228600" progId="Equation.3">
                    <p:embed/>
                  </p:oleObj>
                </mc:Choice>
                <mc:Fallback>
                  <p:oleObj r:id="rId5" imgW="1524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70" y="420"/>
                          <a:ext cx="349" cy="5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362" name="Line 28"/>
            <p:cNvSpPr/>
            <p:nvPr/>
          </p:nvSpPr>
          <p:spPr>
            <a:xfrm>
              <a:off x="2676" y="840"/>
              <a:ext cx="0" cy="100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63" name="Line 29"/>
            <p:cNvSpPr/>
            <p:nvPr/>
          </p:nvSpPr>
          <p:spPr>
            <a:xfrm>
              <a:off x="1980" y="744"/>
              <a:ext cx="0" cy="12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64" name="Text Box 30"/>
            <p:cNvSpPr txBox="1"/>
            <p:nvPr/>
          </p:nvSpPr>
          <p:spPr>
            <a:xfrm>
              <a:off x="1512" y="228"/>
              <a:ext cx="64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t=0</a:t>
              </a:r>
            </a:p>
          </p:txBody>
        </p:sp>
        <p:sp>
          <p:nvSpPr>
            <p:cNvPr id="56365" name="Rectangle 31"/>
            <p:cNvSpPr/>
            <p:nvPr/>
          </p:nvSpPr>
          <p:spPr>
            <a:xfrm rot="5400000">
              <a:off x="2483" y="1236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6366" name="Rectangle 32"/>
            <p:cNvSpPr/>
            <p:nvPr/>
          </p:nvSpPr>
          <p:spPr>
            <a:xfrm>
              <a:off x="2232" y="1164"/>
              <a:ext cx="341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i="1" baseline="-25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i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67" name="Oval 33"/>
            <p:cNvSpPr/>
            <p:nvPr/>
          </p:nvSpPr>
          <p:spPr>
            <a:xfrm>
              <a:off x="2652" y="1812"/>
              <a:ext cx="60" cy="60"/>
            </a:xfrm>
            <a:prstGeom prst="ellipse">
              <a:avLst/>
            </a:prstGeom>
            <a:solidFill>
              <a:schemeClr val="tx1"/>
            </a:solidFill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6368" name="Oval 34"/>
            <p:cNvSpPr/>
            <p:nvPr/>
          </p:nvSpPr>
          <p:spPr>
            <a:xfrm>
              <a:off x="2652" y="828"/>
              <a:ext cx="60" cy="60"/>
            </a:xfrm>
            <a:prstGeom prst="ellipse">
              <a:avLst/>
            </a:prstGeom>
            <a:solidFill>
              <a:schemeClr val="tx1"/>
            </a:solidFill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6336" name="Text Box 35"/>
          <p:cNvSpPr txBox="1"/>
          <p:nvPr/>
        </p:nvSpPr>
        <p:spPr>
          <a:xfrm>
            <a:off x="7467600" y="533400"/>
            <a:ext cx="1600200" cy="210978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U=12V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=4k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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=2k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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C=1F</a:t>
            </a:r>
          </a:p>
        </p:txBody>
      </p:sp>
      <p:graphicFrame>
        <p:nvGraphicFramePr>
          <p:cNvPr id="157732" name="Object 36"/>
          <p:cNvGraphicFramePr/>
          <p:nvPr/>
        </p:nvGraphicFramePr>
        <p:xfrm>
          <a:off x="2667000" y="2895600"/>
          <a:ext cx="15176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8" r:id="rId7" imgW="558800" imgH="241300" progId="Equation.3">
                  <p:embed/>
                </p:oleObj>
              </mc:Choice>
              <mc:Fallback>
                <p:oleObj r:id="rId7" imgW="558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7000" y="2895600"/>
                        <a:ext cx="1517650" cy="650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33" name="Object 37"/>
          <p:cNvGraphicFramePr/>
          <p:nvPr/>
        </p:nvGraphicFramePr>
        <p:xfrm>
          <a:off x="4114800" y="2819400"/>
          <a:ext cx="4191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9" r:id="rId9" imgW="1701165" imgH="431800" progId="Equation.3">
                  <p:embed/>
                </p:oleObj>
              </mc:Choice>
              <mc:Fallback>
                <p:oleObj r:id="rId9" imgW="1701165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14800" y="2819400"/>
                        <a:ext cx="41910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34" name="Object 38"/>
          <p:cNvGraphicFramePr/>
          <p:nvPr/>
        </p:nvGraphicFramePr>
        <p:xfrm>
          <a:off x="487363" y="4991100"/>
          <a:ext cx="44878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0" r:id="rId11" imgW="1320165" imgH="241300" progId="Equation.3">
                  <p:embed/>
                </p:oleObj>
              </mc:Choice>
              <mc:Fallback>
                <p:oleObj r:id="rId11" imgW="1320165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7363" y="4991100"/>
                        <a:ext cx="4487862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35" name="Object 39"/>
          <p:cNvGraphicFramePr/>
          <p:nvPr/>
        </p:nvGraphicFramePr>
        <p:xfrm>
          <a:off x="446088" y="5894388"/>
          <a:ext cx="123825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1" r:id="rId13" imgW="533400" imgH="241300" progId="Equation.3">
                  <p:embed/>
                </p:oleObj>
              </mc:Choice>
              <mc:Fallback>
                <p:oleObj r:id="rId13" imgW="5334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6088" y="5894388"/>
                        <a:ext cx="1238250" cy="644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36" name="Object 40"/>
          <p:cNvGraphicFramePr/>
          <p:nvPr/>
        </p:nvGraphicFramePr>
        <p:xfrm>
          <a:off x="1684338" y="5665788"/>
          <a:ext cx="3573462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2" r:id="rId15" imgW="1498600" imgH="457200" progId="Equation.3">
                  <p:embed/>
                </p:oleObj>
              </mc:Choice>
              <mc:Fallback>
                <p:oleObj r:id="rId15" imgW="14986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84338" y="5665788"/>
                        <a:ext cx="3573462" cy="1116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37" name="Object 41"/>
          <p:cNvGraphicFramePr/>
          <p:nvPr/>
        </p:nvGraphicFramePr>
        <p:xfrm>
          <a:off x="5562600" y="5600700"/>
          <a:ext cx="18097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3" r:id="rId17" imgW="647700" imgH="457200" progId="Equation.3">
                  <p:embed/>
                </p:oleObj>
              </mc:Choice>
              <mc:Fallback>
                <p:oleObj r:id="rId17" imgW="6477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62600" y="5600700"/>
                        <a:ext cx="1809750" cy="110490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33CC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7" name="Text Box 42"/>
          <p:cNvSpPr txBox="1"/>
          <p:nvPr/>
        </p:nvSpPr>
        <p:spPr>
          <a:xfrm>
            <a:off x="114300" y="1074546"/>
            <a:ext cx="3124200" cy="1212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原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电路已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稳定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t=0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时刻发生换路。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</a:p>
        </p:txBody>
      </p:sp>
      <p:graphicFrame>
        <p:nvGraphicFramePr>
          <p:cNvPr id="56328" name="Object 43"/>
          <p:cNvGraphicFramePr/>
          <p:nvPr>
            <p:extLst>
              <p:ext uri="{D42A27DB-BD31-4B8C-83A1-F6EECF244321}">
                <p14:modId xmlns:p14="http://schemas.microsoft.com/office/powerpoint/2010/main" val="3804887319"/>
              </p:ext>
            </p:extLst>
          </p:nvPr>
        </p:nvGraphicFramePr>
        <p:xfrm>
          <a:off x="762000" y="2279574"/>
          <a:ext cx="25146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4" r:id="rId19" imgW="862965" imgH="228600" progId="Equation.3">
                  <p:embed/>
                </p:oleObj>
              </mc:Choice>
              <mc:Fallback>
                <p:oleObj r:id="rId19" imgW="8629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2000" y="2279574"/>
                        <a:ext cx="251460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40" name="Text Box 44"/>
          <p:cNvSpPr txBox="1"/>
          <p:nvPr/>
        </p:nvSpPr>
        <p:spPr>
          <a:xfrm>
            <a:off x="76200" y="25146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</a:p>
        </p:txBody>
      </p:sp>
      <p:sp>
        <p:nvSpPr>
          <p:cNvPr id="157741" name="Text Box 45"/>
          <p:cNvSpPr txBox="1"/>
          <p:nvPr/>
        </p:nvSpPr>
        <p:spPr>
          <a:xfrm>
            <a:off x="3630" y="3048000"/>
            <a:ext cx="16383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先求出</a:t>
            </a:r>
          </a:p>
        </p:txBody>
      </p:sp>
      <p:graphicFrame>
        <p:nvGraphicFramePr>
          <p:cNvPr id="157742" name="Object 46"/>
          <p:cNvGraphicFramePr/>
          <p:nvPr>
            <p:extLst>
              <p:ext uri="{D42A27DB-BD31-4B8C-83A1-F6EECF244321}">
                <p14:modId xmlns:p14="http://schemas.microsoft.com/office/powerpoint/2010/main" val="643653142"/>
              </p:ext>
            </p:extLst>
          </p:nvPr>
        </p:nvGraphicFramePr>
        <p:xfrm>
          <a:off x="1618344" y="3040995"/>
          <a:ext cx="895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5" r:id="rId21" imgW="457200" imgH="228600" progId="Equation.3">
                  <p:embed/>
                </p:oleObj>
              </mc:Choice>
              <mc:Fallback>
                <p:oleObj r:id="rId21" imgW="457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18344" y="3040995"/>
                        <a:ext cx="89535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43" name="Text Box 47"/>
          <p:cNvSpPr txBox="1"/>
          <p:nvPr/>
        </p:nvSpPr>
        <p:spPr>
          <a:xfrm>
            <a:off x="18144" y="3766458"/>
            <a:ext cx="16002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造出</a:t>
            </a:r>
          </a:p>
        </p:txBody>
      </p:sp>
      <p:graphicFrame>
        <p:nvGraphicFramePr>
          <p:cNvPr id="157744" name="Object 48"/>
          <p:cNvGraphicFramePr/>
          <p:nvPr>
            <p:extLst>
              <p:ext uri="{D42A27DB-BD31-4B8C-83A1-F6EECF244321}">
                <p14:modId xmlns:p14="http://schemas.microsoft.com/office/powerpoint/2010/main" val="3023417832"/>
              </p:ext>
            </p:extLst>
          </p:nvPr>
        </p:nvGraphicFramePr>
        <p:xfrm>
          <a:off x="1217386" y="3799820"/>
          <a:ext cx="4984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6" r:id="rId23" imgW="177800" imgH="215265" progId="Equation.3">
                  <p:embed/>
                </p:oleObj>
              </mc:Choice>
              <mc:Fallback>
                <p:oleObj r:id="rId23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17386" y="3799820"/>
                        <a:ext cx="49847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45" name="Text Box 49"/>
          <p:cNvSpPr txBox="1"/>
          <p:nvPr/>
        </p:nvSpPr>
        <p:spPr>
          <a:xfrm>
            <a:off x="1676400" y="3751944"/>
            <a:ext cx="20193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等效电路</a:t>
            </a:r>
          </a:p>
        </p:txBody>
      </p:sp>
      <p:sp>
        <p:nvSpPr>
          <p:cNvPr id="157746" name="Text Box 50"/>
          <p:cNvSpPr txBox="1"/>
          <p:nvPr/>
        </p:nvSpPr>
        <p:spPr>
          <a:xfrm>
            <a:off x="76200" y="4495800"/>
            <a:ext cx="29718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求出各初值</a:t>
            </a:r>
          </a:p>
        </p:txBody>
      </p:sp>
      <p:graphicFrame>
        <p:nvGraphicFramePr>
          <p:cNvPr id="157747" name="Object 51"/>
          <p:cNvGraphicFramePr/>
          <p:nvPr/>
        </p:nvGraphicFramePr>
        <p:xfrm>
          <a:off x="6748463" y="3657600"/>
          <a:ext cx="2166937" cy="182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7" r:id="rId25" imgW="1133475" imgH="952500" progId="Paint.Picture">
                  <p:embed/>
                </p:oleObj>
              </mc:Choice>
              <mc:Fallback>
                <p:oleObj r:id="rId25" imgW="1133475" imgH="9525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48463" y="3657600"/>
                        <a:ext cx="2166937" cy="1820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48" name="Line 52"/>
          <p:cNvSpPr/>
          <p:nvPr/>
        </p:nvSpPr>
        <p:spPr>
          <a:xfrm>
            <a:off x="3048000" y="4114800"/>
            <a:ext cx="3352800" cy="228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6344" name="Rectangle 55"/>
          <p:cNvSpPr/>
          <p:nvPr/>
        </p:nvSpPr>
        <p:spPr>
          <a:xfrm>
            <a:off x="323850" y="503012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例：</a:t>
            </a:r>
          </a:p>
        </p:txBody>
      </p:sp>
      <p:sp>
        <p:nvSpPr>
          <p:cNvPr id="53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6019800" y="65817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8661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"/>
                                        <p:tgtEl>
                                          <p:spTgt spid="157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7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7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"/>
                                        <p:tgtEl>
                                          <p:spTgt spid="157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7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157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7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5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7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7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"/>
                                        <p:tgtEl>
                                          <p:spTgt spid="15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7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7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500"/>
                                        <p:tgtEl>
                                          <p:spTgt spid="15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40" grpId="0"/>
      <p:bldP spid="157741" grpId="0"/>
      <p:bldP spid="157743" grpId="0"/>
      <p:bldP spid="157745" grpId="0"/>
      <p:bldP spid="157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1" name="Rectangle 2"/>
          <p:cNvSpPr/>
          <p:nvPr/>
        </p:nvSpPr>
        <p:spPr>
          <a:xfrm>
            <a:off x="228600" y="391421"/>
            <a:ext cx="3657600" cy="2819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3"/>
          <p:cNvSpPr/>
          <p:nvPr/>
        </p:nvSpPr>
        <p:spPr>
          <a:xfrm>
            <a:off x="4038600" y="4528446"/>
            <a:ext cx="2438400" cy="5334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13499999">
              <a:srgbClr val="999900"/>
            </a:prstShdw>
          </a:effectLst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8724" name="Rectangle 4"/>
          <p:cNvSpPr/>
          <p:nvPr/>
        </p:nvSpPr>
        <p:spPr>
          <a:xfrm>
            <a:off x="4114800" y="2090046"/>
            <a:ext cx="3200400" cy="5334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13499999">
              <a:srgbClr val="999900"/>
            </a:prstShdw>
          </a:effectLst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8725" name="Rectangle 5"/>
          <p:cNvSpPr/>
          <p:nvPr/>
        </p:nvSpPr>
        <p:spPr>
          <a:xfrm>
            <a:off x="4724400" y="228600"/>
            <a:ext cx="3200400" cy="5334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13499999">
              <a:srgbClr val="999900"/>
            </a:prstShdw>
          </a:effectLst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8727" name="Object 7"/>
          <p:cNvGraphicFramePr/>
          <p:nvPr>
            <p:extLst>
              <p:ext uri="{D42A27DB-BD31-4B8C-83A1-F6EECF244321}">
                <p14:modId xmlns:p14="http://schemas.microsoft.com/office/powerpoint/2010/main" val="2378732993"/>
              </p:ext>
            </p:extLst>
          </p:nvPr>
        </p:nvGraphicFramePr>
        <p:xfrm>
          <a:off x="4638675" y="5519046"/>
          <a:ext cx="420052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6" r:id="rId3" imgW="1458595" imgH="215900" progId="Equation.3">
                  <p:embed/>
                </p:oleObj>
              </mc:Choice>
              <mc:Fallback>
                <p:oleObj r:id="rId3" imgW="145859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8675" y="5519046"/>
                        <a:ext cx="4200525" cy="58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3962400" y="718446"/>
            <a:ext cx="644525" cy="5191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解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</a:t>
            </a:r>
          </a:p>
        </p:txBody>
      </p:sp>
      <p:sp>
        <p:nvSpPr>
          <p:cNvPr id="158729" name="Line 9"/>
          <p:cNvSpPr/>
          <p:nvPr/>
        </p:nvSpPr>
        <p:spPr>
          <a:xfrm>
            <a:off x="3962400" y="0"/>
            <a:ext cx="0" cy="6858000"/>
          </a:xfrm>
          <a:prstGeom prst="line">
            <a:avLst/>
          </a:prstGeom>
          <a:ln w="38100" cap="flat" cmpd="sng">
            <a:solidFill>
              <a:srgbClr val="009999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57367" name="Group 10"/>
          <p:cNvGrpSpPr/>
          <p:nvPr/>
        </p:nvGrpSpPr>
        <p:grpSpPr>
          <a:xfrm>
            <a:off x="517525" y="5214246"/>
            <a:ext cx="2530475" cy="1066800"/>
            <a:chOff x="96" y="3335"/>
            <a:chExt cx="1636" cy="985"/>
          </a:xfrm>
        </p:grpSpPr>
        <p:sp>
          <p:nvSpPr>
            <p:cNvPr id="57422" name="Text Box 11"/>
            <p:cNvSpPr txBox="1"/>
            <p:nvPr/>
          </p:nvSpPr>
          <p:spPr>
            <a:xfrm>
              <a:off x="96" y="3426"/>
              <a:ext cx="600" cy="4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求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:</a:t>
              </a:r>
            </a:p>
          </p:txBody>
        </p:sp>
        <p:graphicFrame>
          <p:nvGraphicFramePr>
            <p:cNvPr id="57360" name="Object 12"/>
            <p:cNvGraphicFramePr/>
            <p:nvPr/>
          </p:nvGraphicFramePr>
          <p:xfrm>
            <a:off x="649" y="3335"/>
            <a:ext cx="1083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87" r:id="rId5" imgW="443865" imgH="405765" progId="Equation.3">
                    <p:embed/>
                  </p:oleObj>
                </mc:Choice>
                <mc:Fallback>
                  <p:oleObj r:id="rId5" imgW="443865" imgH="4057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9" y="3335"/>
                          <a:ext cx="1083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7368" name="Text Box 13"/>
          <p:cNvSpPr txBox="1"/>
          <p:nvPr/>
        </p:nvSpPr>
        <p:spPr>
          <a:xfrm>
            <a:off x="388710" y="4033588"/>
            <a:ext cx="3333750" cy="49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电路原已达到稳态，</a:t>
            </a:r>
          </a:p>
        </p:txBody>
      </p:sp>
      <p:grpSp>
        <p:nvGrpSpPr>
          <p:cNvPr id="57369" name="Group 14"/>
          <p:cNvGrpSpPr/>
          <p:nvPr/>
        </p:nvGrpSpPr>
        <p:grpSpPr>
          <a:xfrm>
            <a:off x="385194" y="4532063"/>
            <a:ext cx="3370263" cy="638176"/>
            <a:chOff x="225" y="2806"/>
            <a:chExt cx="2123" cy="402"/>
          </a:xfrm>
        </p:grpSpPr>
        <p:sp>
          <p:nvSpPr>
            <p:cNvPr id="57421" name="Text Box 15"/>
            <p:cNvSpPr txBox="1"/>
            <p:nvPr/>
          </p:nvSpPr>
          <p:spPr>
            <a:xfrm>
              <a:off x="225" y="2806"/>
              <a:ext cx="212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设         时开关断开，</a:t>
              </a:r>
            </a:p>
          </p:txBody>
        </p:sp>
        <p:graphicFrame>
          <p:nvGraphicFramePr>
            <p:cNvPr id="57359" name="Object 16"/>
            <p:cNvGraphicFramePr/>
            <p:nvPr/>
          </p:nvGraphicFramePr>
          <p:xfrm>
            <a:off x="588" y="2949"/>
            <a:ext cx="361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88" r:id="rId7" imgW="316865" imgH="177800" progId="Equation.3">
                    <p:embed/>
                  </p:oleObj>
                </mc:Choice>
                <mc:Fallback>
                  <p:oleObj r:id="rId7" imgW="316865" imgH="1778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8" y="2949"/>
                          <a:ext cx="361" cy="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8737" name="Text Box 17"/>
          <p:cNvSpPr txBox="1"/>
          <p:nvPr/>
        </p:nvSpPr>
        <p:spPr>
          <a:xfrm>
            <a:off x="4800600" y="2698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先求出</a:t>
            </a:r>
          </a:p>
        </p:txBody>
      </p:sp>
      <p:graphicFrame>
        <p:nvGraphicFramePr>
          <p:cNvPr id="158738" name="Object 18"/>
          <p:cNvGraphicFramePr/>
          <p:nvPr>
            <p:extLst>
              <p:ext uri="{D42A27DB-BD31-4B8C-83A1-F6EECF244321}">
                <p14:modId xmlns:p14="http://schemas.microsoft.com/office/powerpoint/2010/main" val="251682020"/>
              </p:ext>
            </p:extLst>
          </p:nvPr>
        </p:nvGraphicFramePr>
        <p:xfrm>
          <a:off x="6207125" y="734321"/>
          <a:ext cx="16160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9" r:id="rId9" imgW="621665" imgH="215900" progId="Equation.3">
                  <p:embed/>
                </p:oleObj>
              </mc:Choice>
              <mc:Fallback>
                <p:oleObj r:id="rId9" imgW="6216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07125" y="734321"/>
                        <a:ext cx="1616075" cy="635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9" name="Object 19"/>
          <p:cNvGraphicFramePr/>
          <p:nvPr>
            <p:extLst>
              <p:ext uri="{D42A27DB-BD31-4B8C-83A1-F6EECF244321}">
                <p14:modId xmlns:p14="http://schemas.microsoft.com/office/powerpoint/2010/main" val="772393262"/>
              </p:ext>
            </p:extLst>
          </p:nvPr>
        </p:nvGraphicFramePr>
        <p:xfrm>
          <a:off x="4495800" y="1404246"/>
          <a:ext cx="352901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0" r:id="rId11" imgW="1180465" imgH="228600" progId="Equation.3">
                  <p:embed/>
                </p:oleObj>
              </mc:Choice>
              <mc:Fallback>
                <p:oleObj r:id="rId11" imgW="11804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95800" y="1404246"/>
                        <a:ext cx="3529013" cy="654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40" name="Text Box 20"/>
          <p:cNvSpPr txBox="1"/>
          <p:nvPr/>
        </p:nvSpPr>
        <p:spPr>
          <a:xfrm>
            <a:off x="4114800" y="2207521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造出</a:t>
            </a:r>
          </a:p>
        </p:txBody>
      </p:sp>
      <p:graphicFrame>
        <p:nvGraphicFramePr>
          <p:cNvPr id="158741" name="Object 21"/>
          <p:cNvGraphicFramePr/>
          <p:nvPr>
            <p:extLst>
              <p:ext uri="{D42A27DB-BD31-4B8C-83A1-F6EECF244321}">
                <p14:modId xmlns:p14="http://schemas.microsoft.com/office/powerpoint/2010/main" val="1533538725"/>
              </p:ext>
            </p:extLst>
          </p:nvPr>
        </p:nvGraphicFramePr>
        <p:xfrm>
          <a:off x="5292725" y="2131321"/>
          <a:ext cx="4984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1" r:id="rId13" imgW="177800" imgH="215265" progId="Equation.3">
                  <p:embed/>
                </p:oleObj>
              </mc:Choice>
              <mc:Fallback>
                <p:oleObj r:id="rId13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92725" y="2131321"/>
                        <a:ext cx="49847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42" name="Text Box 22"/>
          <p:cNvSpPr txBox="1"/>
          <p:nvPr/>
        </p:nvSpPr>
        <p:spPr>
          <a:xfrm>
            <a:off x="5715000" y="2207521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等效电路</a:t>
            </a:r>
          </a:p>
        </p:txBody>
      </p:sp>
      <p:sp>
        <p:nvSpPr>
          <p:cNvPr id="158743" name="Text Box 23"/>
          <p:cNvSpPr txBox="1"/>
          <p:nvPr/>
        </p:nvSpPr>
        <p:spPr>
          <a:xfrm>
            <a:off x="4038600" y="4528446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求出各初值</a:t>
            </a:r>
          </a:p>
        </p:txBody>
      </p:sp>
      <p:graphicFrame>
        <p:nvGraphicFramePr>
          <p:cNvPr id="158744" name="Object 24"/>
          <p:cNvGraphicFramePr/>
          <p:nvPr>
            <p:extLst>
              <p:ext uri="{D42A27DB-BD31-4B8C-83A1-F6EECF244321}">
                <p14:modId xmlns:p14="http://schemas.microsoft.com/office/powerpoint/2010/main" val="4026147169"/>
              </p:ext>
            </p:extLst>
          </p:nvPr>
        </p:nvGraphicFramePr>
        <p:xfrm>
          <a:off x="4227513" y="4985646"/>
          <a:ext cx="25161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2" r:id="rId15" imgW="925830" imgH="215900" progId="Equation.3">
                  <p:embed/>
                </p:oleObj>
              </mc:Choice>
              <mc:Fallback>
                <p:oleObj r:id="rId15" imgW="9258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27513" y="4985646"/>
                        <a:ext cx="2516187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45" name="Object 25"/>
          <p:cNvGraphicFramePr/>
          <p:nvPr>
            <p:extLst>
              <p:ext uri="{D42A27DB-BD31-4B8C-83A1-F6EECF244321}">
                <p14:modId xmlns:p14="http://schemas.microsoft.com/office/powerpoint/2010/main" val="69107725"/>
              </p:ext>
            </p:extLst>
          </p:nvPr>
        </p:nvGraphicFramePr>
        <p:xfrm>
          <a:off x="6781800" y="4985646"/>
          <a:ext cx="15113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3" r:id="rId17" imgW="520065" imgH="203200" progId="Equation.3">
                  <p:embed/>
                </p:oleObj>
              </mc:Choice>
              <mc:Fallback>
                <p:oleObj r:id="rId17" imgW="5200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81800" y="4985646"/>
                        <a:ext cx="151130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46" name="Object 26"/>
          <p:cNvGraphicFramePr/>
          <p:nvPr>
            <p:extLst>
              <p:ext uri="{D42A27DB-BD31-4B8C-83A1-F6EECF244321}">
                <p14:modId xmlns:p14="http://schemas.microsoft.com/office/powerpoint/2010/main" val="1711074065"/>
              </p:ext>
            </p:extLst>
          </p:nvPr>
        </p:nvGraphicFramePr>
        <p:xfrm>
          <a:off x="4114800" y="6228659"/>
          <a:ext cx="25558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4" r:id="rId19" imgW="963930" imgH="215900" progId="Equation.3">
                  <p:embed/>
                </p:oleObj>
              </mc:Choice>
              <mc:Fallback>
                <p:oleObj r:id="rId19" imgW="9639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14800" y="6228659"/>
                        <a:ext cx="2555875" cy="585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374" name="Group 27"/>
          <p:cNvGrpSpPr/>
          <p:nvPr/>
        </p:nvGrpSpPr>
        <p:grpSpPr>
          <a:xfrm>
            <a:off x="61346" y="1057377"/>
            <a:ext cx="3922712" cy="2686050"/>
            <a:chOff x="73" y="336"/>
            <a:chExt cx="2471" cy="1692"/>
          </a:xfrm>
        </p:grpSpPr>
        <p:grpSp>
          <p:nvGrpSpPr>
            <p:cNvPr id="57392" name="Group 28"/>
            <p:cNvGrpSpPr/>
            <p:nvPr/>
          </p:nvGrpSpPr>
          <p:grpSpPr>
            <a:xfrm>
              <a:off x="73" y="336"/>
              <a:ext cx="2471" cy="1692"/>
              <a:chOff x="73" y="336"/>
              <a:chExt cx="2471" cy="1692"/>
            </a:xfrm>
          </p:grpSpPr>
          <p:sp>
            <p:nvSpPr>
              <p:cNvPr id="57397" name="Text Box 29"/>
              <p:cNvSpPr txBox="1"/>
              <p:nvPr/>
            </p:nvSpPr>
            <p:spPr>
              <a:xfrm>
                <a:off x="1006" y="336"/>
                <a:ext cx="282" cy="32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K</a:t>
                </a:r>
              </a:p>
            </p:txBody>
          </p:sp>
          <p:sp>
            <p:nvSpPr>
              <p:cNvPr id="57398" name="Text Box 30"/>
              <p:cNvSpPr txBox="1"/>
              <p:nvPr/>
            </p:nvSpPr>
            <p:spPr>
              <a:xfrm>
                <a:off x="647" y="594"/>
                <a:ext cx="17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57399" name="Text Box 31"/>
              <p:cNvSpPr txBox="1"/>
              <p:nvPr/>
            </p:nvSpPr>
            <p:spPr>
              <a:xfrm>
                <a:off x="1959" y="548"/>
                <a:ext cx="33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L</a:t>
                </a:r>
              </a:p>
            </p:txBody>
          </p:sp>
          <p:sp>
            <p:nvSpPr>
              <p:cNvPr id="57400" name="Line 32"/>
              <p:cNvSpPr/>
              <p:nvPr/>
            </p:nvSpPr>
            <p:spPr>
              <a:xfrm>
                <a:off x="1019" y="788"/>
                <a:ext cx="95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401" name="Line 33"/>
              <p:cNvSpPr/>
              <p:nvPr/>
            </p:nvSpPr>
            <p:spPr>
              <a:xfrm flipV="1">
                <a:off x="1974" y="1357"/>
                <a:ext cx="19" cy="6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57402" name="Line 34"/>
              <p:cNvSpPr/>
              <p:nvPr/>
            </p:nvSpPr>
            <p:spPr>
              <a:xfrm>
                <a:off x="409" y="781"/>
                <a:ext cx="0" cy="51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403" name="Oval 35"/>
              <p:cNvSpPr/>
              <p:nvPr/>
            </p:nvSpPr>
            <p:spPr>
              <a:xfrm>
                <a:off x="196" y="1308"/>
                <a:ext cx="405" cy="421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2800" b="1" i="1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04" name="Rectangle 36"/>
              <p:cNvSpPr/>
              <p:nvPr/>
            </p:nvSpPr>
            <p:spPr>
              <a:xfrm>
                <a:off x="1903" y="1500"/>
                <a:ext cx="123" cy="351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05" name="Rectangle 37"/>
              <p:cNvSpPr/>
              <p:nvPr/>
            </p:nvSpPr>
            <p:spPr>
              <a:xfrm>
                <a:off x="2026" y="1500"/>
                <a:ext cx="265" cy="32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</a:p>
            </p:txBody>
          </p:sp>
          <p:grpSp>
            <p:nvGrpSpPr>
              <p:cNvPr id="57406" name="Group 38"/>
              <p:cNvGrpSpPr/>
              <p:nvPr/>
            </p:nvGrpSpPr>
            <p:grpSpPr>
              <a:xfrm>
                <a:off x="1958" y="929"/>
                <a:ext cx="135" cy="444"/>
                <a:chOff x="2160" y="1198"/>
                <a:chExt cx="97" cy="246"/>
              </a:xfrm>
            </p:grpSpPr>
            <p:sp>
              <p:nvSpPr>
                <p:cNvPr id="57418" name="Arc 39"/>
                <p:cNvSpPr/>
                <p:nvPr/>
              </p:nvSpPr>
              <p:spPr>
                <a:xfrm>
                  <a:off x="2160" y="1198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7419" name="Arc 40"/>
                <p:cNvSpPr/>
                <p:nvPr/>
              </p:nvSpPr>
              <p:spPr>
                <a:xfrm>
                  <a:off x="2160" y="1280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7420" name="Arc 41"/>
                <p:cNvSpPr/>
                <p:nvPr/>
              </p:nvSpPr>
              <p:spPr>
                <a:xfrm>
                  <a:off x="2160" y="1362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7407" name="Line 42"/>
              <p:cNvSpPr/>
              <p:nvPr/>
            </p:nvSpPr>
            <p:spPr>
              <a:xfrm flipV="1">
                <a:off x="1958" y="781"/>
                <a:ext cx="0" cy="14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408" name="Line 43"/>
              <p:cNvSpPr/>
              <p:nvPr/>
            </p:nvSpPr>
            <p:spPr>
              <a:xfrm>
                <a:off x="2195" y="958"/>
                <a:ext cx="0" cy="40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7409" name="Line 44"/>
              <p:cNvSpPr/>
              <p:nvPr/>
            </p:nvSpPr>
            <p:spPr>
              <a:xfrm flipV="1">
                <a:off x="697" y="684"/>
                <a:ext cx="396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410" name="Arc 45"/>
              <p:cNvSpPr/>
              <p:nvPr/>
            </p:nvSpPr>
            <p:spPr>
              <a:xfrm>
                <a:off x="73" y="486"/>
                <a:ext cx="825" cy="534"/>
              </a:xfrm>
              <a:custGeom>
                <a:avLst/>
                <a:gdLst>
                  <a:gd name="txL" fmla="*/ 0 w 21600"/>
                  <a:gd name="txT" fmla="*/ 0 h 14103"/>
                  <a:gd name="txR" fmla="*/ 21600 w 21600"/>
                  <a:gd name="txB" fmla="*/ 14103 h 14103"/>
                </a:gdLst>
                <a:ahLst/>
                <a:cxnLst>
                  <a:cxn ang="0">
                    <a:pos x="24" y="0"/>
                  </a:cxn>
                  <a:cxn ang="0">
                    <a:pos x="32" y="20"/>
                  </a:cxn>
                  <a:cxn ang="0">
                    <a:pos x="0" y="20"/>
                  </a:cxn>
                </a:cxnLst>
                <a:rect l="txL" t="txT" r="txR" b="txB"/>
                <a:pathLst>
                  <a:path w="21600" h="14103" fill="none">
                    <a:moveTo>
                      <a:pt x="16360" y="-1"/>
                    </a:moveTo>
                    <a:cubicBezTo>
                      <a:pt x="19740" y="3921"/>
                      <a:pt x="21600" y="8925"/>
                      <a:pt x="21600" y="14103"/>
                    </a:cubicBezTo>
                  </a:path>
                  <a:path w="21600" h="14103" stroke="0">
                    <a:moveTo>
                      <a:pt x="16360" y="-1"/>
                    </a:moveTo>
                    <a:cubicBezTo>
                      <a:pt x="19740" y="3921"/>
                      <a:pt x="21600" y="8925"/>
                      <a:pt x="21600" y="14103"/>
                    </a:cubicBezTo>
                    <a:lnTo>
                      <a:pt x="0" y="14103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arrow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11" name="Oval 46"/>
              <p:cNvSpPr/>
              <p:nvPr/>
            </p:nvSpPr>
            <p:spPr>
              <a:xfrm>
                <a:off x="1009" y="756"/>
                <a:ext cx="47" cy="48"/>
              </a:xfrm>
              <a:prstGeom prst="ellipse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12" name="Rectangle 47"/>
              <p:cNvSpPr/>
              <p:nvPr/>
            </p:nvSpPr>
            <p:spPr>
              <a:xfrm>
                <a:off x="2254" y="971"/>
                <a:ext cx="290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3200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i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13" name="Line 48"/>
              <p:cNvSpPr/>
              <p:nvPr/>
            </p:nvSpPr>
            <p:spPr>
              <a:xfrm flipH="1">
                <a:off x="409" y="780"/>
                <a:ext cx="33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57414" name="Line 49"/>
              <p:cNvSpPr/>
              <p:nvPr/>
            </p:nvSpPr>
            <p:spPr>
              <a:xfrm flipV="1">
                <a:off x="409" y="1212"/>
                <a:ext cx="0" cy="81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57415" name="Text Box 50"/>
              <p:cNvSpPr txBox="1"/>
              <p:nvPr/>
            </p:nvSpPr>
            <p:spPr>
              <a:xfrm>
                <a:off x="217" y="1068"/>
                <a:ext cx="384" cy="8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+</a:t>
                </a:r>
              </a:p>
              <a:p>
                <a:pPr>
                  <a:spcBef>
                    <a:spcPct val="50000"/>
                  </a:spcBef>
                </a:pPr>
                <a:endPara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-</a:t>
                </a:r>
              </a:p>
            </p:txBody>
          </p:sp>
          <p:sp>
            <p:nvSpPr>
              <p:cNvPr id="57416" name="Text Box 51"/>
              <p:cNvSpPr txBox="1"/>
              <p:nvPr/>
            </p:nvSpPr>
            <p:spPr>
              <a:xfrm>
                <a:off x="601" y="1308"/>
                <a:ext cx="48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20V</a:t>
                </a:r>
              </a:p>
            </p:txBody>
          </p:sp>
          <p:graphicFrame>
            <p:nvGraphicFramePr>
              <p:cNvPr id="57358" name="Object 52"/>
              <p:cNvGraphicFramePr/>
              <p:nvPr/>
            </p:nvGraphicFramePr>
            <p:xfrm>
              <a:off x="1369" y="1548"/>
              <a:ext cx="550" cy="26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895" r:id="rId21" imgW="316865" imgH="165100" progId="Equation.3">
                      <p:embed/>
                    </p:oleObj>
                  </mc:Choice>
                  <mc:Fallback>
                    <p:oleObj r:id="rId21" imgW="316865" imgH="1651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1369" y="1548"/>
                            <a:ext cx="550" cy="26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7417" name="Line 53"/>
              <p:cNvSpPr/>
              <p:nvPr/>
            </p:nvSpPr>
            <p:spPr>
              <a:xfrm>
                <a:off x="384" y="2016"/>
                <a:ext cx="158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sp>
          <p:nvSpPr>
            <p:cNvPr id="57393" name="Line 54"/>
            <p:cNvSpPr/>
            <p:nvPr/>
          </p:nvSpPr>
          <p:spPr>
            <a:xfrm>
              <a:off x="1824" y="912"/>
              <a:ext cx="0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graphicFrame>
          <p:nvGraphicFramePr>
            <p:cNvPr id="57356" name="Object 55"/>
            <p:cNvGraphicFramePr/>
            <p:nvPr/>
          </p:nvGraphicFramePr>
          <p:xfrm>
            <a:off x="1440" y="864"/>
            <a:ext cx="438" cy="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96" r:id="rId23" imgW="177800" imgH="215265" progId="Equation.3">
                    <p:embed/>
                  </p:oleObj>
                </mc:Choice>
                <mc:Fallback>
                  <p:oleObj r:id="rId23" imgW="177800" imgH="2152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440" y="864"/>
                          <a:ext cx="438" cy="4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94" name="Line 56"/>
            <p:cNvSpPr/>
            <p:nvPr/>
          </p:nvSpPr>
          <p:spPr>
            <a:xfrm flipV="1">
              <a:off x="1008" y="720"/>
              <a:ext cx="0" cy="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7395" name="Line 57"/>
            <p:cNvSpPr/>
            <p:nvPr/>
          </p:nvSpPr>
          <p:spPr>
            <a:xfrm>
              <a:off x="1200" y="768"/>
              <a:ext cx="0" cy="12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7396" name="Rectangle 58"/>
            <p:cNvSpPr/>
            <p:nvPr/>
          </p:nvSpPr>
          <p:spPr>
            <a:xfrm>
              <a:off x="1152" y="1296"/>
              <a:ext cx="96" cy="33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7357" name="Object 59"/>
            <p:cNvGraphicFramePr/>
            <p:nvPr/>
          </p:nvGraphicFramePr>
          <p:xfrm>
            <a:off x="1226" y="1344"/>
            <a:ext cx="454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97" r:id="rId25" imgW="316865" imgH="165100" progId="Equation.3">
                    <p:embed/>
                  </p:oleObj>
                </mc:Choice>
                <mc:Fallback>
                  <p:oleObj r:id="rId25" imgW="316865" imgH="165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226" y="1344"/>
                          <a:ext cx="454" cy="2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0"/>
          <p:cNvGrpSpPr/>
          <p:nvPr/>
        </p:nvGrpSpPr>
        <p:grpSpPr>
          <a:xfrm>
            <a:off x="4953000" y="2663134"/>
            <a:ext cx="3581400" cy="1789112"/>
            <a:chOff x="3120" y="1321"/>
            <a:chExt cx="2256" cy="1127"/>
          </a:xfrm>
        </p:grpSpPr>
        <p:sp>
          <p:nvSpPr>
            <p:cNvPr id="57379" name="Line 61"/>
            <p:cNvSpPr/>
            <p:nvPr/>
          </p:nvSpPr>
          <p:spPr>
            <a:xfrm>
              <a:off x="3216" y="1353"/>
              <a:ext cx="14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0" name="Line 62"/>
            <p:cNvSpPr/>
            <p:nvPr/>
          </p:nvSpPr>
          <p:spPr>
            <a:xfrm flipV="1">
              <a:off x="4656" y="1353"/>
              <a:ext cx="0" cy="109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7381" name="Line 63"/>
            <p:cNvSpPr/>
            <p:nvPr/>
          </p:nvSpPr>
          <p:spPr>
            <a:xfrm>
              <a:off x="3216" y="1321"/>
              <a:ext cx="0" cy="4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2" name="Rectangle 64"/>
            <p:cNvSpPr/>
            <p:nvPr/>
          </p:nvSpPr>
          <p:spPr>
            <a:xfrm>
              <a:off x="4608" y="1971"/>
              <a:ext cx="123" cy="317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7383" name="Rectangle 65"/>
            <p:cNvSpPr/>
            <p:nvPr/>
          </p:nvSpPr>
          <p:spPr>
            <a:xfrm>
              <a:off x="4737" y="1971"/>
              <a:ext cx="265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7384" name="Line 66"/>
            <p:cNvSpPr/>
            <p:nvPr/>
          </p:nvSpPr>
          <p:spPr>
            <a:xfrm>
              <a:off x="4464" y="1481"/>
              <a:ext cx="0" cy="37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7385" name="Line 67"/>
            <p:cNvSpPr/>
            <p:nvPr/>
          </p:nvSpPr>
          <p:spPr>
            <a:xfrm flipV="1">
              <a:off x="3216" y="1711"/>
              <a:ext cx="0" cy="73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aphicFrame>
          <p:nvGraphicFramePr>
            <p:cNvPr id="57353" name="Object 68"/>
            <p:cNvGraphicFramePr/>
            <p:nvPr/>
          </p:nvGraphicFramePr>
          <p:xfrm>
            <a:off x="4176" y="2056"/>
            <a:ext cx="454" cy="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98" r:id="rId26" imgW="316865" imgH="165100" progId="Equation.3">
                    <p:embed/>
                  </p:oleObj>
                </mc:Choice>
                <mc:Fallback>
                  <p:oleObj r:id="rId26" imgW="316865" imgH="165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4176" y="2056"/>
                          <a:ext cx="454" cy="1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86" name="Line 69"/>
            <p:cNvSpPr/>
            <p:nvPr/>
          </p:nvSpPr>
          <p:spPr>
            <a:xfrm>
              <a:off x="3216" y="2437"/>
              <a:ext cx="14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7387" name="Oval 70"/>
            <p:cNvSpPr/>
            <p:nvPr/>
          </p:nvSpPr>
          <p:spPr>
            <a:xfrm>
              <a:off x="4512" y="1526"/>
              <a:ext cx="288" cy="260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7388" name="Line 71"/>
            <p:cNvSpPr/>
            <p:nvPr/>
          </p:nvSpPr>
          <p:spPr>
            <a:xfrm>
              <a:off x="4512" y="1656"/>
              <a:ext cx="28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7389" name="Text Box 72"/>
            <p:cNvSpPr txBox="1"/>
            <p:nvPr/>
          </p:nvSpPr>
          <p:spPr>
            <a:xfrm>
              <a:off x="4704" y="1396"/>
              <a:ext cx="6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10</a:t>
              </a: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mA</a:t>
              </a:r>
              <a:endPara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90" name="Line 73"/>
            <p:cNvSpPr/>
            <p:nvPr/>
          </p:nvSpPr>
          <p:spPr>
            <a:xfrm>
              <a:off x="4848" y="1613"/>
              <a:ext cx="0" cy="26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7354" name="Object 74"/>
            <p:cNvGraphicFramePr/>
            <p:nvPr/>
          </p:nvGraphicFramePr>
          <p:xfrm>
            <a:off x="3792" y="1483"/>
            <a:ext cx="720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99" r:id="rId27" imgW="443865" imgH="215900" progId="Equation.3">
                    <p:embed/>
                  </p:oleObj>
                </mc:Choice>
                <mc:Fallback>
                  <p:oleObj r:id="rId27" imgW="443865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3792" y="1483"/>
                          <a:ext cx="720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91" name="Rectangle 75"/>
            <p:cNvSpPr/>
            <p:nvPr/>
          </p:nvSpPr>
          <p:spPr>
            <a:xfrm>
              <a:off x="3120" y="1680"/>
              <a:ext cx="144" cy="317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7355" name="Object 76"/>
            <p:cNvGraphicFramePr/>
            <p:nvPr/>
          </p:nvGraphicFramePr>
          <p:xfrm>
            <a:off x="3264" y="1722"/>
            <a:ext cx="454" cy="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00" r:id="rId29" imgW="316865" imgH="165100" progId="Equation.3">
                    <p:embed/>
                  </p:oleObj>
                </mc:Choice>
                <mc:Fallback>
                  <p:oleObj r:id="rId29" imgW="316865" imgH="165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3264" y="1722"/>
                          <a:ext cx="454" cy="1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8797" name="Line 77"/>
          <p:cNvSpPr/>
          <p:nvPr/>
        </p:nvSpPr>
        <p:spPr>
          <a:xfrm>
            <a:off x="4038600" y="5519046"/>
            <a:ext cx="4267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8798" name="Line 78"/>
          <p:cNvSpPr/>
          <p:nvPr/>
        </p:nvSpPr>
        <p:spPr>
          <a:xfrm>
            <a:off x="4038600" y="6814446"/>
            <a:ext cx="2438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7378" name="Rectangle 82"/>
          <p:cNvSpPr/>
          <p:nvPr/>
        </p:nvSpPr>
        <p:spPr>
          <a:xfrm>
            <a:off x="269195" y="6096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</a:p>
        </p:txBody>
      </p:sp>
      <p:sp>
        <p:nvSpPr>
          <p:cNvPr id="7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1391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8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"/>
                                        <p:tgtEl>
                                          <p:spTgt spid="15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74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"/>
                                        <p:tgtEl>
                                          <p:spTgt spid="15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8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animBg="1"/>
      <p:bldP spid="158724" grpId="0" animBg="1"/>
      <p:bldP spid="158725" grpId="0" animBg="1"/>
      <p:bldP spid="158728" grpId="0"/>
      <p:bldP spid="158737" grpId="0"/>
      <p:bldP spid="158740" grpId="0"/>
      <p:bldP spid="158742" grpId="0"/>
      <p:bldP spid="1587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7" name="Rectangle 24"/>
          <p:cNvSpPr/>
          <p:nvPr/>
        </p:nvSpPr>
        <p:spPr>
          <a:xfrm>
            <a:off x="1204118" y="497114"/>
            <a:ext cx="6198168" cy="695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A7A99"/>
            </a:prstShdw>
          </a:effectLst>
        </p:spPr>
        <p:txBody>
          <a:bodyPr anchor="ctr" anchorCtr="0"/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4.3 </a:t>
            </a:r>
            <a:r>
              <a:rPr lang="zh-CN" alt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一阶</a:t>
            </a:r>
            <a:r>
              <a:rPr lang="en-US" altLang="zh-CN" sz="3600" i="1" dirty="0">
                <a:solidFill>
                  <a:schemeClr val="bg1"/>
                </a:solidFill>
                <a:latin typeface="Times New Roman" panose="02020603050405020304" pitchFamily="18" charset="0"/>
              </a:rPr>
              <a:t>RC</a:t>
            </a:r>
            <a:r>
              <a:rPr lang="zh-CN" alt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电路的暂态分析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" name="Rectangle 3">
            <a:hlinkClick r:id="rId4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4339" y="3631716"/>
            <a:ext cx="8389259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RC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一阶电路的过渡过程有三种，分别是：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零状态响应，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零输入响应，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全响应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082" y="1430420"/>
            <a:ext cx="899885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lang="en-US" altLang="zh-CN" dirty="0" smtClean="0"/>
              <a:t>   </a:t>
            </a:r>
            <a:r>
              <a:rPr lang="zh-CN" altLang="zh-CN" sz="3200" dirty="0" smtClean="0">
                <a:solidFill>
                  <a:srgbClr val="FF0000"/>
                </a:solidFill>
              </a:rPr>
              <a:t>凡是</a:t>
            </a:r>
            <a:r>
              <a:rPr lang="zh-CN" altLang="zh-CN" sz="3200" dirty="0">
                <a:solidFill>
                  <a:srgbClr val="FF0000"/>
                </a:solidFill>
              </a:rPr>
              <a:t>含有一个储能元件或经等效简化后含有一个储能元件的线性电路，在进行瞬态</a:t>
            </a:r>
            <a:r>
              <a:rPr lang="zh-CN" altLang="zh-CN" sz="3200" dirty="0" smtClean="0">
                <a:solidFill>
                  <a:srgbClr val="FF0000"/>
                </a:solidFill>
              </a:rPr>
              <a:t>分析时</a:t>
            </a:r>
            <a:r>
              <a:rPr lang="zh-CN" altLang="zh-CN" sz="3200" dirty="0">
                <a:solidFill>
                  <a:srgbClr val="FF0000"/>
                </a:solidFill>
              </a:rPr>
              <a:t>，根据</a:t>
            </a: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KVL </a:t>
            </a:r>
            <a:r>
              <a:rPr lang="zh-CN" altLang="zh-CN" sz="3200" dirty="0">
                <a:solidFill>
                  <a:srgbClr val="FF0000"/>
                </a:solidFill>
              </a:rPr>
              <a:t>所列出的微分方程都是一阶微分方程式。这种电路称为一阶电路。</a:t>
            </a:r>
          </a:p>
        </p:txBody>
      </p:sp>
      <p:sp>
        <p:nvSpPr>
          <p:cNvPr id="6" name="Rectangle 3">
            <a:hlinkClick r:id="rId4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1880" y="3631716"/>
            <a:ext cx="8389259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RC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一阶电路的过渡过程有三种，分别是：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零状态响应，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零输入响应，</a:t>
            </a: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全响应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02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 advAuto="1000"/>
      <p:bldP spid="6" grpId="0" build="p" advAuto="100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一阶</a:t>
            </a:r>
            <a:r>
              <a:rPr lang="en-US" altLang="zh-CN" sz="3600" i="1" dirty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电路的零状态响应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" name="IM 309"/>
          <p:cNvPicPr/>
          <p:nvPr/>
        </p:nvPicPr>
        <p:blipFill>
          <a:blip r:embed="rId2"/>
          <a:stretch>
            <a:fillRect/>
          </a:stretch>
        </p:blipFill>
        <p:spPr>
          <a:xfrm>
            <a:off x="97971" y="1579535"/>
            <a:ext cx="4045756" cy="2566763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9951" y="4157805"/>
            <a:ext cx="9153951" cy="2340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     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如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上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图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所示的电路中开关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接在位置“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1”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且电容的电压</a:t>
            </a:r>
            <a:r>
              <a:rPr kumimoji="0" lang="en-US" altLang="zh-CN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uc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(0</a:t>
            </a:r>
            <a:r>
              <a:rPr kumimoji="0" lang="en-US" altLang="zh-CN" sz="20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)=0,    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当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t=0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时瞬间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由位置“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1”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合至位置“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2”,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电容通过电阻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R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与直流电压电源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U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对 电 容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C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进行充电，随着 电容器两端电压的升高，充电电流逐渐减小。当电容器端电压与理想电源电压相等时，充电</a:t>
            </a:r>
            <a:r>
              <a:rPr lang="zh-CN" altLang="en-US" sz="2000" dirty="0" smtClean="0">
                <a:solidFill>
                  <a:srgbClr val="000000"/>
                </a:solidFill>
              </a:rPr>
              <a:t>电</a:t>
            </a:r>
            <a:r>
              <a:rPr lang="zh-CN" altLang="zh-CN" sz="2000" dirty="0" smtClean="0">
                <a:solidFill>
                  <a:srgbClr val="000000"/>
                </a:solidFill>
              </a:rPr>
              <a:t>流</a:t>
            </a:r>
            <a:r>
              <a:rPr lang="zh-CN" altLang="zh-CN" sz="2000" dirty="0">
                <a:solidFill>
                  <a:srgbClr val="000000"/>
                </a:solidFill>
              </a:rPr>
              <a:t>降为零，电路进入稳定状态</a:t>
            </a:r>
            <a:r>
              <a:rPr lang="zh-CN" altLang="zh-CN" sz="2000" dirty="0" smtClean="0">
                <a:solidFill>
                  <a:srgbClr val="000000"/>
                </a:solidFill>
              </a:rPr>
              <a:t>。</a:t>
            </a:r>
            <a:r>
              <a:rPr lang="zh-CN" altLang="en-US" sz="2000" dirty="0" smtClean="0">
                <a:solidFill>
                  <a:srgbClr val="FF0000"/>
                </a:solidFill>
              </a:rPr>
              <a:t>这个过程叫零状态响应</a:t>
            </a:r>
            <a:r>
              <a:rPr lang="zh-CN" altLang="en-US" sz="2000" dirty="0" smtClean="0">
                <a:solidFill>
                  <a:srgbClr val="000000"/>
                </a:solidFill>
              </a:rPr>
              <a:t>，也是电容器的充电过程。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pic>
        <p:nvPicPr>
          <p:cNvPr id="8" name="IM 327"/>
          <p:cNvPicPr/>
          <p:nvPr/>
        </p:nvPicPr>
        <p:blipFill>
          <a:blip r:embed="rId3"/>
          <a:stretch>
            <a:fillRect/>
          </a:stretch>
        </p:blipFill>
        <p:spPr>
          <a:xfrm>
            <a:off x="4840717" y="1579535"/>
            <a:ext cx="3755470" cy="23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3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一阶</a:t>
            </a:r>
            <a:r>
              <a:rPr lang="en-US" altLang="zh-CN" sz="3600" i="1" dirty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电路的零状态响应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" name="IM 309"/>
          <p:cNvPicPr/>
          <p:nvPr/>
        </p:nvPicPr>
        <p:blipFill>
          <a:blip r:embed="rId2"/>
          <a:stretch>
            <a:fillRect/>
          </a:stretch>
        </p:blipFill>
        <p:spPr>
          <a:xfrm>
            <a:off x="199571" y="1203774"/>
            <a:ext cx="4045756" cy="25667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13926" y="1468512"/>
            <a:ext cx="1489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/>
            <a:r>
              <a:rPr lang="en-US" altLang="zh-CN" dirty="0" err="1"/>
              <a:t>u</a:t>
            </a:r>
            <a:r>
              <a:rPr lang="en-US" altLang="zh-CN" sz="1400" baseline="-25000" dirty="0" err="1"/>
              <a:t>R</a:t>
            </a:r>
            <a:r>
              <a:rPr lang="en-US" altLang="zh-CN" dirty="0" err="1"/>
              <a:t>+u</a:t>
            </a:r>
            <a:r>
              <a:rPr lang="en-US" altLang="zh-CN" sz="1400" dirty="0" err="1"/>
              <a:t>c</a:t>
            </a:r>
            <a:r>
              <a:rPr lang="en-US" altLang="zh-CN" dirty="0"/>
              <a:t>=U</a:t>
            </a:r>
            <a:endParaRPr lang="zh-CN" altLang="zh-CN" dirty="0"/>
          </a:p>
        </p:txBody>
      </p:sp>
      <p:pic>
        <p:nvPicPr>
          <p:cNvPr id="9" name="IM 311"/>
          <p:cNvPicPr/>
          <p:nvPr/>
        </p:nvPicPr>
        <p:blipFill>
          <a:blip r:embed="rId3"/>
          <a:stretch>
            <a:fillRect/>
          </a:stretch>
        </p:blipFill>
        <p:spPr>
          <a:xfrm>
            <a:off x="5330042" y="1991732"/>
            <a:ext cx="2217387" cy="691898"/>
          </a:xfrm>
          <a:prstGeom prst="rect">
            <a:avLst/>
          </a:prstGeom>
        </p:spPr>
      </p:pic>
      <p:pic>
        <p:nvPicPr>
          <p:cNvPr id="10" name="IM 312"/>
          <p:cNvPicPr/>
          <p:nvPr/>
        </p:nvPicPr>
        <p:blipFill>
          <a:blip r:embed="rId4"/>
          <a:stretch>
            <a:fillRect/>
          </a:stretch>
        </p:blipFill>
        <p:spPr>
          <a:xfrm>
            <a:off x="5451763" y="2765928"/>
            <a:ext cx="1973943" cy="72571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120" y="4146298"/>
            <a:ext cx="925445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上式是关于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u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c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的一阶线性常系数非齐次微分方程，按高等数学知识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Arial" pitchFamily="34" charset="0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，其通解由两部分组成：即一个特解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u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'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称为特殊积分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和一个其所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Arial" pitchFamily="34" charset="0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对应的齐次方程 </a:t>
            </a:r>
            <a:r>
              <a:rPr lang="zh-CN" altLang="en-US" sz="2400" b="0" dirty="0">
                <a:solidFill>
                  <a:srgbClr val="000000"/>
                </a:solidFill>
                <a:ea typeface="Arial" pitchFamily="34" charset="0"/>
                <a:cs typeface="宋体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" name="IM 323"/>
          <p:cNvPicPr/>
          <p:nvPr/>
        </p:nvPicPr>
        <p:blipFill>
          <a:blip r:embed="rId5"/>
          <a:stretch>
            <a:fillRect/>
          </a:stretch>
        </p:blipFill>
        <p:spPr>
          <a:xfrm>
            <a:off x="414336" y="5602514"/>
            <a:ext cx="3649663" cy="827315"/>
          </a:xfrm>
          <a:prstGeom prst="rect">
            <a:avLst/>
          </a:prstGeom>
        </p:spPr>
      </p:pic>
      <p:pic>
        <p:nvPicPr>
          <p:cNvPr id="14" name="IM 326"/>
          <p:cNvPicPr/>
          <p:nvPr/>
        </p:nvPicPr>
        <p:blipFill>
          <a:blip r:embed="rId6"/>
          <a:stretch>
            <a:fillRect/>
          </a:stretch>
        </p:blipFill>
        <p:spPr>
          <a:xfrm>
            <a:off x="4470400" y="5602514"/>
            <a:ext cx="2420588" cy="82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1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187450" y="476250"/>
            <a:ext cx="7129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000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4.3  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一阶</a:t>
            </a:r>
            <a:r>
              <a:rPr kumimoji="1" lang="en-US" altLang="zh-CN" sz="4000" b="1" i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RC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电路的过渡过程</a:t>
            </a: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395288" y="1484313"/>
            <a:ext cx="71294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3300"/>
                </a:solidFill>
                <a:ea typeface="黑体" pitchFamily="49" charset="-122"/>
              </a:rPr>
              <a:t>1</a:t>
            </a:r>
            <a:r>
              <a:rPr lang="zh-CN" altLang="en-US" sz="2800" b="1" dirty="0" smtClean="0">
                <a:solidFill>
                  <a:srgbClr val="FF3300"/>
                </a:solidFill>
                <a:ea typeface="黑体" pitchFamily="49" charset="-122"/>
              </a:rPr>
              <a:t>、</a:t>
            </a:r>
            <a:r>
              <a:rPr lang="en-US" altLang="zh-CN" sz="2800" b="1" i="1" dirty="0">
                <a:solidFill>
                  <a:srgbClr val="FF3300"/>
                </a:solidFill>
                <a:ea typeface="黑体" pitchFamily="49" charset="-122"/>
              </a:rPr>
              <a:t>RC</a:t>
            </a:r>
            <a:r>
              <a:rPr lang="zh-CN" altLang="en-US" sz="2800" b="1" dirty="0">
                <a:solidFill>
                  <a:srgbClr val="FF3300"/>
                </a:solidFill>
                <a:ea typeface="黑体" pitchFamily="49" charset="-122"/>
              </a:rPr>
              <a:t>电路的零状态响应</a:t>
            </a:r>
          </a:p>
        </p:txBody>
      </p:sp>
      <p:sp>
        <p:nvSpPr>
          <p:cNvPr id="162873" name="AutoShape 5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451725" y="6308725"/>
            <a:ext cx="433388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74" name="AutoShape 5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98" name="Rectangle 82"/>
          <p:cNvSpPr>
            <a:spLocks noChangeArrowheads="1"/>
          </p:cNvSpPr>
          <p:nvPr/>
        </p:nvSpPr>
        <p:spPr bwMode="hidden">
          <a:xfrm>
            <a:off x="-612775" y="3141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2915" name="Text Box 99"/>
          <p:cNvSpPr txBox="1">
            <a:spLocks noChangeArrowheads="1"/>
          </p:cNvSpPr>
          <p:nvPr/>
        </p:nvSpPr>
        <p:spPr bwMode="hidden">
          <a:xfrm>
            <a:off x="395288" y="2276475"/>
            <a:ext cx="43926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en-US" altLang="zh-CN" sz="2800" b="1">
                <a:solidFill>
                  <a:srgbClr val="FF3300"/>
                </a:solidFill>
                <a:ea typeface="黑体" pitchFamily="49" charset="-122"/>
              </a:rPr>
              <a:t> </a:t>
            </a: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</a:rPr>
              <a:t>零状态响应的定义</a:t>
            </a:r>
          </a:p>
        </p:txBody>
      </p:sp>
      <p:sp>
        <p:nvSpPr>
          <p:cNvPr id="162916" name="Text Box 100"/>
          <p:cNvSpPr txBox="1">
            <a:spLocks noChangeArrowheads="1"/>
          </p:cNvSpPr>
          <p:nvPr/>
        </p:nvSpPr>
        <p:spPr bwMode="hidden">
          <a:xfrm>
            <a:off x="323850" y="2924175"/>
            <a:ext cx="8496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零状态响应是指电路在零初始状态下（动态元件的初始储能为零）仅由外施激励所产生的响应。</a:t>
            </a:r>
          </a:p>
        </p:txBody>
      </p:sp>
      <p:sp>
        <p:nvSpPr>
          <p:cNvPr id="162918" name="AutoShape 102"/>
          <p:cNvSpPr>
            <a:spLocks noChangeArrowheads="1"/>
          </p:cNvSpPr>
          <p:nvPr/>
        </p:nvSpPr>
        <p:spPr bwMode="hidden">
          <a:xfrm>
            <a:off x="971550" y="4581525"/>
            <a:ext cx="4537075" cy="1008063"/>
          </a:xfrm>
          <a:prstGeom prst="wedgeRoundRectCallout">
            <a:avLst>
              <a:gd name="adj1" fmla="val 41986"/>
              <a:gd name="adj2" fmla="val -129370"/>
              <a:gd name="adj3" fmla="val 16667"/>
            </a:avLst>
          </a:prstGeom>
          <a:noFill/>
          <a:ln w="47625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400" b="1"/>
              <a:t>    </a:t>
            </a:r>
            <a:r>
              <a:rPr lang="zh-CN" altLang="en-US" sz="2400" b="1"/>
              <a:t>零状态响应的实质是储能元件的充电过程。</a:t>
            </a:r>
          </a:p>
        </p:txBody>
      </p:sp>
      <p:sp>
        <p:nvSpPr>
          <p:cNvPr id="10" name="Text Box 100"/>
          <p:cNvSpPr txBox="1">
            <a:spLocks noChangeArrowheads="1"/>
          </p:cNvSpPr>
          <p:nvPr/>
        </p:nvSpPr>
        <p:spPr bwMode="hidden">
          <a:xfrm>
            <a:off x="395288" y="2924175"/>
            <a:ext cx="8496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零状态响应是指电路在零初始状态下（动态元件的初始储能为零）仅由外施激励所产生的响应。</a:t>
            </a:r>
          </a:p>
        </p:txBody>
      </p:sp>
      <p:sp>
        <p:nvSpPr>
          <p:cNvPr id="11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05957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6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  <p:bldP spid="162821" grpId="0"/>
      <p:bldP spid="162915" grpId="0"/>
      <p:bldP spid="162916" grpId="0"/>
      <p:bldP spid="162918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2" name="Text Box 4"/>
          <p:cNvSpPr txBox="1">
            <a:spLocks noChangeArrowheads="1"/>
          </p:cNvSpPr>
          <p:nvPr/>
        </p:nvSpPr>
        <p:spPr bwMode="hidden">
          <a:xfrm>
            <a:off x="395287" y="523875"/>
            <a:ext cx="8497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ea typeface="黑体" pitchFamily="49" charset="-122"/>
              </a:rPr>
              <a:t>2. </a:t>
            </a:r>
            <a:r>
              <a:rPr lang="zh-CN" altLang="en-US" sz="2800" b="1" dirty="0" smtClean="0">
                <a:solidFill>
                  <a:schemeClr val="bg1"/>
                </a:solidFill>
                <a:ea typeface="黑体" pitchFamily="49" charset="-122"/>
              </a:rPr>
              <a:t>零状态响应分析</a:t>
            </a:r>
            <a:endParaRPr lang="zh-CN" altLang="en-US" sz="2800" b="1" dirty="0">
              <a:solidFill>
                <a:schemeClr val="bg1"/>
              </a:solidFill>
              <a:ea typeface="黑体" pitchFamily="49" charset="-122"/>
            </a:endParaRPr>
          </a:p>
        </p:txBody>
      </p:sp>
      <p:pic>
        <p:nvPicPr>
          <p:cNvPr id="7290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2949575" y="1182688"/>
            <a:ext cx="4319588" cy="279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9094" name="AutoShape 6"/>
          <p:cNvSpPr>
            <a:spLocks noChangeArrowheads="1"/>
          </p:cNvSpPr>
          <p:nvPr/>
        </p:nvSpPr>
        <p:spPr bwMode="hidden">
          <a:xfrm>
            <a:off x="209550" y="4437062"/>
            <a:ext cx="7315200" cy="1871663"/>
          </a:xfrm>
          <a:prstGeom prst="wedgeRectCallout">
            <a:avLst>
              <a:gd name="adj1" fmla="val 38005"/>
              <a:gd name="adj2" fmla="val -84435"/>
            </a:avLst>
          </a:prstGeom>
          <a:noFill/>
          <a:ln w="47625" algn="ctr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000" b="1" dirty="0"/>
              <a:t> </a:t>
            </a:r>
            <a:r>
              <a:rPr lang="zh-CN" altLang="en-US" sz="2000" b="1" dirty="0" smtClean="0"/>
              <a:t>电路</a:t>
            </a:r>
            <a:r>
              <a:rPr lang="zh-CN" altLang="en-US" sz="2000" b="1" dirty="0"/>
              <a:t>描述：上图所示电路中，电容原来未充电，</a:t>
            </a:r>
            <a:r>
              <a:rPr lang="en-US" altLang="zh-CN" sz="2000" b="1" i="1" dirty="0" err="1"/>
              <a:t>u</a:t>
            </a:r>
            <a:r>
              <a:rPr lang="en-US" altLang="zh-CN" sz="2000" b="1" i="1" baseline="-25000" dirty="0" err="1"/>
              <a:t>C</a:t>
            </a:r>
            <a:r>
              <a:rPr lang="zh-CN" altLang="en-US" sz="2000" b="1" dirty="0"/>
              <a:t>（</a:t>
            </a:r>
            <a:r>
              <a:rPr lang="en-US" altLang="zh-CN" sz="2000" b="1" dirty="0"/>
              <a:t>0 -</a:t>
            </a:r>
            <a:r>
              <a:rPr lang="zh-CN" altLang="en-US" sz="2000" b="1" dirty="0"/>
              <a:t>）</a:t>
            </a:r>
            <a:r>
              <a:rPr lang="en-US" altLang="zh-CN" sz="2000" b="1" dirty="0"/>
              <a:t>= 0</a:t>
            </a:r>
            <a:r>
              <a:rPr lang="zh-CN" altLang="en-US" sz="2000" b="1" dirty="0"/>
              <a:t>，即电容为零初始状态。</a:t>
            </a:r>
            <a:r>
              <a:rPr lang="en-US" altLang="zh-CN" sz="2000" b="1" i="1" dirty="0"/>
              <a:t>t</a:t>
            </a:r>
            <a:r>
              <a:rPr lang="en-US" altLang="zh-CN" sz="2000" b="1" dirty="0"/>
              <a:t> = 0</a:t>
            </a:r>
            <a:r>
              <a:rPr lang="zh-CN" altLang="en-US" sz="2000" b="1" dirty="0"/>
              <a:t>时开关闭合，</a:t>
            </a:r>
            <a:r>
              <a:rPr lang="en-US" altLang="zh-CN" sz="2000" b="1" i="1" dirty="0"/>
              <a:t>RC</a:t>
            </a:r>
            <a:r>
              <a:rPr lang="zh-CN" altLang="en-US" sz="2000" b="1" dirty="0"/>
              <a:t>串联电路与电源连接，电源通过电阻对电容充电，直到最终充电完毕，电路达到新的稳态。这便是一阶</a:t>
            </a:r>
            <a:r>
              <a:rPr lang="en-US" altLang="zh-CN" sz="2000" b="1" i="1" dirty="0"/>
              <a:t>RC</a:t>
            </a:r>
            <a:r>
              <a:rPr lang="zh-CN" altLang="en-US" sz="2000" b="1" dirty="0"/>
              <a:t>电路的零状态响应。 </a:t>
            </a:r>
          </a:p>
        </p:txBody>
      </p:sp>
      <p:sp>
        <p:nvSpPr>
          <p:cNvPr id="72909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524750" y="6308725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9096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46053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72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72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2" grpId="0"/>
      <p:bldP spid="7290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6" name="Text Box 4"/>
          <p:cNvSpPr txBox="1">
            <a:spLocks noChangeArrowheads="1"/>
          </p:cNvSpPr>
          <p:nvPr/>
        </p:nvSpPr>
        <p:spPr bwMode="hidden">
          <a:xfrm>
            <a:off x="323850" y="533400"/>
            <a:ext cx="806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/>
                </a:solidFill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chemeClr val="bg1"/>
                </a:solidFill>
                <a:ea typeface="黑体" pitchFamily="49" charset="-122"/>
              </a:rPr>
              <a:t>电压</a:t>
            </a:r>
            <a:r>
              <a:rPr lang="zh-CN" altLang="en-US" sz="2800" b="1" dirty="0">
                <a:solidFill>
                  <a:schemeClr val="bg1"/>
                </a:solidFill>
                <a:ea typeface="黑体" pitchFamily="49" charset="-122"/>
              </a:rPr>
              <a:t>、电流变化规律：</a:t>
            </a:r>
          </a:p>
        </p:txBody>
      </p:sp>
      <p:sp>
        <p:nvSpPr>
          <p:cNvPr id="730117" name="Text Box 5"/>
          <p:cNvSpPr txBox="1">
            <a:spLocks noChangeArrowheads="1"/>
          </p:cNvSpPr>
          <p:nvPr/>
        </p:nvSpPr>
        <p:spPr bwMode="hidden">
          <a:xfrm>
            <a:off x="323850" y="1109663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以电容电压为变量，列出换路后上图所示电路的微分方程</a:t>
            </a:r>
          </a:p>
        </p:txBody>
      </p:sp>
      <p:sp>
        <p:nvSpPr>
          <p:cNvPr id="730119" name="Rectangle 7"/>
          <p:cNvSpPr>
            <a:spLocks noChangeArrowheads="1"/>
          </p:cNvSpPr>
          <p:nvPr/>
        </p:nvSpPr>
        <p:spPr bwMode="hidden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01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816982"/>
              </p:ext>
            </p:extLst>
          </p:nvPr>
        </p:nvGraphicFramePr>
        <p:xfrm>
          <a:off x="2987675" y="2055813"/>
          <a:ext cx="2376488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2" name="公式" r:id="rId3" imgW="1079280" imgH="368280" progId="Equation.3">
                  <p:embed/>
                </p:oleObj>
              </mc:Choice>
              <mc:Fallback>
                <p:oleObj name="公式" r:id="rId3" imgW="10792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055813"/>
                        <a:ext cx="2376488" cy="811212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0122" name="Rectangle 10"/>
          <p:cNvSpPr>
            <a:spLocks noChangeArrowheads="1"/>
          </p:cNvSpPr>
          <p:nvPr/>
        </p:nvSpPr>
        <p:spPr bwMode="hidden">
          <a:xfrm>
            <a:off x="0" y="3262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30123" name="Group 11"/>
          <p:cNvGrpSpPr>
            <a:grpSpLocks/>
          </p:cNvGrpSpPr>
          <p:nvPr/>
        </p:nvGrpSpPr>
        <p:grpSpPr bwMode="auto">
          <a:xfrm>
            <a:off x="539750" y="3213100"/>
            <a:ext cx="5040313" cy="766763"/>
            <a:chOff x="340" y="2024"/>
            <a:chExt cx="3175" cy="483"/>
          </a:xfrm>
        </p:grpSpPr>
        <p:sp>
          <p:nvSpPr>
            <p:cNvPr id="730120" name="Text Box 8"/>
            <p:cNvSpPr txBox="1">
              <a:spLocks noChangeArrowheads="1"/>
            </p:cNvSpPr>
            <p:nvPr/>
          </p:nvSpPr>
          <p:spPr bwMode="hidden">
            <a:xfrm>
              <a:off x="340" y="2160"/>
              <a:ext cx="154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解之得：</a:t>
              </a:r>
            </a:p>
          </p:txBody>
        </p:sp>
        <p:graphicFrame>
          <p:nvGraphicFramePr>
            <p:cNvPr id="730121" name="Object 9"/>
            <p:cNvGraphicFramePr>
              <a:graphicFrameLocks noChangeAspect="1"/>
            </p:cNvGraphicFramePr>
            <p:nvPr/>
          </p:nvGraphicFramePr>
          <p:xfrm>
            <a:off x="1791" y="2024"/>
            <a:ext cx="1724" cy="4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63" name="公式" r:id="rId5" imgW="1193800" imgH="330200" progId="Equation.3">
                    <p:embed/>
                  </p:oleObj>
                </mc:Choice>
                <mc:Fallback>
                  <p:oleObj name="公式" r:id="rId5" imgW="1193800" imgH="330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1" y="2024"/>
                          <a:ext cx="1724" cy="48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0124" name="AutoShape 12"/>
          <p:cNvSpPr>
            <a:spLocks noChangeArrowheads="1"/>
          </p:cNvSpPr>
          <p:nvPr/>
        </p:nvSpPr>
        <p:spPr bwMode="hidden">
          <a:xfrm>
            <a:off x="755650" y="4581525"/>
            <a:ext cx="5445125" cy="1584325"/>
          </a:xfrm>
          <a:prstGeom prst="wedgeRoundRectCallout">
            <a:avLst>
              <a:gd name="adj1" fmla="val 34125"/>
              <a:gd name="adj2" fmla="val -86574"/>
              <a:gd name="adj3" fmla="val 16667"/>
            </a:avLst>
          </a:prstGeom>
          <a:noFill/>
          <a:ln w="4762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400" b="1"/>
              <a:t>      </a:t>
            </a:r>
            <a:r>
              <a:rPr lang="zh-CN" altLang="en-US" sz="2400" b="1"/>
              <a:t>式中的常数</a:t>
            </a:r>
            <a:r>
              <a:rPr lang="en-US" altLang="zh-CN" sz="2400" b="1" i="1"/>
              <a:t>A</a:t>
            </a:r>
            <a:r>
              <a:rPr lang="zh-CN" altLang="en-US" sz="2400" b="1"/>
              <a:t>由初始条件确定。在换路瞬间，由于</a:t>
            </a:r>
            <a:r>
              <a:rPr lang="en-US" altLang="zh-CN" sz="2400" b="1" i="1"/>
              <a:t>u</a:t>
            </a:r>
            <a:r>
              <a:rPr lang="en-US" altLang="zh-CN" sz="2400" b="1" i="1" baseline="-25000"/>
              <a:t>C</a:t>
            </a:r>
            <a:r>
              <a:rPr lang="zh-CN" altLang="en-US" sz="2400" b="1"/>
              <a:t>（</a:t>
            </a:r>
            <a:r>
              <a:rPr lang="en-US" altLang="zh-CN" sz="2400" b="1"/>
              <a:t>0+</a:t>
            </a:r>
            <a:r>
              <a:rPr lang="zh-CN" altLang="en-US" sz="2400" b="1"/>
              <a:t>）</a:t>
            </a:r>
            <a:r>
              <a:rPr lang="en-US" altLang="zh-CN" sz="2400" b="1"/>
              <a:t>=</a:t>
            </a:r>
            <a:r>
              <a:rPr lang="en-US" altLang="zh-CN" sz="2400" b="1" i="1"/>
              <a:t> u</a:t>
            </a:r>
            <a:r>
              <a:rPr lang="en-US" altLang="zh-CN" sz="2400" b="1" i="1" baseline="-25000"/>
              <a:t>C</a:t>
            </a:r>
            <a:r>
              <a:rPr lang="zh-CN" altLang="en-US" sz="2400" b="1"/>
              <a:t>（</a:t>
            </a:r>
            <a:r>
              <a:rPr lang="en-US" altLang="zh-CN" sz="2400" b="1"/>
              <a:t>0-</a:t>
            </a:r>
            <a:r>
              <a:rPr lang="zh-CN" altLang="en-US" sz="2400" b="1"/>
              <a:t>）</a:t>
            </a:r>
            <a:r>
              <a:rPr lang="en-US" altLang="zh-CN" sz="2400" b="1"/>
              <a:t>= 0</a:t>
            </a:r>
            <a:r>
              <a:rPr lang="zh-CN" altLang="en-US" sz="2400" b="1"/>
              <a:t>，故有</a:t>
            </a:r>
            <a:r>
              <a:rPr lang="en-US" altLang="zh-CN" sz="2400" b="1" i="1"/>
              <a:t>A </a:t>
            </a:r>
            <a:r>
              <a:rPr lang="en-US" altLang="zh-CN" sz="2400" b="1"/>
              <a:t>=</a:t>
            </a:r>
            <a:r>
              <a:rPr lang="en-US" altLang="zh-CN" sz="2400" b="1" i="1"/>
              <a:t> -U</a:t>
            </a:r>
            <a:r>
              <a:rPr lang="en-US" altLang="zh-CN" sz="2400" b="1" baseline="-25000"/>
              <a:t>S</a:t>
            </a:r>
            <a:r>
              <a:rPr lang="en-US" altLang="zh-CN" sz="2400" b="1"/>
              <a:t> </a:t>
            </a:r>
            <a:r>
              <a:rPr lang="zh-CN" altLang="en-US" sz="2400" b="1"/>
              <a:t>。 </a:t>
            </a:r>
          </a:p>
        </p:txBody>
      </p:sp>
      <p:sp>
        <p:nvSpPr>
          <p:cNvPr id="730125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0126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027988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15684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3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73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116" grpId="0"/>
      <p:bldP spid="730117" grpId="0"/>
      <p:bldP spid="7301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40" name="Text Box 4"/>
          <p:cNvSpPr txBox="1">
            <a:spLocks noChangeArrowheads="1"/>
          </p:cNvSpPr>
          <p:nvPr/>
        </p:nvSpPr>
        <p:spPr bwMode="hidden">
          <a:xfrm>
            <a:off x="395288" y="404813"/>
            <a:ext cx="84978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于是可以得到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RC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电路零状态响应的变化规律为</a:t>
            </a:r>
          </a:p>
        </p:txBody>
      </p:sp>
      <p:sp>
        <p:nvSpPr>
          <p:cNvPr id="731142" name="Rectangle 6"/>
          <p:cNvSpPr>
            <a:spLocks noChangeArrowheads="1"/>
          </p:cNvSpPr>
          <p:nvPr/>
        </p:nvSpPr>
        <p:spPr bwMode="hidden">
          <a:xfrm>
            <a:off x="0" y="3262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31146" name="Rectangle 10"/>
          <p:cNvSpPr>
            <a:spLocks noChangeArrowheads="1"/>
          </p:cNvSpPr>
          <p:nvPr/>
        </p:nvSpPr>
        <p:spPr bwMode="hidden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31148" name="Rectangle 12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31151" name="Group 15"/>
          <p:cNvGrpSpPr>
            <a:grpSpLocks/>
          </p:cNvGrpSpPr>
          <p:nvPr/>
        </p:nvGrpSpPr>
        <p:grpSpPr bwMode="auto">
          <a:xfrm>
            <a:off x="2195513" y="939800"/>
            <a:ext cx="5472112" cy="920750"/>
            <a:chOff x="1383" y="592"/>
            <a:chExt cx="3447" cy="580"/>
          </a:xfrm>
        </p:grpSpPr>
        <p:grpSp>
          <p:nvGrpSpPr>
            <p:cNvPr id="731149" name="Group 13"/>
            <p:cNvGrpSpPr>
              <a:grpSpLocks/>
            </p:cNvGrpSpPr>
            <p:nvPr/>
          </p:nvGrpSpPr>
          <p:grpSpPr bwMode="auto">
            <a:xfrm>
              <a:off x="1383" y="592"/>
              <a:ext cx="2141" cy="570"/>
              <a:chOff x="1383" y="592"/>
              <a:chExt cx="2141" cy="570"/>
            </a:xfrm>
          </p:grpSpPr>
          <p:graphicFrame>
            <p:nvGraphicFramePr>
              <p:cNvPr id="731145" name="Object 9"/>
              <p:cNvGraphicFramePr>
                <a:graphicFrameLocks noChangeAspect="1"/>
              </p:cNvGraphicFramePr>
              <p:nvPr/>
            </p:nvGraphicFramePr>
            <p:xfrm>
              <a:off x="1383" y="845"/>
              <a:ext cx="1633" cy="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986" name="公式" r:id="rId3" imgW="1040948" imgH="203112" progId="Equation.3">
                      <p:embed/>
                    </p:oleObj>
                  </mc:Choice>
                  <mc:Fallback>
                    <p:oleObj name="公式" r:id="rId3" imgW="1040948" imgH="203112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83" y="845"/>
                            <a:ext cx="1633" cy="315"/>
                          </a:xfrm>
                          <a:prstGeom prst="rect">
                            <a:avLst/>
                          </a:prstGeom>
                          <a:solidFill>
                            <a:srgbClr val="91E7A8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31147" name="Object 11"/>
              <p:cNvGraphicFramePr>
                <a:graphicFrameLocks noChangeAspect="1"/>
              </p:cNvGraphicFramePr>
              <p:nvPr/>
            </p:nvGraphicFramePr>
            <p:xfrm>
              <a:off x="3007" y="592"/>
              <a:ext cx="517" cy="5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987" name="公式" r:id="rId5" imgW="279360" imgH="304560" progId="Equation.3">
                      <p:embed/>
                    </p:oleObj>
                  </mc:Choice>
                  <mc:Fallback>
                    <p:oleObj name="公式" r:id="rId5" imgW="279360" imgH="3045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07" y="592"/>
                            <a:ext cx="517" cy="570"/>
                          </a:xfrm>
                          <a:prstGeom prst="rect">
                            <a:avLst/>
                          </a:prstGeom>
                          <a:solidFill>
                            <a:srgbClr val="91E7A8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31150" name="Text Box 14"/>
            <p:cNvSpPr txBox="1">
              <a:spLocks noChangeArrowheads="1"/>
            </p:cNvSpPr>
            <p:nvPr/>
          </p:nvSpPr>
          <p:spPr bwMode="hidden">
            <a:xfrm>
              <a:off x="3833" y="845"/>
              <a:ext cx="99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/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t≥0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en-US" dirty="0"/>
                <a:t> </a:t>
              </a:r>
            </a:p>
          </p:txBody>
        </p:sp>
      </p:grpSp>
      <p:sp>
        <p:nvSpPr>
          <p:cNvPr id="731152" name="Text Box 16"/>
          <p:cNvSpPr txBox="1">
            <a:spLocks noChangeArrowheads="1"/>
          </p:cNvSpPr>
          <p:nvPr/>
        </p:nvSpPr>
        <p:spPr bwMode="hidden">
          <a:xfrm>
            <a:off x="323850" y="1957388"/>
            <a:ext cx="84248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的变化曲线如下图所示。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731153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1147763" y="2554289"/>
            <a:ext cx="3671887" cy="333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1154" name="AutoShape 18"/>
          <p:cNvSpPr>
            <a:spLocks noChangeArrowheads="1"/>
          </p:cNvSpPr>
          <p:nvPr/>
        </p:nvSpPr>
        <p:spPr bwMode="hidden">
          <a:xfrm>
            <a:off x="5003800" y="2179638"/>
            <a:ext cx="3960813" cy="2305050"/>
          </a:xfrm>
          <a:prstGeom prst="cloudCallout">
            <a:avLst>
              <a:gd name="adj1" fmla="val -62384"/>
              <a:gd name="adj2" fmla="val 57505"/>
            </a:avLst>
          </a:prstGeom>
          <a:solidFill>
            <a:srgbClr val="91E7A8"/>
          </a:solidFill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000">
                <a:solidFill>
                  <a:srgbClr val="FF3300"/>
                </a:solidFill>
              </a:rPr>
              <a:t>      </a:t>
            </a:r>
            <a:r>
              <a:rPr lang="zh-CN" altLang="en-US" sz="2000">
                <a:solidFill>
                  <a:srgbClr val="FF3300"/>
                </a:solidFill>
              </a:rPr>
              <a:t>从曲线可以看出，换路后电容电压从初始值</a:t>
            </a:r>
            <a:r>
              <a:rPr lang="en-US" altLang="zh-CN" sz="2000">
                <a:solidFill>
                  <a:srgbClr val="FF3300"/>
                </a:solidFill>
              </a:rPr>
              <a:t>0</a:t>
            </a:r>
            <a:r>
              <a:rPr lang="zh-CN" altLang="en-US" sz="2000">
                <a:solidFill>
                  <a:srgbClr val="FF3300"/>
                </a:solidFill>
              </a:rPr>
              <a:t>开始，按照指数规律递增到新的稳态值</a:t>
            </a:r>
            <a:r>
              <a:rPr lang="en-US" altLang="zh-CN" sz="2000" i="1">
                <a:solidFill>
                  <a:srgbClr val="FF3300"/>
                </a:solidFill>
              </a:rPr>
              <a:t>U</a:t>
            </a:r>
            <a:r>
              <a:rPr lang="en-US" altLang="zh-CN" sz="2000" baseline="-25000">
                <a:solidFill>
                  <a:srgbClr val="FF3300"/>
                </a:solidFill>
              </a:rPr>
              <a:t>S</a:t>
            </a:r>
            <a:r>
              <a:rPr lang="zh-CN" altLang="en-US" sz="2000">
                <a:solidFill>
                  <a:srgbClr val="FF3300"/>
                </a:solidFill>
              </a:rPr>
              <a:t>。</a:t>
            </a:r>
          </a:p>
        </p:txBody>
      </p:sp>
      <p:sp>
        <p:nvSpPr>
          <p:cNvPr id="731155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308725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1156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027988" y="6308725"/>
            <a:ext cx="360362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45886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3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73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1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1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1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140" grpId="0"/>
      <p:bldP spid="731152" grpId="0"/>
      <p:bldP spid="7311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4" name="Text Box 4"/>
          <p:cNvSpPr txBox="1">
            <a:spLocks noChangeArrowheads="1"/>
          </p:cNvSpPr>
          <p:nvPr/>
        </p:nvSpPr>
        <p:spPr bwMode="hidden">
          <a:xfrm>
            <a:off x="323850" y="409575"/>
            <a:ext cx="8496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ea typeface="黑体" pitchFamily="49" charset="-122"/>
              </a:rPr>
              <a:t>4.</a:t>
            </a:r>
            <a:r>
              <a:rPr lang="en-US" altLang="zh-CN" sz="2800" b="1" dirty="0" smtClean="0">
                <a:solidFill>
                  <a:srgbClr val="FF3300"/>
                </a:solidFill>
                <a:ea typeface="黑体" pitchFamily="49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a typeface="黑体" pitchFamily="49" charset="-122"/>
              </a:rPr>
              <a:t>时间常数：</a:t>
            </a:r>
          </a:p>
        </p:txBody>
      </p:sp>
      <p:sp>
        <p:nvSpPr>
          <p:cNvPr id="732165" name="Text Box 5"/>
          <p:cNvSpPr txBox="1">
            <a:spLocks noChangeArrowheads="1"/>
          </p:cNvSpPr>
          <p:nvPr/>
        </p:nvSpPr>
        <p:spPr bwMode="hidden">
          <a:xfrm>
            <a:off x="323850" y="1128713"/>
            <a:ext cx="8496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从曲线可以看出，换路后电容电压从初始值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开始，按照指数规律递增到新的稳态值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732166" name="Text Box 6"/>
          <p:cNvSpPr txBox="1">
            <a:spLocks noChangeArrowheads="1"/>
          </p:cNvSpPr>
          <p:nvPr/>
        </p:nvSpPr>
        <p:spPr bwMode="hidden">
          <a:xfrm>
            <a:off x="359568" y="2081213"/>
            <a:ext cx="842486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将充电时电容电压在不同时刻的数值列于下表中，可以看出，经过一个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的时间，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已上升到稳态值的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63.2%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5τ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时，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已上升到稳态值的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99.3%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时，充电过程基本结束。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3216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61"/>
          <a:stretch>
            <a:fillRect/>
          </a:stretch>
        </p:blipFill>
        <p:spPr bwMode="auto">
          <a:xfrm>
            <a:off x="827880" y="4111625"/>
            <a:ext cx="7488238" cy="904875"/>
          </a:xfrm>
          <a:prstGeom prst="rect">
            <a:avLst/>
          </a:prstGeom>
          <a:noFill/>
          <a:ln w="3175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2168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308725"/>
            <a:ext cx="431800" cy="2159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216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956550" y="6308725"/>
            <a:ext cx="431800" cy="2159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001844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 txBox="1"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384627" y="398009"/>
            <a:ext cx="7772400" cy="792162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章</a:t>
            </a:r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主要内容</a:t>
            </a:r>
          </a:p>
        </p:txBody>
      </p:sp>
      <p:sp>
        <p:nvSpPr>
          <p:cNvPr id="149506" name="Rectangle 2">
            <a:hlinkClick r:id="rId7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5429" y="1741703"/>
            <a:ext cx="8352971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4. 1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动态元件及其在电路中的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VCR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及功率、 能量表达式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7" name="Rectangle 3">
            <a:hlinkClick r:id="rId8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027" y="3036631"/>
            <a:ext cx="766354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4. 2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换路定律及初始值的计算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8" name="Rectangle 4">
            <a:hlinkClick r:id="rId9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3485" y="3892637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>
              <a:defRPr/>
            </a:pP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4. 3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一阶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RC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电路的暂态分析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9" name="Rectangle 5">
            <a:hlinkClick r:id="rId10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4812374"/>
            <a:ext cx="7696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>
              <a:defRPr/>
            </a:pP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4. 4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一阶 </a:t>
            </a:r>
            <a:r>
              <a:rPr kumimoji="1" lang="en-US" altLang="zh-CN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RL </a:t>
            </a:r>
            <a:r>
              <a:rPr kumimoji="1" lang="zh-CN" altLang="en-US" sz="32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电路的暂态分析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build="p"/>
      <p:bldP spid="149507" grpId="0" build="p" advAuto="1000"/>
      <p:bldP spid="149508" grpId="0" build="p" advAuto="1000"/>
      <p:bldP spid="149509" grpId="0" build="p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8" name="Text Box 4"/>
          <p:cNvSpPr txBox="1">
            <a:spLocks noChangeArrowheads="1"/>
          </p:cNvSpPr>
          <p:nvPr/>
        </p:nvSpPr>
        <p:spPr bwMode="hidden">
          <a:xfrm>
            <a:off x="328613" y="519906"/>
            <a:ext cx="7632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en-US" altLang="zh-CN" sz="2800" b="1" dirty="0" smtClean="0">
                <a:solidFill>
                  <a:schemeClr val="bg1"/>
                </a:solidFill>
                <a:ea typeface="黑体" pitchFamily="49" charset="-122"/>
              </a:rPr>
              <a:t>5.</a:t>
            </a:r>
            <a:r>
              <a:rPr lang="en-US" altLang="zh-CN" sz="2800" b="1" dirty="0" smtClean="0">
                <a:solidFill>
                  <a:srgbClr val="FF3300"/>
                </a:solidFill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a typeface="黑体" pitchFamily="49" charset="-122"/>
              </a:rPr>
              <a:t>能量转换关系：</a:t>
            </a:r>
            <a:endParaRPr lang="zh-CN" altLang="en-US" sz="2800" b="1" dirty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733189" name="Text Box 5"/>
          <p:cNvSpPr txBox="1">
            <a:spLocks noChangeArrowheads="1"/>
          </p:cNvSpPr>
          <p:nvPr/>
        </p:nvSpPr>
        <p:spPr bwMode="hidden">
          <a:xfrm>
            <a:off x="395288" y="1157288"/>
            <a:ext cx="842486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充电时，电源提供的能量，一部分储存于电容的电场中，一部分消耗于电阻。其中电阻消耗的能量（转变为热能）为</a:t>
            </a:r>
          </a:p>
        </p:txBody>
      </p:sp>
      <p:sp>
        <p:nvSpPr>
          <p:cNvPr id="733191" name="Rectangle 7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33193" name="Rectangle 9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33195" name="Rectangle 11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33196" name="Group 12"/>
          <p:cNvGrpSpPr>
            <a:grpSpLocks/>
          </p:cNvGrpSpPr>
          <p:nvPr/>
        </p:nvGrpSpPr>
        <p:grpSpPr bwMode="auto">
          <a:xfrm>
            <a:off x="709613" y="2636838"/>
            <a:ext cx="7905750" cy="2132012"/>
            <a:chOff x="447" y="1661"/>
            <a:chExt cx="4980" cy="1343"/>
          </a:xfrm>
        </p:grpSpPr>
        <p:graphicFrame>
          <p:nvGraphicFramePr>
            <p:cNvPr id="733190" name="Object 6"/>
            <p:cNvGraphicFramePr>
              <a:graphicFrameLocks noChangeAspect="1"/>
            </p:cNvGraphicFramePr>
            <p:nvPr/>
          </p:nvGraphicFramePr>
          <p:xfrm>
            <a:off x="447" y="1661"/>
            <a:ext cx="4980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18" name="公式" r:id="rId3" imgW="3746160" imgH="406080" progId="Equation.3">
                    <p:embed/>
                  </p:oleObj>
                </mc:Choice>
                <mc:Fallback>
                  <p:oleObj name="公式" r:id="rId3" imgW="374616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7" y="1661"/>
                          <a:ext cx="4980" cy="545"/>
                        </a:xfrm>
                        <a:prstGeom prst="rect">
                          <a:avLst/>
                        </a:prstGeom>
                        <a:solidFill>
                          <a:srgbClr val="8BC5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3192" name="Object 8"/>
            <p:cNvGraphicFramePr>
              <a:graphicFrameLocks noChangeAspect="1"/>
            </p:cNvGraphicFramePr>
            <p:nvPr/>
          </p:nvGraphicFramePr>
          <p:xfrm>
            <a:off x="748" y="2432"/>
            <a:ext cx="1404" cy="5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19" name="公式" r:id="rId5" imgW="1002960" imgH="406080" progId="Equation.3">
                    <p:embed/>
                  </p:oleObj>
                </mc:Choice>
                <mc:Fallback>
                  <p:oleObj name="公式" r:id="rId5" imgW="100296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2432"/>
                          <a:ext cx="1404" cy="572"/>
                        </a:xfrm>
                        <a:prstGeom prst="rect">
                          <a:avLst/>
                        </a:prstGeom>
                        <a:solidFill>
                          <a:srgbClr val="8BC5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3194" name="Object 10"/>
            <p:cNvGraphicFramePr>
              <a:graphicFrameLocks noChangeAspect="1"/>
            </p:cNvGraphicFramePr>
            <p:nvPr/>
          </p:nvGraphicFramePr>
          <p:xfrm>
            <a:off x="2154" y="2432"/>
            <a:ext cx="2228" cy="5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20" name="公式" r:id="rId7" imgW="1485720" imgH="368280" progId="Equation.3">
                    <p:embed/>
                  </p:oleObj>
                </mc:Choice>
                <mc:Fallback>
                  <p:oleObj name="公式" r:id="rId7" imgW="148572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4" y="2432"/>
                          <a:ext cx="2228" cy="558"/>
                        </a:xfrm>
                        <a:prstGeom prst="rect">
                          <a:avLst/>
                        </a:prstGeom>
                        <a:solidFill>
                          <a:srgbClr val="8BC5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3197" name="Text Box 13"/>
          <p:cNvSpPr txBox="1">
            <a:spLocks noChangeArrowheads="1"/>
          </p:cNvSpPr>
          <p:nvPr/>
        </p:nvSpPr>
        <p:spPr bwMode="hidden">
          <a:xfrm>
            <a:off x="395288" y="5157788"/>
            <a:ext cx="6121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电容储存的电场能量为</a:t>
            </a:r>
          </a:p>
        </p:txBody>
      </p:sp>
      <p:sp>
        <p:nvSpPr>
          <p:cNvPr id="733198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092950" y="6308725"/>
            <a:ext cx="503238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3199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812088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59490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3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3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3188" grpId="0"/>
      <p:bldP spid="733189" grpId="0"/>
      <p:bldP spid="7331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213" name="Rectangle 5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42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208942"/>
              </p:ext>
            </p:extLst>
          </p:nvPr>
        </p:nvGraphicFramePr>
        <p:xfrm>
          <a:off x="395287" y="485775"/>
          <a:ext cx="83534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3" name="公式" r:id="rId3" imgW="4203360" imgH="406080" progId="Equation.3">
                  <p:embed/>
                </p:oleObj>
              </mc:Choice>
              <mc:Fallback>
                <p:oleObj name="公式" r:id="rId3" imgW="420336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7" y="485775"/>
                        <a:ext cx="8353425" cy="812800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4215" name="Rectangle 7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4214" name="Object 6"/>
          <p:cNvGraphicFramePr>
            <a:graphicFrameLocks noChangeAspect="1"/>
          </p:cNvGraphicFramePr>
          <p:nvPr/>
        </p:nvGraphicFramePr>
        <p:xfrm>
          <a:off x="755650" y="1557338"/>
          <a:ext cx="62928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4" name="公式" r:id="rId5" imgW="3251160" imgH="406080" progId="Equation.3">
                  <p:embed/>
                </p:oleObj>
              </mc:Choice>
              <mc:Fallback>
                <p:oleObj name="公式" r:id="rId5" imgW="325116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557338"/>
                        <a:ext cx="6292850" cy="792162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4217" name="Rectangle 9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34219" name="Rectangle 11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34220" name="Group 12"/>
          <p:cNvGrpSpPr>
            <a:grpSpLocks/>
          </p:cNvGrpSpPr>
          <p:nvPr/>
        </p:nvGrpSpPr>
        <p:grpSpPr bwMode="auto">
          <a:xfrm>
            <a:off x="755650" y="2781300"/>
            <a:ext cx="4176713" cy="855663"/>
            <a:chOff x="476" y="1752"/>
            <a:chExt cx="2631" cy="539"/>
          </a:xfrm>
        </p:grpSpPr>
        <p:graphicFrame>
          <p:nvGraphicFramePr>
            <p:cNvPr id="734216" name="Object 8"/>
            <p:cNvGraphicFramePr>
              <a:graphicFrameLocks noChangeAspect="1"/>
            </p:cNvGraphicFramePr>
            <p:nvPr/>
          </p:nvGraphicFramePr>
          <p:xfrm>
            <a:off x="476" y="1752"/>
            <a:ext cx="1556" cy="5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5" name="公式" r:id="rId7" imgW="1180800" imgH="406080" progId="Equation.3">
                    <p:embed/>
                  </p:oleObj>
                </mc:Choice>
                <mc:Fallback>
                  <p:oleObj name="公式" r:id="rId7" imgW="118080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6" y="1752"/>
                          <a:ext cx="1556" cy="539"/>
                        </a:xfrm>
                        <a:prstGeom prst="rect">
                          <a:avLst/>
                        </a:prstGeom>
                        <a:solidFill>
                          <a:srgbClr val="8BC5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4218" name="Object 10"/>
            <p:cNvGraphicFramePr>
              <a:graphicFrameLocks noChangeAspect="1"/>
            </p:cNvGraphicFramePr>
            <p:nvPr/>
          </p:nvGraphicFramePr>
          <p:xfrm>
            <a:off x="2018" y="1752"/>
            <a:ext cx="1089" cy="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6" name="公式" r:id="rId9" imgW="850531" imgH="406224" progId="Equation.3">
                    <p:embed/>
                  </p:oleObj>
                </mc:Choice>
                <mc:Fallback>
                  <p:oleObj name="公式" r:id="rId9" imgW="850531" imgH="40622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8" y="1752"/>
                          <a:ext cx="1089" cy="526"/>
                        </a:xfrm>
                        <a:prstGeom prst="rect">
                          <a:avLst/>
                        </a:prstGeom>
                        <a:solidFill>
                          <a:srgbClr val="8BC5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4222" name="Rectangle 14"/>
          <p:cNvSpPr>
            <a:spLocks noChangeArrowheads="1"/>
          </p:cNvSpPr>
          <p:nvPr/>
        </p:nvSpPr>
        <p:spPr bwMode="hidden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422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003081"/>
              </p:ext>
            </p:extLst>
          </p:nvPr>
        </p:nvGraphicFramePr>
        <p:xfrm>
          <a:off x="3065463" y="3824288"/>
          <a:ext cx="58166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7" name="公式" r:id="rId11" imgW="2679480" imgH="393480" progId="Equation.3">
                  <p:embed/>
                </p:oleObj>
              </mc:Choice>
              <mc:Fallback>
                <p:oleObj name="公式" r:id="rId11" imgW="2679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5463" y="3824288"/>
                        <a:ext cx="5816600" cy="847725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4223" name="AutoShape 15"/>
          <p:cNvSpPr>
            <a:spLocks/>
          </p:cNvSpPr>
          <p:nvPr/>
        </p:nvSpPr>
        <p:spPr bwMode="hidden">
          <a:xfrm>
            <a:off x="412748" y="4967287"/>
            <a:ext cx="6750051" cy="1338263"/>
          </a:xfrm>
          <a:prstGeom prst="borderCallout2">
            <a:avLst>
              <a:gd name="adj1" fmla="val 8542"/>
              <a:gd name="adj2" fmla="val 101468"/>
              <a:gd name="adj3" fmla="val 8542"/>
              <a:gd name="adj4" fmla="val 107769"/>
              <a:gd name="adj5" fmla="val -26926"/>
              <a:gd name="adj6" fmla="val 114102"/>
            </a:avLst>
          </a:prstGeom>
          <a:solidFill>
            <a:srgbClr val="FFFF99"/>
          </a:solidFill>
          <a:ln w="50800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000" dirty="0">
                <a:solidFill>
                  <a:srgbClr val="FF3300"/>
                </a:solidFill>
              </a:rPr>
              <a:t>      </a:t>
            </a:r>
            <a:r>
              <a:rPr lang="zh-CN" alt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这说明：零初始状态的</a:t>
            </a:r>
            <a:r>
              <a:rPr lang="en-US" altLang="zh-CN" sz="2000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RC</a:t>
            </a:r>
            <a:r>
              <a:rPr lang="zh-CN" alt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串联电路在充电时，直流电源提供的能量，一半消耗于电阻，一半储存于电容的电场中。零状态响应的实质是储能元件的充电过程。</a:t>
            </a:r>
          </a:p>
        </p:txBody>
      </p:sp>
      <p:sp>
        <p:nvSpPr>
          <p:cNvPr id="734224" name="AutoShape 1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235825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4225" name="AutoShape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956550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9329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4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3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42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6" name="Text Box 4"/>
          <p:cNvSpPr txBox="1">
            <a:spLocks noChangeArrowheads="1"/>
          </p:cNvSpPr>
          <p:nvPr/>
        </p:nvSpPr>
        <p:spPr bwMode="hidden">
          <a:xfrm>
            <a:off x="395287" y="476250"/>
            <a:ext cx="3455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【</a:t>
            </a:r>
            <a:r>
              <a:rPr lang="zh-CN" altLang="en-US" sz="36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例</a:t>
            </a:r>
            <a:r>
              <a:rPr lang="en-US" altLang="zh-CN" sz="36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】</a:t>
            </a:r>
            <a:endParaRPr lang="en-US" altLang="zh-CN" sz="36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35237" name="Text Box 5"/>
          <p:cNvSpPr txBox="1">
            <a:spLocks noChangeArrowheads="1"/>
          </p:cNvSpPr>
          <p:nvPr/>
        </p:nvSpPr>
        <p:spPr bwMode="hidden">
          <a:xfrm>
            <a:off x="123826" y="1095375"/>
            <a:ext cx="876935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图所示电路中，已知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=200V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100Ω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 =2µF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，开关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闭合前电容没有储能。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t=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闭合。求：（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）电路的时间常数和最大充电电流；（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的变化规律即解析式，画出它们随时间的变化曲线；（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1ms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后，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的值；（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闭合多长时间后，电容电压上升到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120V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</a:t>
            </a:r>
          </a:p>
        </p:txBody>
      </p:sp>
      <p:pic>
        <p:nvPicPr>
          <p:cNvPr id="7352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1547813" y="3933825"/>
            <a:ext cx="3816350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523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308725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5240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9565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0385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35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352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52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73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236" grpId="0"/>
      <p:bldP spid="7352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260" name="Text Box 4"/>
          <p:cNvSpPr txBox="1">
            <a:spLocks noChangeArrowheads="1"/>
          </p:cNvSpPr>
          <p:nvPr/>
        </p:nvSpPr>
        <p:spPr bwMode="hidden">
          <a:xfrm>
            <a:off x="323850" y="409575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解：</a:t>
            </a:r>
          </a:p>
        </p:txBody>
      </p:sp>
      <p:sp>
        <p:nvSpPr>
          <p:cNvPr id="736261" name="Text Box 5"/>
          <p:cNvSpPr txBox="1">
            <a:spLocks noChangeArrowheads="1"/>
          </p:cNvSpPr>
          <p:nvPr/>
        </p:nvSpPr>
        <p:spPr bwMode="hidden">
          <a:xfrm>
            <a:off x="1331913" y="461963"/>
            <a:ext cx="6985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）电路时间常数</a:t>
            </a:r>
          </a:p>
        </p:txBody>
      </p:sp>
      <p:grpSp>
        <p:nvGrpSpPr>
          <p:cNvPr id="736264" name="Group 8"/>
          <p:cNvGrpSpPr>
            <a:grpSpLocks/>
          </p:cNvGrpSpPr>
          <p:nvPr/>
        </p:nvGrpSpPr>
        <p:grpSpPr bwMode="auto">
          <a:xfrm>
            <a:off x="611188" y="1125538"/>
            <a:ext cx="8137525" cy="790575"/>
            <a:chOff x="385" y="709"/>
            <a:chExt cx="5126" cy="498"/>
          </a:xfrm>
        </p:grpSpPr>
        <p:sp>
          <p:nvSpPr>
            <p:cNvPr id="736262" name="Text Box 6"/>
            <p:cNvSpPr txBox="1">
              <a:spLocks noChangeArrowheads="1"/>
            </p:cNvSpPr>
            <p:nvPr/>
          </p:nvSpPr>
          <p:spPr bwMode="hidden">
            <a:xfrm>
              <a:off x="385" y="754"/>
              <a:ext cx="512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τ=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RC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=100×2×10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-6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=2×10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-4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s = 0.2ms</a:t>
              </a:r>
            </a:p>
          </p:txBody>
        </p:sp>
        <p:sp>
          <p:nvSpPr>
            <p:cNvPr id="736263" name="Rectangle 7"/>
            <p:cNvSpPr>
              <a:spLocks noChangeArrowheads="1"/>
            </p:cNvSpPr>
            <p:nvPr/>
          </p:nvSpPr>
          <p:spPr bwMode="hidden">
            <a:xfrm>
              <a:off x="793" y="709"/>
              <a:ext cx="4128" cy="498"/>
            </a:xfrm>
            <a:prstGeom prst="rect">
              <a:avLst/>
            </a:prstGeom>
            <a:noFill/>
            <a:ln w="47625" algn="ctr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6266" name="Rectangle 10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6265" name="Object 9"/>
          <p:cNvGraphicFramePr>
            <a:graphicFrameLocks noChangeAspect="1"/>
          </p:cNvGraphicFramePr>
          <p:nvPr/>
        </p:nvGraphicFramePr>
        <p:xfrm>
          <a:off x="2339975" y="2276475"/>
          <a:ext cx="4033838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1" name="公式" r:id="rId3" imgW="1816100" imgH="368300" progId="Equation.3">
                  <p:embed/>
                </p:oleObj>
              </mc:Choice>
              <mc:Fallback>
                <p:oleObj name="公式" r:id="rId3" imgW="18161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276475"/>
                        <a:ext cx="4033838" cy="823913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6267" name="Text Box 11"/>
          <p:cNvSpPr txBox="1">
            <a:spLocks noChangeArrowheads="1"/>
          </p:cNvSpPr>
          <p:nvPr/>
        </p:nvSpPr>
        <p:spPr bwMode="hidden">
          <a:xfrm>
            <a:off x="395288" y="3429000"/>
            <a:ext cx="84978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）接通电源后，电容电压由零开始增加，为零状态响应，电容电压的稳态值</a:t>
            </a:r>
          </a:p>
        </p:txBody>
      </p:sp>
      <p:grpSp>
        <p:nvGrpSpPr>
          <p:cNvPr id="736270" name="Group 14"/>
          <p:cNvGrpSpPr>
            <a:grpSpLocks/>
          </p:cNvGrpSpPr>
          <p:nvPr/>
        </p:nvGrpSpPr>
        <p:grpSpPr bwMode="auto">
          <a:xfrm>
            <a:off x="1619250" y="4581525"/>
            <a:ext cx="6624638" cy="647700"/>
            <a:chOff x="1020" y="2886"/>
            <a:chExt cx="4173" cy="408"/>
          </a:xfrm>
        </p:grpSpPr>
        <p:sp>
          <p:nvSpPr>
            <p:cNvPr id="736268" name="Text Box 12"/>
            <p:cNvSpPr txBox="1">
              <a:spLocks noChangeArrowheads="1"/>
            </p:cNvSpPr>
            <p:nvPr/>
          </p:nvSpPr>
          <p:spPr bwMode="hidden">
            <a:xfrm>
              <a:off x="1020" y="2886"/>
              <a:ext cx="417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en-US" altLang="zh-CN" sz="2800" b="1" i="1" dirty="0" err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u</a:t>
              </a:r>
              <a:r>
                <a:rPr lang="en-US" altLang="zh-CN" sz="2800" b="1" baseline="-25000" dirty="0" err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C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（∞）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=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U</a:t>
              </a:r>
              <a:r>
                <a:rPr lang="en-US" altLang="zh-CN" sz="2800" b="1" baseline="-25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S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 = 200 V</a:t>
              </a:r>
            </a:p>
          </p:txBody>
        </p:sp>
        <p:sp>
          <p:nvSpPr>
            <p:cNvPr id="736269" name="Rectangle 13"/>
            <p:cNvSpPr>
              <a:spLocks noChangeArrowheads="1"/>
            </p:cNvSpPr>
            <p:nvPr/>
          </p:nvSpPr>
          <p:spPr bwMode="hidden">
            <a:xfrm>
              <a:off x="1565" y="2886"/>
              <a:ext cx="2404" cy="408"/>
            </a:xfrm>
            <a:prstGeom prst="rect">
              <a:avLst/>
            </a:prstGeom>
            <a:noFill/>
            <a:ln w="47625" algn="ctr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6271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092950" y="6381750"/>
            <a:ext cx="574675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6272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027988" y="6381750"/>
            <a:ext cx="504825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6273" name="Text Box 17"/>
          <p:cNvSpPr txBox="1">
            <a:spLocks noChangeArrowheads="1"/>
          </p:cNvSpPr>
          <p:nvPr/>
        </p:nvSpPr>
        <p:spPr bwMode="hidden">
          <a:xfrm>
            <a:off x="539750" y="5589588"/>
            <a:ext cx="3024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可以求得：</a:t>
            </a:r>
          </a:p>
        </p:txBody>
      </p:sp>
    </p:spTree>
    <p:extLst>
      <p:ext uri="{BB962C8B-B14F-4D97-AF65-F5344CB8AC3E}">
        <p14:creationId xmlns:p14="http://schemas.microsoft.com/office/powerpoint/2010/main" val="57341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36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362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62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3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3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3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73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73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3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6260" grpId="0"/>
      <p:bldP spid="736261" grpId="0"/>
      <p:bldP spid="736267" grpId="0"/>
      <p:bldP spid="7362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7" name="Rectangle 7"/>
          <p:cNvSpPr>
            <a:spLocks noChangeArrowheads="1"/>
          </p:cNvSpPr>
          <p:nvPr/>
        </p:nvSpPr>
        <p:spPr bwMode="hidden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72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736738"/>
              </p:ext>
            </p:extLst>
          </p:nvPr>
        </p:nvGraphicFramePr>
        <p:xfrm>
          <a:off x="2359025" y="496888"/>
          <a:ext cx="39338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3" name="公式" r:id="rId3" imgW="1422360" imgH="228600" progId="Equation.3">
                  <p:embed/>
                </p:oleObj>
              </mc:Choice>
              <mc:Fallback>
                <p:oleObj name="公式" r:id="rId3" imgW="1422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496888"/>
                        <a:ext cx="3933825" cy="620712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289" name="Rectangle 9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728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836876"/>
              </p:ext>
            </p:extLst>
          </p:nvPr>
        </p:nvGraphicFramePr>
        <p:xfrm>
          <a:off x="1009650" y="1352550"/>
          <a:ext cx="727233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4" name="公式" r:id="rId5" imgW="3365500" imgH="368300" progId="Equation.3">
                  <p:embed/>
                </p:oleObj>
              </mc:Choice>
              <mc:Fallback>
                <p:oleObj name="公式" r:id="rId5" imgW="33655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650" y="1352550"/>
                        <a:ext cx="7272338" cy="803275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291" name="Rectangle 11"/>
          <p:cNvSpPr>
            <a:spLocks noChangeArrowheads="1"/>
          </p:cNvSpPr>
          <p:nvPr/>
        </p:nvSpPr>
        <p:spPr bwMode="hidden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729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161541"/>
              </p:ext>
            </p:extLst>
          </p:nvPr>
        </p:nvGraphicFramePr>
        <p:xfrm>
          <a:off x="954087" y="2300288"/>
          <a:ext cx="72358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5" name="公式" r:id="rId7" imgW="3136900" imgH="228600" progId="Equation.3">
                  <p:embed/>
                </p:oleObj>
              </mc:Choice>
              <mc:Fallback>
                <p:oleObj name="公式" r:id="rId7" imgW="31369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087" y="2300288"/>
                        <a:ext cx="7235825" cy="527050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292" name="Text Box 12"/>
          <p:cNvSpPr txBox="1">
            <a:spLocks noChangeArrowheads="1"/>
          </p:cNvSpPr>
          <p:nvPr/>
        </p:nvSpPr>
        <p:spPr bwMode="hidden">
          <a:xfrm>
            <a:off x="468313" y="3789363"/>
            <a:ext cx="1655762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随时间变化的曲线如右图所示。</a:t>
            </a:r>
          </a:p>
        </p:txBody>
      </p:sp>
      <p:pic>
        <p:nvPicPr>
          <p:cNvPr id="737293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2857500" y="3035300"/>
            <a:ext cx="4100512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294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596188" y="6308725"/>
            <a:ext cx="360362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295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08725"/>
            <a:ext cx="360363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3025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73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2" name="Text Box 4"/>
          <p:cNvSpPr txBox="1">
            <a:spLocks noChangeArrowheads="1"/>
          </p:cNvSpPr>
          <p:nvPr/>
        </p:nvSpPr>
        <p:spPr bwMode="hidden">
          <a:xfrm>
            <a:off x="468313" y="333375"/>
            <a:ext cx="8424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 =1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</a:p>
        </p:txBody>
      </p:sp>
      <p:grpSp>
        <p:nvGrpSpPr>
          <p:cNvPr id="739338" name="Group 10"/>
          <p:cNvGrpSpPr>
            <a:grpSpLocks/>
          </p:cNvGrpSpPr>
          <p:nvPr/>
        </p:nvGrpSpPr>
        <p:grpSpPr bwMode="auto">
          <a:xfrm>
            <a:off x="1331912" y="1426369"/>
            <a:ext cx="7343775" cy="2376488"/>
            <a:chOff x="839" y="572"/>
            <a:chExt cx="4626" cy="1497"/>
          </a:xfrm>
        </p:grpSpPr>
        <p:grpSp>
          <p:nvGrpSpPr>
            <p:cNvPr id="739336" name="Group 8"/>
            <p:cNvGrpSpPr>
              <a:grpSpLocks/>
            </p:cNvGrpSpPr>
            <p:nvPr/>
          </p:nvGrpSpPr>
          <p:grpSpPr bwMode="auto">
            <a:xfrm>
              <a:off x="839" y="663"/>
              <a:ext cx="4626" cy="1234"/>
              <a:chOff x="839" y="663"/>
              <a:chExt cx="4626" cy="1234"/>
            </a:xfrm>
          </p:grpSpPr>
          <p:sp>
            <p:nvSpPr>
              <p:cNvPr id="739333" name="Text Box 5"/>
              <p:cNvSpPr txBox="1">
                <a:spLocks noChangeArrowheads="1"/>
              </p:cNvSpPr>
              <p:nvPr/>
            </p:nvSpPr>
            <p:spPr bwMode="hidden">
              <a:xfrm>
                <a:off x="839" y="663"/>
                <a:ext cx="4626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 algn="ctr">
                    <a:solidFill>
                      <a:srgbClr val="3366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      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u</a:t>
                </a:r>
                <a:r>
                  <a:rPr lang="en-US" altLang="zh-CN" sz="2800" b="1" baseline="-25000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1 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ms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= 198.6 V</a:t>
                </a:r>
              </a:p>
            </p:txBody>
          </p:sp>
          <p:sp>
            <p:nvSpPr>
              <p:cNvPr id="739334" name="Text Box 6"/>
              <p:cNvSpPr txBox="1">
                <a:spLocks noChangeArrowheads="1"/>
              </p:cNvSpPr>
              <p:nvPr/>
            </p:nvSpPr>
            <p:spPr bwMode="hidden">
              <a:xfrm>
                <a:off x="839" y="1117"/>
                <a:ext cx="4218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 algn="ctr">
                    <a:solidFill>
                      <a:srgbClr val="3366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     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i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1 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ms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= 0.014 A</a:t>
                </a:r>
                <a:r>
                  <a:rPr lang="en-US" altLang="zh-CN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739335" name="Text Box 7"/>
              <p:cNvSpPr txBox="1">
                <a:spLocks noChangeArrowheads="1"/>
              </p:cNvSpPr>
              <p:nvPr/>
            </p:nvSpPr>
            <p:spPr bwMode="hidden">
              <a:xfrm>
                <a:off x="1066" y="1570"/>
                <a:ext cx="317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 algn="ctr">
                    <a:solidFill>
                      <a:srgbClr val="3366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    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u</a:t>
                </a:r>
                <a:r>
                  <a:rPr lang="en-US" altLang="zh-CN" sz="2800" b="1" baseline="-25000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R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1 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ms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= 1.4 V</a:t>
                </a:r>
              </a:p>
            </p:txBody>
          </p:sp>
        </p:grpSp>
        <p:sp>
          <p:nvSpPr>
            <p:cNvPr id="739337" name="Rectangle 9"/>
            <p:cNvSpPr>
              <a:spLocks noChangeArrowheads="1"/>
            </p:cNvSpPr>
            <p:nvPr/>
          </p:nvSpPr>
          <p:spPr bwMode="hidden">
            <a:xfrm>
              <a:off x="1292" y="572"/>
              <a:ext cx="2677" cy="1497"/>
            </a:xfrm>
            <a:prstGeom prst="rect">
              <a:avLst/>
            </a:prstGeom>
            <a:noFill/>
            <a:ln w="47625" algn="ctr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9339" name="Text Box 11"/>
          <p:cNvSpPr txBox="1">
            <a:spLocks noChangeArrowheads="1"/>
          </p:cNvSpPr>
          <p:nvPr/>
        </p:nvSpPr>
        <p:spPr bwMode="hidden">
          <a:xfrm>
            <a:off x="468313" y="3573463"/>
            <a:ext cx="2016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dirty="0"/>
              <a:t> </a:t>
            </a:r>
          </a:p>
        </p:txBody>
      </p:sp>
      <p:sp>
        <p:nvSpPr>
          <p:cNvPr id="739340" name="Text Box 12"/>
          <p:cNvSpPr txBox="1">
            <a:spLocks noChangeArrowheads="1"/>
          </p:cNvSpPr>
          <p:nvPr/>
        </p:nvSpPr>
        <p:spPr bwMode="hidden">
          <a:xfrm>
            <a:off x="468313" y="4221163"/>
            <a:ext cx="27352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由于</a:t>
            </a:r>
          </a:p>
        </p:txBody>
      </p:sp>
      <p:sp>
        <p:nvSpPr>
          <p:cNvPr id="739343" name="Rectangle 15"/>
          <p:cNvSpPr>
            <a:spLocks noChangeArrowheads="1"/>
          </p:cNvSpPr>
          <p:nvPr/>
        </p:nvSpPr>
        <p:spPr bwMode="hidden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39344" name="Group 16"/>
          <p:cNvGrpSpPr>
            <a:grpSpLocks/>
          </p:cNvGrpSpPr>
          <p:nvPr/>
        </p:nvGrpSpPr>
        <p:grpSpPr bwMode="auto">
          <a:xfrm>
            <a:off x="2627313" y="4149725"/>
            <a:ext cx="4608512" cy="608013"/>
            <a:chOff x="1655" y="2614"/>
            <a:chExt cx="2903" cy="383"/>
          </a:xfrm>
        </p:grpSpPr>
        <p:sp>
          <p:nvSpPr>
            <p:cNvPr id="739341" name="Text Box 13"/>
            <p:cNvSpPr txBox="1">
              <a:spLocks noChangeArrowheads="1"/>
            </p:cNvSpPr>
            <p:nvPr/>
          </p:nvSpPr>
          <p:spPr bwMode="hidden">
            <a:xfrm>
              <a:off x="1655" y="2659"/>
              <a:ext cx="290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120 = 200</a:t>
              </a:r>
              <a:r>
                <a:rPr lang="en-US" altLang="zh-CN" dirty="0">
                  <a:solidFill>
                    <a:srgbClr val="FF0000"/>
                  </a:solidFill>
                </a:rPr>
                <a:t> </a:t>
              </a:r>
            </a:p>
          </p:txBody>
        </p:sp>
        <p:graphicFrame>
          <p:nvGraphicFramePr>
            <p:cNvPr id="739342" name="Object 14"/>
            <p:cNvGraphicFramePr>
              <a:graphicFrameLocks noChangeAspect="1"/>
            </p:cNvGraphicFramePr>
            <p:nvPr/>
          </p:nvGraphicFramePr>
          <p:xfrm>
            <a:off x="2880" y="2614"/>
            <a:ext cx="1134" cy="3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8" name="公式" r:id="rId3" imgW="672808" imgH="228501" progId="Equation.3">
                    <p:embed/>
                  </p:oleObj>
                </mc:Choice>
                <mc:Fallback>
                  <p:oleObj name="公式" r:id="rId3" imgW="672808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" y="2614"/>
                          <a:ext cx="1134" cy="38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9345" name="Text Box 17"/>
          <p:cNvSpPr txBox="1">
            <a:spLocks noChangeArrowheads="1"/>
          </p:cNvSpPr>
          <p:nvPr/>
        </p:nvSpPr>
        <p:spPr bwMode="hidden">
          <a:xfrm>
            <a:off x="250825" y="5300663"/>
            <a:ext cx="1800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故可得</a:t>
            </a:r>
          </a:p>
        </p:txBody>
      </p:sp>
      <p:sp>
        <p:nvSpPr>
          <p:cNvPr id="739347" name="Rectangle 19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39346" name="Object 18"/>
          <p:cNvGraphicFramePr>
            <a:graphicFrameLocks noChangeAspect="1"/>
          </p:cNvGraphicFramePr>
          <p:nvPr/>
        </p:nvGraphicFramePr>
        <p:xfrm>
          <a:off x="3132138" y="5157788"/>
          <a:ext cx="2659062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9" name="公式" r:id="rId5" imgW="1257120" imgH="368280" progId="Equation.3">
                  <p:embed/>
                </p:oleObj>
              </mc:Choice>
              <mc:Fallback>
                <p:oleObj name="公式" r:id="rId5" imgW="12571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157788"/>
                        <a:ext cx="2659062" cy="782637"/>
                      </a:xfrm>
                      <a:prstGeom prst="rect">
                        <a:avLst/>
                      </a:prstGeom>
                      <a:solidFill>
                        <a:srgbClr val="FFECD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9348" name="AutoShape 2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164388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9349" name="AutoShape 2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812088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85797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73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9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3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9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9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3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9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9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9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3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332" grpId="0"/>
      <p:bldP spid="739339" grpId="0"/>
      <p:bldP spid="739340" grpId="0"/>
      <p:bldP spid="7393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一阶</a:t>
            </a:r>
            <a:r>
              <a:rPr lang="en-US" altLang="zh-CN" sz="3600" i="1" dirty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电路的零输入响应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" name="IM 309"/>
          <p:cNvPicPr/>
          <p:nvPr/>
        </p:nvPicPr>
        <p:blipFill>
          <a:blip r:embed="rId2"/>
          <a:stretch>
            <a:fillRect/>
          </a:stretch>
        </p:blipFill>
        <p:spPr>
          <a:xfrm>
            <a:off x="168966" y="1444987"/>
            <a:ext cx="4045756" cy="2566763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4175409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    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如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上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图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所示的电路中开关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接在位置“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2”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且电容的电压</a:t>
            </a:r>
            <a:r>
              <a:rPr kumimoji="0" lang="en-US" altLang="zh-CN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uc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(0</a:t>
            </a:r>
            <a:r>
              <a:rPr kumimoji="0" lang="en-US" altLang="zh-CN" sz="20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)=U,    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当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t=0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时瞬间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由位置“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2”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合至位置“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1”,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电容通过电阻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R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进行</a:t>
            </a:r>
            <a:r>
              <a:rPr lang="zh-CN" altLang="en-US" sz="2000" dirty="0">
                <a:solidFill>
                  <a:srgbClr val="000000"/>
                </a:solidFill>
                <a:ea typeface="Arial" pitchFamily="34" charset="0"/>
                <a:cs typeface="宋体" pitchFamily="2" charset="-122"/>
              </a:rPr>
              <a:t>放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电，随着 电容放电的进行，电容器器两端电压降低，放电电流逐渐减小。当电容器端电压为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0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时，电容器放电完成，</a:t>
            </a:r>
            <a:r>
              <a:rPr lang="zh-CN" altLang="zh-CN" sz="2000" dirty="0" smtClean="0">
                <a:solidFill>
                  <a:srgbClr val="000000"/>
                </a:solidFill>
              </a:rPr>
              <a:t>电路进入稳定状态。</a:t>
            </a:r>
            <a:r>
              <a:rPr lang="zh-CN" altLang="en-US" sz="2000" dirty="0" smtClean="0">
                <a:solidFill>
                  <a:srgbClr val="FF0000"/>
                </a:solidFill>
              </a:rPr>
              <a:t>这个过程叫零输入响应</a:t>
            </a:r>
            <a:r>
              <a:rPr lang="zh-CN" altLang="en-US" sz="2000" dirty="0" smtClean="0">
                <a:solidFill>
                  <a:srgbClr val="000000"/>
                </a:solidFill>
              </a:rPr>
              <a:t>，也是电容器的放电过程。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pic>
        <p:nvPicPr>
          <p:cNvPr id="8" name="IM 330"/>
          <p:cNvPicPr/>
          <p:nvPr/>
        </p:nvPicPr>
        <p:blipFill>
          <a:blip r:embed="rId3"/>
          <a:stretch>
            <a:fillRect/>
          </a:stretch>
        </p:blipFill>
        <p:spPr>
          <a:xfrm>
            <a:off x="5123543" y="1290858"/>
            <a:ext cx="2975428" cy="25667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85658" y="3944705"/>
            <a:ext cx="31133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/>
              <a:t>RC</a:t>
            </a:r>
            <a:r>
              <a:rPr lang="en-US" altLang="zh-CN" sz="1400" dirty="0"/>
              <a:t> </a:t>
            </a:r>
            <a:r>
              <a:rPr lang="zh-CN" altLang="zh-CN" sz="1400" dirty="0"/>
              <a:t>放电时</a:t>
            </a:r>
            <a:r>
              <a:rPr lang="en-US" altLang="zh-CN" sz="1400" dirty="0" err="1"/>
              <a:t>u</a:t>
            </a:r>
            <a:r>
              <a:rPr lang="en-US" altLang="zh-CN" sz="1400" baseline="-25000" dirty="0" err="1"/>
              <a:t>c</a:t>
            </a:r>
            <a:r>
              <a:rPr lang="en-US" altLang="zh-CN" sz="1400" dirty="0"/>
              <a:t> </a:t>
            </a:r>
            <a:r>
              <a:rPr lang="zh-CN" altLang="zh-CN" sz="1400" dirty="0"/>
              <a:t>、</a:t>
            </a:r>
            <a:r>
              <a:rPr lang="en-US" altLang="zh-CN" sz="1400" dirty="0"/>
              <a:t>U</a:t>
            </a:r>
            <a:r>
              <a:rPr lang="en-US" altLang="zh-CN" sz="1400" baseline="-25000" dirty="0"/>
              <a:t>R </a:t>
            </a:r>
            <a:r>
              <a:rPr lang="zh-CN" altLang="zh-CN" sz="1400" dirty="0"/>
              <a:t>及 </a:t>
            </a:r>
            <a:r>
              <a:rPr lang="en-US" altLang="zh-CN" sz="1400" dirty="0"/>
              <a:t>i </a:t>
            </a:r>
            <a:r>
              <a:rPr lang="zh-CN" altLang="zh-CN" sz="1400" dirty="0"/>
              <a:t>的曲线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1807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一阶</a:t>
            </a:r>
            <a:r>
              <a:rPr lang="en-US" altLang="zh-CN" sz="3600" i="1" dirty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电路的零输入响应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" name="IM 309"/>
          <p:cNvPicPr/>
          <p:nvPr/>
        </p:nvPicPr>
        <p:blipFill>
          <a:blip r:embed="rId2"/>
          <a:stretch>
            <a:fillRect/>
          </a:stretch>
        </p:blipFill>
        <p:spPr>
          <a:xfrm>
            <a:off x="168966" y="1444987"/>
            <a:ext cx="4045756" cy="25667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345" y="1520834"/>
            <a:ext cx="2916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/>
              <a:t>uc</a:t>
            </a:r>
            <a:r>
              <a:rPr lang="en-US" altLang="zh-CN" dirty="0" smtClean="0"/>
              <a:t>(0-)=</a:t>
            </a:r>
            <a:r>
              <a:rPr lang="en-US" altLang="zh-CN" dirty="0" err="1" smtClean="0"/>
              <a:t>uc</a:t>
            </a:r>
            <a:r>
              <a:rPr lang="en-US" altLang="zh-CN" dirty="0" smtClean="0"/>
              <a:t>(0+)=</a:t>
            </a:r>
            <a:r>
              <a:rPr lang="en-US" altLang="zh-CN" dirty="0"/>
              <a:t>U</a:t>
            </a:r>
            <a:endParaRPr lang="zh-CN" altLang="en-US" dirty="0"/>
          </a:p>
        </p:txBody>
      </p:sp>
      <p:pic>
        <p:nvPicPr>
          <p:cNvPr id="9" name="IM 331"/>
          <p:cNvPicPr/>
          <p:nvPr/>
        </p:nvPicPr>
        <p:blipFill>
          <a:blip r:embed="rId3"/>
          <a:stretch>
            <a:fillRect/>
          </a:stretch>
        </p:blipFill>
        <p:spPr>
          <a:xfrm>
            <a:off x="4949381" y="2728378"/>
            <a:ext cx="1915699" cy="754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0268" y="3750140"/>
            <a:ext cx="4055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式 中</a:t>
            </a:r>
            <a:r>
              <a:rPr lang="en-US" altLang="zh-CN" dirty="0"/>
              <a:t>T=RC   </a:t>
            </a:r>
            <a:r>
              <a:rPr lang="zh-CN" altLang="zh-CN" dirty="0"/>
              <a:t>为时间常数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33787" y="207062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放电电流：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024207" y="4560761"/>
            <a:ext cx="1503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=i(t)R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4289" y="5123542"/>
            <a:ext cx="2334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=-U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=-i(t)R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605" y="4584246"/>
            <a:ext cx="2067009" cy="684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0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en-US" altLang="zh-CN" sz="3600" i="1" dirty="0" smtClean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一阶电路的零输入响应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6305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5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063"/>
            <a:ext cx="9201150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/>
          </p:cNvSpPr>
          <p:nvPr/>
        </p:nvSpPr>
        <p:spPr>
          <a:xfrm>
            <a:off x="468187" y="-48083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1800" dirty="0" smtClean="0">
                <a:solidFill>
                  <a:srgbClr val="FF0000"/>
                </a:solidFill>
                <a:ea typeface="宋体" panose="02010600030101010101" pitchFamily="2" charset="-122"/>
              </a:rPr>
              <a:t>一阶</a:t>
            </a:r>
            <a:r>
              <a:rPr lang="en-US" altLang="zh-CN" sz="1800" i="1" dirty="0">
                <a:solidFill>
                  <a:srgbClr val="FF0000"/>
                </a:solidFill>
                <a:ea typeface="宋体" panose="02010600030101010101" pitchFamily="2" charset="-122"/>
              </a:rPr>
              <a:t>RC</a:t>
            </a:r>
            <a:r>
              <a:rPr lang="zh-CN" altLang="en-US" sz="1800" dirty="0" smtClean="0">
                <a:solidFill>
                  <a:srgbClr val="FF0000"/>
                </a:solidFill>
                <a:ea typeface="宋体" panose="02010600030101010101" pitchFamily="2" charset="-122"/>
              </a:rPr>
              <a:t>电路的零输入响应微分方程为一阶齐次常微分方程</a:t>
            </a:r>
            <a:endParaRPr lang="zh-CN" altLang="en-US" sz="1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95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6474" y="1974619"/>
            <a:ext cx="7859713" cy="481266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1"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4. 1 </a:t>
            </a:r>
            <a:r>
              <a:rPr kumimoji="1"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动态元件及其在电路中的 </a:t>
            </a:r>
            <a:r>
              <a:rPr kumimoji="1"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VCR</a:t>
            </a:r>
            <a:endParaRPr kumimoji="1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4. 2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换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路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定律及初始值的计算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lvl="0">
              <a:lnSpc>
                <a:spcPct val="200000"/>
              </a:lnSpc>
              <a:defRPr/>
            </a:pPr>
            <a:r>
              <a:rPr kumimoji="1" lang="en-US" altLang="zh-CN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kumimoji="1" lang="en-US" altLang="zh-CN" sz="3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</a:t>
            </a:r>
            <a:r>
              <a:rPr kumimoji="1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RC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电路的过渡过程及三要素法</a:t>
            </a:r>
          </a:p>
          <a:p>
            <a:pPr lvl="0">
              <a:lnSpc>
                <a:spcPct val="200000"/>
              </a:lnSpc>
              <a:defRPr/>
            </a:pPr>
            <a:r>
              <a:rPr kumimoji="1" lang="en-US" altLang="zh-CN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kumimoji="1" lang="en-US" altLang="zh-CN" sz="3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</a:t>
            </a:r>
            <a:r>
              <a:rPr kumimoji="1" lang="en-US" altLang="zh-CN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RL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电路的过渡过程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9732" y="1450512"/>
            <a:ext cx="7300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直流</a:t>
            </a:r>
            <a:r>
              <a:rPr kumimoji="1"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一阶电路的</a:t>
            </a:r>
            <a:r>
              <a:rPr kumimoji="1"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过渡过程概念：</a:t>
            </a:r>
            <a:r>
              <a:rPr kumimoji="1" lang="zh-CN" altLang="en-US" sz="36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1"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直流一阶电路的过渡过程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40389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838200"/>
            <a:ext cx="91344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95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885825"/>
            <a:ext cx="912495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88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914400"/>
            <a:ext cx="910590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677691"/>
              </p:ext>
            </p:extLst>
          </p:nvPr>
        </p:nvGraphicFramePr>
        <p:xfrm>
          <a:off x="461736" y="5800725"/>
          <a:ext cx="2934607" cy="76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5" name="公式" r:id="rId4" imgW="876240" imgH="228600" progId="Equation.3">
                  <p:embed/>
                </p:oleObj>
              </mc:Choice>
              <mc:Fallback>
                <p:oleObj name="公式" r:id="rId4" imgW="8762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736" y="5800725"/>
                        <a:ext cx="2934607" cy="76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913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7725"/>
            <a:ext cx="9201150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64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671387" y="517974"/>
            <a:ext cx="7924800" cy="685800"/>
          </a:xfrm>
          <a:prstGeom prst="rect">
            <a:avLst/>
          </a:prstGeom>
        </p:spPr>
        <p:txBody>
          <a:bodyPr vert="horz"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zh-CN" altLang="en-US" sz="3600" dirty="0" smtClean="0">
                <a:ea typeface="宋体" panose="02010600030101010101" pitchFamily="2" charset="-122"/>
              </a:rPr>
              <a:t>一阶</a:t>
            </a:r>
            <a:r>
              <a:rPr lang="en-US" altLang="zh-CN" sz="3600" i="1" dirty="0">
                <a:ea typeface="宋体" panose="02010600030101010101" pitchFamily="2" charset="-122"/>
              </a:rPr>
              <a:t>RC</a:t>
            </a:r>
            <a:r>
              <a:rPr lang="zh-CN" altLang="en-US" sz="3600" dirty="0" smtClean="0">
                <a:ea typeface="宋体" panose="02010600030101010101" pitchFamily="2" charset="-122"/>
              </a:rPr>
              <a:t>电路的全响应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9844" y="4763768"/>
            <a:ext cx="847634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宋体" pitchFamily="2" charset="-122"/>
              </a:rPr>
              <a:t>  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如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上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图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所示的电路中开关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接在位置“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1”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且电容的电压</a:t>
            </a:r>
            <a:r>
              <a:rPr kumimoji="0" lang="en-US" altLang="zh-CN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uc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(0</a:t>
            </a:r>
            <a:r>
              <a:rPr kumimoji="0" lang="en-US" altLang="zh-CN" sz="20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)=U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C1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,    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当 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t=0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时瞬间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S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由位置“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1”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合至位置“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2”,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itchFamily="34" charset="0"/>
                <a:cs typeface="宋体" pitchFamily="2" charset="-122"/>
              </a:rPr>
              <a:t>电容发生了换路</a:t>
            </a:r>
            <a:r>
              <a:rPr lang="zh-CN" altLang="zh-CN" sz="2000" dirty="0" smtClean="0">
                <a:solidFill>
                  <a:srgbClr val="000000"/>
                </a:solidFill>
              </a:rPr>
              <a:t>电路</a:t>
            </a:r>
            <a:r>
              <a:rPr lang="zh-CN" altLang="en-US" sz="2000" dirty="0" smtClean="0">
                <a:solidFill>
                  <a:srgbClr val="000000"/>
                </a:solidFill>
              </a:rPr>
              <a:t>，经过一段时间</a:t>
            </a:r>
            <a:r>
              <a:rPr lang="zh-CN" altLang="zh-CN" sz="2000" dirty="0" smtClean="0">
                <a:solidFill>
                  <a:srgbClr val="000000"/>
                </a:solidFill>
              </a:rPr>
              <a:t>进入稳定状态。</a:t>
            </a:r>
            <a:r>
              <a:rPr lang="zh-CN" altLang="en-US" sz="2000" dirty="0" smtClean="0">
                <a:solidFill>
                  <a:srgbClr val="FF0000"/>
                </a:solidFill>
              </a:rPr>
              <a:t>这个过程叫全响应</a:t>
            </a:r>
            <a:r>
              <a:rPr lang="zh-CN" altLang="en-US" sz="2000" dirty="0">
                <a:solidFill>
                  <a:srgbClr val="FF0000"/>
                </a:solidFill>
              </a:rPr>
              <a:t>。全</a:t>
            </a:r>
            <a:r>
              <a:rPr lang="zh-CN" altLang="en-US" sz="2000" dirty="0" smtClean="0">
                <a:solidFill>
                  <a:srgbClr val="FF0000"/>
                </a:solidFill>
              </a:rPr>
              <a:t>响应</a:t>
            </a:r>
            <a:r>
              <a:rPr lang="en-US" altLang="zh-CN" sz="2000" dirty="0" smtClean="0">
                <a:solidFill>
                  <a:srgbClr val="FF0000"/>
                </a:solidFill>
              </a:rPr>
              <a:t>=</a:t>
            </a:r>
            <a:r>
              <a:rPr lang="zh-CN" altLang="en-US" sz="2000" dirty="0" smtClean="0">
                <a:solidFill>
                  <a:srgbClr val="FF0000"/>
                </a:solidFill>
              </a:rPr>
              <a:t>零状态响应</a:t>
            </a:r>
            <a:r>
              <a:rPr lang="en-US" altLang="zh-CN" sz="2000" dirty="0" smtClean="0">
                <a:solidFill>
                  <a:srgbClr val="FF0000"/>
                </a:solidFill>
              </a:rPr>
              <a:t>+</a:t>
            </a:r>
            <a:r>
              <a:rPr lang="zh-CN" altLang="en-US" sz="2000" dirty="0" smtClean="0">
                <a:solidFill>
                  <a:srgbClr val="FF0000"/>
                </a:solidFill>
              </a:rPr>
              <a:t>零输入响应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  <p:pic>
        <p:nvPicPr>
          <p:cNvPr id="8" name="IM 320"/>
          <p:cNvPicPr/>
          <p:nvPr/>
        </p:nvPicPr>
        <p:blipFill>
          <a:blip r:embed="rId2"/>
          <a:stretch>
            <a:fillRect/>
          </a:stretch>
        </p:blipFill>
        <p:spPr>
          <a:xfrm>
            <a:off x="1640114" y="1688510"/>
            <a:ext cx="4963886" cy="269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7" name="Text Box 3"/>
          <p:cNvSpPr txBox="1">
            <a:spLocks noChangeArrowheads="1"/>
          </p:cNvSpPr>
          <p:nvPr/>
        </p:nvSpPr>
        <p:spPr bwMode="auto">
          <a:xfrm>
            <a:off x="133350" y="831850"/>
            <a:ext cx="8423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dirty="0">
                <a:solidFill>
                  <a:srgbClr val="0000FF"/>
                </a:solidFill>
              </a:rPr>
              <a:t>全响应</a:t>
            </a:r>
            <a:r>
              <a:rPr lang="zh-CN" altLang="en-US" dirty="0"/>
              <a:t>：非零初始状态的电路受到激励时电路中产生的响应。</a:t>
            </a:r>
          </a:p>
        </p:txBody>
      </p:sp>
      <p:sp>
        <p:nvSpPr>
          <p:cNvPr id="779268" name="Text Box 4"/>
          <p:cNvSpPr txBox="1">
            <a:spLocks noChangeArrowheads="1"/>
          </p:cNvSpPr>
          <p:nvPr/>
        </p:nvSpPr>
        <p:spPr bwMode="auto">
          <a:xfrm>
            <a:off x="438150" y="1314450"/>
            <a:ext cx="566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>
                <a:solidFill>
                  <a:srgbClr val="FF5050"/>
                </a:solidFill>
              </a:rPr>
              <a:t>一、一阶电路的全响应及其两种分解方式</a:t>
            </a:r>
            <a:endParaRPr lang="zh-CN" altLang="en-US" sz="1400">
              <a:solidFill>
                <a:srgbClr val="FF5050"/>
              </a:solidFill>
            </a:endParaRPr>
          </a:p>
        </p:txBody>
      </p:sp>
      <p:sp>
        <p:nvSpPr>
          <p:cNvPr id="779269" name="Text Box 5"/>
          <p:cNvSpPr txBox="1">
            <a:spLocks noChangeArrowheads="1"/>
          </p:cNvSpPr>
          <p:nvPr/>
        </p:nvSpPr>
        <p:spPr bwMode="auto">
          <a:xfrm>
            <a:off x="876300" y="1727200"/>
            <a:ext cx="6397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>
                <a:solidFill>
                  <a:schemeClr val="accent2"/>
                </a:solidFill>
              </a:rPr>
              <a:t>1.</a:t>
            </a:r>
            <a:r>
              <a:rPr lang="en-US" altLang="zh-CN" b="0">
                <a:solidFill>
                  <a:schemeClr val="accent2"/>
                </a:solidFill>
              </a:rPr>
              <a:t>  </a:t>
            </a:r>
            <a:r>
              <a:rPr lang="zh-CN" altLang="en-US">
                <a:solidFill>
                  <a:schemeClr val="accent2"/>
                </a:solidFill>
              </a:rPr>
              <a:t>全解 </a:t>
            </a:r>
            <a:r>
              <a:rPr lang="en-US" altLang="zh-CN">
                <a:solidFill>
                  <a:schemeClr val="accent2"/>
                </a:solidFill>
              </a:rPr>
              <a:t>= </a:t>
            </a:r>
            <a:r>
              <a:rPr lang="zh-CN" altLang="en-US">
                <a:solidFill>
                  <a:schemeClr val="accent2"/>
                </a:solidFill>
              </a:rPr>
              <a:t>强制分量</a:t>
            </a:r>
            <a:r>
              <a:rPr lang="en-US" altLang="zh-CN">
                <a:solidFill>
                  <a:schemeClr val="accent2"/>
                </a:solidFill>
              </a:rPr>
              <a:t>(</a:t>
            </a:r>
            <a:r>
              <a:rPr lang="zh-CN" altLang="en-US">
                <a:solidFill>
                  <a:schemeClr val="accent2"/>
                </a:solidFill>
              </a:rPr>
              <a:t>稳态解</a:t>
            </a:r>
            <a:r>
              <a:rPr lang="en-US" altLang="zh-CN">
                <a:solidFill>
                  <a:schemeClr val="accent2"/>
                </a:solidFill>
              </a:rPr>
              <a:t>)+</a:t>
            </a:r>
            <a:r>
              <a:rPr lang="zh-CN" altLang="en-US">
                <a:solidFill>
                  <a:schemeClr val="accent2"/>
                </a:solidFill>
              </a:rPr>
              <a:t>自由分量</a:t>
            </a:r>
            <a:r>
              <a:rPr lang="en-US" altLang="zh-CN">
                <a:solidFill>
                  <a:schemeClr val="accent2"/>
                </a:solidFill>
              </a:rPr>
              <a:t>(</a:t>
            </a:r>
            <a:r>
              <a:rPr lang="zh-CN" altLang="en-US">
                <a:solidFill>
                  <a:schemeClr val="accent2"/>
                </a:solidFill>
              </a:rPr>
              <a:t>暂态解</a:t>
            </a:r>
            <a:r>
              <a:rPr lang="en-US" altLang="zh-CN">
                <a:solidFill>
                  <a:schemeClr val="accent2"/>
                </a:solidFill>
              </a:rPr>
              <a:t>)</a:t>
            </a:r>
            <a:endParaRPr lang="en-US" altLang="zh-CN" b="0">
              <a:solidFill>
                <a:schemeClr val="accent2"/>
              </a:solidFill>
            </a:endParaRPr>
          </a:p>
        </p:txBody>
      </p:sp>
      <p:graphicFrame>
        <p:nvGraphicFramePr>
          <p:cNvPr id="7792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068244"/>
              </p:ext>
            </p:extLst>
          </p:nvPr>
        </p:nvGraphicFramePr>
        <p:xfrm>
          <a:off x="4146550" y="2222500"/>
          <a:ext cx="264160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2" name="公式" r:id="rId3" imgW="1231560" imgH="406080" progId="Equation.3">
                  <p:embed/>
                </p:oleObj>
              </mc:Choice>
              <mc:Fallback>
                <p:oleObj name="公式" r:id="rId3" imgW="123156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6550" y="2222500"/>
                        <a:ext cx="2641600" cy="83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9271" name="Text Box 7"/>
          <p:cNvSpPr txBox="1">
            <a:spLocks noChangeArrowheads="1"/>
          </p:cNvSpPr>
          <p:nvPr/>
        </p:nvSpPr>
        <p:spPr bwMode="auto">
          <a:xfrm>
            <a:off x="4490244" y="3781425"/>
            <a:ext cx="252015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i="1" baseline="30000" dirty="0"/>
              <a:t>'</a:t>
            </a:r>
            <a:r>
              <a:rPr lang="en-US" altLang="zh-CN" i="1" dirty="0"/>
              <a:t>= U</a:t>
            </a:r>
            <a:r>
              <a:rPr lang="en-US" altLang="zh-CN" baseline="-25000" dirty="0"/>
              <a:t>S</a:t>
            </a:r>
          </a:p>
        </p:txBody>
      </p:sp>
      <p:sp>
        <p:nvSpPr>
          <p:cNvPr id="779272" name="Text Box 8"/>
          <p:cNvSpPr txBox="1">
            <a:spLocks noChangeArrowheads="1"/>
          </p:cNvSpPr>
          <p:nvPr/>
        </p:nvSpPr>
        <p:spPr bwMode="auto">
          <a:xfrm>
            <a:off x="490537" y="2299356"/>
            <a:ext cx="3133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u="sng" dirty="0"/>
              <a:t>以</a:t>
            </a:r>
            <a:r>
              <a:rPr lang="en-US" altLang="zh-CN" i="1" u="sng" dirty="0">
                <a:solidFill>
                  <a:srgbClr val="FF3300"/>
                </a:solidFill>
              </a:rPr>
              <a:t>RC</a:t>
            </a:r>
            <a:r>
              <a:rPr lang="zh-CN" altLang="en-US" u="sng" dirty="0">
                <a:solidFill>
                  <a:srgbClr val="FF3300"/>
                </a:solidFill>
              </a:rPr>
              <a:t>电路</a:t>
            </a:r>
            <a:r>
              <a:rPr lang="zh-CN" altLang="en-US" u="sng" dirty="0"/>
              <a:t>为例</a:t>
            </a:r>
          </a:p>
        </p:txBody>
      </p:sp>
      <p:sp>
        <p:nvSpPr>
          <p:cNvPr id="779273" name="Text Box 9"/>
          <p:cNvSpPr txBox="1">
            <a:spLocks noChangeArrowheads="1"/>
          </p:cNvSpPr>
          <p:nvPr/>
        </p:nvSpPr>
        <p:spPr bwMode="auto">
          <a:xfrm>
            <a:off x="3463925" y="3029962"/>
            <a:ext cx="4171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</a:rPr>
              <a:t>解答为   </a:t>
            </a:r>
            <a:r>
              <a:rPr lang="zh-CN" altLang="en-US" dirty="0"/>
              <a:t> </a:t>
            </a: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dirty="0"/>
              <a:t>(</a:t>
            </a:r>
            <a:r>
              <a:rPr lang="en-US" altLang="zh-CN" i="1" dirty="0"/>
              <a:t>t</a:t>
            </a:r>
            <a:r>
              <a:rPr lang="en-US" altLang="zh-CN" dirty="0"/>
              <a:t>)=</a:t>
            </a: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i="1" baseline="30000" dirty="0"/>
              <a:t>' </a:t>
            </a:r>
            <a:r>
              <a:rPr lang="en-US" altLang="zh-CN" i="1" dirty="0"/>
              <a:t>+</a:t>
            </a:r>
            <a:r>
              <a:rPr lang="en-US" altLang="zh-CN" i="1" baseline="30000" dirty="0"/>
              <a:t> </a:t>
            </a: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i="1" baseline="30000" dirty="0"/>
              <a:t>"</a:t>
            </a:r>
          </a:p>
        </p:txBody>
      </p:sp>
      <p:sp>
        <p:nvSpPr>
          <p:cNvPr id="779274" name="Text Box 10"/>
          <p:cNvSpPr txBox="1">
            <a:spLocks noChangeArrowheads="1"/>
          </p:cNvSpPr>
          <p:nvPr/>
        </p:nvSpPr>
        <p:spPr bwMode="auto">
          <a:xfrm>
            <a:off x="7086600" y="2365376"/>
            <a:ext cx="172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dirty="0">
                <a:solidFill>
                  <a:srgbClr val="0000FF"/>
                </a:solidFill>
              </a:rPr>
              <a:t>非齐次方程</a:t>
            </a:r>
          </a:p>
        </p:txBody>
      </p:sp>
      <p:sp>
        <p:nvSpPr>
          <p:cNvPr id="779275" name="Text Box 11"/>
          <p:cNvSpPr txBox="1">
            <a:spLocks noChangeArrowheads="1"/>
          </p:cNvSpPr>
          <p:nvPr/>
        </p:nvSpPr>
        <p:spPr bwMode="auto">
          <a:xfrm>
            <a:off x="6286500" y="3761456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i="1" baseline="30000" dirty="0"/>
              <a:t>"</a:t>
            </a:r>
            <a:r>
              <a:rPr lang="en-US" altLang="zh-CN" i="1" dirty="0"/>
              <a:t>=</a:t>
            </a:r>
            <a:r>
              <a:rPr lang="en-US" altLang="zh-CN" i="1" dirty="0" err="1"/>
              <a:t>A</a:t>
            </a:r>
            <a:r>
              <a:rPr lang="en-US" altLang="zh-CN" sz="3200" dirty="0" err="1"/>
              <a:t>e</a:t>
            </a:r>
            <a:r>
              <a:rPr lang="en-US" altLang="zh-CN" sz="3200" i="1" baseline="30000" dirty="0" err="1"/>
              <a:t>pt</a:t>
            </a:r>
            <a:endParaRPr lang="en-US" altLang="zh-CN" sz="3200" baseline="30000" dirty="0"/>
          </a:p>
        </p:txBody>
      </p:sp>
      <p:sp>
        <p:nvSpPr>
          <p:cNvPr id="779276" name="Text Box 12"/>
          <p:cNvSpPr txBox="1">
            <a:spLocks noChangeArrowheads="1"/>
          </p:cNvSpPr>
          <p:nvPr/>
        </p:nvSpPr>
        <p:spPr bwMode="auto">
          <a:xfrm>
            <a:off x="6702425" y="4520953"/>
            <a:ext cx="186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i="1" dirty="0">
                <a:sym typeface="Symbol" pitchFamily="18" charset="2"/>
              </a:rPr>
              <a:t> </a:t>
            </a:r>
            <a:r>
              <a:rPr lang="en-US" altLang="zh-CN" dirty="0">
                <a:sym typeface="Symbol" pitchFamily="18" charset="2"/>
              </a:rPr>
              <a:t>=</a:t>
            </a:r>
            <a:r>
              <a:rPr lang="en-US" altLang="zh-CN" i="1" dirty="0">
                <a:sym typeface="Symbol" pitchFamily="18" charset="2"/>
              </a:rPr>
              <a:t>RC</a:t>
            </a:r>
            <a:endParaRPr lang="en-US" altLang="zh-CN" dirty="0"/>
          </a:p>
        </p:txBody>
      </p:sp>
      <p:sp>
        <p:nvSpPr>
          <p:cNvPr id="779277" name="Text Box 13"/>
          <p:cNvSpPr txBox="1">
            <a:spLocks noChangeArrowheads="1"/>
          </p:cNvSpPr>
          <p:nvPr/>
        </p:nvSpPr>
        <p:spPr bwMode="auto">
          <a:xfrm>
            <a:off x="3635375" y="5177850"/>
            <a:ext cx="3276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i="1" dirty="0" err="1"/>
              <a:t>u</a:t>
            </a:r>
            <a:r>
              <a:rPr lang="en-US" altLang="zh-CN" i="1" baseline="-25000" dirty="0" err="1"/>
              <a:t>C</a:t>
            </a:r>
            <a:r>
              <a:rPr lang="en-US" altLang="zh-CN" baseline="-25000" dirty="0"/>
              <a:t> </a:t>
            </a:r>
            <a:r>
              <a:rPr lang="en-US" altLang="zh-CN" dirty="0"/>
              <a:t>(0</a:t>
            </a:r>
            <a:r>
              <a:rPr lang="en-US" altLang="zh-CN" baseline="30000" dirty="0"/>
              <a:t>+</a:t>
            </a:r>
            <a:r>
              <a:rPr lang="en-US" altLang="zh-CN" dirty="0"/>
              <a:t>)=</a:t>
            </a:r>
            <a:r>
              <a:rPr lang="en-US" altLang="zh-CN" i="1" dirty="0"/>
              <a:t>A+U</a:t>
            </a:r>
            <a:r>
              <a:rPr lang="en-US" altLang="zh-CN" baseline="-25000" dirty="0"/>
              <a:t>S</a:t>
            </a:r>
            <a:r>
              <a:rPr lang="en-US" altLang="zh-CN" i="1" dirty="0"/>
              <a:t>=U</a:t>
            </a:r>
            <a:r>
              <a:rPr lang="en-US" altLang="zh-CN" baseline="-25000" dirty="0"/>
              <a:t>0</a:t>
            </a:r>
          </a:p>
        </p:txBody>
      </p:sp>
      <p:sp>
        <p:nvSpPr>
          <p:cNvPr id="779278" name="Text Box 14"/>
          <p:cNvSpPr txBox="1">
            <a:spLocks noChangeArrowheads="1"/>
          </p:cNvSpPr>
          <p:nvPr/>
        </p:nvSpPr>
        <p:spPr bwMode="auto">
          <a:xfrm>
            <a:off x="6702425" y="5177850"/>
            <a:ext cx="2222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ym typeface="Symbol" pitchFamily="18" charset="2"/>
              </a:rPr>
              <a:t></a:t>
            </a:r>
            <a:r>
              <a:rPr lang="en-US" altLang="zh-CN" i="1" dirty="0"/>
              <a:t> A=U</a:t>
            </a:r>
            <a:r>
              <a:rPr lang="en-US" altLang="zh-CN" baseline="-25000" dirty="0"/>
              <a:t>0</a:t>
            </a:r>
            <a:r>
              <a:rPr lang="en-US" altLang="zh-CN" i="1" dirty="0">
                <a:sym typeface="Symbol" pitchFamily="18" charset="2"/>
              </a:rPr>
              <a:t></a:t>
            </a:r>
            <a:r>
              <a:rPr lang="en-US" altLang="zh-CN" i="1" dirty="0"/>
              <a:t> U</a:t>
            </a:r>
            <a:r>
              <a:rPr lang="en-US" altLang="zh-CN" baseline="-25000" dirty="0"/>
              <a:t>S</a:t>
            </a:r>
          </a:p>
        </p:txBody>
      </p:sp>
      <p:sp>
        <p:nvSpPr>
          <p:cNvPr id="779279" name="Text Box 15"/>
          <p:cNvSpPr txBox="1">
            <a:spLocks noChangeArrowheads="1"/>
          </p:cNvSpPr>
          <p:nvPr/>
        </p:nvSpPr>
        <p:spPr bwMode="auto">
          <a:xfrm>
            <a:off x="4752975" y="5762625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dirty="0"/>
              <a:t>(</a:t>
            </a:r>
            <a:r>
              <a:rPr lang="en-US" altLang="zh-CN" i="1" dirty="0"/>
              <a:t>t</a:t>
            </a:r>
            <a:r>
              <a:rPr lang="en-US" altLang="zh-CN" dirty="0"/>
              <a:t>&gt;0)</a:t>
            </a:r>
          </a:p>
        </p:txBody>
      </p:sp>
      <p:sp>
        <p:nvSpPr>
          <p:cNvPr id="779280" name="Text Box 16"/>
          <p:cNvSpPr txBox="1">
            <a:spLocks noChangeArrowheads="1"/>
          </p:cNvSpPr>
          <p:nvPr/>
        </p:nvSpPr>
        <p:spPr bwMode="auto">
          <a:xfrm>
            <a:off x="2209800" y="6315075"/>
            <a:ext cx="1425575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rgbClr val="FF3300"/>
                </a:solidFill>
              </a:rPr>
              <a:t>强制分量</a:t>
            </a:r>
          </a:p>
        </p:txBody>
      </p:sp>
      <p:sp>
        <p:nvSpPr>
          <p:cNvPr id="779281" name="Text Box 17"/>
          <p:cNvSpPr txBox="1">
            <a:spLocks noChangeArrowheads="1"/>
          </p:cNvSpPr>
          <p:nvPr/>
        </p:nvSpPr>
        <p:spPr bwMode="auto">
          <a:xfrm>
            <a:off x="3905250" y="6334125"/>
            <a:ext cx="1425575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rgbClr val="FF3300"/>
                </a:solidFill>
              </a:rPr>
              <a:t>自由分量</a:t>
            </a:r>
          </a:p>
        </p:txBody>
      </p:sp>
      <p:graphicFrame>
        <p:nvGraphicFramePr>
          <p:cNvPr id="779282" name="Object 18" descr="羊皮纸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76987"/>
              </p:ext>
            </p:extLst>
          </p:nvPr>
        </p:nvGraphicFramePr>
        <p:xfrm>
          <a:off x="75405" y="5332232"/>
          <a:ext cx="3405188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3" name="公式" r:id="rId5" imgW="1701720" imgH="355320" progId="Equation.3">
                  <p:embed/>
                </p:oleObj>
              </mc:Choice>
              <mc:Fallback>
                <p:oleObj name="公式" r:id="rId5" imgW="1701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5" y="5332232"/>
                        <a:ext cx="3405188" cy="708025"/>
                      </a:xfrm>
                      <a:prstGeom prst="rect">
                        <a:avLst/>
                      </a:prstGeom>
                      <a:blipFill dpi="0" rotWithShape="0">
                        <a:blip r:embed="rId7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928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272309"/>
              </p:ext>
            </p:extLst>
          </p:nvPr>
        </p:nvGraphicFramePr>
        <p:xfrm>
          <a:off x="4178300" y="4358700"/>
          <a:ext cx="21082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4" name="公式" r:id="rId8" imgW="1054080" imgH="355320" progId="Equation.3">
                  <p:embed/>
                </p:oleObj>
              </mc:Choice>
              <mc:Fallback>
                <p:oleObj name="公式" r:id="rId8" imgW="10540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4358700"/>
                        <a:ext cx="210820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9284" name="Text Box 20"/>
          <p:cNvSpPr txBox="1">
            <a:spLocks noChangeArrowheads="1"/>
          </p:cNvSpPr>
          <p:nvPr/>
        </p:nvSpPr>
        <p:spPr bwMode="auto">
          <a:xfrm>
            <a:off x="697706" y="2822576"/>
            <a:ext cx="15573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i="1" dirty="0" err="1">
                <a:solidFill>
                  <a:srgbClr val="0000FF"/>
                </a:solidFill>
              </a:rPr>
              <a:t>u</a:t>
            </a:r>
            <a:r>
              <a:rPr lang="en-US" altLang="zh-CN" i="1" baseline="-25000" dirty="0" err="1">
                <a:solidFill>
                  <a:srgbClr val="0000FF"/>
                </a:solidFill>
              </a:rPr>
              <a:t>C</a:t>
            </a:r>
            <a:r>
              <a:rPr lang="en-US" altLang="zh-CN" i="1" baseline="-25000" dirty="0">
                <a:solidFill>
                  <a:srgbClr val="0000FF"/>
                </a:solidFill>
              </a:rPr>
              <a:t> </a:t>
            </a:r>
            <a:r>
              <a:rPr lang="en-US" altLang="zh-CN" dirty="0">
                <a:solidFill>
                  <a:srgbClr val="0000FF"/>
                </a:solidFill>
              </a:rPr>
              <a:t>(0</a:t>
            </a:r>
            <a:r>
              <a:rPr lang="en-US" altLang="zh-CN" baseline="30000" dirty="0">
                <a:solidFill>
                  <a:srgbClr val="0000FF"/>
                </a:solidFill>
                <a:sym typeface="Symbol" pitchFamily="18" charset="2"/>
              </a:rPr>
              <a:t></a:t>
            </a:r>
            <a:r>
              <a:rPr lang="en-US" altLang="zh-CN" dirty="0">
                <a:solidFill>
                  <a:srgbClr val="0000FF"/>
                </a:solidFill>
              </a:rPr>
              <a:t>)=</a:t>
            </a:r>
            <a:r>
              <a:rPr lang="en-US" altLang="zh-CN" i="1" dirty="0">
                <a:solidFill>
                  <a:srgbClr val="0000FF"/>
                </a:solidFill>
              </a:rPr>
              <a:t>U</a:t>
            </a:r>
            <a:r>
              <a:rPr lang="en-US" altLang="zh-CN" baseline="-25000" dirty="0">
                <a:solidFill>
                  <a:srgbClr val="0000FF"/>
                </a:solidFill>
              </a:rPr>
              <a:t>0</a:t>
            </a:r>
            <a:endParaRPr lang="en-US" altLang="zh-CN" dirty="0">
              <a:solidFill>
                <a:srgbClr val="0000FF"/>
              </a:solidFill>
            </a:endParaRPr>
          </a:p>
        </p:txBody>
      </p:sp>
      <p:grpSp>
        <p:nvGrpSpPr>
          <p:cNvPr id="779285" name="Group 21"/>
          <p:cNvGrpSpPr>
            <a:grpSpLocks/>
          </p:cNvGrpSpPr>
          <p:nvPr/>
        </p:nvGrpSpPr>
        <p:grpSpPr bwMode="auto">
          <a:xfrm>
            <a:off x="-26988" y="3380800"/>
            <a:ext cx="3592512" cy="1787525"/>
            <a:chOff x="3672" y="2964"/>
            <a:chExt cx="2263" cy="1126"/>
          </a:xfrm>
        </p:grpSpPr>
        <p:sp>
          <p:nvSpPr>
            <p:cNvPr id="779286" name="Line 22"/>
            <p:cNvSpPr>
              <a:spLocks noChangeShapeType="1"/>
            </p:cNvSpPr>
            <p:nvPr/>
          </p:nvSpPr>
          <p:spPr bwMode="auto">
            <a:xfrm>
              <a:off x="5349" y="3679"/>
              <a:ext cx="2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87" name="Line 23"/>
            <p:cNvSpPr>
              <a:spLocks noChangeShapeType="1"/>
            </p:cNvSpPr>
            <p:nvPr/>
          </p:nvSpPr>
          <p:spPr bwMode="auto">
            <a:xfrm>
              <a:off x="5349" y="3756"/>
              <a:ext cx="2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88" name="Text Box 24"/>
            <p:cNvSpPr txBox="1">
              <a:spLocks noChangeArrowheads="1"/>
            </p:cNvSpPr>
            <p:nvPr/>
          </p:nvSpPr>
          <p:spPr bwMode="auto">
            <a:xfrm>
              <a:off x="4204" y="2964"/>
              <a:ext cx="6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S(</a:t>
              </a:r>
              <a:r>
                <a:rPr lang="en-US" altLang="zh-CN" i="1"/>
                <a:t>t</a:t>
              </a:r>
              <a:r>
                <a:rPr lang="en-US" altLang="zh-CN"/>
                <a:t>=0)</a:t>
              </a:r>
            </a:p>
          </p:txBody>
        </p:sp>
        <p:sp>
          <p:nvSpPr>
            <p:cNvPr id="779289" name="Text Box 25"/>
            <p:cNvSpPr txBox="1">
              <a:spLocks noChangeArrowheads="1"/>
            </p:cNvSpPr>
            <p:nvPr/>
          </p:nvSpPr>
          <p:spPr bwMode="auto">
            <a:xfrm>
              <a:off x="5520" y="3316"/>
              <a:ext cx="22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79290" name="Text Box 26"/>
            <p:cNvSpPr txBox="1">
              <a:spLocks noChangeArrowheads="1"/>
            </p:cNvSpPr>
            <p:nvPr/>
          </p:nvSpPr>
          <p:spPr bwMode="auto">
            <a:xfrm>
              <a:off x="5525" y="3769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79291" name="Text Box 27"/>
            <p:cNvSpPr txBox="1">
              <a:spLocks noChangeArrowheads="1"/>
            </p:cNvSpPr>
            <p:nvPr/>
          </p:nvSpPr>
          <p:spPr bwMode="auto">
            <a:xfrm>
              <a:off x="5592" y="3476"/>
              <a:ext cx="34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/>
                <a:t>u</a:t>
              </a:r>
              <a:r>
                <a:rPr lang="en-US" altLang="zh-CN" i="1" baseline="-25000"/>
                <a:t>C</a:t>
              </a:r>
              <a:endParaRPr lang="en-US" altLang="zh-CN"/>
            </a:p>
          </p:txBody>
        </p:sp>
        <p:sp>
          <p:nvSpPr>
            <p:cNvPr id="779292" name="Text Box 28"/>
            <p:cNvSpPr txBox="1">
              <a:spLocks noChangeArrowheads="1"/>
            </p:cNvSpPr>
            <p:nvPr/>
          </p:nvSpPr>
          <p:spPr bwMode="auto">
            <a:xfrm>
              <a:off x="3672" y="3559"/>
              <a:ext cx="3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baseline="-25000"/>
                <a:t>S</a:t>
              </a:r>
              <a:endParaRPr lang="en-US" altLang="zh-CN"/>
            </a:p>
          </p:txBody>
        </p:sp>
        <p:sp>
          <p:nvSpPr>
            <p:cNvPr id="779293" name="Line 29"/>
            <p:cNvSpPr>
              <a:spLocks noChangeShapeType="1"/>
            </p:cNvSpPr>
            <p:nvPr/>
          </p:nvSpPr>
          <p:spPr bwMode="auto">
            <a:xfrm>
              <a:off x="4078" y="3316"/>
              <a:ext cx="4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4" name="Line 30"/>
            <p:cNvSpPr>
              <a:spLocks noChangeShapeType="1"/>
            </p:cNvSpPr>
            <p:nvPr/>
          </p:nvSpPr>
          <p:spPr bwMode="auto">
            <a:xfrm>
              <a:off x="4075" y="4084"/>
              <a:ext cx="14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5" name="Line 31"/>
            <p:cNvSpPr>
              <a:spLocks noChangeShapeType="1"/>
            </p:cNvSpPr>
            <p:nvPr/>
          </p:nvSpPr>
          <p:spPr bwMode="auto">
            <a:xfrm flipH="1">
              <a:off x="4652" y="3316"/>
              <a:ext cx="213" cy="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6" name="Line 32"/>
            <p:cNvSpPr>
              <a:spLocks noChangeShapeType="1"/>
            </p:cNvSpPr>
            <p:nvPr/>
          </p:nvSpPr>
          <p:spPr bwMode="auto">
            <a:xfrm>
              <a:off x="3948" y="3703"/>
              <a:ext cx="26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7" name="Line 33"/>
            <p:cNvSpPr>
              <a:spLocks noChangeShapeType="1"/>
            </p:cNvSpPr>
            <p:nvPr/>
          </p:nvSpPr>
          <p:spPr bwMode="auto">
            <a:xfrm>
              <a:off x="3997" y="3768"/>
              <a:ext cx="161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8" name="Line 34"/>
            <p:cNvSpPr>
              <a:spLocks noChangeShapeType="1"/>
            </p:cNvSpPr>
            <p:nvPr/>
          </p:nvSpPr>
          <p:spPr bwMode="auto">
            <a:xfrm flipV="1">
              <a:off x="4081" y="3768"/>
              <a:ext cx="0" cy="32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299" name="Line 35"/>
            <p:cNvSpPr>
              <a:spLocks noChangeShapeType="1"/>
            </p:cNvSpPr>
            <p:nvPr/>
          </p:nvSpPr>
          <p:spPr bwMode="auto">
            <a:xfrm>
              <a:off x="4081" y="3316"/>
              <a:ext cx="0" cy="3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0" name="Line 36"/>
            <p:cNvSpPr>
              <a:spLocks noChangeShapeType="1"/>
            </p:cNvSpPr>
            <p:nvPr/>
          </p:nvSpPr>
          <p:spPr bwMode="auto">
            <a:xfrm>
              <a:off x="5489" y="3322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1" name="Line 37"/>
            <p:cNvSpPr>
              <a:spLocks noChangeShapeType="1"/>
            </p:cNvSpPr>
            <p:nvPr/>
          </p:nvSpPr>
          <p:spPr bwMode="auto">
            <a:xfrm flipV="1">
              <a:off x="5484" y="3756"/>
              <a:ext cx="0" cy="3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2" name="Text Box 38"/>
            <p:cNvSpPr txBox="1">
              <a:spLocks noChangeArrowheads="1"/>
            </p:cNvSpPr>
            <p:nvPr/>
          </p:nvSpPr>
          <p:spPr bwMode="auto">
            <a:xfrm>
              <a:off x="4905" y="3001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R</a:t>
              </a:r>
            </a:p>
          </p:txBody>
        </p:sp>
        <p:sp>
          <p:nvSpPr>
            <p:cNvPr id="779303" name="Rectangle 39"/>
            <p:cNvSpPr>
              <a:spLocks noChangeArrowheads="1"/>
            </p:cNvSpPr>
            <p:nvPr/>
          </p:nvSpPr>
          <p:spPr bwMode="auto">
            <a:xfrm>
              <a:off x="4871" y="3258"/>
              <a:ext cx="317" cy="113"/>
            </a:xfrm>
            <a:prstGeom prst="rect">
              <a:avLst/>
            </a:prstGeom>
            <a:solidFill>
              <a:srgbClr val="99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4" name="Text Box 40"/>
            <p:cNvSpPr txBox="1">
              <a:spLocks noChangeArrowheads="1"/>
            </p:cNvSpPr>
            <p:nvPr/>
          </p:nvSpPr>
          <p:spPr bwMode="auto">
            <a:xfrm>
              <a:off x="5131" y="3577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C</a:t>
              </a:r>
            </a:p>
          </p:txBody>
        </p:sp>
        <p:sp>
          <p:nvSpPr>
            <p:cNvPr id="779305" name="Text Box 41"/>
            <p:cNvSpPr txBox="1">
              <a:spLocks noChangeArrowheads="1"/>
            </p:cNvSpPr>
            <p:nvPr/>
          </p:nvSpPr>
          <p:spPr bwMode="auto">
            <a:xfrm>
              <a:off x="5299" y="2976"/>
              <a:ext cx="17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/>
                <a:t>i</a:t>
              </a:r>
              <a:endParaRPr lang="en-US" altLang="zh-CN" sz="2800"/>
            </a:p>
          </p:txBody>
        </p:sp>
        <p:sp>
          <p:nvSpPr>
            <p:cNvPr id="779306" name="Line 42"/>
            <p:cNvSpPr>
              <a:spLocks noChangeShapeType="1"/>
            </p:cNvSpPr>
            <p:nvPr/>
          </p:nvSpPr>
          <p:spPr bwMode="auto">
            <a:xfrm>
              <a:off x="5295" y="3258"/>
              <a:ext cx="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7" name="Line 43"/>
            <p:cNvSpPr>
              <a:spLocks noChangeShapeType="1"/>
            </p:cNvSpPr>
            <p:nvPr/>
          </p:nvSpPr>
          <p:spPr bwMode="auto">
            <a:xfrm flipH="1" flipV="1">
              <a:off x="4449" y="3216"/>
              <a:ext cx="203" cy="100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8" name="Line 44"/>
            <p:cNvSpPr>
              <a:spLocks noChangeShapeType="1"/>
            </p:cNvSpPr>
            <p:nvPr/>
          </p:nvSpPr>
          <p:spPr bwMode="auto">
            <a:xfrm flipV="1">
              <a:off x="5188" y="3319"/>
              <a:ext cx="307" cy="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09" name="Arc 45"/>
            <p:cNvSpPr>
              <a:spLocks/>
            </p:cNvSpPr>
            <p:nvPr/>
          </p:nvSpPr>
          <p:spPr bwMode="auto">
            <a:xfrm rot="11123645" flipV="1">
              <a:off x="4512" y="3211"/>
              <a:ext cx="164" cy="22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9310" name="Text Box 46"/>
            <p:cNvSpPr txBox="1">
              <a:spLocks noChangeArrowheads="1"/>
            </p:cNvSpPr>
            <p:nvPr/>
          </p:nvSpPr>
          <p:spPr bwMode="auto">
            <a:xfrm>
              <a:off x="4644" y="3292"/>
              <a:ext cx="22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79311" name="Text Box 47"/>
            <p:cNvSpPr txBox="1">
              <a:spLocks noChangeArrowheads="1"/>
            </p:cNvSpPr>
            <p:nvPr/>
          </p:nvSpPr>
          <p:spPr bwMode="auto">
            <a:xfrm>
              <a:off x="5176" y="3324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79312" name="Text Box 48"/>
            <p:cNvSpPr txBox="1">
              <a:spLocks noChangeArrowheads="1"/>
            </p:cNvSpPr>
            <p:nvPr/>
          </p:nvSpPr>
          <p:spPr bwMode="auto">
            <a:xfrm>
              <a:off x="4908" y="3287"/>
              <a:ext cx="34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/>
                <a:t>u</a:t>
              </a:r>
              <a:r>
                <a:rPr lang="en-US" altLang="zh-CN" i="1" baseline="-25000"/>
                <a:t>R</a:t>
              </a:r>
              <a:endParaRPr lang="en-US" altLang="zh-CN"/>
            </a:p>
          </p:txBody>
        </p:sp>
      </p:grpSp>
      <p:sp>
        <p:nvSpPr>
          <p:cNvPr id="779313" name="Line 49"/>
          <p:cNvSpPr>
            <a:spLocks noChangeShapeType="1"/>
          </p:cNvSpPr>
          <p:nvPr/>
        </p:nvSpPr>
        <p:spPr bwMode="auto">
          <a:xfrm>
            <a:off x="3714750" y="6296025"/>
            <a:ext cx="17526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9314" name="Line 50"/>
          <p:cNvSpPr>
            <a:spLocks noChangeShapeType="1"/>
          </p:cNvSpPr>
          <p:nvPr/>
        </p:nvSpPr>
        <p:spPr bwMode="auto">
          <a:xfrm>
            <a:off x="2990850" y="6296025"/>
            <a:ext cx="4572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9315" name="Text Box 51" descr="新闻纸"/>
          <p:cNvSpPr txBox="1">
            <a:spLocks noChangeArrowheads="1"/>
          </p:cNvSpPr>
          <p:nvPr/>
        </p:nvSpPr>
        <p:spPr bwMode="auto">
          <a:xfrm>
            <a:off x="2162175" y="253098"/>
            <a:ext cx="5174815" cy="646331"/>
          </a:xfrm>
          <a:prstGeom prst="rect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>
            <a:noFill/>
          </a:ln>
          <a:effectLst>
            <a:prstShdw prst="shdw17" dist="17961" dir="2700000">
              <a:srgbClr val="F8F8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a typeface="隶书" pitchFamily="49" charset="-122"/>
              </a:rPr>
              <a:t>6.</a:t>
            </a:r>
            <a:r>
              <a:rPr lang="en-US" altLang="zh-CN" sz="36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宋体" charset="-122"/>
              </a:rPr>
              <a:t>一</a:t>
            </a:r>
            <a:r>
              <a:rPr lang="zh-CN" altLang="en-US" sz="3600" dirty="0" smtClean="0">
                <a:solidFill>
                  <a:srgbClr val="0000FF"/>
                </a:solidFill>
                <a:latin typeface="宋体" charset="-122"/>
              </a:rPr>
              <a:t>阶</a:t>
            </a:r>
            <a:r>
              <a:rPr lang="en-US" altLang="zh-CN" sz="3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RC</a:t>
            </a:r>
            <a:r>
              <a:rPr lang="zh-CN" altLang="en-US" sz="3600" dirty="0" smtClean="0">
                <a:solidFill>
                  <a:srgbClr val="0000FF"/>
                </a:solidFill>
                <a:latin typeface="宋体" charset="-122"/>
              </a:rPr>
              <a:t>电路</a:t>
            </a:r>
            <a:r>
              <a:rPr lang="zh-CN" altLang="en-US" sz="3600" dirty="0">
                <a:solidFill>
                  <a:srgbClr val="0000FF"/>
                </a:solidFill>
                <a:latin typeface="宋体" charset="-122"/>
              </a:rPr>
              <a:t>的全响应</a:t>
            </a:r>
            <a:endParaRPr lang="zh-CN" altLang="en-US" sz="3600" dirty="0">
              <a:solidFill>
                <a:srgbClr val="FF00FF"/>
              </a:solidFill>
              <a:latin typeface="宋体" charset="-122"/>
            </a:endParaRPr>
          </a:p>
        </p:txBody>
      </p:sp>
      <p:sp>
        <p:nvSpPr>
          <p:cNvPr id="51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207066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AutoShape 2"/>
          <p:cNvSpPr>
            <a:spLocks noChangeArrowheads="1"/>
          </p:cNvSpPr>
          <p:nvPr/>
        </p:nvSpPr>
        <p:spPr bwMode="auto">
          <a:xfrm>
            <a:off x="384175" y="1431925"/>
            <a:ext cx="2117725" cy="381000"/>
          </a:xfrm>
          <a:prstGeom prst="wedgeRectCallout">
            <a:avLst>
              <a:gd name="adj1" fmla="val 79685"/>
              <a:gd name="adj2" fmla="val -122083"/>
            </a:avLst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1800"/>
              <a:t>强制分量</a:t>
            </a:r>
            <a:r>
              <a:rPr lang="en-US" altLang="zh-CN" sz="1800"/>
              <a:t>(</a:t>
            </a:r>
            <a:r>
              <a:rPr lang="zh-CN" altLang="en-US" sz="1800"/>
              <a:t>稳态解</a:t>
            </a:r>
            <a:r>
              <a:rPr lang="en-US" altLang="zh-CN" sz="1800"/>
              <a:t>)</a:t>
            </a:r>
          </a:p>
        </p:txBody>
      </p:sp>
      <p:sp>
        <p:nvSpPr>
          <p:cNvPr id="780291" name="AutoShape 3"/>
          <p:cNvSpPr>
            <a:spLocks noChangeArrowheads="1"/>
          </p:cNvSpPr>
          <p:nvPr/>
        </p:nvSpPr>
        <p:spPr bwMode="auto">
          <a:xfrm>
            <a:off x="4889500" y="1457325"/>
            <a:ext cx="2117725" cy="381000"/>
          </a:xfrm>
          <a:prstGeom prst="wedgeRectCallout">
            <a:avLst>
              <a:gd name="adj1" fmla="val -64769"/>
              <a:gd name="adj2" fmla="val -12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1800"/>
              <a:t>自由分量</a:t>
            </a:r>
            <a:r>
              <a:rPr lang="en-US" altLang="zh-CN" sz="1800"/>
              <a:t>(</a:t>
            </a:r>
            <a:r>
              <a:rPr lang="zh-CN" altLang="en-US" sz="1800"/>
              <a:t>暂态解</a:t>
            </a:r>
            <a:r>
              <a:rPr lang="en-US" altLang="zh-CN" sz="1800"/>
              <a:t>)</a:t>
            </a:r>
          </a:p>
        </p:txBody>
      </p:sp>
      <p:graphicFrame>
        <p:nvGraphicFramePr>
          <p:cNvPr id="780292" name="Object 4"/>
          <p:cNvGraphicFramePr>
            <a:graphicFrameLocks noChangeAspect="1"/>
          </p:cNvGraphicFramePr>
          <p:nvPr/>
        </p:nvGraphicFramePr>
        <p:xfrm>
          <a:off x="2311400" y="495300"/>
          <a:ext cx="41243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4" name="Equation" r:id="rId3" imgW="2057400" imgH="355320" progId="Equation.3">
                  <p:embed/>
                </p:oleObj>
              </mc:Choice>
              <mc:Fallback>
                <p:oleObj name="Equation" r:id="rId3" imgW="20574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0" y="495300"/>
                        <a:ext cx="41243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0293" name="Group 5"/>
          <p:cNvGrpSpPr>
            <a:grpSpLocks/>
          </p:cNvGrpSpPr>
          <p:nvPr/>
        </p:nvGrpSpPr>
        <p:grpSpPr bwMode="auto">
          <a:xfrm>
            <a:off x="1549400" y="3883025"/>
            <a:ext cx="3357563" cy="1333500"/>
            <a:chOff x="2524" y="3310"/>
            <a:chExt cx="2115" cy="840"/>
          </a:xfrm>
        </p:grpSpPr>
        <p:sp>
          <p:nvSpPr>
            <p:cNvPr id="780294" name="Freeform 6"/>
            <p:cNvSpPr>
              <a:spLocks/>
            </p:cNvSpPr>
            <p:nvPr/>
          </p:nvSpPr>
          <p:spPr bwMode="auto">
            <a:xfrm>
              <a:off x="3292" y="3374"/>
              <a:ext cx="1347" cy="632"/>
            </a:xfrm>
            <a:custGeom>
              <a:avLst/>
              <a:gdLst>
                <a:gd name="T0" fmla="*/ 0 w 1344"/>
                <a:gd name="T1" fmla="*/ 344 h 344"/>
                <a:gd name="T2" fmla="*/ 288 w 1344"/>
                <a:gd name="T3" fmla="*/ 152 h 344"/>
                <a:gd name="T4" fmla="*/ 624 w 1344"/>
                <a:gd name="T5" fmla="*/ 56 h 344"/>
                <a:gd name="T6" fmla="*/ 1104 w 1344"/>
                <a:gd name="T7" fmla="*/ 8 h 344"/>
                <a:gd name="T8" fmla="*/ 1344 w 1344"/>
                <a:gd name="T9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344">
                  <a:moveTo>
                    <a:pt x="0" y="344"/>
                  </a:moveTo>
                  <a:cubicBezTo>
                    <a:pt x="92" y="272"/>
                    <a:pt x="184" y="200"/>
                    <a:pt x="288" y="152"/>
                  </a:cubicBezTo>
                  <a:cubicBezTo>
                    <a:pt x="392" y="104"/>
                    <a:pt x="488" y="80"/>
                    <a:pt x="624" y="56"/>
                  </a:cubicBezTo>
                  <a:cubicBezTo>
                    <a:pt x="760" y="32"/>
                    <a:pt x="984" y="16"/>
                    <a:pt x="1104" y="8"/>
                  </a:cubicBezTo>
                  <a:cubicBezTo>
                    <a:pt x="1224" y="0"/>
                    <a:pt x="1304" y="8"/>
                    <a:pt x="1344" y="8"/>
                  </a:cubicBez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0295" name="Rectangle 7"/>
            <p:cNvSpPr>
              <a:spLocks noChangeArrowheads="1"/>
            </p:cNvSpPr>
            <p:nvPr/>
          </p:nvSpPr>
          <p:spPr bwMode="auto">
            <a:xfrm>
              <a:off x="4180" y="3310"/>
              <a:ext cx="41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3200" i="1">
                  <a:solidFill>
                    <a:schemeClr val="accent2"/>
                  </a:solidFill>
                </a:rPr>
                <a:t>u</a:t>
              </a:r>
              <a:r>
                <a:rPr lang="en-US" altLang="zh-CN" i="1" baseline="-25000">
                  <a:solidFill>
                    <a:schemeClr val="accent2"/>
                  </a:solidFill>
                </a:rPr>
                <a:t>C</a:t>
              </a:r>
              <a:r>
                <a:rPr lang="en-US" altLang="zh-CN" i="1" baseline="30000">
                  <a:solidFill>
                    <a:schemeClr val="accent2"/>
                  </a:solidFill>
                </a:rPr>
                <a:t>"</a:t>
              </a:r>
              <a:endParaRPr lang="en-US" altLang="zh-CN" i="1">
                <a:solidFill>
                  <a:schemeClr val="accent2"/>
                </a:solidFill>
              </a:endParaRPr>
            </a:p>
          </p:txBody>
        </p:sp>
        <p:sp>
          <p:nvSpPr>
            <p:cNvPr id="780296" name="Text Box 8"/>
            <p:cNvSpPr txBox="1">
              <a:spLocks noChangeArrowheads="1"/>
            </p:cNvSpPr>
            <p:nvPr/>
          </p:nvSpPr>
          <p:spPr bwMode="auto">
            <a:xfrm>
              <a:off x="2524" y="3862"/>
              <a:ext cx="7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</a:rPr>
                <a:t>U</a:t>
              </a:r>
              <a:r>
                <a:rPr lang="en-US" altLang="zh-CN" baseline="-25000">
                  <a:solidFill>
                    <a:schemeClr val="accent2"/>
                  </a:solidFill>
                </a:rPr>
                <a:t>0</a:t>
              </a:r>
              <a:r>
                <a:rPr lang="en-US" altLang="zh-CN">
                  <a:solidFill>
                    <a:schemeClr val="accent2"/>
                  </a:solidFill>
                  <a:sym typeface="Symbol" pitchFamily="18" charset="2"/>
                </a:rPr>
                <a:t> </a:t>
              </a:r>
              <a:r>
                <a:rPr lang="en-US" altLang="zh-CN" i="1">
                  <a:solidFill>
                    <a:schemeClr val="accent2"/>
                  </a:solidFill>
                </a:rPr>
                <a:t>U</a:t>
              </a:r>
              <a:r>
                <a:rPr lang="en-US" altLang="zh-CN" baseline="-25000">
                  <a:solidFill>
                    <a:schemeClr val="accent2"/>
                  </a:solidFill>
                </a:rPr>
                <a:t>S</a:t>
              </a:r>
            </a:p>
          </p:txBody>
        </p:sp>
      </p:grpSp>
      <p:grpSp>
        <p:nvGrpSpPr>
          <p:cNvPr id="780297" name="Group 9"/>
          <p:cNvGrpSpPr>
            <a:grpSpLocks/>
          </p:cNvGrpSpPr>
          <p:nvPr/>
        </p:nvGrpSpPr>
        <p:grpSpPr bwMode="auto">
          <a:xfrm>
            <a:off x="2254250" y="2384425"/>
            <a:ext cx="3421063" cy="579438"/>
            <a:chOff x="3976" y="1538"/>
            <a:chExt cx="2155" cy="365"/>
          </a:xfrm>
        </p:grpSpPr>
        <p:sp>
          <p:nvSpPr>
            <p:cNvPr id="780298" name="Line 10"/>
            <p:cNvSpPr>
              <a:spLocks noChangeShapeType="1"/>
            </p:cNvSpPr>
            <p:nvPr/>
          </p:nvSpPr>
          <p:spPr bwMode="auto">
            <a:xfrm>
              <a:off x="4312" y="1730"/>
              <a:ext cx="1392" cy="0"/>
            </a:xfrm>
            <a:prstGeom prst="line">
              <a:avLst/>
            </a:prstGeom>
            <a:noFill/>
            <a:ln w="25400">
              <a:solidFill>
                <a:srgbClr val="FF66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0299" name="Rectangle 11"/>
            <p:cNvSpPr>
              <a:spLocks noChangeArrowheads="1"/>
            </p:cNvSpPr>
            <p:nvPr/>
          </p:nvSpPr>
          <p:spPr bwMode="auto">
            <a:xfrm>
              <a:off x="5752" y="1538"/>
              <a:ext cx="379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3200" i="1">
                  <a:solidFill>
                    <a:srgbClr val="FF66CC"/>
                  </a:solidFill>
                </a:rPr>
                <a:t>u</a:t>
              </a:r>
              <a:r>
                <a:rPr lang="en-US" altLang="zh-CN" i="1" baseline="-25000">
                  <a:solidFill>
                    <a:srgbClr val="FF66CC"/>
                  </a:solidFill>
                </a:rPr>
                <a:t>C</a:t>
              </a:r>
              <a:r>
                <a:rPr lang="en-US" altLang="zh-CN" i="1" baseline="30000">
                  <a:solidFill>
                    <a:srgbClr val="FF66CC"/>
                  </a:solidFill>
                </a:rPr>
                <a:t>'</a:t>
              </a:r>
            </a:p>
          </p:txBody>
        </p:sp>
        <p:sp>
          <p:nvSpPr>
            <p:cNvPr id="780300" name="Text Box 12"/>
            <p:cNvSpPr txBox="1">
              <a:spLocks noChangeArrowheads="1"/>
            </p:cNvSpPr>
            <p:nvPr/>
          </p:nvSpPr>
          <p:spPr bwMode="auto">
            <a:xfrm>
              <a:off x="3976" y="1586"/>
              <a:ext cx="3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>
                  <a:solidFill>
                    <a:srgbClr val="FF66CC"/>
                  </a:solidFill>
                </a:rPr>
                <a:t>U</a:t>
              </a:r>
              <a:r>
                <a:rPr lang="en-US" altLang="zh-CN" baseline="-25000">
                  <a:solidFill>
                    <a:srgbClr val="FF66CC"/>
                  </a:solidFill>
                </a:rPr>
                <a:t>S</a:t>
              </a:r>
              <a:endParaRPr lang="en-US" altLang="zh-CN" i="1" baseline="-25000">
                <a:solidFill>
                  <a:srgbClr val="FF66CC"/>
                </a:solidFill>
              </a:endParaRPr>
            </a:p>
          </p:txBody>
        </p:sp>
      </p:grpSp>
      <p:grpSp>
        <p:nvGrpSpPr>
          <p:cNvPr id="780301" name="Group 13"/>
          <p:cNvGrpSpPr>
            <a:grpSpLocks/>
          </p:cNvGrpSpPr>
          <p:nvPr/>
        </p:nvGrpSpPr>
        <p:grpSpPr bwMode="auto">
          <a:xfrm>
            <a:off x="2316163" y="2784475"/>
            <a:ext cx="2628900" cy="762000"/>
            <a:chOff x="4795" y="2270"/>
            <a:chExt cx="1656" cy="480"/>
          </a:xfrm>
        </p:grpSpPr>
        <p:grpSp>
          <p:nvGrpSpPr>
            <p:cNvPr id="780302" name="Group 14"/>
            <p:cNvGrpSpPr>
              <a:grpSpLocks/>
            </p:cNvGrpSpPr>
            <p:nvPr/>
          </p:nvGrpSpPr>
          <p:grpSpPr bwMode="auto">
            <a:xfrm>
              <a:off x="4831" y="2270"/>
              <a:ext cx="1620" cy="480"/>
              <a:chOff x="4855" y="2258"/>
              <a:chExt cx="1620" cy="480"/>
            </a:xfrm>
          </p:grpSpPr>
          <p:sp>
            <p:nvSpPr>
              <p:cNvPr id="780303" name="Freeform 15"/>
              <p:cNvSpPr>
                <a:spLocks/>
              </p:cNvSpPr>
              <p:nvPr/>
            </p:nvSpPr>
            <p:spPr bwMode="auto">
              <a:xfrm>
                <a:off x="5131" y="2258"/>
                <a:ext cx="1344" cy="480"/>
              </a:xfrm>
              <a:custGeom>
                <a:avLst/>
                <a:gdLst>
                  <a:gd name="T0" fmla="*/ 0 w 1344"/>
                  <a:gd name="T1" fmla="*/ 344 h 344"/>
                  <a:gd name="T2" fmla="*/ 288 w 1344"/>
                  <a:gd name="T3" fmla="*/ 152 h 344"/>
                  <a:gd name="T4" fmla="*/ 624 w 1344"/>
                  <a:gd name="T5" fmla="*/ 56 h 344"/>
                  <a:gd name="T6" fmla="*/ 1104 w 1344"/>
                  <a:gd name="T7" fmla="*/ 8 h 344"/>
                  <a:gd name="T8" fmla="*/ 1344 w 1344"/>
                  <a:gd name="T9" fmla="*/ 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344">
                    <a:moveTo>
                      <a:pt x="0" y="344"/>
                    </a:moveTo>
                    <a:cubicBezTo>
                      <a:pt x="92" y="272"/>
                      <a:pt x="184" y="200"/>
                      <a:pt x="288" y="152"/>
                    </a:cubicBezTo>
                    <a:cubicBezTo>
                      <a:pt x="392" y="104"/>
                      <a:pt x="488" y="80"/>
                      <a:pt x="624" y="56"/>
                    </a:cubicBezTo>
                    <a:cubicBezTo>
                      <a:pt x="760" y="32"/>
                      <a:pt x="984" y="16"/>
                      <a:pt x="1104" y="8"/>
                    </a:cubicBezTo>
                    <a:cubicBezTo>
                      <a:pt x="1224" y="0"/>
                      <a:pt x="1304" y="8"/>
                      <a:pt x="1344" y="8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0304" name="Line 16"/>
              <p:cNvSpPr>
                <a:spLocks noChangeShapeType="1"/>
              </p:cNvSpPr>
              <p:nvPr/>
            </p:nvSpPr>
            <p:spPr bwMode="auto">
              <a:xfrm>
                <a:off x="4855" y="2738"/>
                <a:ext cx="27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0305" name="Text Box 17"/>
            <p:cNvSpPr txBox="1">
              <a:spLocks noChangeArrowheads="1"/>
            </p:cNvSpPr>
            <p:nvPr/>
          </p:nvSpPr>
          <p:spPr bwMode="auto">
            <a:xfrm>
              <a:off x="4795" y="2402"/>
              <a:ext cx="3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</a:rPr>
                <a:t>U</a:t>
              </a:r>
              <a:r>
                <a:rPr lang="en-US" altLang="zh-CN" baseline="-25000">
                  <a:solidFill>
                    <a:srgbClr val="FF3300"/>
                  </a:solidFill>
                </a:rPr>
                <a:t>0</a:t>
              </a:r>
              <a:endParaRPr lang="en-US" altLang="zh-CN" i="1" baseline="-25000"/>
            </a:p>
          </p:txBody>
        </p:sp>
        <p:sp>
          <p:nvSpPr>
            <p:cNvPr id="780306" name="Text Box 18"/>
            <p:cNvSpPr txBox="1">
              <a:spLocks noChangeArrowheads="1"/>
            </p:cNvSpPr>
            <p:nvPr/>
          </p:nvSpPr>
          <p:spPr bwMode="auto">
            <a:xfrm>
              <a:off x="5501" y="2354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C</a:t>
              </a:r>
              <a:endParaRPr lang="en-US" altLang="zh-CN"/>
            </a:p>
          </p:txBody>
        </p:sp>
      </p:grpSp>
      <p:grpSp>
        <p:nvGrpSpPr>
          <p:cNvPr id="780307" name="Group 19"/>
          <p:cNvGrpSpPr>
            <a:grpSpLocks/>
          </p:cNvGrpSpPr>
          <p:nvPr/>
        </p:nvGrpSpPr>
        <p:grpSpPr bwMode="auto">
          <a:xfrm>
            <a:off x="2392363" y="1984375"/>
            <a:ext cx="3392487" cy="3276600"/>
            <a:chOff x="1507" y="1250"/>
            <a:chExt cx="2137" cy="2064"/>
          </a:xfrm>
        </p:grpSpPr>
        <p:sp>
          <p:nvSpPr>
            <p:cNvPr id="780308" name="Line 20"/>
            <p:cNvSpPr>
              <a:spLocks noChangeShapeType="1"/>
            </p:cNvSpPr>
            <p:nvPr/>
          </p:nvSpPr>
          <p:spPr bwMode="auto">
            <a:xfrm>
              <a:off x="1507" y="2450"/>
              <a:ext cx="19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0309" name="Line 21"/>
            <p:cNvSpPr>
              <a:spLocks noChangeShapeType="1"/>
            </p:cNvSpPr>
            <p:nvPr/>
          </p:nvSpPr>
          <p:spPr bwMode="auto">
            <a:xfrm flipV="1">
              <a:off x="1744" y="1394"/>
              <a:ext cx="0" cy="19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0310" name="Text Box 22"/>
            <p:cNvSpPr txBox="1">
              <a:spLocks noChangeArrowheads="1"/>
            </p:cNvSpPr>
            <p:nvPr/>
          </p:nvSpPr>
          <p:spPr bwMode="auto">
            <a:xfrm>
              <a:off x="3475" y="2306"/>
              <a:ext cx="1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/>
                <a:t>t</a:t>
              </a:r>
              <a:endParaRPr lang="en-US" altLang="zh-CN"/>
            </a:p>
          </p:txBody>
        </p:sp>
        <p:sp>
          <p:nvSpPr>
            <p:cNvPr id="780311" name="Text Box 23"/>
            <p:cNvSpPr txBox="1">
              <a:spLocks noChangeArrowheads="1"/>
            </p:cNvSpPr>
            <p:nvPr/>
          </p:nvSpPr>
          <p:spPr bwMode="auto">
            <a:xfrm>
              <a:off x="1778" y="1250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/>
                <a:t>u</a:t>
              </a:r>
              <a:r>
                <a:rPr lang="en-US" altLang="zh-CN" i="1" baseline="-25000"/>
                <a:t>C</a:t>
              </a:r>
              <a:endParaRPr lang="en-US" altLang="zh-CN"/>
            </a:p>
          </p:txBody>
        </p:sp>
        <p:sp>
          <p:nvSpPr>
            <p:cNvPr id="780312" name="Text Box 24"/>
            <p:cNvSpPr txBox="1">
              <a:spLocks noChangeArrowheads="1"/>
            </p:cNvSpPr>
            <p:nvPr/>
          </p:nvSpPr>
          <p:spPr bwMode="auto">
            <a:xfrm>
              <a:off x="1552" y="2398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/>
                <a:t>o</a:t>
              </a:r>
              <a:endParaRPr lang="en-US" altLang="zh-CN" b="0" i="1"/>
            </a:p>
          </p:txBody>
        </p:sp>
      </p:grpSp>
      <p:sp>
        <p:nvSpPr>
          <p:cNvPr id="25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8480473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Text Box 2"/>
          <p:cNvSpPr txBox="1">
            <a:spLocks noChangeArrowheads="1"/>
          </p:cNvSpPr>
          <p:nvPr/>
        </p:nvSpPr>
        <p:spPr bwMode="auto">
          <a:xfrm>
            <a:off x="608013" y="265113"/>
            <a:ext cx="508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>
                <a:solidFill>
                  <a:schemeClr val="accent2"/>
                </a:solidFill>
              </a:rPr>
              <a:t>2.</a:t>
            </a:r>
            <a:r>
              <a:rPr lang="en-US" altLang="zh-CN" b="0">
                <a:solidFill>
                  <a:schemeClr val="accent2"/>
                </a:solidFill>
              </a:rPr>
              <a:t>  </a:t>
            </a:r>
            <a:r>
              <a:rPr lang="zh-CN" altLang="en-US">
                <a:solidFill>
                  <a:schemeClr val="accent2"/>
                </a:solidFill>
              </a:rPr>
              <a:t>全响应</a:t>
            </a:r>
            <a:r>
              <a:rPr lang="en-US" altLang="zh-CN">
                <a:solidFill>
                  <a:schemeClr val="accent2"/>
                </a:solidFill>
              </a:rPr>
              <a:t>= </a:t>
            </a:r>
            <a:r>
              <a:rPr lang="zh-CN" altLang="en-US">
                <a:solidFill>
                  <a:schemeClr val="accent2"/>
                </a:solidFill>
              </a:rPr>
              <a:t>零状态响应 </a:t>
            </a:r>
            <a:r>
              <a:rPr lang="en-US" altLang="zh-CN">
                <a:solidFill>
                  <a:schemeClr val="accent2"/>
                </a:solidFill>
              </a:rPr>
              <a:t>+ </a:t>
            </a:r>
            <a:r>
              <a:rPr lang="zh-CN" altLang="en-US">
                <a:solidFill>
                  <a:schemeClr val="accent2"/>
                </a:solidFill>
              </a:rPr>
              <a:t>零输入响应</a:t>
            </a:r>
          </a:p>
        </p:txBody>
      </p:sp>
      <p:sp>
        <p:nvSpPr>
          <p:cNvPr id="781315" name="AutoShape 3"/>
          <p:cNvSpPr>
            <a:spLocks noChangeArrowheads="1"/>
          </p:cNvSpPr>
          <p:nvPr/>
        </p:nvSpPr>
        <p:spPr bwMode="auto">
          <a:xfrm>
            <a:off x="617538" y="3549650"/>
            <a:ext cx="1295400" cy="381000"/>
          </a:xfrm>
          <a:prstGeom prst="wedgeRectCallout">
            <a:avLst>
              <a:gd name="adj1" fmla="val 98528"/>
              <a:gd name="adj2" fmla="val -122083"/>
            </a:avLst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/>
              <a:t>零状态响应</a:t>
            </a:r>
            <a:endParaRPr lang="zh-CN" altLang="en-US" sz="2000">
              <a:solidFill>
                <a:srgbClr val="FF3300"/>
              </a:solidFill>
            </a:endParaRPr>
          </a:p>
        </p:txBody>
      </p:sp>
      <p:sp>
        <p:nvSpPr>
          <p:cNvPr id="781316" name="AutoShape 4"/>
          <p:cNvSpPr>
            <a:spLocks noChangeArrowheads="1"/>
          </p:cNvSpPr>
          <p:nvPr/>
        </p:nvSpPr>
        <p:spPr bwMode="auto">
          <a:xfrm>
            <a:off x="4244975" y="3478213"/>
            <a:ext cx="1295400" cy="381000"/>
          </a:xfrm>
          <a:prstGeom prst="wedgeRectCallout">
            <a:avLst>
              <a:gd name="adj1" fmla="val -112380"/>
              <a:gd name="adj2" fmla="val -8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/>
              <a:t>零输入响应</a:t>
            </a:r>
            <a:endParaRPr lang="zh-CN" altLang="en-US" sz="2000">
              <a:solidFill>
                <a:srgbClr val="FF3300"/>
              </a:solidFill>
            </a:endParaRPr>
          </a:p>
        </p:txBody>
      </p:sp>
      <p:graphicFrame>
        <p:nvGraphicFramePr>
          <p:cNvPr id="781317" name="Object 5"/>
          <p:cNvGraphicFramePr>
            <a:graphicFrameLocks noChangeAspect="1"/>
          </p:cNvGraphicFramePr>
          <p:nvPr/>
        </p:nvGraphicFramePr>
        <p:xfrm>
          <a:off x="709613" y="2632075"/>
          <a:ext cx="4960937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8" name="Equation" r:id="rId3" imgW="2234880" imgH="355320" progId="Equation.3">
                  <p:embed/>
                </p:oleObj>
              </mc:Choice>
              <mc:Fallback>
                <p:oleObj name="Equation" r:id="rId3" imgW="22348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613" y="2632075"/>
                        <a:ext cx="4960937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1318" name="Group 6"/>
          <p:cNvGrpSpPr>
            <a:grpSpLocks/>
          </p:cNvGrpSpPr>
          <p:nvPr/>
        </p:nvGrpSpPr>
        <p:grpSpPr bwMode="auto">
          <a:xfrm>
            <a:off x="2897188" y="3813175"/>
            <a:ext cx="4071937" cy="2790825"/>
            <a:chOff x="1425" y="1495"/>
            <a:chExt cx="2565" cy="1758"/>
          </a:xfrm>
        </p:grpSpPr>
        <p:sp>
          <p:nvSpPr>
            <p:cNvPr id="781319" name="Line 7"/>
            <p:cNvSpPr>
              <a:spLocks noChangeShapeType="1"/>
            </p:cNvSpPr>
            <p:nvPr/>
          </p:nvSpPr>
          <p:spPr bwMode="auto">
            <a:xfrm>
              <a:off x="1540" y="2983"/>
              <a:ext cx="19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20" name="Line 8"/>
            <p:cNvSpPr>
              <a:spLocks noChangeShapeType="1"/>
            </p:cNvSpPr>
            <p:nvPr/>
          </p:nvSpPr>
          <p:spPr bwMode="auto">
            <a:xfrm flipH="1" flipV="1">
              <a:off x="1777" y="1529"/>
              <a:ext cx="8" cy="163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21" name="Text Box 9"/>
            <p:cNvSpPr txBox="1">
              <a:spLocks noChangeArrowheads="1"/>
            </p:cNvSpPr>
            <p:nvPr/>
          </p:nvSpPr>
          <p:spPr bwMode="auto">
            <a:xfrm>
              <a:off x="3608" y="2838"/>
              <a:ext cx="1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/>
                <a:t>t</a:t>
              </a:r>
              <a:endParaRPr lang="en-US" altLang="zh-CN"/>
            </a:p>
          </p:txBody>
        </p:sp>
        <p:sp>
          <p:nvSpPr>
            <p:cNvPr id="781322" name="Text Box 10"/>
            <p:cNvSpPr txBox="1">
              <a:spLocks noChangeArrowheads="1"/>
            </p:cNvSpPr>
            <p:nvPr/>
          </p:nvSpPr>
          <p:spPr bwMode="auto">
            <a:xfrm>
              <a:off x="1839" y="1495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/>
                <a:t>u</a:t>
              </a:r>
              <a:r>
                <a:rPr lang="en-US" altLang="zh-CN" i="1" baseline="-25000"/>
                <a:t>C</a:t>
              </a:r>
              <a:endParaRPr lang="en-US" altLang="zh-CN"/>
            </a:p>
          </p:txBody>
        </p:sp>
        <p:sp>
          <p:nvSpPr>
            <p:cNvPr id="781323" name="Text Box 11"/>
            <p:cNvSpPr txBox="1">
              <a:spLocks noChangeArrowheads="1"/>
            </p:cNvSpPr>
            <p:nvPr/>
          </p:nvSpPr>
          <p:spPr bwMode="auto">
            <a:xfrm>
              <a:off x="1539" y="2965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b="0"/>
                <a:t>0</a:t>
              </a:r>
            </a:p>
          </p:txBody>
        </p:sp>
        <p:grpSp>
          <p:nvGrpSpPr>
            <p:cNvPr id="781324" name="Group 12"/>
            <p:cNvGrpSpPr>
              <a:grpSpLocks/>
            </p:cNvGrpSpPr>
            <p:nvPr/>
          </p:nvGrpSpPr>
          <p:grpSpPr bwMode="auto">
            <a:xfrm>
              <a:off x="1453" y="1812"/>
              <a:ext cx="2520" cy="1141"/>
              <a:chOff x="1453" y="1812"/>
              <a:chExt cx="2520" cy="1141"/>
            </a:xfrm>
          </p:grpSpPr>
          <p:sp>
            <p:nvSpPr>
              <p:cNvPr id="781325" name="Line 13"/>
              <p:cNvSpPr>
                <a:spLocks noChangeShapeType="1"/>
              </p:cNvSpPr>
              <p:nvPr/>
            </p:nvSpPr>
            <p:spPr bwMode="auto">
              <a:xfrm>
                <a:off x="1789" y="1956"/>
                <a:ext cx="1392" cy="0"/>
              </a:xfrm>
              <a:prstGeom prst="line">
                <a:avLst/>
              </a:prstGeom>
              <a:noFill/>
              <a:ln w="25400" cap="rnd">
                <a:solidFill>
                  <a:srgbClr val="FF66FF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1326" name="Text Box 14"/>
              <p:cNvSpPr txBox="1">
                <a:spLocks noChangeArrowheads="1"/>
              </p:cNvSpPr>
              <p:nvPr/>
            </p:nvSpPr>
            <p:spPr bwMode="auto">
              <a:xfrm>
                <a:off x="1453" y="1812"/>
                <a:ext cx="32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r>
                  <a:rPr lang="en-US" altLang="zh-CN" i="1">
                    <a:solidFill>
                      <a:srgbClr val="FF66FF"/>
                    </a:solidFill>
                  </a:rPr>
                  <a:t>U</a:t>
                </a:r>
                <a:r>
                  <a:rPr lang="en-US" altLang="zh-CN" baseline="-25000">
                    <a:solidFill>
                      <a:srgbClr val="FF66FF"/>
                    </a:solidFill>
                  </a:rPr>
                  <a:t>S</a:t>
                </a:r>
                <a:endParaRPr lang="en-US" altLang="zh-CN" baseline="-25000"/>
              </a:p>
            </p:txBody>
          </p:sp>
          <p:grpSp>
            <p:nvGrpSpPr>
              <p:cNvPr id="781327" name="Group 15"/>
              <p:cNvGrpSpPr>
                <a:grpSpLocks/>
              </p:cNvGrpSpPr>
              <p:nvPr/>
            </p:nvGrpSpPr>
            <p:grpSpPr bwMode="auto">
              <a:xfrm>
                <a:off x="1780" y="2012"/>
                <a:ext cx="2193" cy="941"/>
                <a:chOff x="1780" y="2012"/>
                <a:chExt cx="2193" cy="941"/>
              </a:xfrm>
            </p:grpSpPr>
            <p:sp>
              <p:nvSpPr>
                <p:cNvPr id="781328" name="Freeform 16"/>
                <p:cNvSpPr>
                  <a:spLocks/>
                </p:cNvSpPr>
                <p:nvPr/>
              </p:nvSpPr>
              <p:spPr bwMode="auto">
                <a:xfrm>
                  <a:off x="1780" y="2012"/>
                  <a:ext cx="1329" cy="941"/>
                </a:xfrm>
                <a:custGeom>
                  <a:avLst/>
                  <a:gdLst>
                    <a:gd name="T0" fmla="*/ 0 w 1344"/>
                    <a:gd name="T1" fmla="*/ 344 h 344"/>
                    <a:gd name="T2" fmla="*/ 288 w 1344"/>
                    <a:gd name="T3" fmla="*/ 152 h 344"/>
                    <a:gd name="T4" fmla="*/ 624 w 1344"/>
                    <a:gd name="T5" fmla="*/ 56 h 344"/>
                    <a:gd name="T6" fmla="*/ 1104 w 1344"/>
                    <a:gd name="T7" fmla="*/ 8 h 344"/>
                    <a:gd name="T8" fmla="*/ 1344 w 1344"/>
                    <a:gd name="T9" fmla="*/ 8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4" h="344">
                      <a:moveTo>
                        <a:pt x="0" y="344"/>
                      </a:moveTo>
                      <a:cubicBezTo>
                        <a:pt x="92" y="272"/>
                        <a:pt x="184" y="200"/>
                        <a:pt x="288" y="152"/>
                      </a:cubicBezTo>
                      <a:cubicBezTo>
                        <a:pt x="392" y="104"/>
                        <a:pt x="488" y="80"/>
                        <a:pt x="624" y="56"/>
                      </a:cubicBezTo>
                      <a:cubicBezTo>
                        <a:pt x="760" y="32"/>
                        <a:pt x="984" y="16"/>
                        <a:pt x="1104" y="8"/>
                      </a:cubicBezTo>
                      <a:cubicBezTo>
                        <a:pt x="1224" y="0"/>
                        <a:pt x="1304" y="8"/>
                        <a:pt x="1344" y="8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66CC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1329" name="AutoShape 17"/>
                <p:cNvSpPr>
                  <a:spLocks noChangeArrowheads="1"/>
                </p:cNvSpPr>
                <p:nvPr/>
              </p:nvSpPr>
              <p:spPr bwMode="auto">
                <a:xfrm>
                  <a:off x="3157" y="2331"/>
                  <a:ext cx="816" cy="212"/>
                </a:xfrm>
                <a:prstGeom prst="wedgeRectCallout">
                  <a:avLst>
                    <a:gd name="adj1" fmla="val -100981"/>
                    <a:gd name="adj2" fmla="val -170282"/>
                  </a:avLst>
                </a:prstGeom>
                <a:solidFill>
                  <a:srgbClr val="FF66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zh-CN" altLang="en-US" sz="2000"/>
                    <a:t>零状态响应</a:t>
                  </a:r>
                  <a:endParaRPr lang="zh-CN" altLang="en-US" sz="2000">
                    <a:solidFill>
                      <a:srgbClr val="FF3300"/>
                    </a:solidFill>
                  </a:endParaRPr>
                </a:p>
              </p:txBody>
            </p:sp>
          </p:grpSp>
        </p:grpSp>
        <p:sp>
          <p:nvSpPr>
            <p:cNvPr id="781330" name="Freeform 18"/>
            <p:cNvSpPr>
              <a:spLocks/>
            </p:cNvSpPr>
            <p:nvPr/>
          </p:nvSpPr>
          <p:spPr bwMode="auto">
            <a:xfrm>
              <a:off x="1773" y="1962"/>
              <a:ext cx="1323" cy="498"/>
            </a:xfrm>
            <a:custGeom>
              <a:avLst/>
              <a:gdLst>
                <a:gd name="T0" fmla="*/ 0 w 1344"/>
                <a:gd name="T1" fmla="*/ 344 h 344"/>
                <a:gd name="T2" fmla="*/ 288 w 1344"/>
                <a:gd name="T3" fmla="*/ 152 h 344"/>
                <a:gd name="T4" fmla="*/ 624 w 1344"/>
                <a:gd name="T5" fmla="*/ 56 h 344"/>
                <a:gd name="T6" fmla="*/ 1104 w 1344"/>
                <a:gd name="T7" fmla="*/ 8 h 344"/>
                <a:gd name="T8" fmla="*/ 1344 w 1344"/>
                <a:gd name="T9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344">
                  <a:moveTo>
                    <a:pt x="0" y="344"/>
                  </a:moveTo>
                  <a:cubicBezTo>
                    <a:pt x="92" y="272"/>
                    <a:pt x="184" y="200"/>
                    <a:pt x="288" y="152"/>
                  </a:cubicBezTo>
                  <a:cubicBezTo>
                    <a:pt x="392" y="104"/>
                    <a:pt x="488" y="80"/>
                    <a:pt x="624" y="56"/>
                  </a:cubicBezTo>
                  <a:cubicBezTo>
                    <a:pt x="760" y="32"/>
                    <a:pt x="984" y="16"/>
                    <a:pt x="1104" y="8"/>
                  </a:cubicBezTo>
                  <a:cubicBezTo>
                    <a:pt x="1224" y="0"/>
                    <a:pt x="1304" y="8"/>
                    <a:pt x="1344" y="8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31" name="Line 19"/>
            <p:cNvSpPr>
              <a:spLocks noChangeShapeType="1"/>
            </p:cNvSpPr>
            <p:nvPr/>
          </p:nvSpPr>
          <p:spPr bwMode="auto">
            <a:xfrm>
              <a:off x="1490" y="2460"/>
              <a:ext cx="26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32" name="AutoShape 20"/>
            <p:cNvSpPr>
              <a:spLocks noChangeArrowheads="1"/>
            </p:cNvSpPr>
            <p:nvPr/>
          </p:nvSpPr>
          <p:spPr bwMode="auto">
            <a:xfrm>
              <a:off x="3154" y="1597"/>
              <a:ext cx="816" cy="240"/>
            </a:xfrm>
            <a:prstGeom prst="wedgeRectCallout">
              <a:avLst>
                <a:gd name="adj1" fmla="val -141546"/>
                <a:gd name="adj2" fmla="val 135000"/>
              </a:avLst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/>
                <a:t>全响应</a:t>
              </a:r>
              <a:endParaRPr lang="zh-CN" altLang="en-US" sz="2000">
                <a:solidFill>
                  <a:srgbClr val="FF3300"/>
                </a:solidFill>
              </a:endParaRPr>
            </a:p>
          </p:txBody>
        </p:sp>
        <p:sp>
          <p:nvSpPr>
            <p:cNvPr id="781333" name="Freeform 21"/>
            <p:cNvSpPr>
              <a:spLocks/>
            </p:cNvSpPr>
            <p:nvPr/>
          </p:nvSpPr>
          <p:spPr bwMode="auto">
            <a:xfrm flipV="1">
              <a:off x="1810" y="2499"/>
              <a:ext cx="1420" cy="432"/>
            </a:xfrm>
            <a:custGeom>
              <a:avLst/>
              <a:gdLst>
                <a:gd name="T0" fmla="*/ 0 w 1344"/>
                <a:gd name="T1" fmla="*/ 344 h 344"/>
                <a:gd name="T2" fmla="*/ 288 w 1344"/>
                <a:gd name="T3" fmla="*/ 152 h 344"/>
                <a:gd name="T4" fmla="*/ 624 w 1344"/>
                <a:gd name="T5" fmla="*/ 56 h 344"/>
                <a:gd name="T6" fmla="*/ 1104 w 1344"/>
                <a:gd name="T7" fmla="*/ 8 h 344"/>
                <a:gd name="T8" fmla="*/ 1344 w 1344"/>
                <a:gd name="T9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344">
                  <a:moveTo>
                    <a:pt x="0" y="344"/>
                  </a:moveTo>
                  <a:cubicBezTo>
                    <a:pt x="92" y="272"/>
                    <a:pt x="184" y="200"/>
                    <a:pt x="288" y="152"/>
                  </a:cubicBezTo>
                  <a:cubicBezTo>
                    <a:pt x="392" y="104"/>
                    <a:pt x="488" y="80"/>
                    <a:pt x="624" y="56"/>
                  </a:cubicBezTo>
                  <a:cubicBezTo>
                    <a:pt x="760" y="32"/>
                    <a:pt x="984" y="16"/>
                    <a:pt x="1104" y="8"/>
                  </a:cubicBezTo>
                  <a:cubicBezTo>
                    <a:pt x="1224" y="0"/>
                    <a:pt x="1304" y="8"/>
                    <a:pt x="1344" y="8"/>
                  </a:cubicBezTo>
                </a:path>
              </a:pathLst>
            </a:custGeom>
            <a:noFill/>
            <a:ln w="25400" cap="flat" cmpd="sng">
              <a:solidFill>
                <a:srgbClr val="00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34" name="AutoShape 22"/>
            <p:cNvSpPr>
              <a:spLocks noChangeArrowheads="1"/>
            </p:cNvSpPr>
            <p:nvPr/>
          </p:nvSpPr>
          <p:spPr bwMode="auto">
            <a:xfrm>
              <a:off x="3174" y="2562"/>
              <a:ext cx="816" cy="240"/>
            </a:xfrm>
            <a:prstGeom prst="wedgeRectCallout">
              <a:avLst>
                <a:gd name="adj1" fmla="val -132968"/>
                <a:gd name="adj2" fmla="val 82500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/>
                <a:t>零输入响应</a:t>
              </a:r>
              <a:endParaRPr lang="zh-CN" altLang="en-US" sz="2000">
                <a:solidFill>
                  <a:srgbClr val="FF3300"/>
                </a:solidFill>
              </a:endParaRPr>
            </a:p>
          </p:txBody>
        </p:sp>
        <p:sp>
          <p:nvSpPr>
            <p:cNvPr id="781335" name="Text Box 23"/>
            <p:cNvSpPr txBox="1">
              <a:spLocks noChangeArrowheads="1"/>
            </p:cNvSpPr>
            <p:nvPr/>
          </p:nvSpPr>
          <p:spPr bwMode="auto">
            <a:xfrm>
              <a:off x="1425" y="2308"/>
              <a:ext cx="3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i="1">
                  <a:solidFill>
                    <a:srgbClr val="66FFFF"/>
                  </a:solidFill>
                </a:rPr>
                <a:t>U</a:t>
              </a:r>
              <a:r>
                <a:rPr lang="en-US" altLang="zh-CN" baseline="-25000">
                  <a:solidFill>
                    <a:srgbClr val="66FFFF"/>
                  </a:solidFill>
                </a:rPr>
                <a:t>0</a:t>
              </a:r>
              <a:endParaRPr lang="en-US" altLang="zh-CN" i="1" baseline="-25000"/>
            </a:p>
          </p:txBody>
        </p:sp>
        <p:sp>
          <p:nvSpPr>
            <p:cNvPr id="781336" name="Line 24"/>
            <p:cNvSpPr>
              <a:spLocks noChangeShapeType="1"/>
            </p:cNvSpPr>
            <p:nvPr/>
          </p:nvSpPr>
          <p:spPr bwMode="auto">
            <a:xfrm>
              <a:off x="1536" y="2480"/>
              <a:ext cx="248" cy="8"/>
            </a:xfrm>
            <a:prstGeom prst="line">
              <a:avLst/>
            </a:prstGeom>
            <a:noFill/>
            <a:ln w="28575">
              <a:solidFill>
                <a:srgbClr val="66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81337" name="Text Box 25"/>
          <p:cNvSpPr txBox="1">
            <a:spLocks noChangeArrowheads="1"/>
          </p:cNvSpPr>
          <p:nvPr/>
        </p:nvSpPr>
        <p:spPr bwMode="auto">
          <a:xfrm>
            <a:off x="3090863" y="131445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FF3300"/>
                </a:solidFill>
              </a:rPr>
              <a:t>=</a:t>
            </a:r>
          </a:p>
        </p:txBody>
      </p:sp>
      <p:sp>
        <p:nvSpPr>
          <p:cNvPr id="781338" name="Text Box 26"/>
          <p:cNvSpPr txBox="1">
            <a:spLocks noChangeArrowheads="1"/>
          </p:cNvSpPr>
          <p:nvPr/>
        </p:nvSpPr>
        <p:spPr bwMode="auto">
          <a:xfrm>
            <a:off x="6262688" y="131445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FF3300"/>
                </a:solidFill>
              </a:rPr>
              <a:t>+</a:t>
            </a:r>
          </a:p>
        </p:txBody>
      </p:sp>
      <p:sp>
        <p:nvSpPr>
          <p:cNvPr id="781339" name="Text Box 27"/>
          <p:cNvSpPr txBox="1">
            <a:spLocks noChangeArrowheads="1"/>
          </p:cNvSpPr>
          <p:nvPr/>
        </p:nvSpPr>
        <p:spPr bwMode="auto">
          <a:xfrm>
            <a:off x="4171950" y="2038350"/>
            <a:ext cx="1446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i="1">
                <a:solidFill>
                  <a:srgbClr val="0000FF"/>
                </a:solidFill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</a:rPr>
              <a:t>C</a:t>
            </a:r>
            <a:r>
              <a:rPr lang="en-US" altLang="zh-CN" baseline="-25000">
                <a:solidFill>
                  <a:srgbClr val="0000FF"/>
                </a:solidFill>
              </a:rPr>
              <a:t> 1</a:t>
            </a:r>
            <a:r>
              <a:rPr lang="en-US" altLang="zh-CN">
                <a:solidFill>
                  <a:srgbClr val="0000FF"/>
                </a:solidFill>
              </a:rPr>
              <a:t>(0</a:t>
            </a:r>
            <a:r>
              <a:rPr lang="en-US" altLang="zh-CN" baseline="30000">
                <a:solidFill>
                  <a:srgbClr val="0000FF"/>
                </a:solidFill>
              </a:rPr>
              <a:t>-</a:t>
            </a:r>
            <a:r>
              <a:rPr lang="en-US" altLang="zh-CN">
                <a:solidFill>
                  <a:srgbClr val="0000FF"/>
                </a:solidFill>
              </a:rPr>
              <a:t>)=0</a:t>
            </a:r>
          </a:p>
        </p:txBody>
      </p:sp>
      <p:sp>
        <p:nvSpPr>
          <p:cNvPr id="781340" name="Text Box 28"/>
          <p:cNvSpPr txBox="1">
            <a:spLocks noChangeArrowheads="1"/>
          </p:cNvSpPr>
          <p:nvPr/>
        </p:nvSpPr>
        <p:spPr bwMode="auto">
          <a:xfrm>
            <a:off x="6972300" y="2038350"/>
            <a:ext cx="1616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i="1">
                <a:solidFill>
                  <a:srgbClr val="0000FF"/>
                </a:solidFill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</a:rPr>
              <a:t>C2 </a:t>
            </a:r>
            <a:r>
              <a:rPr lang="en-US" altLang="zh-CN">
                <a:solidFill>
                  <a:srgbClr val="0000FF"/>
                </a:solidFill>
              </a:rPr>
              <a:t>(0</a:t>
            </a:r>
            <a:r>
              <a:rPr lang="en-US" altLang="zh-CN" baseline="30000">
                <a:solidFill>
                  <a:srgbClr val="0000FF"/>
                </a:solidFill>
              </a:rPr>
              <a:t>-</a:t>
            </a:r>
            <a:r>
              <a:rPr lang="en-US" altLang="zh-CN">
                <a:solidFill>
                  <a:srgbClr val="0000FF"/>
                </a:solidFill>
              </a:rPr>
              <a:t>)=</a:t>
            </a:r>
            <a:r>
              <a:rPr lang="en-US" altLang="zh-CN" i="1">
                <a:solidFill>
                  <a:srgbClr val="0000FF"/>
                </a:solidFill>
              </a:rPr>
              <a:t>U</a:t>
            </a:r>
            <a:r>
              <a:rPr lang="en-US" altLang="zh-CN" baseline="-25000">
                <a:solidFill>
                  <a:srgbClr val="0000FF"/>
                </a:solidFill>
              </a:rPr>
              <a:t>0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81341" name="Text Box 29"/>
          <p:cNvSpPr txBox="1">
            <a:spLocks noChangeArrowheads="1"/>
          </p:cNvSpPr>
          <p:nvPr/>
        </p:nvSpPr>
        <p:spPr bwMode="auto">
          <a:xfrm>
            <a:off x="1166813" y="2076450"/>
            <a:ext cx="1557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i="1">
                <a:solidFill>
                  <a:srgbClr val="0000FF"/>
                </a:solidFill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</a:rPr>
              <a:t>C </a:t>
            </a:r>
            <a:r>
              <a:rPr lang="en-US" altLang="zh-CN">
                <a:solidFill>
                  <a:srgbClr val="0000FF"/>
                </a:solidFill>
              </a:rPr>
              <a:t>(0</a:t>
            </a:r>
            <a:r>
              <a:rPr lang="en-US" altLang="zh-CN" baseline="30000">
                <a:solidFill>
                  <a:srgbClr val="0000FF"/>
                </a:solidFill>
                <a:sym typeface="Symbol" pitchFamily="18" charset="2"/>
              </a:rPr>
              <a:t></a:t>
            </a:r>
            <a:r>
              <a:rPr lang="en-US" altLang="zh-CN">
                <a:solidFill>
                  <a:srgbClr val="0000FF"/>
                </a:solidFill>
              </a:rPr>
              <a:t>)=</a:t>
            </a:r>
            <a:r>
              <a:rPr lang="en-US" altLang="zh-CN" i="1">
                <a:solidFill>
                  <a:srgbClr val="0000FF"/>
                </a:solidFill>
              </a:rPr>
              <a:t>U</a:t>
            </a:r>
            <a:r>
              <a:rPr lang="en-US" altLang="zh-CN" baseline="-25000">
                <a:solidFill>
                  <a:srgbClr val="0000FF"/>
                </a:solidFill>
              </a:rPr>
              <a:t>0</a:t>
            </a:r>
            <a:endParaRPr lang="en-US" altLang="zh-CN">
              <a:solidFill>
                <a:srgbClr val="0000FF"/>
              </a:solidFill>
            </a:endParaRPr>
          </a:p>
        </p:txBody>
      </p:sp>
      <p:grpSp>
        <p:nvGrpSpPr>
          <p:cNvPr id="781342" name="Group 30"/>
          <p:cNvGrpSpPr>
            <a:grpSpLocks/>
          </p:cNvGrpSpPr>
          <p:nvPr/>
        </p:nvGrpSpPr>
        <p:grpSpPr bwMode="auto">
          <a:xfrm>
            <a:off x="531813" y="777875"/>
            <a:ext cx="2752725" cy="1390650"/>
            <a:chOff x="-90" y="1328"/>
            <a:chExt cx="1925" cy="972"/>
          </a:xfrm>
        </p:grpSpPr>
        <p:sp>
          <p:nvSpPr>
            <p:cNvPr id="781343" name="Line 31"/>
            <p:cNvSpPr>
              <a:spLocks noChangeShapeType="1"/>
            </p:cNvSpPr>
            <p:nvPr/>
          </p:nvSpPr>
          <p:spPr bwMode="auto">
            <a:xfrm>
              <a:off x="1316" y="1950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44" name="Line 32"/>
            <p:cNvSpPr>
              <a:spLocks noChangeShapeType="1"/>
            </p:cNvSpPr>
            <p:nvPr/>
          </p:nvSpPr>
          <p:spPr bwMode="auto">
            <a:xfrm>
              <a:off x="1316" y="2013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45" name="Text Box 33"/>
            <p:cNvSpPr txBox="1">
              <a:spLocks noChangeArrowheads="1"/>
            </p:cNvSpPr>
            <p:nvPr/>
          </p:nvSpPr>
          <p:spPr bwMode="auto">
            <a:xfrm>
              <a:off x="299" y="1328"/>
              <a:ext cx="676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S(</a:t>
              </a:r>
              <a:r>
                <a:rPr lang="en-US" altLang="zh-CN" i="1"/>
                <a:t>t</a:t>
              </a:r>
              <a:r>
                <a:rPr lang="en-US" altLang="zh-CN"/>
                <a:t>=0)</a:t>
              </a:r>
            </a:p>
          </p:txBody>
        </p:sp>
        <p:sp>
          <p:nvSpPr>
            <p:cNvPr id="781346" name="Text Box 34"/>
            <p:cNvSpPr txBox="1">
              <a:spLocks noChangeArrowheads="1"/>
            </p:cNvSpPr>
            <p:nvPr/>
          </p:nvSpPr>
          <p:spPr bwMode="auto">
            <a:xfrm>
              <a:off x="1422" y="1612"/>
              <a:ext cx="250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347" name="Text Box 35"/>
            <p:cNvSpPr txBox="1">
              <a:spLocks noChangeArrowheads="1"/>
            </p:cNvSpPr>
            <p:nvPr/>
          </p:nvSpPr>
          <p:spPr bwMode="auto">
            <a:xfrm>
              <a:off x="1428" y="1980"/>
              <a:ext cx="235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348" name="Text Box 36"/>
            <p:cNvSpPr txBox="1">
              <a:spLocks noChangeArrowheads="1"/>
            </p:cNvSpPr>
            <p:nvPr/>
          </p:nvSpPr>
          <p:spPr bwMode="auto">
            <a:xfrm>
              <a:off x="1493" y="1780"/>
              <a:ext cx="342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C</a:t>
              </a:r>
              <a:endParaRPr lang="en-US" altLang="zh-CN"/>
            </a:p>
          </p:txBody>
        </p:sp>
        <p:sp>
          <p:nvSpPr>
            <p:cNvPr id="781349" name="Text Box 37"/>
            <p:cNvSpPr txBox="1">
              <a:spLocks noChangeArrowheads="1"/>
            </p:cNvSpPr>
            <p:nvPr/>
          </p:nvSpPr>
          <p:spPr bwMode="auto">
            <a:xfrm>
              <a:off x="-90" y="1811"/>
              <a:ext cx="362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baseline="-25000"/>
                <a:t>S</a:t>
              </a:r>
              <a:endParaRPr lang="en-US" altLang="zh-CN"/>
            </a:p>
          </p:txBody>
        </p:sp>
        <p:sp>
          <p:nvSpPr>
            <p:cNvPr id="781350" name="Line 38"/>
            <p:cNvSpPr>
              <a:spLocks noChangeShapeType="1"/>
            </p:cNvSpPr>
            <p:nvPr/>
          </p:nvSpPr>
          <p:spPr bwMode="auto">
            <a:xfrm>
              <a:off x="287" y="1656"/>
              <a:ext cx="3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1" name="Line 39"/>
            <p:cNvSpPr>
              <a:spLocks noChangeShapeType="1"/>
            </p:cNvSpPr>
            <p:nvPr/>
          </p:nvSpPr>
          <p:spPr bwMode="auto">
            <a:xfrm>
              <a:off x="285" y="2278"/>
              <a:ext cx="11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2" name="Line 40"/>
            <p:cNvSpPr>
              <a:spLocks noChangeShapeType="1"/>
            </p:cNvSpPr>
            <p:nvPr/>
          </p:nvSpPr>
          <p:spPr bwMode="auto">
            <a:xfrm flipH="1">
              <a:off x="752" y="1656"/>
              <a:ext cx="173" cy="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3" name="Line 41"/>
            <p:cNvSpPr>
              <a:spLocks noChangeShapeType="1"/>
            </p:cNvSpPr>
            <p:nvPr/>
          </p:nvSpPr>
          <p:spPr bwMode="auto">
            <a:xfrm>
              <a:off x="182" y="1970"/>
              <a:ext cx="2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4" name="Line 42"/>
            <p:cNvSpPr>
              <a:spLocks noChangeShapeType="1"/>
            </p:cNvSpPr>
            <p:nvPr/>
          </p:nvSpPr>
          <p:spPr bwMode="auto">
            <a:xfrm>
              <a:off x="222" y="2022"/>
              <a:ext cx="130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5" name="Line 43"/>
            <p:cNvSpPr>
              <a:spLocks noChangeShapeType="1"/>
            </p:cNvSpPr>
            <p:nvPr/>
          </p:nvSpPr>
          <p:spPr bwMode="auto">
            <a:xfrm flipV="1">
              <a:off x="290" y="2022"/>
              <a:ext cx="0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6" name="Line 44"/>
            <p:cNvSpPr>
              <a:spLocks noChangeShapeType="1"/>
            </p:cNvSpPr>
            <p:nvPr/>
          </p:nvSpPr>
          <p:spPr bwMode="auto">
            <a:xfrm>
              <a:off x="290" y="1656"/>
              <a:ext cx="0" cy="31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7" name="Line 45"/>
            <p:cNvSpPr>
              <a:spLocks noChangeShapeType="1"/>
            </p:cNvSpPr>
            <p:nvPr/>
          </p:nvSpPr>
          <p:spPr bwMode="auto">
            <a:xfrm>
              <a:off x="1430" y="1661"/>
              <a:ext cx="0" cy="2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8" name="Line 46"/>
            <p:cNvSpPr>
              <a:spLocks noChangeShapeType="1"/>
            </p:cNvSpPr>
            <p:nvPr/>
          </p:nvSpPr>
          <p:spPr bwMode="auto">
            <a:xfrm flipV="1">
              <a:off x="1426" y="2013"/>
              <a:ext cx="0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59" name="Text Box 47"/>
            <p:cNvSpPr txBox="1">
              <a:spLocks noChangeArrowheads="1"/>
            </p:cNvSpPr>
            <p:nvPr/>
          </p:nvSpPr>
          <p:spPr bwMode="auto">
            <a:xfrm>
              <a:off x="920" y="1358"/>
              <a:ext cx="271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R</a:t>
              </a:r>
            </a:p>
          </p:txBody>
        </p:sp>
        <p:sp>
          <p:nvSpPr>
            <p:cNvPr id="781360" name="Rectangle 48"/>
            <p:cNvSpPr>
              <a:spLocks noChangeArrowheads="1"/>
            </p:cNvSpPr>
            <p:nvPr/>
          </p:nvSpPr>
          <p:spPr bwMode="auto">
            <a:xfrm>
              <a:off x="929" y="1609"/>
              <a:ext cx="257" cy="92"/>
            </a:xfrm>
            <a:prstGeom prst="rect">
              <a:avLst/>
            </a:prstGeom>
            <a:solidFill>
              <a:srgbClr val="99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61" name="Text Box 49"/>
            <p:cNvSpPr txBox="1">
              <a:spLocks noChangeArrowheads="1"/>
            </p:cNvSpPr>
            <p:nvPr/>
          </p:nvSpPr>
          <p:spPr bwMode="auto">
            <a:xfrm>
              <a:off x="1091" y="1825"/>
              <a:ext cx="271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C</a:t>
              </a:r>
            </a:p>
          </p:txBody>
        </p:sp>
        <p:sp>
          <p:nvSpPr>
            <p:cNvPr id="781362" name="Text Box 50"/>
            <p:cNvSpPr txBox="1">
              <a:spLocks noChangeArrowheads="1"/>
            </p:cNvSpPr>
            <p:nvPr/>
          </p:nvSpPr>
          <p:spPr bwMode="auto">
            <a:xfrm>
              <a:off x="1276" y="1354"/>
              <a:ext cx="144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i</a:t>
              </a:r>
              <a:endParaRPr lang="en-US" altLang="zh-CN" sz="2800"/>
            </a:p>
          </p:txBody>
        </p:sp>
        <p:sp>
          <p:nvSpPr>
            <p:cNvPr id="781363" name="Line 51"/>
            <p:cNvSpPr>
              <a:spLocks noChangeShapeType="1"/>
            </p:cNvSpPr>
            <p:nvPr/>
          </p:nvSpPr>
          <p:spPr bwMode="auto">
            <a:xfrm>
              <a:off x="1273" y="1609"/>
              <a:ext cx="1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64" name="Line 52"/>
            <p:cNvSpPr>
              <a:spLocks noChangeShapeType="1"/>
            </p:cNvSpPr>
            <p:nvPr/>
          </p:nvSpPr>
          <p:spPr bwMode="auto">
            <a:xfrm flipH="1" flipV="1">
              <a:off x="588" y="1575"/>
              <a:ext cx="164" cy="81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65" name="Line 53"/>
            <p:cNvSpPr>
              <a:spLocks noChangeShapeType="1"/>
            </p:cNvSpPr>
            <p:nvPr/>
          </p:nvSpPr>
          <p:spPr bwMode="auto">
            <a:xfrm flipV="1">
              <a:off x="1186" y="1658"/>
              <a:ext cx="249" cy="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66" name="Arc 54"/>
            <p:cNvSpPr>
              <a:spLocks/>
            </p:cNvSpPr>
            <p:nvPr/>
          </p:nvSpPr>
          <p:spPr bwMode="auto">
            <a:xfrm rot="11123645" flipV="1">
              <a:off x="639" y="1571"/>
              <a:ext cx="133" cy="18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67" name="Text Box 55"/>
            <p:cNvSpPr txBox="1">
              <a:spLocks noChangeArrowheads="1"/>
            </p:cNvSpPr>
            <p:nvPr/>
          </p:nvSpPr>
          <p:spPr bwMode="auto">
            <a:xfrm>
              <a:off x="713" y="1630"/>
              <a:ext cx="249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368" name="Text Box 56"/>
            <p:cNvSpPr txBox="1">
              <a:spLocks noChangeArrowheads="1"/>
            </p:cNvSpPr>
            <p:nvPr/>
          </p:nvSpPr>
          <p:spPr bwMode="auto">
            <a:xfrm>
              <a:off x="1144" y="1620"/>
              <a:ext cx="236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369" name="Text Box 57"/>
            <p:cNvSpPr txBox="1">
              <a:spLocks noChangeArrowheads="1"/>
            </p:cNvSpPr>
            <p:nvPr/>
          </p:nvSpPr>
          <p:spPr bwMode="auto">
            <a:xfrm>
              <a:off x="927" y="1620"/>
              <a:ext cx="342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R</a:t>
              </a:r>
              <a:endParaRPr lang="en-US" altLang="zh-CN"/>
            </a:p>
          </p:txBody>
        </p:sp>
      </p:grpSp>
      <p:grpSp>
        <p:nvGrpSpPr>
          <p:cNvPr id="781370" name="Group 58"/>
          <p:cNvGrpSpPr>
            <a:grpSpLocks/>
          </p:cNvGrpSpPr>
          <p:nvPr/>
        </p:nvGrpSpPr>
        <p:grpSpPr bwMode="auto">
          <a:xfrm>
            <a:off x="3541713" y="701675"/>
            <a:ext cx="2833687" cy="1449388"/>
            <a:chOff x="1902" y="1286"/>
            <a:chExt cx="1983" cy="1015"/>
          </a:xfrm>
        </p:grpSpPr>
        <p:sp>
          <p:nvSpPr>
            <p:cNvPr id="781371" name="Line 59"/>
            <p:cNvSpPr>
              <a:spLocks noChangeShapeType="1"/>
            </p:cNvSpPr>
            <p:nvPr/>
          </p:nvSpPr>
          <p:spPr bwMode="auto">
            <a:xfrm>
              <a:off x="3308" y="1950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72" name="Line 60"/>
            <p:cNvSpPr>
              <a:spLocks noChangeShapeType="1"/>
            </p:cNvSpPr>
            <p:nvPr/>
          </p:nvSpPr>
          <p:spPr bwMode="auto">
            <a:xfrm>
              <a:off x="3308" y="2013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73" name="Text Box 61"/>
            <p:cNvSpPr txBox="1">
              <a:spLocks noChangeArrowheads="1"/>
            </p:cNvSpPr>
            <p:nvPr/>
          </p:nvSpPr>
          <p:spPr bwMode="auto">
            <a:xfrm>
              <a:off x="2291" y="1328"/>
              <a:ext cx="676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S(</a:t>
              </a:r>
              <a:r>
                <a:rPr lang="en-US" altLang="zh-CN" i="1"/>
                <a:t>t</a:t>
              </a:r>
              <a:r>
                <a:rPr lang="en-US" altLang="zh-CN"/>
                <a:t>=0)</a:t>
              </a:r>
            </a:p>
          </p:txBody>
        </p:sp>
        <p:sp>
          <p:nvSpPr>
            <p:cNvPr id="781374" name="Text Box 62"/>
            <p:cNvSpPr txBox="1">
              <a:spLocks noChangeArrowheads="1"/>
            </p:cNvSpPr>
            <p:nvPr/>
          </p:nvSpPr>
          <p:spPr bwMode="auto">
            <a:xfrm>
              <a:off x="3414" y="1612"/>
              <a:ext cx="250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375" name="Text Box 63"/>
            <p:cNvSpPr txBox="1">
              <a:spLocks noChangeArrowheads="1"/>
            </p:cNvSpPr>
            <p:nvPr/>
          </p:nvSpPr>
          <p:spPr bwMode="auto">
            <a:xfrm>
              <a:off x="3420" y="1981"/>
              <a:ext cx="235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376" name="Text Box 64"/>
            <p:cNvSpPr txBox="1">
              <a:spLocks noChangeArrowheads="1"/>
            </p:cNvSpPr>
            <p:nvPr/>
          </p:nvSpPr>
          <p:spPr bwMode="auto">
            <a:xfrm>
              <a:off x="3472" y="1792"/>
              <a:ext cx="413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C</a:t>
              </a:r>
              <a:r>
                <a:rPr lang="en-US" altLang="zh-CN" baseline="-25000"/>
                <a:t>1</a:t>
              </a:r>
              <a:endParaRPr lang="en-US" altLang="zh-CN"/>
            </a:p>
          </p:txBody>
        </p:sp>
        <p:sp>
          <p:nvSpPr>
            <p:cNvPr id="781377" name="Text Box 65"/>
            <p:cNvSpPr txBox="1">
              <a:spLocks noChangeArrowheads="1"/>
            </p:cNvSpPr>
            <p:nvPr/>
          </p:nvSpPr>
          <p:spPr bwMode="auto">
            <a:xfrm>
              <a:off x="1902" y="1811"/>
              <a:ext cx="362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baseline="-25000"/>
                <a:t>S</a:t>
              </a:r>
              <a:endParaRPr lang="en-US" altLang="zh-CN"/>
            </a:p>
          </p:txBody>
        </p:sp>
        <p:sp>
          <p:nvSpPr>
            <p:cNvPr id="781378" name="Line 66"/>
            <p:cNvSpPr>
              <a:spLocks noChangeShapeType="1"/>
            </p:cNvSpPr>
            <p:nvPr/>
          </p:nvSpPr>
          <p:spPr bwMode="auto">
            <a:xfrm>
              <a:off x="2279" y="1656"/>
              <a:ext cx="3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79" name="Line 67"/>
            <p:cNvSpPr>
              <a:spLocks noChangeShapeType="1"/>
            </p:cNvSpPr>
            <p:nvPr/>
          </p:nvSpPr>
          <p:spPr bwMode="auto">
            <a:xfrm>
              <a:off x="2277" y="2278"/>
              <a:ext cx="11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0" name="Line 68"/>
            <p:cNvSpPr>
              <a:spLocks noChangeShapeType="1"/>
            </p:cNvSpPr>
            <p:nvPr/>
          </p:nvSpPr>
          <p:spPr bwMode="auto">
            <a:xfrm flipH="1">
              <a:off x="2744" y="1656"/>
              <a:ext cx="173" cy="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1" name="Line 69"/>
            <p:cNvSpPr>
              <a:spLocks noChangeShapeType="1"/>
            </p:cNvSpPr>
            <p:nvPr/>
          </p:nvSpPr>
          <p:spPr bwMode="auto">
            <a:xfrm>
              <a:off x="2174" y="1970"/>
              <a:ext cx="2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2" name="Line 70"/>
            <p:cNvSpPr>
              <a:spLocks noChangeShapeType="1"/>
            </p:cNvSpPr>
            <p:nvPr/>
          </p:nvSpPr>
          <p:spPr bwMode="auto">
            <a:xfrm>
              <a:off x="2214" y="2022"/>
              <a:ext cx="130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3" name="Line 71"/>
            <p:cNvSpPr>
              <a:spLocks noChangeShapeType="1"/>
            </p:cNvSpPr>
            <p:nvPr/>
          </p:nvSpPr>
          <p:spPr bwMode="auto">
            <a:xfrm flipV="1">
              <a:off x="2282" y="2022"/>
              <a:ext cx="0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4" name="Line 72"/>
            <p:cNvSpPr>
              <a:spLocks noChangeShapeType="1"/>
            </p:cNvSpPr>
            <p:nvPr/>
          </p:nvSpPr>
          <p:spPr bwMode="auto">
            <a:xfrm>
              <a:off x="2282" y="1656"/>
              <a:ext cx="0" cy="31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5" name="Line 73"/>
            <p:cNvSpPr>
              <a:spLocks noChangeShapeType="1"/>
            </p:cNvSpPr>
            <p:nvPr/>
          </p:nvSpPr>
          <p:spPr bwMode="auto">
            <a:xfrm>
              <a:off x="3422" y="1661"/>
              <a:ext cx="0" cy="2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6" name="Line 74"/>
            <p:cNvSpPr>
              <a:spLocks noChangeShapeType="1"/>
            </p:cNvSpPr>
            <p:nvPr/>
          </p:nvSpPr>
          <p:spPr bwMode="auto">
            <a:xfrm flipV="1">
              <a:off x="3418" y="2013"/>
              <a:ext cx="0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7" name="Text Box 75"/>
            <p:cNvSpPr txBox="1">
              <a:spLocks noChangeArrowheads="1"/>
            </p:cNvSpPr>
            <p:nvPr/>
          </p:nvSpPr>
          <p:spPr bwMode="auto">
            <a:xfrm>
              <a:off x="2912" y="1352"/>
              <a:ext cx="271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R</a:t>
              </a:r>
            </a:p>
          </p:txBody>
        </p:sp>
        <p:sp>
          <p:nvSpPr>
            <p:cNvPr id="781388" name="Rectangle 76"/>
            <p:cNvSpPr>
              <a:spLocks noChangeArrowheads="1"/>
            </p:cNvSpPr>
            <p:nvPr/>
          </p:nvSpPr>
          <p:spPr bwMode="auto">
            <a:xfrm>
              <a:off x="2921" y="1609"/>
              <a:ext cx="257" cy="92"/>
            </a:xfrm>
            <a:prstGeom prst="rect">
              <a:avLst/>
            </a:prstGeom>
            <a:solidFill>
              <a:srgbClr val="99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89" name="Text Box 77"/>
            <p:cNvSpPr txBox="1">
              <a:spLocks noChangeArrowheads="1"/>
            </p:cNvSpPr>
            <p:nvPr/>
          </p:nvSpPr>
          <p:spPr bwMode="auto">
            <a:xfrm>
              <a:off x="3083" y="1825"/>
              <a:ext cx="271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C</a:t>
              </a:r>
            </a:p>
          </p:txBody>
        </p:sp>
        <p:sp>
          <p:nvSpPr>
            <p:cNvPr id="781390" name="Text Box 78"/>
            <p:cNvSpPr txBox="1">
              <a:spLocks noChangeArrowheads="1"/>
            </p:cNvSpPr>
            <p:nvPr/>
          </p:nvSpPr>
          <p:spPr bwMode="auto">
            <a:xfrm>
              <a:off x="3144" y="1286"/>
              <a:ext cx="380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i</a:t>
              </a:r>
              <a:r>
                <a:rPr lang="en-US" altLang="zh-CN" baseline="-25000"/>
                <a:t>1</a:t>
              </a:r>
              <a:endParaRPr lang="en-US" altLang="zh-CN"/>
            </a:p>
          </p:txBody>
        </p:sp>
        <p:sp>
          <p:nvSpPr>
            <p:cNvPr id="781391" name="Line 79"/>
            <p:cNvSpPr>
              <a:spLocks noChangeShapeType="1"/>
            </p:cNvSpPr>
            <p:nvPr/>
          </p:nvSpPr>
          <p:spPr bwMode="auto">
            <a:xfrm>
              <a:off x="3265" y="1609"/>
              <a:ext cx="1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92" name="Line 80"/>
            <p:cNvSpPr>
              <a:spLocks noChangeShapeType="1"/>
            </p:cNvSpPr>
            <p:nvPr/>
          </p:nvSpPr>
          <p:spPr bwMode="auto">
            <a:xfrm flipH="1" flipV="1">
              <a:off x="2580" y="1575"/>
              <a:ext cx="164" cy="81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93" name="Line 81"/>
            <p:cNvSpPr>
              <a:spLocks noChangeShapeType="1"/>
            </p:cNvSpPr>
            <p:nvPr/>
          </p:nvSpPr>
          <p:spPr bwMode="auto">
            <a:xfrm flipV="1">
              <a:off x="3178" y="1658"/>
              <a:ext cx="249" cy="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94" name="Arc 82"/>
            <p:cNvSpPr>
              <a:spLocks/>
            </p:cNvSpPr>
            <p:nvPr/>
          </p:nvSpPr>
          <p:spPr bwMode="auto">
            <a:xfrm rot="11123645" flipV="1">
              <a:off x="2631" y="1571"/>
              <a:ext cx="133" cy="18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395" name="Text Box 83"/>
            <p:cNvSpPr txBox="1">
              <a:spLocks noChangeArrowheads="1"/>
            </p:cNvSpPr>
            <p:nvPr/>
          </p:nvSpPr>
          <p:spPr bwMode="auto">
            <a:xfrm>
              <a:off x="2704" y="1664"/>
              <a:ext cx="250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396" name="Text Box 84"/>
            <p:cNvSpPr txBox="1">
              <a:spLocks noChangeArrowheads="1"/>
            </p:cNvSpPr>
            <p:nvPr/>
          </p:nvSpPr>
          <p:spPr bwMode="auto">
            <a:xfrm>
              <a:off x="3137" y="1621"/>
              <a:ext cx="236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397" name="Text Box 85"/>
            <p:cNvSpPr txBox="1">
              <a:spLocks noChangeArrowheads="1"/>
            </p:cNvSpPr>
            <p:nvPr/>
          </p:nvSpPr>
          <p:spPr bwMode="auto">
            <a:xfrm>
              <a:off x="2851" y="1640"/>
              <a:ext cx="413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R</a:t>
              </a:r>
              <a:r>
                <a:rPr lang="en-US" altLang="zh-CN" baseline="-25000"/>
                <a:t>1</a:t>
              </a:r>
              <a:endParaRPr lang="en-US" altLang="zh-CN"/>
            </a:p>
          </p:txBody>
        </p:sp>
      </p:grpSp>
      <p:grpSp>
        <p:nvGrpSpPr>
          <p:cNvPr id="781398" name="Group 86"/>
          <p:cNvGrpSpPr>
            <a:grpSpLocks/>
          </p:cNvGrpSpPr>
          <p:nvPr/>
        </p:nvGrpSpPr>
        <p:grpSpPr bwMode="auto">
          <a:xfrm>
            <a:off x="6837363" y="719138"/>
            <a:ext cx="2306637" cy="1449387"/>
            <a:chOff x="4293" y="1342"/>
            <a:chExt cx="1453" cy="913"/>
          </a:xfrm>
        </p:grpSpPr>
        <p:sp>
          <p:nvSpPr>
            <p:cNvPr id="781399" name="Line 87"/>
            <p:cNvSpPr>
              <a:spLocks noChangeShapeType="1"/>
            </p:cNvSpPr>
            <p:nvPr/>
          </p:nvSpPr>
          <p:spPr bwMode="auto">
            <a:xfrm>
              <a:off x="5221" y="1939"/>
              <a:ext cx="1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0" name="Line 88"/>
            <p:cNvSpPr>
              <a:spLocks noChangeShapeType="1"/>
            </p:cNvSpPr>
            <p:nvPr/>
          </p:nvSpPr>
          <p:spPr bwMode="auto">
            <a:xfrm>
              <a:off x="5221" y="1996"/>
              <a:ext cx="1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1" name="Text Box 89"/>
            <p:cNvSpPr txBox="1">
              <a:spLocks noChangeArrowheads="1"/>
            </p:cNvSpPr>
            <p:nvPr/>
          </p:nvSpPr>
          <p:spPr bwMode="auto">
            <a:xfrm>
              <a:off x="4306" y="1380"/>
              <a:ext cx="6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S(</a:t>
              </a:r>
              <a:r>
                <a:rPr lang="en-US" altLang="zh-CN" i="1"/>
                <a:t>t</a:t>
              </a:r>
              <a:r>
                <a:rPr lang="en-US" altLang="zh-CN"/>
                <a:t>=0)</a:t>
              </a:r>
            </a:p>
          </p:txBody>
        </p:sp>
        <p:sp>
          <p:nvSpPr>
            <p:cNvPr id="781402" name="Text Box 90"/>
            <p:cNvSpPr txBox="1">
              <a:spLocks noChangeArrowheads="1"/>
            </p:cNvSpPr>
            <p:nvPr/>
          </p:nvSpPr>
          <p:spPr bwMode="auto">
            <a:xfrm>
              <a:off x="5316" y="1635"/>
              <a:ext cx="22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403" name="Text Box 91"/>
            <p:cNvSpPr txBox="1">
              <a:spLocks noChangeArrowheads="1"/>
            </p:cNvSpPr>
            <p:nvPr/>
          </p:nvSpPr>
          <p:spPr bwMode="auto">
            <a:xfrm>
              <a:off x="5322" y="1967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404" name="Text Box 92"/>
            <p:cNvSpPr txBox="1">
              <a:spLocks noChangeArrowheads="1"/>
            </p:cNvSpPr>
            <p:nvPr/>
          </p:nvSpPr>
          <p:spPr bwMode="auto">
            <a:xfrm>
              <a:off x="5374" y="1792"/>
              <a:ext cx="3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C</a:t>
              </a:r>
              <a:r>
                <a:rPr lang="en-US" altLang="zh-CN" baseline="-25000"/>
                <a:t>2</a:t>
              </a:r>
              <a:endParaRPr lang="en-US" altLang="zh-CN"/>
            </a:p>
          </p:txBody>
        </p:sp>
        <p:sp>
          <p:nvSpPr>
            <p:cNvPr id="781405" name="Line 93"/>
            <p:cNvSpPr>
              <a:spLocks noChangeShapeType="1"/>
            </p:cNvSpPr>
            <p:nvPr/>
          </p:nvSpPr>
          <p:spPr bwMode="auto">
            <a:xfrm>
              <a:off x="4295" y="1675"/>
              <a:ext cx="29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6" name="Line 94"/>
            <p:cNvSpPr>
              <a:spLocks noChangeShapeType="1"/>
            </p:cNvSpPr>
            <p:nvPr/>
          </p:nvSpPr>
          <p:spPr bwMode="auto">
            <a:xfrm>
              <a:off x="4293" y="2234"/>
              <a:ext cx="102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7" name="Line 95"/>
            <p:cNvSpPr>
              <a:spLocks noChangeShapeType="1"/>
            </p:cNvSpPr>
            <p:nvPr/>
          </p:nvSpPr>
          <p:spPr bwMode="auto">
            <a:xfrm flipH="1">
              <a:off x="4714" y="1675"/>
              <a:ext cx="155" cy="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8" name="Line 96"/>
            <p:cNvSpPr>
              <a:spLocks noChangeShapeType="1"/>
            </p:cNvSpPr>
            <p:nvPr/>
          </p:nvSpPr>
          <p:spPr bwMode="auto">
            <a:xfrm flipH="1">
              <a:off x="4295" y="1675"/>
              <a:ext cx="3" cy="5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09" name="Line 97"/>
            <p:cNvSpPr>
              <a:spLocks noChangeShapeType="1"/>
            </p:cNvSpPr>
            <p:nvPr/>
          </p:nvSpPr>
          <p:spPr bwMode="auto">
            <a:xfrm>
              <a:off x="5324" y="1679"/>
              <a:ext cx="0" cy="2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0" name="Line 98"/>
            <p:cNvSpPr>
              <a:spLocks noChangeShapeType="1"/>
            </p:cNvSpPr>
            <p:nvPr/>
          </p:nvSpPr>
          <p:spPr bwMode="auto">
            <a:xfrm flipV="1">
              <a:off x="5320" y="1996"/>
              <a:ext cx="0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1" name="Text Box 99"/>
            <p:cNvSpPr txBox="1">
              <a:spLocks noChangeArrowheads="1"/>
            </p:cNvSpPr>
            <p:nvPr/>
          </p:nvSpPr>
          <p:spPr bwMode="auto">
            <a:xfrm>
              <a:off x="4864" y="1389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R</a:t>
              </a:r>
            </a:p>
          </p:txBody>
        </p:sp>
        <p:sp>
          <p:nvSpPr>
            <p:cNvPr id="781412" name="Rectangle 100"/>
            <p:cNvSpPr>
              <a:spLocks noChangeArrowheads="1"/>
            </p:cNvSpPr>
            <p:nvPr/>
          </p:nvSpPr>
          <p:spPr bwMode="auto">
            <a:xfrm>
              <a:off x="4873" y="1633"/>
              <a:ext cx="231" cy="82"/>
            </a:xfrm>
            <a:prstGeom prst="rect">
              <a:avLst/>
            </a:prstGeom>
            <a:solidFill>
              <a:srgbClr val="99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3" name="Text Box 101"/>
            <p:cNvSpPr txBox="1">
              <a:spLocks noChangeArrowheads="1"/>
            </p:cNvSpPr>
            <p:nvPr/>
          </p:nvSpPr>
          <p:spPr bwMode="auto">
            <a:xfrm>
              <a:off x="5012" y="1827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C</a:t>
              </a:r>
            </a:p>
          </p:txBody>
        </p:sp>
        <p:sp>
          <p:nvSpPr>
            <p:cNvPr id="781414" name="Text Box 102"/>
            <p:cNvSpPr txBox="1">
              <a:spLocks noChangeArrowheads="1"/>
            </p:cNvSpPr>
            <p:nvPr/>
          </p:nvSpPr>
          <p:spPr bwMode="auto">
            <a:xfrm>
              <a:off x="5074" y="1342"/>
              <a:ext cx="34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i</a:t>
              </a:r>
              <a:r>
                <a:rPr lang="en-US" altLang="zh-CN" baseline="-25000"/>
                <a:t>2</a:t>
              </a:r>
              <a:endParaRPr lang="en-US" altLang="zh-CN"/>
            </a:p>
          </p:txBody>
        </p:sp>
        <p:sp>
          <p:nvSpPr>
            <p:cNvPr id="781415" name="Line 103"/>
            <p:cNvSpPr>
              <a:spLocks noChangeShapeType="1"/>
            </p:cNvSpPr>
            <p:nvPr/>
          </p:nvSpPr>
          <p:spPr bwMode="auto">
            <a:xfrm>
              <a:off x="5183" y="1633"/>
              <a:ext cx="14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6" name="Line 104"/>
            <p:cNvSpPr>
              <a:spLocks noChangeShapeType="1"/>
            </p:cNvSpPr>
            <p:nvPr/>
          </p:nvSpPr>
          <p:spPr bwMode="auto">
            <a:xfrm flipH="1" flipV="1">
              <a:off x="4566" y="1602"/>
              <a:ext cx="148" cy="73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7" name="Line 105"/>
            <p:cNvSpPr>
              <a:spLocks noChangeShapeType="1"/>
            </p:cNvSpPr>
            <p:nvPr/>
          </p:nvSpPr>
          <p:spPr bwMode="auto">
            <a:xfrm flipV="1">
              <a:off x="5104" y="1677"/>
              <a:ext cx="224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8" name="Arc 106"/>
            <p:cNvSpPr>
              <a:spLocks/>
            </p:cNvSpPr>
            <p:nvPr/>
          </p:nvSpPr>
          <p:spPr bwMode="auto">
            <a:xfrm rot="11123645" flipV="1">
              <a:off x="4612" y="1598"/>
              <a:ext cx="120" cy="16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1419" name="Text Box 107"/>
            <p:cNvSpPr txBox="1">
              <a:spLocks noChangeArrowheads="1"/>
            </p:cNvSpPr>
            <p:nvPr/>
          </p:nvSpPr>
          <p:spPr bwMode="auto">
            <a:xfrm>
              <a:off x="4679" y="1682"/>
              <a:ext cx="22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+</a:t>
              </a:r>
            </a:p>
          </p:txBody>
        </p:sp>
        <p:sp>
          <p:nvSpPr>
            <p:cNvPr id="781420" name="Text Box 108"/>
            <p:cNvSpPr txBox="1">
              <a:spLocks noChangeArrowheads="1"/>
            </p:cNvSpPr>
            <p:nvPr/>
          </p:nvSpPr>
          <p:spPr bwMode="auto">
            <a:xfrm>
              <a:off x="5068" y="1643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–</a:t>
              </a:r>
            </a:p>
          </p:txBody>
        </p:sp>
        <p:sp>
          <p:nvSpPr>
            <p:cNvPr id="781421" name="Text Box 109"/>
            <p:cNvSpPr txBox="1">
              <a:spLocks noChangeArrowheads="1"/>
            </p:cNvSpPr>
            <p:nvPr/>
          </p:nvSpPr>
          <p:spPr bwMode="auto">
            <a:xfrm>
              <a:off x="4804" y="1648"/>
              <a:ext cx="3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R</a:t>
              </a:r>
              <a:r>
                <a:rPr lang="en-US" altLang="zh-CN" baseline="-25000"/>
                <a:t>2</a:t>
              </a:r>
              <a:endParaRPr lang="en-US" altLang="zh-CN"/>
            </a:p>
          </p:txBody>
        </p:sp>
      </p:grpSp>
      <p:sp>
        <p:nvSpPr>
          <p:cNvPr id="11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4034244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Text Box 2"/>
          <p:cNvSpPr txBox="1">
            <a:spLocks noChangeArrowheads="1"/>
          </p:cNvSpPr>
          <p:nvPr/>
        </p:nvSpPr>
        <p:spPr bwMode="auto">
          <a:xfrm>
            <a:off x="992188" y="819150"/>
            <a:ext cx="1806575" cy="457200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全响应小结</a:t>
            </a:r>
            <a:r>
              <a:rPr lang="en-US" altLang="zh-CN"/>
              <a:t>:</a:t>
            </a:r>
          </a:p>
        </p:txBody>
      </p:sp>
      <p:sp>
        <p:nvSpPr>
          <p:cNvPr id="782339" name="Text Box 3"/>
          <p:cNvSpPr txBox="1">
            <a:spLocks noChangeArrowheads="1"/>
          </p:cNvSpPr>
          <p:nvPr/>
        </p:nvSpPr>
        <p:spPr bwMode="auto">
          <a:xfrm>
            <a:off x="1255713" y="1649413"/>
            <a:ext cx="663575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810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5715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1. </a:t>
            </a:r>
            <a:r>
              <a:rPr lang="zh-CN" altLang="en-US"/>
              <a:t>全响应的不同分解方法只是便于更好地理解过渡过程的本质</a:t>
            </a:r>
            <a:r>
              <a:rPr lang="en-US" altLang="zh-CN"/>
              <a:t>;</a:t>
            </a:r>
          </a:p>
        </p:txBody>
      </p:sp>
      <p:sp>
        <p:nvSpPr>
          <p:cNvPr id="782340" name="Text Box 4"/>
          <p:cNvSpPr txBox="1">
            <a:spLocks noChangeArrowheads="1"/>
          </p:cNvSpPr>
          <p:nvPr/>
        </p:nvSpPr>
        <p:spPr bwMode="auto">
          <a:xfrm>
            <a:off x="1287463" y="2897188"/>
            <a:ext cx="643572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85750" indent="-28575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47625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2. </a:t>
            </a:r>
            <a:r>
              <a:rPr lang="zh-CN" altLang="en-US"/>
              <a:t>零输入响应与零状态响应的分解方法其本质是叠加，因此只适用于线性电路；</a:t>
            </a:r>
          </a:p>
        </p:txBody>
      </p:sp>
      <p:sp>
        <p:nvSpPr>
          <p:cNvPr id="782341" name="Text Box 5"/>
          <p:cNvSpPr txBox="1">
            <a:spLocks noChangeArrowheads="1"/>
          </p:cNvSpPr>
          <p:nvPr/>
        </p:nvSpPr>
        <p:spPr bwMode="auto">
          <a:xfrm>
            <a:off x="1211263" y="4125913"/>
            <a:ext cx="668337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810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66675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3. </a:t>
            </a:r>
            <a:r>
              <a:rPr lang="zh-CN" altLang="en-US"/>
              <a:t>零输入响应与零状态响应均满足齐性原理，但全响应不满足。</a:t>
            </a:r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9983529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/>
          <p:nvPr/>
        </p:nvGraphicFramePr>
        <p:xfrm>
          <a:off x="609600" y="2209800"/>
          <a:ext cx="5867400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2" r:id="rId3" imgW="2108200" imgH="279400" progId="Equation.3">
                  <p:embed/>
                </p:oleObj>
              </mc:Choice>
              <mc:Fallback>
                <p:oleObj r:id="rId3" imgW="21082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2209800"/>
                        <a:ext cx="5867400" cy="7413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571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47" name="Text Box 3"/>
          <p:cNvSpPr txBox="1"/>
          <p:nvPr/>
        </p:nvSpPr>
        <p:spPr>
          <a:xfrm>
            <a:off x="552450" y="1676400"/>
            <a:ext cx="5086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一阶电路微分方程解的通用表达式：</a:t>
            </a:r>
          </a:p>
        </p:txBody>
      </p:sp>
      <p:sp>
        <p:nvSpPr>
          <p:cNvPr id="159748" name="Rectangle 4"/>
          <p:cNvSpPr/>
          <p:nvPr/>
        </p:nvSpPr>
        <p:spPr>
          <a:xfrm>
            <a:off x="152400" y="4038600"/>
            <a:ext cx="1509713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  <a:effectLst>
            <a:prstShdw prst="shdw17" dist="17961" dir="13499999">
              <a:srgbClr val="5C993D"/>
            </a:prstShdw>
          </a:effec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三要素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59749" name="Object 5"/>
          <p:cNvGraphicFramePr/>
          <p:nvPr/>
        </p:nvGraphicFramePr>
        <p:xfrm>
          <a:off x="2287588" y="4114800"/>
          <a:ext cx="1141412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3" r:id="rId5" imgW="367665" imgH="203200" progId="Equation.3">
                  <p:embed/>
                </p:oleObj>
              </mc:Choice>
              <mc:Fallback>
                <p:oleObj r:id="rId5" imgW="3676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87588" y="4114800"/>
                        <a:ext cx="1141412" cy="642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50" name="Text Box 6"/>
          <p:cNvSpPr txBox="1"/>
          <p:nvPr/>
        </p:nvSpPr>
        <p:spPr>
          <a:xfrm>
            <a:off x="3505200" y="4148138"/>
            <a:ext cx="17129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------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稳态值</a:t>
            </a:r>
          </a:p>
        </p:txBody>
      </p:sp>
      <p:sp>
        <p:nvSpPr>
          <p:cNvPr id="159751" name="Text Box 7"/>
          <p:cNvSpPr txBox="1"/>
          <p:nvPr/>
        </p:nvSpPr>
        <p:spPr>
          <a:xfrm>
            <a:off x="3505200" y="3581400"/>
            <a:ext cx="17129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------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初始值</a:t>
            </a:r>
          </a:p>
        </p:txBody>
      </p:sp>
      <p:graphicFrame>
        <p:nvGraphicFramePr>
          <p:cNvPr id="159752" name="Object 8"/>
          <p:cNvGraphicFramePr/>
          <p:nvPr/>
        </p:nvGraphicFramePr>
        <p:xfrm>
          <a:off x="2286000" y="3505200"/>
          <a:ext cx="113188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4" r:id="rId7" imgW="405765" imgH="228600" progId="Equation.3">
                  <p:embed/>
                </p:oleObj>
              </mc:Choice>
              <mc:Fallback>
                <p:oleObj r:id="rId7" imgW="4057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86000" y="3505200"/>
                        <a:ext cx="1131888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53" name="Text Box 9"/>
          <p:cNvSpPr txBox="1"/>
          <p:nvPr/>
        </p:nvSpPr>
        <p:spPr>
          <a:xfrm>
            <a:off x="3238500" y="4757738"/>
            <a:ext cx="20193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------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时间常数</a:t>
            </a:r>
          </a:p>
        </p:txBody>
      </p:sp>
      <p:sp>
        <p:nvSpPr>
          <p:cNvPr id="159754" name="Text Box 10"/>
          <p:cNvSpPr txBox="1"/>
          <p:nvPr/>
        </p:nvSpPr>
        <p:spPr>
          <a:xfrm>
            <a:off x="2362200" y="4529138"/>
            <a:ext cx="8953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i="1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</a:t>
            </a:r>
            <a:endParaRPr lang="zh-CN" altLang="en-US" sz="6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381000" y="2971800"/>
            <a:ext cx="7164388" cy="709613"/>
            <a:chOff x="148" y="1258"/>
            <a:chExt cx="4513" cy="519"/>
          </a:xfrm>
        </p:grpSpPr>
        <p:graphicFrame>
          <p:nvGraphicFramePr>
            <p:cNvPr id="58373" name="Object 12"/>
            <p:cNvGraphicFramePr/>
            <p:nvPr/>
          </p:nvGraphicFramePr>
          <p:xfrm>
            <a:off x="629" y="1258"/>
            <a:ext cx="642" cy="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65" r:id="rId9" imgW="304800" imgH="203200" progId="Equation.3">
                    <p:embed/>
                  </p:oleObj>
                </mc:Choice>
                <mc:Fallback>
                  <p:oleObj r:id="rId9" imgW="304800" imgH="203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29" y="1258"/>
                          <a:ext cx="642" cy="5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391" name="Text Box 13"/>
            <p:cNvSpPr txBox="1"/>
            <p:nvPr/>
          </p:nvSpPr>
          <p:spPr>
            <a:xfrm>
              <a:off x="1264" y="1387"/>
              <a:ext cx="3397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代表一阶电路中任一电压、电流函数。</a:t>
              </a:r>
            </a:p>
          </p:txBody>
        </p:sp>
        <p:sp>
          <p:nvSpPr>
            <p:cNvPr id="58392" name="Text Box 14"/>
            <p:cNvSpPr txBox="1"/>
            <p:nvPr/>
          </p:nvSpPr>
          <p:spPr>
            <a:xfrm>
              <a:off x="148" y="1349"/>
              <a:ext cx="568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式中</a:t>
              </a:r>
            </a:p>
          </p:txBody>
        </p:sp>
      </p:grpSp>
      <p:sp>
        <p:nvSpPr>
          <p:cNvPr id="159762" name="Rectangle 18"/>
          <p:cNvSpPr/>
          <p:nvPr/>
        </p:nvSpPr>
        <p:spPr>
          <a:xfrm>
            <a:off x="179388" y="-116112"/>
            <a:ext cx="6119812" cy="695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A7A99"/>
            </a:prstShdw>
          </a:effectLst>
        </p:spPr>
        <p:txBody>
          <a:bodyPr anchor="ctr" anchorCtr="0"/>
          <a:lstStyle/>
          <a:p>
            <a:r>
              <a:rPr lang="en-US" altLang="zh-CN" sz="28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4.3 </a:t>
            </a:r>
            <a:r>
              <a:rPr lang="zh-CN" altLang="en-US" sz="28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RC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电路过渡过程及三要素法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9763" name="Text Box 19"/>
          <p:cNvSpPr txBox="1"/>
          <p:nvPr/>
        </p:nvSpPr>
        <p:spPr>
          <a:xfrm>
            <a:off x="152400" y="590099"/>
            <a:ext cx="906780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电路中含有一种储能元件，其时域响应就可用一阶微分方程来描述，这种电路称为一阶电路。</a:t>
            </a:r>
          </a:p>
        </p:txBody>
      </p:sp>
      <p:sp>
        <p:nvSpPr>
          <p:cNvPr id="159764" name="Oval 20"/>
          <p:cNvSpPr/>
          <p:nvPr/>
        </p:nvSpPr>
        <p:spPr>
          <a:xfrm>
            <a:off x="228600" y="914400"/>
            <a:ext cx="228600" cy="3048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9765" name="AutoShape 21"/>
          <p:cNvSpPr/>
          <p:nvPr/>
        </p:nvSpPr>
        <p:spPr>
          <a:xfrm>
            <a:off x="1752600" y="350520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9766" name="Text Box 22"/>
          <p:cNvSpPr txBox="1"/>
          <p:nvPr/>
        </p:nvSpPr>
        <p:spPr>
          <a:xfrm>
            <a:off x="76200" y="5562600"/>
            <a:ext cx="1725613" cy="1169551"/>
          </a:xfrm>
          <a:prstGeom prst="rect">
            <a:avLst/>
          </a:prstGeom>
          <a:solidFill>
            <a:srgbClr val="CCCCFF"/>
          </a:solidFill>
          <a:ln w="9525">
            <a:noFill/>
          </a:ln>
          <a:effectLst>
            <a:prstShdw prst="shdw17" dist="17961" dir="2699999">
              <a:srgbClr val="7A7A99"/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三要素法</a:t>
            </a:r>
          </a:p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求解过程</a:t>
            </a:r>
          </a:p>
        </p:txBody>
      </p:sp>
      <p:sp>
        <p:nvSpPr>
          <p:cNvPr id="159767" name="Text Box 23"/>
          <p:cNvSpPr txBox="1"/>
          <p:nvPr/>
        </p:nvSpPr>
        <p:spPr>
          <a:xfrm>
            <a:off x="2251075" y="5562600"/>
            <a:ext cx="47799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分别求初始值、稳态值、时间常数</a:t>
            </a:r>
          </a:p>
        </p:txBody>
      </p:sp>
      <p:sp>
        <p:nvSpPr>
          <p:cNvPr id="159768" name="Text Box 24"/>
          <p:cNvSpPr txBox="1"/>
          <p:nvPr/>
        </p:nvSpPr>
        <p:spPr>
          <a:xfrm>
            <a:off x="2228850" y="6118225"/>
            <a:ext cx="5086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将以上结果代入过渡过程通用表达式</a:t>
            </a:r>
          </a:p>
        </p:txBody>
      </p:sp>
      <p:sp>
        <p:nvSpPr>
          <p:cNvPr id="159769" name="Text Box 25"/>
          <p:cNvSpPr txBox="1"/>
          <p:nvPr/>
        </p:nvSpPr>
        <p:spPr>
          <a:xfrm>
            <a:off x="1851025" y="6140450"/>
            <a:ext cx="514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sym typeface="Webdings" panose="05030102010509060703" pitchFamily="18" charset="2"/>
              </a:rPr>
              <a:t></a:t>
            </a:r>
          </a:p>
        </p:txBody>
      </p:sp>
      <p:sp>
        <p:nvSpPr>
          <p:cNvPr id="159770" name="Text Box 26"/>
          <p:cNvSpPr txBox="1"/>
          <p:nvPr/>
        </p:nvSpPr>
        <p:spPr>
          <a:xfrm>
            <a:off x="1851025" y="5584825"/>
            <a:ext cx="514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sym typeface="Webdings" panose="05030102010509060703" pitchFamily="18" charset="2"/>
              </a:rPr>
              <a:t></a:t>
            </a:r>
          </a:p>
        </p:txBody>
      </p:sp>
      <p:sp>
        <p:nvSpPr>
          <p:cNvPr id="159771" name="Line 27"/>
          <p:cNvSpPr/>
          <p:nvPr/>
        </p:nvSpPr>
        <p:spPr>
          <a:xfrm>
            <a:off x="76200" y="5410200"/>
            <a:ext cx="8839200" cy="0"/>
          </a:xfrm>
          <a:prstGeom prst="line">
            <a:avLst/>
          </a:prstGeom>
          <a:ln w="28575" cap="flat" cmpd="sng">
            <a:solidFill>
              <a:srgbClr val="666633"/>
            </a:solidFill>
            <a:prstDash val="dashDot"/>
            <a:miter/>
            <a:headEnd type="none" w="med" len="med"/>
            <a:tailEnd type="none" w="med" len="med"/>
          </a:ln>
        </p:spPr>
      </p:sp>
      <p:sp>
        <p:nvSpPr>
          <p:cNvPr id="25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4763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9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9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 animBg="1"/>
      <p:bldP spid="159750" grpId="0"/>
      <p:bldP spid="159751" grpId="0"/>
      <p:bldP spid="159753" grpId="0"/>
      <p:bldP spid="159754" grpId="0"/>
      <p:bldP spid="159762" grpId="0"/>
      <p:bldP spid="159763" grpId="0" build="p"/>
      <p:bldP spid="159764" grpId="0" animBg="1"/>
      <p:bldP spid="159765" grpId="0" animBg="1"/>
      <p:bldP spid="159766" grpId="0" animBg="1"/>
      <p:bldP spid="159767" grpId="0"/>
      <p:bldP spid="159768" grpId="0"/>
      <p:bldP spid="159769" grpId="0"/>
      <p:bldP spid="1597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250" y="1381125"/>
            <a:ext cx="3181350" cy="2342833"/>
            <a:chOff x="300" y="960"/>
            <a:chExt cx="2211" cy="1730"/>
          </a:xfrm>
        </p:grpSpPr>
        <p:sp>
          <p:nvSpPr>
            <p:cNvPr id="50209" name="Text Box 3"/>
            <p:cNvSpPr txBox="1"/>
            <p:nvPr/>
          </p:nvSpPr>
          <p:spPr>
            <a:xfrm>
              <a:off x="2088" y="1812"/>
              <a:ext cx="423" cy="33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0210" name="Text Box 4"/>
            <p:cNvSpPr txBox="1"/>
            <p:nvPr/>
          </p:nvSpPr>
          <p:spPr>
            <a:xfrm>
              <a:off x="408" y="2304"/>
              <a:ext cx="1892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电路处于旧稳态</a:t>
              </a:r>
            </a:p>
          </p:txBody>
        </p:sp>
        <p:sp>
          <p:nvSpPr>
            <p:cNvPr id="50211" name="Text Box 5"/>
            <p:cNvSpPr txBox="1"/>
            <p:nvPr/>
          </p:nvSpPr>
          <p:spPr>
            <a:xfrm>
              <a:off x="637" y="960"/>
              <a:ext cx="279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0212" name="Oval 6"/>
            <p:cNvSpPr/>
            <p:nvPr/>
          </p:nvSpPr>
          <p:spPr>
            <a:xfrm>
              <a:off x="300" y="1627"/>
              <a:ext cx="270" cy="287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0213" name="Line 7"/>
            <p:cNvSpPr/>
            <p:nvPr/>
          </p:nvSpPr>
          <p:spPr>
            <a:xfrm>
              <a:off x="417" y="2280"/>
              <a:ext cx="168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4" name="Rectangle 8"/>
            <p:cNvSpPr/>
            <p:nvPr/>
          </p:nvSpPr>
          <p:spPr>
            <a:xfrm>
              <a:off x="1308" y="960"/>
              <a:ext cx="270" cy="33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0215" name="Rectangle 9"/>
            <p:cNvSpPr/>
            <p:nvPr/>
          </p:nvSpPr>
          <p:spPr>
            <a:xfrm>
              <a:off x="612" y="1608"/>
              <a:ext cx="307" cy="38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216" name="Line 10"/>
            <p:cNvSpPr/>
            <p:nvPr/>
          </p:nvSpPr>
          <p:spPr>
            <a:xfrm>
              <a:off x="423" y="1261"/>
              <a:ext cx="0" cy="101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217" name="Rectangle 11"/>
            <p:cNvSpPr/>
            <p:nvPr/>
          </p:nvSpPr>
          <p:spPr>
            <a:xfrm>
              <a:off x="408" y="1416"/>
              <a:ext cx="248" cy="33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0218" name="Rectangle 12"/>
            <p:cNvSpPr/>
            <p:nvPr/>
          </p:nvSpPr>
          <p:spPr>
            <a:xfrm>
              <a:off x="421" y="1787"/>
              <a:ext cx="234" cy="33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0219" name="Line 13"/>
            <p:cNvSpPr/>
            <p:nvPr/>
          </p:nvSpPr>
          <p:spPr>
            <a:xfrm>
              <a:off x="1086" y="1269"/>
              <a:ext cx="100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0220" name="Group 14"/>
            <p:cNvGrpSpPr/>
            <p:nvPr/>
          </p:nvGrpSpPr>
          <p:grpSpPr>
            <a:xfrm>
              <a:off x="1916" y="1261"/>
              <a:ext cx="352" cy="1019"/>
              <a:chOff x="3072" y="1296"/>
              <a:chExt cx="192" cy="768"/>
            </a:xfrm>
          </p:grpSpPr>
          <p:sp>
            <p:nvSpPr>
              <p:cNvPr id="50225" name="Line 15"/>
              <p:cNvSpPr/>
              <p:nvPr/>
            </p:nvSpPr>
            <p:spPr>
              <a:xfrm>
                <a:off x="3072" y="1632"/>
                <a:ext cx="19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226" name="Line 16"/>
              <p:cNvSpPr/>
              <p:nvPr/>
            </p:nvSpPr>
            <p:spPr>
              <a:xfrm>
                <a:off x="3072" y="1728"/>
                <a:ext cx="19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227" name="Line 17"/>
              <p:cNvSpPr/>
              <p:nvPr/>
            </p:nvSpPr>
            <p:spPr>
              <a:xfrm flipV="1">
                <a:off x="3168" y="1296"/>
                <a:ext cx="0" cy="33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228" name="Line 18"/>
              <p:cNvSpPr/>
              <p:nvPr/>
            </p:nvSpPr>
            <p:spPr>
              <a:xfrm flipV="1">
                <a:off x="3168" y="1728"/>
                <a:ext cx="0" cy="33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0221" name="Line 19"/>
            <p:cNvSpPr/>
            <p:nvPr/>
          </p:nvSpPr>
          <p:spPr>
            <a:xfrm>
              <a:off x="417" y="1262"/>
              <a:ext cx="33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2" name="Line 20"/>
            <p:cNvSpPr/>
            <p:nvPr/>
          </p:nvSpPr>
          <p:spPr>
            <a:xfrm flipV="1">
              <a:off x="723" y="1127"/>
              <a:ext cx="281" cy="1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3" name="Line 21"/>
            <p:cNvSpPr/>
            <p:nvPr/>
          </p:nvSpPr>
          <p:spPr>
            <a:xfrm>
              <a:off x="1836" y="1440"/>
              <a:ext cx="0" cy="62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0179" name="Object 22"/>
            <p:cNvGraphicFramePr/>
            <p:nvPr/>
          </p:nvGraphicFramePr>
          <p:xfrm>
            <a:off x="1536" y="1572"/>
            <a:ext cx="330" cy="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0" r:id="rId3" imgW="190500" imgH="228600" progId="Equation.3">
                    <p:embed/>
                  </p:oleObj>
                </mc:Choice>
                <mc:Fallback>
                  <p:oleObj r:id="rId3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36" y="1572"/>
                          <a:ext cx="330" cy="3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24" name="Rectangle 23"/>
            <p:cNvSpPr/>
            <p:nvPr/>
          </p:nvSpPr>
          <p:spPr>
            <a:xfrm>
              <a:off x="1260" y="1200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3488107" y="2298700"/>
            <a:ext cx="2208603" cy="835025"/>
            <a:chOff x="2447" y="1296"/>
            <a:chExt cx="1153" cy="526"/>
          </a:xfrm>
        </p:grpSpPr>
        <p:sp>
          <p:nvSpPr>
            <p:cNvPr id="50207" name="Text Box 25"/>
            <p:cNvSpPr txBox="1"/>
            <p:nvPr/>
          </p:nvSpPr>
          <p:spPr>
            <a:xfrm rot="-26355">
              <a:off x="2447" y="1296"/>
              <a:ext cx="115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开关</a:t>
              </a:r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S 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闭</a:t>
              </a:r>
              <a:r>
                <a:rPr lang="zh-CN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合</a:t>
              </a:r>
              <a:endPara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208" name="AutoShape 26"/>
            <p:cNvSpPr/>
            <p:nvPr/>
          </p:nvSpPr>
          <p:spPr>
            <a:xfrm>
              <a:off x="2520" y="1500"/>
              <a:ext cx="840" cy="322"/>
            </a:xfrm>
            <a:prstGeom prst="rightArrow">
              <a:avLst>
                <a:gd name="adj1" fmla="val 50000"/>
                <a:gd name="adj2" fmla="val 6521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5562600" y="1243013"/>
            <a:ext cx="3254375" cy="2347912"/>
            <a:chOff x="3592" y="816"/>
            <a:chExt cx="2050" cy="1479"/>
          </a:xfrm>
        </p:grpSpPr>
        <p:sp>
          <p:nvSpPr>
            <p:cNvPr id="50192" name="Text Box 29"/>
            <p:cNvSpPr txBox="1"/>
            <p:nvPr/>
          </p:nvSpPr>
          <p:spPr>
            <a:xfrm>
              <a:off x="3592" y="1968"/>
              <a:ext cx="17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电路处于新稳态</a:t>
              </a:r>
              <a:endParaRPr lang="zh-CN" altLang="en-US" sz="2800" b="1" i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193" name="Rectangle 30"/>
            <p:cNvSpPr/>
            <p:nvPr/>
          </p:nvSpPr>
          <p:spPr>
            <a:xfrm>
              <a:off x="4600" y="816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0194" name="Rectangle 31"/>
            <p:cNvSpPr/>
            <p:nvPr/>
          </p:nvSpPr>
          <p:spPr>
            <a:xfrm>
              <a:off x="3888" y="1392"/>
              <a:ext cx="25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0195" name="Oval 32"/>
            <p:cNvSpPr/>
            <p:nvPr/>
          </p:nvSpPr>
          <p:spPr>
            <a:xfrm>
              <a:off x="3700" y="1401"/>
              <a:ext cx="236" cy="2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0196" name="Line 33"/>
            <p:cNvSpPr/>
            <p:nvPr/>
          </p:nvSpPr>
          <p:spPr>
            <a:xfrm>
              <a:off x="3818" y="1103"/>
              <a:ext cx="0" cy="863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197" name="Rectangle 34"/>
            <p:cNvSpPr/>
            <p:nvPr/>
          </p:nvSpPr>
          <p:spPr>
            <a:xfrm>
              <a:off x="3793" y="1178"/>
              <a:ext cx="225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0198" name="Rectangle 35"/>
            <p:cNvSpPr/>
            <p:nvPr/>
          </p:nvSpPr>
          <p:spPr>
            <a:xfrm>
              <a:off x="3793" y="1488"/>
              <a:ext cx="212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0199" name="Line 36"/>
            <p:cNvSpPr/>
            <p:nvPr/>
          </p:nvSpPr>
          <p:spPr>
            <a:xfrm flipV="1">
              <a:off x="3811" y="1103"/>
              <a:ext cx="129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200" name="Line 37"/>
            <p:cNvSpPr/>
            <p:nvPr/>
          </p:nvSpPr>
          <p:spPr>
            <a:xfrm>
              <a:off x="4978" y="1481"/>
              <a:ext cx="246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1" name="Line 38"/>
            <p:cNvSpPr/>
            <p:nvPr/>
          </p:nvSpPr>
          <p:spPr>
            <a:xfrm>
              <a:off x="4978" y="1589"/>
              <a:ext cx="246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2" name="Line 39"/>
            <p:cNvSpPr/>
            <p:nvPr/>
          </p:nvSpPr>
          <p:spPr>
            <a:xfrm flipV="1">
              <a:off x="5101" y="1103"/>
              <a:ext cx="0" cy="378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3" name="Line 40"/>
            <p:cNvSpPr/>
            <p:nvPr/>
          </p:nvSpPr>
          <p:spPr>
            <a:xfrm flipV="1">
              <a:off x="5101" y="1589"/>
              <a:ext cx="0" cy="377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4" name="Line 41"/>
            <p:cNvSpPr/>
            <p:nvPr/>
          </p:nvSpPr>
          <p:spPr>
            <a:xfrm>
              <a:off x="5272" y="1246"/>
              <a:ext cx="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0178" name="Object 42"/>
            <p:cNvGraphicFramePr/>
            <p:nvPr/>
          </p:nvGraphicFramePr>
          <p:xfrm>
            <a:off x="5280" y="1294"/>
            <a:ext cx="362" cy="4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1" r:id="rId5" imgW="190500" imgH="228600" progId="Equation.3">
                    <p:embed/>
                  </p:oleObj>
                </mc:Choice>
                <mc:Fallback>
                  <p:oleObj r:id="rId5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280" y="1294"/>
                          <a:ext cx="362" cy="4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05" name="Rectangle 43"/>
            <p:cNvSpPr/>
            <p:nvPr/>
          </p:nvSpPr>
          <p:spPr>
            <a:xfrm>
              <a:off x="4241" y="1030"/>
              <a:ext cx="369" cy="14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0206" name="Line 44"/>
            <p:cNvSpPr/>
            <p:nvPr/>
          </p:nvSpPr>
          <p:spPr>
            <a:xfrm flipV="1">
              <a:off x="3811" y="1955"/>
              <a:ext cx="129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51597" name="Text Box 45"/>
          <p:cNvSpPr txBox="1"/>
          <p:nvPr/>
        </p:nvSpPr>
        <p:spPr>
          <a:xfrm>
            <a:off x="152400" y="38862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稳态：</a:t>
            </a:r>
          </a:p>
        </p:txBody>
      </p:sp>
      <p:sp>
        <p:nvSpPr>
          <p:cNvPr id="151598" name="Text Box 46"/>
          <p:cNvSpPr txBox="1"/>
          <p:nvPr/>
        </p:nvSpPr>
        <p:spPr>
          <a:xfrm>
            <a:off x="1192119" y="373380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给定条件下，电路中的电压、电流物理量达到稳定状态</a:t>
            </a:r>
          </a:p>
        </p:txBody>
      </p:sp>
      <p:sp>
        <p:nvSpPr>
          <p:cNvPr id="151599" name="Text Box 47"/>
          <p:cNvSpPr txBox="1"/>
          <p:nvPr/>
        </p:nvSpPr>
        <p:spPr>
          <a:xfrm>
            <a:off x="228600" y="46482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暂态：</a:t>
            </a:r>
          </a:p>
        </p:txBody>
      </p:sp>
      <p:sp>
        <p:nvSpPr>
          <p:cNvPr id="151600" name="Text Box 48"/>
          <p:cNvSpPr txBox="1"/>
          <p:nvPr/>
        </p:nvSpPr>
        <p:spPr>
          <a:xfrm>
            <a:off x="1143000" y="5040531"/>
            <a:ext cx="7696200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电路参数从一个稳态转换到另一个稳态需要一个过渡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时间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此段时间内电路所产生的物理过程称为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过渡过程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过渡过程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状态又称为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暂态。</a:t>
            </a:r>
          </a:p>
        </p:txBody>
      </p:sp>
      <p:sp>
        <p:nvSpPr>
          <p:cNvPr id="151601" name="Line 49"/>
          <p:cNvSpPr/>
          <p:nvPr/>
        </p:nvSpPr>
        <p:spPr>
          <a:xfrm>
            <a:off x="5734050" y="5562600"/>
            <a:ext cx="1312636" cy="0"/>
          </a:xfrm>
          <a:prstGeom prst="line">
            <a:avLst/>
          </a:prstGeom>
          <a:ln w="5715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1602" name="Line 50"/>
          <p:cNvSpPr/>
          <p:nvPr/>
        </p:nvSpPr>
        <p:spPr>
          <a:xfrm>
            <a:off x="3066223" y="5562600"/>
            <a:ext cx="1277177" cy="0"/>
          </a:xfrm>
          <a:prstGeom prst="line">
            <a:avLst/>
          </a:prstGeom>
          <a:ln w="5715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1603" name="Line 51"/>
          <p:cNvSpPr/>
          <p:nvPr/>
        </p:nvSpPr>
        <p:spPr>
          <a:xfrm>
            <a:off x="1192119" y="6425526"/>
            <a:ext cx="1494241" cy="0"/>
          </a:xfrm>
          <a:prstGeom prst="line">
            <a:avLst/>
          </a:prstGeom>
          <a:ln w="5715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1604" name="Line 52"/>
          <p:cNvSpPr/>
          <p:nvPr/>
        </p:nvSpPr>
        <p:spPr>
          <a:xfrm flipV="1">
            <a:off x="6238876" y="6385612"/>
            <a:ext cx="807810" cy="39914"/>
          </a:xfrm>
          <a:prstGeom prst="line">
            <a:avLst/>
          </a:prstGeom>
          <a:ln w="5715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1605" name="AutoShape 53"/>
          <p:cNvSpPr/>
          <p:nvPr/>
        </p:nvSpPr>
        <p:spPr>
          <a:xfrm>
            <a:off x="200479" y="561975"/>
            <a:ext cx="5940425" cy="457200"/>
          </a:xfrm>
          <a:prstGeom prst="wedgeRoundRectCallout">
            <a:avLst>
              <a:gd name="adj1" fmla="val 21111"/>
              <a:gd name="adj2" fmla="val 126389"/>
              <a:gd name="adj3" fmla="val 16667"/>
            </a:avLst>
          </a:prstGeom>
          <a:noFill/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en-US" altLang="zh-CN" sz="28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过渡过程的产生与换路定律</a:t>
            </a:r>
          </a:p>
        </p:txBody>
      </p:sp>
      <p:sp>
        <p:nvSpPr>
          <p:cNvPr id="53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37851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1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97" grpId="0"/>
      <p:bldP spid="151598" grpId="0"/>
      <p:bldP spid="151599" grpId="0"/>
      <p:bldP spid="151600" grpId="0"/>
      <p:bldP spid="15160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/>
          <p:nvPr/>
        </p:nvGraphicFramePr>
        <p:xfrm>
          <a:off x="2209800" y="2438400"/>
          <a:ext cx="35163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6" r:id="rId3" imgW="1244600" imgH="228600" progId="Equation.3">
                  <p:embed/>
                </p:oleObj>
              </mc:Choice>
              <mc:Fallback>
                <p:oleObj r:id="rId3" imgW="1244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9800" y="2438400"/>
                        <a:ext cx="3516313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1" name="Object 3"/>
          <p:cNvGraphicFramePr/>
          <p:nvPr/>
        </p:nvGraphicFramePr>
        <p:xfrm>
          <a:off x="2227263" y="3079750"/>
          <a:ext cx="319405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7" r:id="rId5" imgW="1091565" imgH="228600" progId="Equation.3">
                  <p:embed/>
                </p:oleObj>
              </mc:Choice>
              <mc:Fallback>
                <p:oleObj r:id="rId5" imgW="10915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7263" y="3079750"/>
                        <a:ext cx="3194050" cy="582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2" name="Object 4"/>
          <p:cNvGraphicFramePr/>
          <p:nvPr/>
        </p:nvGraphicFramePr>
        <p:xfrm>
          <a:off x="2224088" y="3687763"/>
          <a:ext cx="12811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8" r:id="rId7" imgW="481965" imgH="177800" progId="Equation.3">
                  <p:embed/>
                </p:oleObj>
              </mc:Choice>
              <mc:Fallback>
                <p:oleObj r:id="rId7" imgW="481965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4088" y="3687763"/>
                        <a:ext cx="1281112" cy="473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"/>
          <p:cNvGrpSpPr/>
          <p:nvPr/>
        </p:nvGrpSpPr>
        <p:grpSpPr>
          <a:xfrm>
            <a:off x="76200" y="609600"/>
            <a:ext cx="3429000" cy="1752600"/>
            <a:chOff x="1248" y="300"/>
            <a:chExt cx="2816" cy="1416"/>
          </a:xfrm>
        </p:grpSpPr>
        <p:sp>
          <p:nvSpPr>
            <p:cNvPr id="59439" name="Oval 10"/>
            <p:cNvSpPr/>
            <p:nvPr/>
          </p:nvSpPr>
          <p:spPr>
            <a:xfrm>
              <a:off x="1512" y="1063"/>
              <a:ext cx="270" cy="287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9440" name="Text Box 11"/>
            <p:cNvSpPr txBox="1"/>
            <p:nvPr/>
          </p:nvSpPr>
          <p:spPr>
            <a:xfrm>
              <a:off x="1799" y="300"/>
              <a:ext cx="282" cy="3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9441" name="Line 12"/>
            <p:cNvSpPr/>
            <p:nvPr/>
          </p:nvSpPr>
          <p:spPr>
            <a:xfrm>
              <a:off x="1647" y="697"/>
              <a:ext cx="0" cy="1019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9442" name="Group 13"/>
            <p:cNvGrpSpPr/>
            <p:nvPr/>
          </p:nvGrpSpPr>
          <p:grpSpPr>
            <a:xfrm>
              <a:off x="3104" y="697"/>
              <a:ext cx="352" cy="1019"/>
              <a:chOff x="3072" y="1296"/>
              <a:chExt cx="192" cy="768"/>
            </a:xfrm>
          </p:grpSpPr>
          <p:sp>
            <p:nvSpPr>
              <p:cNvPr id="59458" name="Line 14"/>
              <p:cNvSpPr/>
              <p:nvPr/>
            </p:nvSpPr>
            <p:spPr>
              <a:xfrm>
                <a:off x="3072" y="1632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9459" name="Line 15"/>
              <p:cNvSpPr/>
              <p:nvPr/>
            </p:nvSpPr>
            <p:spPr>
              <a:xfrm>
                <a:off x="3072" y="172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9460" name="Line 16"/>
              <p:cNvSpPr/>
              <p:nvPr/>
            </p:nvSpPr>
            <p:spPr>
              <a:xfrm flipV="1">
                <a:off x="3168" y="1296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9461" name="Line 17"/>
              <p:cNvSpPr/>
              <p:nvPr/>
            </p:nvSpPr>
            <p:spPr>
              <a:xfrm flipV="1">
                <a:off x="3168" y="1728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9443" name="Rectangle 18"/>
            <p:cNvSpPr/>
            <p:nvPr/>
          </p:nvSpPr>
          <p:spPr>
            <a:xfrm>
              <a:off x="2520" y="324"/>
              <a:ext cx="319" cy="37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9444" name="Rectangle 19"/>
            <p:cNvSpPr/>
            <p:nvPr/>
          </p:nvSpPr>
          <p:spPr>
            <a:xfrm>
              <a:off x="1783" y="1138"/>
              <a:ext cx="332" cy="36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9445" name="Rectangle 20"/>
            <p:cNvSpPr/>
            <p:nvPr/>
          </p:nvSpPr>
          <p:spPr>
            <a:xfrm>
              <a:off x="1633" y="804"/>
              <a:ext cx="318" cy="41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9446" name="Rectangle 21"/>
            <p:cNvSpPr/>
            <p:nvPr/>
          </p:nvSpPr>
          <p:spPr>
            <a:xfrm>
              <a:off x="1635" y="1223"/>
              <a:ext cx="297" cy="4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9447" name="Line 22"/>
            <p:cNvSpPr/>
            <p:nvPr/>
          </p:nvSpPr>
          <p:spPr>
            <a:xfrm>
              <a:off x="2202" y="705"/>
              <a:ext cx="108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9448" name="Line 23"/>
            <p:cNvSpPr/>
            <p:nvPr/>
          </p:nvSpPr>
          <p:spPr>
            <a:xfrm>
              <a:off x="1653" y="1704"/>
              <a:ext cx="1635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449" name="Line 24"/>
            <p:cNvSpPr/>
            <p:nvPr/>
          </p:nvSpPr>
          <p:spPr>
            <a:xfrm>
              <a:off x="1641" y="710"/>
              <a:ext cx="28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450" name="Line 25"/>
            <p:cNvSpPr/>
            <p:nvPr/>
          </p:nvSpPr>
          <p:spPr>
            <a:xfrm flipV="1">
              <a:off x="1923" y="575"/>
              <a:ext cx="281" cy="135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451" name="Line 26"/>
            <p:cNvSpPr/>
            <p:nvPr/>
          </p:nvSpPr>
          <p:spPr>
            <a:xfrm>
              <a:off x="2039" y="495"/>
              <a:ext cx="141" cy="27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9452" name="Text Box 27"/>
            <p:cNvSpPr txBox="1"/>
            <p:nvPr/>
          </p:nvSpPr>
          <p:spPr>
            <a:xfrm>
              <a:off x="2855" y="1046"/>
              <a:ext cx="424" cy="370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9453" name="Rectangle 28"/>
            <p:cNvSpPr/>
            <p:nvPr/>
          </p:nvSpPr>
          <p:spPr>
            <a:xfrm>
              <a:off x="2472" y="660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9454" name="Line 29"/>
            <p:cNvSpPr/>
            <p:nvPr/>
          </p:nvSpPr>
          <p:spPr>
            <a:xfrm>
              <a:off x="3576" y="852"/>
              <a:ext cx="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9411" name="Object 30"/>
            <p:cNvGraphicFramePr/>
            <p:nvPr/>
          </p:nvGraphicFramePr>
          <p:xfrm>
            <a:off x="3624" y="804"/>
            <a:ext cx="440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069" r:id="rId9" imgW="190500" imgH="228600" progId="Equation.3">
                    <p:embed/>
                  </p:oleObj>
                </mc:Choice>
                <mc:Fallback>
                  <p:oleObj r:id="rId9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624" y="804"/>
                          <a:ext cx="440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55" name="Line 31"/>
            <p:cNvSpPr/>
            <p:nvPr/>
          </p:nvSpPr>
          <p:spPr>
            <a:xfrm>
              <a:off x="2952" y="564"/>
              <a:ext cx="2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9412" name="Object 32"/>
            <p:cNvGraphicFramePr/>
            <p:nvPr/>
          </p:nvGraphicFramePr>
          <p:xfrm>
            <a:off x="3359" y="351"/>
            <a:ext cx="202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070" r:id="rId11" imgW="88265" imgH="164465" progId="Equation.3">
                    <p:embed/>
                  </p:oleObj>
                </mc:Choice>
                <mc:Fallback>
                  <p:oleObj r:id="rId11" imgW="88265" imgH="1644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359" y="351"/>
                          <a:ext cx="202" cy="3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56" name="Text Box 33"/>
            <p:cNvSpPr txBox="1"/>
            <p:nvPr/>
          </p:nvSpPr>
          <p:spPr>
            <a:xfrm>
              <a:off x="1248" y="300"/>
              <a:ext cx="647" cy="4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t=0</a:t>
              </a:r>
            </a:p>
          </p:txBody>
        </p:sp>
        <p:sp>
          <p:nvSpPr>
            <p:cNvPr id="59457" name="Line 34"/>
            <p:cNvSpPr/>
            <p:nvPr/>
          </p:nvSpPr>
          <p:spPr>
            <a:xfrm>
              <a:off x="2448" y="912"/>
              <a:ext cx="384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9413" name="Object 35"/>
            <p:cNvGraphicFramePr/>
            <p:nvPr/>
          </p:nvGraphicFramePr>
          <p:xfrm>
            <a:off x="2472" y="820"/>
            <a:ext cx="420" cy="4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071" r:id="rId13" imgW="190500" imgH="215900" progId="Equation.3">
                    <p:embed/>
                  </p:oleObj>
                </mc:Choice>
                <mc:Fallback>
                  <p:oleObj r:id="rId13" imgW="190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472" y="820"/>
                          <a:ext cx="420" cy="4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804" name="Text Box 36"/>
          <p:cNvSpPr txBox="1"/>
          <p:nvPr/>
        </p:nvSpPr>
        <p:spPr>
          <a:xfrm>
            <a:off x="3657600" y="13554"/>
            <a:ext cx="5105400" cy="2462213"/>
          </a:xfrm>
          <a:prstGeom prst="rect">
            <a:avLst/>
          </a:prstGeom>
          <a:solidFill>
            <a:srgbClr val="CCFF99"/>
          </a:solidFill>
          <a:ln w="9525">
            <a:noFill/>
          </a:ln>
          <a:effectLst>
            <a:prstShdw prst="shdw17" dist="17961" dir="13499999">
              <a:srgbClr val="7A995C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已知参数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=2kΩ</a:t>
            </a:r>
            <a:r>
              <a:rPr lang="zh-CN" altLang="en-US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U=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10V</a:t>
            </a:r>
            <a:r>
              <a:rPr lang="zh-CN" altLang="en-US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=1μF,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且开关闭和前 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(0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)=0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。 开关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b="1" dirty="0" smtClean="0">
                <a:solidFill>
                  <a:srgbClr val="003300"/>
                </a:solidFill>
                <a:latin typeface="Times New Roman" panose="02020603050405020304" pitchFamily="18" charset="0"/>
              </a:rPr>
              <a:t>t=0</a:t>
            </a:r>
            <a:r>
              <a:rPr lang="zh-CN" altLang="en-US" b="1" dirty="0" smtClean="0">
                <a:solidFill>
                  <a:srgbClr val="0033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闭合，求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t &gt;0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时的 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(t) 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和 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(t)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60805" name="Text Box 37"/>
          <p:cNvSpPr txBox="1"/>
          <p:nvPr/>
        </p:nvSpPr>
        <p:spPr>
          <a:xfrm>
            <a:off x="152400" y="25146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</a:p>
        </p:txBody>
      </p:sp>
      <p:sp>
        <p:nvSpPr>
          <p:cNvPr id="160806" name="Text Box 38"/>
          <p:cNvSpPr txBox="1"/>
          <p:nvPr/>
        </p:nvSpPr>
        <p:spPr>
          <a:xfrm>
            <a:off x="838200" y="2514600"/>
            <a:ext cx="12192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求初值</a:t>
            </a:r>
          </a:p>
        </p:txBody>
      </p:sp>
      <p:sp>
        <p:nvSpPr>
          <p:cNvPr id="160807" name="Text Box 39"/>
          <p:cNvSpPr txBox="1"/>
          <p:nvPr/>
        </p:nvSpPr>
        <p:spPr>
          <a:xfrm>
            <a:off x="838200" y="3124200"/>
            <a:ext cx="12192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求终值</a:t>
            </a:r>
          </a:p>
        </p:txBody>
      </p:sp>
      <p:sp>
        <p:nvSpPr>
          <p:cNvPr id="160808" name="Text Box 40"/>
          <p:cNvSpPr txBox="1"/>
          <p:nvPr/>
        </p:nvSpPr>
        <p:spPr>
          <a:xfrm>
            <a:off x="609600" y="37338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时间常数</a:t>
            </a:r>
          </a:p>
        </p:txBody>
      </p:sp>
      <p:sp>
        <p:nvSpPr>
          <p:cNvPr id="160809" name="AutoShape 41"/>
          <p:cNvSpPr/>
          <p:nvPr/>
        </p:nvSpPr>
        <p:spPr>
          <a:xfrm>
            <a:off x="2057400" y="25908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57150" cap="flat" cmpd="sng">
            <a:solidFill>
              <a:srgbClr val="66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0810" name="Text Box 42"/>
          <p:cNvSpPr txBox="1"/>
          <p:nvPr/>
        </p:nvSpPr>
        <p:spPr>
          <a:xfrm>
            <a:off x="609600" y="4403725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代入公式</a:t>
            </a:r>
          </a:p>
        </p:txBody>
      </p:sp>
      <p:graphicFrame>
        <p:nvGraphicFramePr>
          <p:cNvPr id="160811" name="Object 43"/>
          <p:cNvGraphicFramePr/>
          <p:nvPr/>
        </p:nvGraphicFramePr>
        <p:xfrm>
          <a:off x="2362200" y="4267200"/>
          <a:ext cx="548640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2" r:id="rId15" imgW="2108200" imgH="279400" progId="Equation.3">
                  <p:embed/>
                </p:oleObj>
              </mc:Choice>
              <mc:Fallback>
                <p:oleObj r:id="rId15" imgW="21082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62200" y="4267200"/>
                        <a:ext cx="5486400" cy="6937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12" name="AutoShape 44"/>
          <p:cNvSpPr>
            <a:spLocks noChangeArrowheads="1"/>
          </p:cNvSpPr>
          <p:nvPr/>
        </p:nvSpPr>
        <p:spPr bwMode="auto">
          <a:xfrm>
            <a:off x="3352800" y="5410200"/>
            <a:ext cx="990600" cy="533400"/>
          </a:xfrm>
          <a:prstGeom prst="wedgeEllipseCallout">
            <a:avLst>
              <a:gd name="adj1" fmla="val 3528"/>
              <a:gd name="adj2" fmla="val -135417"/>
            </a:avLst>
          </a:prstGeom>
          <a:solidFill>
            <a:schemeClr val="bg1"/>
          </a:solidFill>
          <a:ln w="9525">
            <a:solidFill>
              <a:schemeClr val="bg2"/>
            </a:solidFill>
            <a:miter lim="800000"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终值</a:t>
            </a:r>
          </a:p>
        </p:txBody>
      </p:sp>
      <p:sp>
        <p:nvSpPr>
          <p:cNvPr id="160813" name="AutoShape 45"/>
          <p:cNvSpPr>
            <a:spLocks noChangeArrowheads="1"/>
          </p:cNvSpPr>
          <p:nvPr/>
        </p:nvSpPr>
        <p:spPr bwMode="auto">
          <a:xfrm>
            <a:off x="5257800" y="5410200"/>
            <a:ext cx="990600" cy="533400"/>
          </a:xfrm>
          <a:prstGeom prst="wedgeEllipseCallout">
            <a:avLst>
              <a:gd name="adj1" fmla="val -32532"/>
              <a:gd name="adj2" fmla="val -125000"/>
            </a:avLst>
          </a:prstGeom>
          <a:solidFill>
            <a:schemeClr val="bg1"/>
          </a:solidFill>
          <a:ln w="9525">
            <a:solidFill>
              <a:schemeClr val="bg2"/>
            </a:solidFill>
            <a:miter lim="800000"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初值</a:t>
            </a:r>
          </a:p>
        </p:txBody>
      </p:sp>
      <p:sp>
        <p:nvSpPr>
          <p:cNvPr id="160814" name="AutoShape 46"/>
          <p:cNvSpPr>
            <a:spLocks noChangeArrowheads="1"/>
          </p:cNvSpPr>
          <p:nvPr/>
        </p:nvSpPr>
        <p:spPr bwMode="auto">
          <a:xfrm>
            <a:off x="6934200" y="5410200"/>
            <a:ext cx="1752600" cy="533400"/>
          </a:xfrm>
          <a:prstGeom prst="wedgeEllipseCallout">
            <a:avLst>
              <a:gd name="adj1" fmla="val -12681"/>
              <a:gd name="adj2" fmla="val -148514"/>
            </a:avLst>
          </a:prstGeom>
          <a:solidFill>
            <a:schemeClr val="bg1"/>
          </a:solidFill>
          <a:ln w="9525">
            <a:solidFill>
              <a:schemeClr val="bg2"/>
            </a:solidFill>
            <a:miter lim="800000"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时间常数</a:t>
            </a:r>
          </a:p>
        </p:txBody>
      </p:sp>
      <p:graphicFrame>
        <p:nvGraphicFramePr>
          <p:cNvPr id="160815" name="Object 47"/>
          <p:cNvGraphicFramePr/>
          <p:nvPr/>
        </p:nvGraphicFramePr>
        <p:xfrm>
          <a:off x="3429000" y="3581400"/>
          <a:ext cx="28654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3" r:id="rId17" imgW="1078865" imgH="203200" progId="Equation.3">
                  <p:embed/>
                </p:oleObj>
              </mc:Choice>
              <mc:Fallback>
                <p:oleObj r:id="rId17" imgW="10788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29000" y="3581400"/>
                        <a:ext cx="2865438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16" name="Object 48"/>
          <p:cNvGraphicFramePr/>
          <p:nvPr/>
        </p:nvGraphicFramePr>
        <p:xfrm>
          <a:off x="6172200" y="3581400"/>
          <a:ext cx="18192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4" r:id="rId19" imgW="685165" imgH="203200" progId="Equation.3">
                  <p:embed/>
                </p:oleObj>
              </mc:Choice>
              <mc:Fallback>
                <p:oleObj r:id="rId19" imgW="6851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72200" y="3581400"/>
                        <a:ext cx="181927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17" name="Object 49"/>
          <p:cNvGraphicFramePr/>
          <p:nvPr/>
        </p:nvGraphicFramePr>
        <p:xfrm>
          <a:off x="4876800" y="4419600"/>
          <a:ext cx="9906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5" r:id="rId21" imgW="457200" imgH="241300" progId="Equation.3">
                  <p:embed/>
                </p:oleObj>
              </mc:Choice>
              <mc:Fallback>
                <p:oleObj r:id="rId21" imgW="4572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76800" y="4419600"/>
                        <a:ext cx="990600" cy="527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18" name="Object 50"/>
          <p:cNvGraphicFramePr/>
          <p:nvPr/>
        </p:nvGraphicFramePr>
        <p:xfrm>
          <a:off x="2133600" y="4267200"/>
          <a:ext cx="1066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6" r:id="rId23" imgW="355600" imgH="228600" progId="Equation.3">
                  <p:embed/>
                </p:oleObj>
              </mc:Choice>
              <mc:Fallback>
                <p:oleObj r:id="rId23" imgW="355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33600" y="4267200"/>
                        <a:ext cx="10668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19" name="Object 51"/>
          <p:cNvGraphicFramePr/>
          <p:nvPr/>
        </p:nvGraphicFramePr>
        <p:xfrm>
          <a:off x="3429000" y="4410075"/>
          <a:ext cx="10668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7" r:id="rId25" imgW="419100" imgH="228600" progId="Equation.3">
                  <p:embed/>
                </p:oleObj>
              </mc:Choice>
              <mc:Fallback>
                <p:oleObj r:id="rId25" imgW="4191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429000" y="4410075"/>
                        <a:ext cx="1066800" cy="5429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20" name="Object 52"/>
          <p:cNvGraphicFramePr/>
          <p:nvPr/>
        </p:nvGraphicFramePr>
        <p:xfrm>
          <a:off x="6019800" y="4410075"/>
          <a:ext cx="9906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8" r:id="rId27" imgW="419100" imgH="228600" progId="Equation.3">
                  <p:embed/>
                </p:oleObj>
              </mc:Choice>
              <mc:Fallback>
                <p:oleObj r:id="rId27" imgW="4191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19800" y="4410075"/>
                        <a:ext cx="990600" cy="5429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21" name="Text Box 53"/>
          <p:cNvSpPr txBox="1"/>
          <p:nvPr/>
        </p:nvSpPr>
        <p:spPr>
          <a:xfrm>
            <a:off x="3429000" y="4419600"/>
            <a:ext cx="990600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160822" name="Text Box 54"/>
          <p:cNvSpPr txBox="1"/>
          <p:nvPr/>
        </p:nvSpPr>
        <p:spPr>
          <a:xfrm>
            <a:off x="4876800" y="4419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160823" name="Text Box 55"/>
          <p:cNvSpPr txBox="1"/>
          <p:nvPr/>
        </p:nvSpPr>
        <p:spPr>
          <a:xfrm>
            <a:off x="6019800" y="4419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160824" name="Text Box 56"/>
          <p:cNvSpPr txBox="1"/>
          <p:nvPr/>
        </p:nvSpPr>
        <p:spPr>
          <a:xfrm>
            <a:off x="7391400" y="4267200"/>
            <a:ext cx="990600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-500t</a:t>
            </a:r>
          </a:p>
        </p:txBody>
      </p:sp>
      <p:sp>
        <p:nvSpPr>
          <p:cNvPr id="160825" name="Rectangle 57"/>
          <p:cNvSpPr/>
          <p:nvPr/>
        </p:nvSpPr>
        <p:spPr>
          <a:xfrm>
            <a:off x="2133600" y="4267200"/>
            <a:ext cx="6781800" cy="18288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0826" name="Object 58"/>
          <p:cNvGraphicFramePr/>
          <p:nvPr/>
        </p:nvGraphicFramePr>
        <p:xfrm>
          <a:off x="2286000" y="4267200"/>
          <a:ext cx="40608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9" r:id="rId28" imgW="1320165" imgH="241300" progId="Equation.3">
                  <p:embed/>
                </p:oleObj>
              </mc:Choice>
              <mc:Fallback>
                <p:oleObj r:id="rId28" imgW="1320165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86000" y="4267200"/>
                        <a:ext cx="4060825" cy="7540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noFill/>
                        <a:miter/>
                      </a:ln>
                      <a:effectLst>
                        <a:prstShdw prst="shdw17" dist="17961" dir="2699999">
                          <a:srgbClr val="FFFF00">
                            <a:gamma/>
                            <a:shade val="60000"/>
                            <a:invGamma/>
                          </a:srgbClr>
                        </a:prst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27" name="Text Box 59"/>
          <p:cNvSpPr txBox="1"/>
          <p:nvPr/>
        </p:nvSpPr>
        <p:spPr>
          <a:xfrm>
            <a:off x="533400" y="5410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u="sng" dirty="0">
                <a:solidFill>
                  <a:srgbClr val="003300"/>
                </a:solidFill>
                <a:latin typeface="Times New Roman" panose="02020603050405020304" pitchFamily="18" charset="0"/>
              </a:rPr>
              <a:t>同理</a:t>
            </a:r>
          </a:p>
        </p:txBody>
      </p:sp>
      <p:sp>
        <p:nvSpPr>
          <p:cNvPr id="160828" name="AutoShape 60"/>
          <p:cNvSpPr/>
          <p:nvPr/>
        </p:nvSpPr>
        <p:spPr>
          <a:xfrm>
            <a:off x="1371600" y="5105400"/>
            <a:ext cx="2286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57150" cap="flat" cmpd="sng">
            <a:solidFill>
              <a:srgbClr val="66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0829" name="Object 61"/>
          <p:cNvGraphicFramePr/>
          <p:nvPr/>
        </p:nvGraphicFramePr>
        <p:xfrm>
          <a:off x="1676400" y="5105400"/>
          <a:ext cx="2743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0" r:id="rId30" imgW="1229995" imgH="215900" progId="Equation.3">
                  <p:embed/>
                </p:oleObj>
              </mc:Choice>
              <mc:Fallback>
                <p:oleObj r:id="rId30" imgW="122999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676400" y="5105400"/>
                        <a:ext cx="2743200" cy="481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30" name="Object 62"/>
          <p:cNvGraphicFramePr/>
          <p:nvPr/>
        </p:nvGraphicFramePr>
        <p:xfrm>
          <a:off x="1676400" y="5553075"/>
          <a:ext cx="164147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1" r:id="rId32" imgW="735965" imgH="203200" progId="Equation.3">
                  <p:embed/>
                </p:oleObj>
              </mc:Choice>
              <mc:Fallback>
                <p:oleObj r:id="rId32" imgW="7359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676400" y="5553075"/>
                        <a:ext cx="1641475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31" name="Object 63"/>
          <p:cNvGraphicFramePr/>
          <p:nvPr/>
        </p:nvGraphicFramePr>
        <p:xfrm>
          <a:off x="1676400" y="5867400"/>
          <a:ext cx="1752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2" r:id="rId34" imgW="786765" imgH="203200" progId="Equation.3">
                  <p:embed/>
                </p:oleObj>
              </mc:Choice>
              <mc:Fallback>
                <p:oleObj r:id="rId34" imgW="7867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676400" y="5867400"/>
                        <a:ext cx="1752600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32" name="Rectangle 64"/>
          <p:cNvSpPr/>
          <p:nvPr/>
        </p:nvSpPr>
        <p:spPr>
          <a:xfrm>
            <a:off x="2438400" y="5105400"/>
            <a:ext cx="2133600" cy="4572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0833" name="Object 65"/>
          <p:cNvGraphicFramePr/>
          <p:nvPr/>
        </p:nvGraphicFramePr>
        <p:xfrm>
          <a:off x="2438400" y="5181600"/>
          <a:ext cx="9620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3" r:id="rId36" imgW="431165" imgH="177800" progId="Equation.3">
                  <p:embed/>
                </p:oleObj>
              </mc:Choice>
              <mc:Fallback>
                <p:oleObj r:id="rId36" imgW="431165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38400" y="5181600"/>
                        <a:ext cx="962025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34" name="Object 66"/>
          <p:cNvGraphicFramePr/>
          <p:nvPr/>
        </p:nvGraphicFramePr>
        <p:xfrm>
          <a:off x="4343400" y="5334000"/>
          <a:ext cx="251460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4" r:id="rId38" imgW="761365" imgH="228600" progId="Equation.3">
                  <p:embed/>
                </p:oleObj>
              </mc:Choice>
              <mc:Fallback>
                <p:oleObj r:id="rId38" imgW="7613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343400" y="5334000"/>
                        <a:ext cx="2514600" cy="7540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noFill/>
                        <a:miter/>
                      </a:ln>
                      <a:effectLst>
                        <a:prstShdw prst="shdw17" dist="17961" dir="2699999">
                          <a:srgbClr val="FFFF00">
                            <a:gamma/>
                            <a:shade val="60000"/>
                            <a:invGamma/>
                          </a:srgbClr>
                        </a:prst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35" name="Text Box 67"/>
          <p:cNvSpPr txBox="1"/>
          <p:nvPr/>
        </p:nvSpPr>
        <p:spPr>
          <a:xfrm>
            <a:off x="3733800" y="54864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得：</a:t>
            </a:r>
          </a:p>
        </p:txBody>
      </p:sp>
      <p:sp>
        <p:nvSpPr>
          <p:cNvPr id="160836" name="Line 68"/>
          <p:cNvSpPr/>
          <p:nvPr/>
        </p:nvSpPr>
        <p:spPr>
          <a:xfrm>
            <a:off x="0" y="2438400"/>
            <a:ext cx="8839200" cy="0"/>
          </a:xfrm>
          <a:prstGeom prst="line">
            <a:avLst/>
          </a:prstGeom>
          <a:ln w="9525" cap="flat" cmpd="sng">
            <a:solidFill>
              <a:srgbClr val="666633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160837" name="Text Box 69"/>
          <p:cNvSpPr txBox="1"/>
          <p:nvPr/>
        </p:nvSpPr>
        <p:spPr>
          <a:xfrm>
            <a:off x="7391400" y="4419600"/>
            <a:ext cx="1219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也可以这样算</a:t>
            </a:r>
          </a:p>
        </p:txBody>
      </p:sp>
      <p:graphicFrame>
        <p:nvGraphicFramePr>
          <p:cNvPr id="160838" name="Object 70"/>
          <p:cNvGraphicFramePr/>
          <p:nvPr/>
        </p:nvGraphicFramePr>
        <p:xfrm>
          <a:off x="7162800" y="5214938"/>
          <a:ext cx="1600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5" r:id="rId40" imgW="761365" imgH="393700" progId="Equation.3">
                  <p:embed/>
                </p:oleObj>
              </mc:Choice>
              <mc:Fallback>
                <p:oleObj r:id="rId40" imgW="7613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162800" y="5214938"/>
                        <a:ext cx="1600200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39" name="Oval 71"/>
          <p:cNvSpPr/>
          <p:nvPr/>
        </p:nvSpPr>
        <p:spPr>
          <a:xfrm>
            <a:off x="6934200" y="4343400"/>
            <a:ext cx="1981200" cy="1905000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0840" name="Text Box 72">
            <a:hlinkClick r:id="" action="ppaction://hlinkshowjump?jump=nextslide"/>
          </p:cNvPr>
          <p:cNvSpPr txBox="1"/>
          <p:nvPr/>
        </p:nvSpPr>
        <p:spPr>
          <a:xfrm>
            <a:off x="6248400" y="2819400"/>
            <a:ext cx="2514600" cy="466725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1F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时间常数的求法？</a:t>
            </a:r>
          </a:p>
        </p:txBody>
      </p:sp>
      <p:sp>
        <p:nvSpPr>
          <p:cNvPr id="59438" name="Rectangle 73"/>
          <p:cNvSpPr/>
          <p:nvPr/>
        </p:nvSpPr>
        <p:spPr>
          <a:xfrm>
            <a:off x="250825" y="2603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</a:p>
        </p:txBody>
      </p:sp>
      <p:sp>
        <p:nvSpPr>
          <p:cNvPr id="7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74825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0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0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0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0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60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0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0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0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60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60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0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0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0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0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0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0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0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0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0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0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0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0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0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0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0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0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0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60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6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60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60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60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60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60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6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6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6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6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16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6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6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6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6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6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04" grpId="0" animBg="1"/>
      <p:bldP spid="160805" grpId="0"/>
      <p:bldP spid="160806" grpId="0" animBg="1"/>
      <p:bldP spid="160807" grpId="0" animBg="1"/>
      <p:bldP spid="160808" grpId="0" animBg="1"/>
      <p:bldP spid="160809" grpId="0" animBg="1"/>
      <p:bldP spid="160810" grpId="0" animBg="1"/>
      <p:bldP spid="160812" grpId="0" animBg="1"/>
      <p:bldP spid="160813" grpId="0" animBg="1"/>
      <p:bldP spid="160814" grpId="0" animBg="1"/>
      <p:bldP spid="160821" grpId="0" animBg="1"/>
      <p:bldP spid="160822" grpId="0" animBg="1"/>
      <p:bldP spid="160823" grpId="0" animBg="1"/>
      <p:bldP spid="160824" grpId="0" animBg="1"/>
      <p:bldP spid="160825" grpId="0" animBg="1"/>
      <p:bldP spid="160827" grpId="0"/>
      <p:bldP spid="160828" grpId="0" animBg="1"/>
      <p:bldP spid="160832" grpId="0" animBg="1"/>
      <p:bldP spid="160835" grpId="0"/>
      <p:bldP spid="160837" grpId="0"/>
      <p:bldP spid="160839" grpId="0" animBg="1"/>
      <p:bldP spid="16084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ext Box 2"/>
          <p:cNvSpPr txBox="1"/>
          <p:nvPr/>
        </p:nvSpPr>
        <p:spPr>
          <a:xfrm>
            <a:off x="495299" y="0"/>
            <a:ext cx="3220357" cy="523220"/>
          </a:xfrm>
          <a:prstGeom prst="rect">
            <a:avLst/>
          </a:prstGeom>
          <a:solidFill>
            <a:srgbClr val="99FF66"/>
          </a:solidFill>
          <a:ln w="9525">
            <a:noFill/>
          </a:ln>
          <a:effectLst>
            <a:prstShdw prst="shdw17" dist="17961" dir="2699999">
              <a:srgbClr val="5C993D"/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时间常数的求法：</a:t>
            </a:r>
          </a:p>
        </p:txBody>
      </p:sp>
      <p:graphicFrame>
        <p:nvGraphicFramePr>
          <p:cNvPr id="161795" name="Object 3"/>
          <p:cNvGraphicFramePr/>
          <p:nvPr/>
        </p:nvGraphicFramePr>
        <p:xfrm>
          <a:off x="323850" y="1557338"/>
          <a:ext cx="4572000" cy="249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6" r:id="rId3" imgW="2476500" imgH="990600" progId="Paint.Picture">
                  <p:embed/>
                </p:oleObj>
              </mc:Choice>
              <mc:Fallback>
                <p:oleObj r:id="rId3" imgW="2476500" imgH="9906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557338"/>
                        <a:ext cx="4572000" cy="2493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6" name="Text Box 4"/>
          <p:cNvSpPr txBox="1"/>
          <p:nvPr/>
        </p:nvSpPr>
        <p:spPr>
          <a:xfrm>
            <a:off x="43542" y="778326"/>
            <a:ext cx="14478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RC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电路：</a:t>
            </a:r>
          </a:p>
        </p:txBody>
      </p:sp>
      <p:graphicFrame>
        <p:nvGraphicFramePr>
          <p:cNvPr id="161797" name="Object 5"/>
          <p:cNvGraphicFramePr/>
          <p:nvPr/>
        </p:nvGraphicFramePr>
        <p:xfrm>
          <a:off x="5219700" y="1700213"/>
          <a:ext cx="3200400" cy="234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7" r:id="rId5" imgW="2124075" imgH="1066800" progId="Paint.Picture">
                  <p:embed/>
                </p:oleObj>
              </mc:Choice>
              <mc:Fallback>
                <p:oleObj r:id="rId5" imgW="2124075" imgH="10668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9700" y="1700213"/>
                        <a:ext cx="3200400" cy="2344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8" name="Text Box 6"/>
          <p:cNvSpPr txBox="1"/>
          <p:nvPr/>
        </p:nvSpPr>
        <p:spPr>
          <a:xfrm>
            <a:off x="1514928" y="778326"/>
            <a:ext cx="3438072" cy="52322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时间常数为  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τ=R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*C</a:t>
            </a:r>
          </a:p>
        </p:txBody>
      </p:sp>
      <p:sp>
        <p:nvSpPr>
          <p:cNvPr id="161799" name="Text Box 7"/>
          <p:cNvSpPr txBox="1"/>
          <p:nvPr/>
        </p:nvSpPr>
        <p:spPr>
          <a:xfrm>
            <a:off x="4953000" y="261610"/>
            <a:ext cx="380455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为独立源失效后</a:t>
            </a: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从</a:t>
            </a:r>
            <a:r>
              <a:rPr lang="en-US" altLang="zh-CN" b="1" i="1" dirty="0">
                <a:solidFill>
                  <a:srgbClr val="0033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两端看进去的等效电阻</a:t>
            </a:r>
          </a:p>
        </p:txBody>
      </p:sp>
      <p:sp>
        <p:nvSpPr>
          <p:cNvPr id="161800" name="Oval 8"/>
          <p:cNvSpPr/>
          <p:nvPr/>
        </p:nvSpPr>
        <p:spPr>
          <a:xfrm>
            <a:off x="4953000" y="381000"/>
            <a:ext cx="3657600" cy="990600"/>
          </a:xfrm>
          <a:prstGeom prst="ellipse">
            <a:avLst/>
          </a:prstGeom>
          <a:noFill/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1801" name="AutoShape 9"/>
          <p:cNvSpPr/>
          <p:nvPr/>
        </p:nvSpPr>
        <p:spPr>
          <a:xfrm rot="3828943">
            <a:off x="7924800" y="1391832"/>
            <a:ext cx="914400" cy="838200"/>
          </a:xfrm>
          <a:custGeom>
            <a:avLst/>
            <a:gdLst/>
            <a:ahLst/>
            <a:cxnLst>
              <a:cxn ang="0">
                <a:pos x="19729363" y="3027"/>
              </a:cxn>
              <a:cxn ang="0">
                <a:pos x="1551982" y="16263407"/>
              </a:cxn>
              <a:cxn ang="0">
                <a:pos x="19670224" y="2611187"/>
              </a:cxn>
              <a:cxn ang="0">
                <a:pos x="43528568" y="17052479"/>
              </a:cxn>
              <a:cxn ang="0">
                <a:pos x="36895995" y="22210090"/>
              </a:cxn>
              <a:cxn ang="0">
                <a:pos x="30756224" y="16635358"/>
              </a:cxn>
            </a:cxnLst>
            <a:rect l="0" t="0" r="0" b="0"/>
            <a:pathLst>
              <a:path w="21600" h="21600">
                <a:moveTo>
                  <a:pt x="19860" y="11151"/>
                </a:moveTo>
                <a:cubicBezTo>
                  <a:pt x="19864" y="11034"/>
                  <a:pt x="19867" y="10917"/>
                  <a:pt x="19867" y="10800"/>
                </a:cubicBezTo>
                <a:cubicBezTo>
                  <a:pt x="19867" y="5792"/>
                  <a:pt x="15807" y="1733"/>
                  <a:pt x="10800" y="1733"/>
                </a:cubicBezTo>
                <a:cubicBezTo>
                  <a:pt x="5792" y="1733"/>
                  <a:pt x="1733" y="5792"/>
                  <a:pt x="1733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939"/>
                  <a:pt x="21597" y="11079"/>
                  <a:pt x="21591" y="11219"/>
                </a:cubicBezTo>
                <a:lnTo>
                  <a:pt x="24289" y="11324"/>
                </a:lnTo>
                <a:lnTo>
                  <a:pt x="20588" y="14749"/>
                </a:lnTo>
                <a:lnTo>
                  <a:pt x="17162" y="11047"/>
                </a:lnTo>
                <a:lnTo>
                  <a:pt x="19860" y="11151"/>
                </a:lnTo>
                <a:close/>
              </a:path>
            </a:pathLst>
          </a:cu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1802" name="Rectangle 10"/>
          <p:cNvSpPr/>
          <p:nvPr/>
        </p:nvSpPr>
        <p:spPr>
          <a:xfrm>
            <a:off x="7696200" y="1828800"/>
            <a:ext cx="685800" cy="1219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1803" name="Oval 11"/>
          <p:cNvSpPr/>
          <p:nvPr/>
        </p:nvSpPr>
        <p:spPr>
          <a:xfrm>
            <a:off x="7696200" y="1905000"/>
            <a:ext cx="152400" cy="15240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1804" name="Oval 12"/>
          <p:cNvSpPr/>
          <p:nvPr/>
        </p:nvSpPr>
        <p:spPr>
          <a:xfrm>
            <a:off x="7696200" y="2895600"/>
            <a:ext cx="152400" cy="15240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1805" name="Line 13"/>
          <p:cNvSpPr/>
          <p:nvPr/>
        </p:nvSpPr>
        <p:spPr>
          <a:xfrm flipV="1">
            <a:off x="8077200" y="2438400"/>
            <a:ext cx="0" cy="76200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806" name="Line 14"/>
          <p:cNvSpPr/>
          <p:nvPr/>
        </p:nvSpPr>
        <p:spPr>
          <a:xfrm flipH="1">
            <a:off x="7620000" y="2438400"/>
            <a:ext cx="4572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61807" name="Text Box 15"/>
          <p:cNvSpPr txBox="1"/>
          <p:nvPr/>
        </p:nvSpPr>
        <p:spPr>
          <a:xfrm>
            <a:off x="8077200" y="25908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rgbClr val="003300"/>
                </a:solidFill>
                <a:latin typeface="Times New Roman" panose="02020603050405020304" pitchFamily="18" charset="0"/>
              </a:rPr>
              <a:t>0</a:t>
            </a:r>
          </a:p>
        </p:txBody>
      </p:sp>
      <p:graphicFrame>
        <p:nvGraphicFramePr>
          <p:cNvPr id="161809" name="Object 17"/>
          <p:cNvGraphicFramePr/>
          <p:nvPr/>
        </p:nvGraphicFramePr>
        <p:xfrm>
          <a:off x="1187450" y="4797425"/>
          <a:ext cx="21336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8" r:id="rId7" imgW="1040765" imgH="228600" progId="Equation.3">
                  <p:embed/>
                </p:oleObj>
              </mc:Choice>
              <mc:Fallback>
                <p:oleObj r:id="rId7" imgW="1040765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7450" y="4797425"/>
                        <a:ext cx="2133600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10" name="Text Box 18"/>
          <p:cNvSpPr txBox="1"/>
          <p:nvPr/>
        </p:nvSpPr>
        <p:spPr>
          <a:xfrm>
            <a:off x="539750" y="42926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本例中</a:t>
            </a:r>
          </a:p>
        </p:txBody>
      </p:sp>
      <p:sp>
        <p:nvSpPr>
          <p:cNvPr id="161811" name="Line 19"/>
          <p:cNvSpPr/>
          <p:nvPr/>
        </p:nvSpPr>
        <p:spPr>
          <a:xfrm>
            <a:off x="228600" y="3657600"/>
            <a:ext cx="8763000" cy="0"/>
          </a:xfrm>
          <a:prstGeom prst="line">
            <a:avLst/>
          </a:prstGeom>
          <a:ln w="9525">
            <a:noFill/>
          </a:ln>
        </p:spPr>
      </p:sp>
      <p:graphicFrame>
        <p:nvGraphicFramePr>
          <p:cNvPr id="161831" name="Object 39"/>
          <p:cNvGraphicFramePr/>
          <p:nvPr/>
        </p:nvGraphicFramePr>
        <p:xfrm>
          <a:off x="4211638" y="4724400"/>
          <a:ext cx="39274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9" r:id="rId9" imgW="1852295" imgH="203200" progId="Equation.3">
                  <p:embed/>
                </p:oleObj>
              </mc:Choice>
              <mc:Fallback>
                <p:oleObj r:id="rId9" imgW="185229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11638" y="4724400"/>
                        <a:ext cx="3927475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4124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1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 animBg="1"/>
      <p:bldP spid="161796" grpId="0"/>
      <p:bldP spid="161798" grpId="0" animBg="1"/>
      <p:bldP spid="161799" grpId="0"/>
      <p:bldP spid="161800" grpId="0" animBg="1"/>
      <p:bldP spid="161801" grpId="0" animBg="1"/>
      <p:bldP spid="161802" grpId="0" animBg="1"/>
      <p:bldP spid="161803" grpId="0" animBg="1"/>
      <p:bldP spid="161804" grpId="0" animBg="1"/>
      <p:bldP spid="161807" grpId="0"/>
      <p:bldP spid="1618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6" name="Text Box 4"/>
          <p:cNvSpPr txBox="1">
            <a:spLocks noChangeArrowheads="1"/>
          </p:cNvSpPr>
          <p:nvPr/>
        </p:nvSpPr>
        <p:spPr bwMode="auto">
          <a:xfrm>
            <a:off x="1187450" y="476250"/>
            <a:ext cx="7129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000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4.4  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一阶</a:t>
            </a:r>
            <a:r>
              <a:rPr kumimoji="1" lang="en-US" altLang="zh-CN" sz="4000" b="1" i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RL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电路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的暂态分析</a:t>
            </a:r>
            <a:endParaRPr kumimoji="1" lang="zh-CN" altLang="en-US" sz="4000" b="1" dirty="0">
              <a:solidFill>
                <a:schemeClr val="bg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740357" name="Text Box 5"/>
          <p:cNvSpPr txBox="1">
            <a:spLocks noChangeArrowheads="1"/>
          </p:cNvSpPr>
          <p:nvPr/>
        </p:nvSpPr>
        <p:spPr bwMode="hidden">
          <a:xfrm>
            <a:off x="395287" y="1130300"/>
            <a:ext cx="84248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ea typeface="黑体" pitchFamily="2" charset="-122"/>
              </a:rPr>
              <a:t>一、一阶</a:t>
            </a:r>
            <a:r>
              <a:rPr lang="en-US" altLang="zh-CN" sz="2800" b="1" i="1" dirty="0" smtClean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RL</a:t>
            </a:r>
            <a:r>
              <a:rPr lang="zh-CN" altLang="en-US" sz="2800" b="1" dirty="0">
                <a:solidFill>
                  <a:srgbClr val="FF3300"/>
                </a:solidFill>
                <a:ea typeface="黑体" pitchFamily="2" charset="-122"/>
              </a:rPr>
              <a:t>电路的零输入响应</a:t>
            </a:r>
            <a:r>
              <a:rPr lang="zh-CN" altLang="en-US" dirty="0"/>
              <a:t> </a:t>
            </a:r>
          </a:p>
        </p:txBody>
      </p:sp>
      <p:pic>
        <p:nvPicPr>
          <p:cNvPr id="7403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1404142" y="1639888"/>
            <a:ext cx="62642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0359" name="AutoShape 7"/>
          <p:cNvSpPr>
            <a:spLocks noChangeArrowheads="1"/>
          </p:cNvSpPr>
          <p:nvPr/>
        </p:nvSpPr>
        <p:spPr bwMode="hidden">
          <a:xfrm>
            <a:off x="222250" y="4293394"/>
            <a:ext cx="8731250" cy="1655762"/>
          </a:xfrm>
          <a:prstGeom prst="wedgeRoundRectCallout">
            <a:avLst>
              <a:gd name="adj1" fmla="val -1731"/>
              <a:gd name="adj2" fmla="val -82981"/>
              <a:gd name="adj3" fmla="val 16667"/>
            </a:avLst>
          </a:prstGeom>
          <a:solidFill>
            <a:srgbClr val="99CCFF"/>
          </a:solidFill>
          <a:ln w="38100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dirty="0">
                <a:solidFill>
                  <a:srgbClr val="6600CC"/>
                </a:solidFill>
              </a:rPr>
              <a:t>      </a:t>
            </a:r>
            <a:r>
              <a:rPr lang="zh-CN" altLang="en-US" sz="2400" dirty="0">
                <a:solidFill>
                  <a:srgbClr val="6600CC"/>
                </a:solidFill>
              </a:rPr>
              <a:t>上图所示电路中，开关</a:t>
            </a:r>
            <a:r>
              <a:rPr lang="en-US" altLang="zh-CN" sz="2400" dirty="0">
                <a:solidFill>
                  <a:srgbClr val="6600CC"/>
                </a:solidFill>
              </a:rPr>
              <a:t>S</a:t>
            </a:r>
            <a:r>
              <a:rPr lang="zh-CN" altLang="en-US" sz="2400" dirty="0">
                <a:solidFill>
                  <a:srgbClr val="6600CC"/>
                </a:solidFill>
              </a:rPr>
              <a:t>打在</a:t>
            </a:r>
            <a:r>
              <a:rPr lang="en-US" altLang="zh-CN" sz="2400" dirty="0">
                <a:solidFill>
                  <a:srgbClr val="6600CC"/>
                </a:solidFill>
              </a:rPr>
              <a:t>1</a:t>
            </a:r>
            <a:r>
              <a:rPr lang="zh-CN" altLang="en-US" sz="2400" dirty="0">
                <a:solidFill>
                  <a:srgbClr val="6600CC"/>
                </a:solidFill>
              </a:rPr>
              <a:t>位时，电路已达到稳态，电感中电流等于电流源电流</a:t>
            </a:r>
            <a:r>
              <a:rPr lang="en-US" altLang="zh-CN" sz="2400" i="1" dirty="0">
                <a:solidFill>
                  <a:srgbClr val="6600CC"/>
                </a:solidFill>
              </a:rPr>
              <a:t>I</a:t>
            </a:r>
            <a:r>
              <a:rPr lang="en-US" altLang="zh-CN" sz="2400" dirty="0">
                <a:solidFill>
                  <a:srgbClr val="6600CC"/>
                </a:solidFill>
              </a:rPr>
              <a:t>0</a:t>
            </a:r>
            <a:r>
              <a:rPr lang="zh-CN" altLang="en-US" sz="2400" dirty="0">
                <a:solidFill>
                  <a:srgbClr val="6600CC"/>
                </a:solidFill>
              </a:rPr>
              <a:t>，电感中储存能量。</a:t>
            </a:r>
            <a:r>
              <a:rPr lang="en-US" altLang="zh-CN" sz="2400" i="1" dirty="0">
                <a:solidFill>
                  <a:srgbClr val="6600CC"/>
                </a:solidFill>
              </a:rPr>
              <a:t>t </a:t>
            </a:r>
            <a:r>
              <a:rPr lang="en-US" altLang="zh-CN" sz="2400" dirty="0">
                <a:solidFill>
                  <a:srgbClr val="6600CC"/>
                </a:solidFill>
              </a:rPr>
              <a:t>= 0</a:t>
            </a:r>
            <a:r>
              <a:rPr lang="zh-CN" altLang="en-US" sz="2400" dirty="0">
                <a:solidFill>
                  <a:srgbClr val="6600CC"/>
                </a:solidFill>
              </a:rPr>
              <a:t>时开关由</a:t>
            </a:r>
            <a:r>
              <a:rPr lang="en-US" altLang="zh-CN" sz="2400" dirty="0">
                <a:solidFill>
                  <a:srgbClr val="6600CC"/>
                </a:solidFill>
              </a:rPr>
              <a:t>1</a:t>
            </a:r>
            <a:r>
              <a:rPr lang="zh-CN" altLang="en-US" sz="2400" dirty="0">
                <a:solidFill>
                  <a:srgbClr val="6600CC"/>
                </a:solidFill>
              </a:rPr>
              <a:t>位打向</a:t>
            </a:r>
            <a:r>
              <a:rPr lang="en-US" altLang="zh-CN" sz="2400" dirty="0">
                <a:solidFill>
                  <a:srgbClr val="6600CC"/>
                </a:solidFill>
              </a:rPr>
              <a:t>2</a:t>
            </a:r>
            <a:r>
              <a:rPr lang="zh-CN" altLang="en-US" sz="2400" dirty="0">
                <a:solidFill>
                  <a:srgbClr val="6600CC"/>
                </a:solidFill>
              </a:rPr>
              <a:t>位进行换路，电流源被短路，电感与电阻</a:t>
            </a:r>
            <a:r>
              <a:rPr lang="en-US" altLang="zh-CN" sz="2400" i="1" dirty="0">
                <a:solidFill>
                  <a:srgbClr val="6600CC"/>
                </a:solidFill>
              </a:rPr>
              <a:t>R</a:t>
            </a:r>
            <a:r>
              <a:rPr lang="zh-CN" altLang="en-US" sz="2400" dirty="0">
                <a:solidFill>
                  <a:srgbClr val="6600CC"/>
                </a:solidFill>
              </a:rPr>
              <a:t>构成串联回路，电感通过电阻</a:t>
            </a:r>
            <a:r>
              <a:rPr lang="en-US" altLang="zh-CN" sz="2400" i="1" dirty="0">
                <a:solidFill>
                  <a:srgbClr val="6600CC"/>
                </a:solidFill>
              </a:rPr>
              <a:t>R</a:t>
            </a:r>
            <a:r>
              <a:rPr lang="zh-CN" altLang="en-US" sz="2400" dirty="0">
                <a:solidFill>
                  <a:srgbClr val="6600CC"/>
                </a:solidFill>
              </a:rPr>
              <a:t>释放其中的磁场能量，直到全部释放完毕，电路达到新的稳态。显然，换路后电路发生的过渡过程属于</a:t>
            </a:r>
            <a:r>
              <a:rPr lang="en-US" altLang="zh-CN" sz="2400" dirty="0">
                <a:solidFill>
                  <a:srgbClr val="6600CC"/>
                </a:solidFill>
              </a:rPr>
              <a:t>RL</a:t>
            </a:r>
            <a:r>
              <a:rPr lang="zh-CN" altLang="en-US" sz="2400" dirty="0">
                <a:solidFill>
                  <a:srgbClr val="6600CC"/>
                </a:solidFill>
              </a:rPr>
              <a:t>电路的零输入响应</a:t>
            </a:r>
            <a:r>
              <a:rPr lang="zh-CN" altLang="en-US" dirty="0">
                <a:solidFill>
                  <a:srgbClr val="6600CC"/>
                </a:solidFill>
              </a:rPr>
              <a:t>。</a:t>
            </a:r>
          </a:p>
        </p:txBody>
      </p:sp>
      <p:sp>
        <p:nvSpPr>
          <p:cNvPr id="740360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8388350" y="5805488"/>
            <a:ext cx="431800" cy="287337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036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3883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63467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4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74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356" grpId="0"/>
      <p:bldP spid="740357" grpId="0"/>
      <p:bldP spid="74035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82" name="Text Box 6"/>
          <p:cNvSpPr txBox="1">
            <a:spLocks noChangeArrowheads="1"/>
          </p:cNvSpPr>
          <p:nvPr/>
        </p:nvSpPr>
        <p:spPr bwMode="hidden">
          <a:xfrm>
            <a:off x="104775" y="352425"/>
            <a:ext cx="8896349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以电感电流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为变量，列出换路后上图所示电路的微分方程</a:t>
            </a:r>
          </a:p>
        </p:txBody>
      </p:sp>
      <p:sp>
        <p:nvSpPr>
          <p:cNvPr id="741384" name="Rectangle 8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1383" name="Object 7"/>
          <p:cNvGraphicFramePr>
            <a:graphicFrameLocks noChangeAspect="1"/>
          </p:cNvGraphicFramePr>
          <p:nvPr/>
        </p:nvGraphicFramePr>
        <p:xfrm>
          <a:off x="3348038" y="1341438"/>
          <a:ext cx="189071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4" name="公式" r:id="rId3" imgW="888840" imgH="393480" progId="Equation.3">
                  <p:embed/>
                </p:oleObj>
              </mc:Choice>
              <mc:Fallback>
                <p:oleObj name="公式" r:id="rId3" imgW="888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1341438"/>
                        <a:ext cx="1890712" cy="841375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385" name="Text Box 9"/>
          <p:cNvSpPr txBox="1">
            <a:spLocks noChangeArrowheads="1"/>
          </p:cNvSpPr>
          <p:nvPr/>
        </p:nvSpPr>
        <p:spPr bwMode="hidden">
          <a:xfrm>
            <a:off x="395288" y="2492375"/>
            <a:ext cx="3816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解方程得到</a:t>
            </a:r>
          </a:p>
        </p:txBody>
      </p:sp>
      <p:sp>
        <p:nvSpPr>
          <p:cNvPr id="741387" name="Rectangle 11"/>
          <p:cNvSpPr>
            <a:spLocks noChangeArrowheads="1"/>
          </p:cNvSpPr>
          <p:nvPr/>
        </p:nvSpPr>
        <p:spPr bwMode="hidden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138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464253"/>
              </p:ext>
            </p:extLst>
          </p:nvPr>
        </p:nvGraphicFramePr>
        <p:xfrm>
          <a:off x="2529681" y="2403475"/>
          <a:ext cx="3673475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5" name="公式" r:id="rId5" imgW="1701800" imgH="381000" progId="Equation.3">
                  <p:embed/>
                </p:oleObj>
              </mc:Choice>
              <mc:Fallback>
                <p:oleObj name="公式" r:id="rId5" imgW="17018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9681" y="2403475"/>
                        <a:ext cx="3673475" cy="820738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388" name="AutoShape 12"/>
          <p:cNvSpPr>
            <a:spLocks noChangeArrowheads="1"/>
          </p:cNvSpPr>
          <p:nvPr/>
        </p:nvSpPr>
        <p:spPr bwMode="hidden">
          <a:xfrm>
            <a:off x="755650" y="3502025"/>
            <a:ext cx="3671888" cy="1295400"/>
          </a:xfrm>
          <a:prstGeom prst="wedgeEllipseCallout">
            <a:avLst>
              <a:gd name="adj1" fmla="val 33310"/>
              <a:gd name="adj2" fmla="val -78801"/>
            </a:avLst>
          </a:prstGeom>
          <a:solidFill>
            <a:srgbClr val="CCFFFF"/>
          </a:solidFill>
          <a:ln w="50800" algn="ctr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000" b="1" dirty="0">
                <a:solidFill>
                  <a:srgbClr val="0065FA"/>
                </a:solidFill>
              </a:rPr>
              <a:t>    </a:t>
            </a:r>
            <a:r>
              <a:rPr lang="zh-CN" altLang="en-US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2000" b="1" i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altLang="zh-CN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b="1" i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en-US" altLang="zh-CN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2000" b="1" i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en-US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称为</a:t>
            </a:r>
            <a:r>
              <a:rPr lang="en-US" altLang="zh-CN" sz="2000" b="1" i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RL</a:t>
            </a:r>
            <a:r>
              <a:rPr lang="zh-CN" altLang="en-US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电路的时间常数，单位是秒（</a:t>
            </a:r>
            <a:r>
              <a:rPr lang="en-US" altLang="zh-CN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en-US" sz="2000" b="1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en-US" dirty="0">
                <a:solidFill>
                  <a:srgbClr val="0065FA"/>
                </a:solidFill>
                <a:latin typeface="Times New Roman" pitchFamily="18" charset="0"/>
                <a:cs typeface="Times New Roman" pitchFamily="18" charset="0"/>
              </a:rPr>
              <a:t>。 </a:t>
            </a:r>
          </a:p>
        </p:txBody>
      </p:sp>
      <p:sp>
        <p:nvSpPr>
          <p:cNvPr id="741389" name="Text Box 13"/>
          <p:cNvSpPr txBox="1">
            <a:spLocks noChangeArrowheads="1"/>
          </p:cNvSpPr>
          <p:nvPr/>
        </p:nvSpPr>
        <p:spPr bwMode="hidden">
          <a:xfrm>
            <a:off x="542924" y="5187950"/>
            <a:ext cx="39608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的变化曲线如右图所示。</a:t>
            </a:r>
            <a:r>
              <a:rPr lang="zh-CN" altLang="en-US" dirty="0"/>
              <a:t> </a:t>
            </a:r>
          </a:p>
        </p:txBody>
      </p:sp>
      <p:pic>
        <p:nvPicPr>
          <p:cNvPr id="74139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4932363" y="4005263"/>
            <a:ext cx="30861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1391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8388350" y="57340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1392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388350" y="6237288"/>
            <a:ext cx="431800" cy="28733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23215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74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1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1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1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1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82" grpId="0"/>
      <p:bldP spid="741385" grpId="0"/>
      <p:bldP spid="741388" grpId="0" animBg="1"/>
      <p:bldP spid="74138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30" name="Text Box 6"/>
          <p:cNvSpPr txBox="1">
            <a:spLocks noChangeArrowheads="1"/>
          </p:cNvSpPr>
          <p:nvPr/>
        </p:nvSpPr>
        <p:spPr bwMode="hidden">
          <a:xfrm>
            <a:off x="323850" y="260350"/>
            <a:ext cx="84248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有了电感电流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）的解析式，可以进一步求出电感电压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的解析式为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43432" name="Rectangle 8"/>
          <p:cNvSpPr>
            <a:spLocks noChangeArrowheads="1"/>
          </p:cNvSpPr>
          <p:nvPr/>
        </p:nvSpPr>
        <p:spPr bwMode="hidden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3431" name="Object 7"/>
          <p:cNvGraphicFramePr>
            <a:graphicFrameLocks noChangeAspect="1"/>
          </p:cNvGraphicFramePr>
          <p:nvPr/>
        </p:nvGraphicFramePr>
        <p:xfrm>
          <a:off x="1763713" y="1412875"/>
          <a:ext cx="51117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4" name="公式" r:id="rId3" imgW="2451100" imgH="457200" progId="Equation.3">
                  <p:embed/>
                </p:oleObj>
              </mc:Choice>
              <mc:Fallback>
                <p:oleObj name="公式" r:id="rId3" imgW="2451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1412875"/>
                        <a:ext cx="5111750" cy="955675"/>
                      </a:xfrm>
                      <a:prstGeom prst="rect">
                        <a:avLst/>
                      </a:prstGeom>
                      <a:solidFill>
                        <a:srgbClr val="91E7A8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3433" name="Text Box 9"/>
          <p:cNvSpPr txBox="1">
            <a:spLocks noChangeArrowheads="1"/>
          </p:cNvSpPr>
          <p:nvPr/>
        </p:nvSpPr>
        <p:spPr bwMode="hidden">
          <a:xfrm>
            <a:off x="468313" y="2559050"/>
            <a:ext cx="25193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【</a:t>
            </a:r>
            <a:r>
              <a:rPr lang="zh-CN" altLang="en-US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例</a:t>
            </a:r>
            <a:r>
              <a:rPr lang="en-US" altLang="zh-CN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】</a:t>
            </a:r>
            <a:endParaRPr lang="en-US" altLang="zh-CN" sz="3600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43434" name="Text Box 10"/>
          <p:cNvSpPr txBox="1">
            <a:spLocks noChangeArrowheads="1"/>
          </p:cNvSpPr>
          <p:nvPr/>
        </p:nvSpPr>
        <p:spPr bwMode="hidden">
          <a:xfrm>
            <a:off x="250825" y="3286126"/>
            <a:ext cx="8642350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图为实际的电感线圈和电阻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串联与直流电源接通的电路。已知电感线圈的电阻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6Ω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，电源电压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=24V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。线圈两端接一内阻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V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5kΩ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、量程为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的直流电压表，开关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闭合时，电路处于稳态。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打开，求：（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打开后电感电流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的初始值和电路的时间常数；（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的解析式即变化规律；（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）开关打开瞬间电压表两端电压。</a:t>
            </a:r>
          </a:p>
        </p:txBody>
      </p:sp>
      <p:sp>
        <p:nvSpPr>
          <p:cNvPr id="743435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524750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3436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6177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7434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7434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34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74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74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74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430" grpId="0"/>
      <p:bldP spid="743433" grpId="0"/>
      <p:bldP spid="74343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54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1763713" y="404813"/>
            <a:ext cx="5113337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5477" name="Text Box 5"/>
          <p:cNvSpPr txBox="1">
            <a:spLocks noChangeArrowheads="1"/>
          </p:cNvSpPr>
          <p:nvPr/>
        </p:nvSpPr>
        <p:spPr bwMode="hidden">
          <a:xfrm>
            <a:off x="395288" y="43656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解：</a:t>
            </a:r>
          </a:p>
        </p:txBody>
      </p:sp>
      <p:sp>
        <p:nvSpPr>
          <p:cNvPr id="745478" name="Text Box 6"/>
          <p:cNvSpPr txBox="1">
            <a:spLocks noChangeArrowheads="1"/>
          </p:cNvSpPr>
          <p:nvPr/>
        </p:nvSpPr>
        <p:spPr bwMode="hidden">
          <a:xfrm>
            <a:off x="1331913" y="4292600"/>
            <a:ext cx="75612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）开关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闭合时，电路处于稳态，电感相当于短路，由于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R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＜＜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，所以</a:t>
            </a:r>
          </a:p>
        </p:txBody>
      </p:sp>
      <p:sp>
        <p:nvSpPr>
          <p:cNvPr id="745480" name="Rectangle 8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5479" name="Object 7"/>
          <p:cNvGraphicFramePr>
            <a:graphicFrameLocks noChangeAspect="1"/>
          </p:cNvGraphicFramePr>
          <p:nvPr/>
        </p:nvGraphicFramePr>
        <p:xfrm>
          <a:off x="2268538" y="5445125"/>
          <a:ext cx="4395787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8" name="公式" r:id="rId4" imgW="2145960" imgH="406080" progId="Equation.3">
                  <p:embed/>
                </p:oleObj>
              </mc:Choice>
              <mc:Fallback>
                <p:oleObj name="公式" r:id="rId4" imgW="214596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5445125"/>
                        <a:ext cx="4395787" cy="836613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5481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596188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5482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243888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74306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4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7454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7454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5477" grpId="0"/>
      <p:bldP spid="74547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500" name="Text Box 4"/>
          <p:cNvSpPr txBox="1">
            <a:spLocks noChangeArrowheads="1"/>
          </p:cNvSpPr>
          <p:nvPr/>
        </p:nvSpPr>
        <p:spPr bwMode="hidden">
          <a:xfrm>
            <a:off x="395288" y="495300"/>
            <a:ext cx="8424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电路的时间常数</a:t>
            </a:r>
            <a:r>
              <a:rPr lang="zh-CN" altLang="en-US" dirty="0"/>
              <a:t> </a:t>
            </a:r>
          </a:p>
        </p:txBody>
      </p:sp>
      <p:sp>
        <p:nvSpPr>
          <p:cNvPr id="746502" name="Rectangle 6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6504" name="Rectangle 8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46506" name="Group 10"/>
          <p:cNvGrpSpPr>
            <a:grpSpLocks/>
          </p:cNvGrpSpPr>
          <p:nvPr/>
        </p:nvGrpSpPr>
        <p:grpSpPr bwMode="auto">
          <a:xfrm>
            <a:off x="2484438" y="1125538"/>
            <a:ext cx="3533775" cy="811212"/>
            <a:chOff x="657" y="663"/>
            <a:chExt cx="2226" cy="511"/>
          </a:xfrm>
        </p:grpSpPr>
        <p:graphicFrame>
          <p:nvGraphicFramePr>
            <p:cNvPr id="746501" name="Object 5"/>
            <p:cNvGraphicFramePr>
              <a:graphicFrameLocks noChangeAspect="1"/>
            </p:cNvGraphicFramePr>
            <p:nvPr/>
          </p:nvGraphicFramePr>
          <p:xfrm>
            <a:off x="657" y="663"/>
            <a:ext cx="990" cy="5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74" name="公式" r:id="rId3" imgW="787320" imgH="406080" progId="Equation.3">
                    <p:embed/>
                  </p:oleObj>
                </mc:Choice>
                <mc:Fallback>
                  <p:oleObj name="公式" r:id="rId3" imgW="78732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" y="663"/>
                          <a:ext cx="990" cy="511"/>
                        </a:xfrm>
                        <a:prstGeom prst="rect">
                          <a:avLst/>
                        </a:prstGeom>
                        <a:solidFill>
                          <a:schemeClr val="hlink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6503" name="Object 7"/>
            <p:cNvGraphicFramePr>
              <a:graphicFrameLocks noChangeAspect="1"/>
            </p:cNvGraphicFramePr>
            <p:nvPr/>
          </p:nvGraphicFramePr>
          <p:xfrm>
            <a:off x="1426" y="663"/>
            <a:ext cx="1457" cy="5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75" name="公式" r:id="rId5" imgW="1168200" imgH="406080" progId="Equation.3">
                    <p:embed/>
                  </p:oleObj>
                </mc:Choice>
                <mc:Fallback>
                  <p:oleObj name="公式" r:id="rId5" imgW="116820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26" y="663"/>
                          <a:ext cx="1457" cy="511"/>
                        </a:xfrm>
                        <a:prstGeom prst="rect">
                          <a:avLst/>
                        </a:prstGeom>
                        <a:solidFill>
                          <a:schemeClr val="hlink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46507" name="Text Box 11"/>
          <p:cNvSpPr txBox="1">
            <a:spLocks noChangeArrowheads="1"/>
          </p:cNvSpPr>
          <p:nvPr/>
        </p:nvSpPr>
        <p:spPr bwMode="hidden">
          <a:xfrm>
            <a:off x="323850" y="2349500"/>
            <a:ext cx="8496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打开后，输入为零，电感电流</a:t>
            </a:r>
            <a:r>
              <a:rPr lang="en-US" altLang="zh-CN" sz="28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iL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的零输入响应解析式为</a:t>
            </a:r>
          </a:p>
        </p:txBody>
      </p:sp>
      <p:sp>
        <p:nvSpPr>
          <p:cNvPr id="746509" name="Rectangle 13"/>
          <p:cNvSpPr>
            <a:spLocks noChangeArrowheads="1"/>
          </p:cNvSpPr>
          <p:nvPr/>
        </p:nvSpPr>
        <p:spPr bwMode="hidden">
          <a:xfrm>
            <a:off x="0" y="3252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6508" name="Object 12"/>
          <p:cNvGraphicFramePr>
            <a:graphicFrameLocks noChangeAspect="1"/>
          </p:cNvGraphicFramePr>
          <p:nvPr/>
        </p:nvGraphicFramePr>
        <p:xfrm>
          <a:off x="1835150" y="3357563"/>
          <a:ext cx="5473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6" name="公式" r:id="rId7" imgW="2451100" imgH="355600" progId="Equation.3">
                  <p:embed/>
                </p:oleObj>
              </mc:Choice>
              <mc:Fallback>
                <p:oleObj name="公式" r:id="rId7" imgW="24511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357563"/>
                        <a:ext cx="5473700" cy="787400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11" name="Rectangle 15"/>
          <p:cNvSpPr>
            <a:spLocks noChangeArrowheads="1"/>
          </p:cNvSpPr>
          <p:nvPr/>
        </p:nvSpPr>
        <p:spPr bwMode="hidden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6510" name="Object 14"/>
          <p:cNvGraphicFramePr>
            <a:graphicFrameLocks noChangeAspect="1"/>
          </p:cNvGraphicFramePr>
          <p:nvPr/>
        </p:nvGraphicFramePr>
        <p:xfrm>
          <a:off x="684213" y="4581525"/>
          <a:ext cx="79565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7" name="公式" r:id="rId9" imgW="4191000" imgH="228600" progId="Equation.3">
                  <p:embed/>
                </p:oleObj>
              </mc:Choice>
              <mc:Fallback>
                <p:oleObj name="公式" r:id="rId9" imgW="4191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581525"/>
                        <a:ext cx="7956550" cy="433388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12" name="Text Box 16"/>
          <p:cNvSpPr txBox="1">
            <a:spLocks noChangeArrowheads="1"/>
          </p:cNvSpPr>
          <p:nvPr/>
        </p:nvSpPr>
        <p:spPr bwMode="hidden">
          <a:xfrm>
            <a:off x="323850" y="5300663"/>
            <a:ext cx="8496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刚打开（即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t=0</a:t>
            </a:r>
            <a:r>
              <a:rPr lang="en-US" altLang="zh-CN" sz="2800" b="1" baseline="-25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）时，电压表两端电压为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46513" name="Text Box 17"/>
          <p:cNvSpPr txBox="1">
            <a:spLocks noChangeArrowheads="1"/>
          </p:cNvSpPr>
          <p:nvPr/>
        </p:nvSpPr>
        <p:spPr bwMode="hidden">
          <a:xfrm>
            <a:off x="2843213" y="59499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746516" name="Group 20"/>
          <p:cNvGrpSpPr>
            <a:grpSpLocks/>
          </p:cNvGrpSpPr>
          <p:nvPr/>
        </p:nvGrpSpPr>
        <p:grpSpPr bwMode="auto">
          <a:xfrm>
            <a:off x="1476375" y="5949950"/>
            <a:ext cx="6913563" cy="576263"/>
            <a:chOff x="884" y="3838"/>
            <a:chExt cx="4355" cy="363"/>
          </a:xfrm>
        </p:grpSpPr>
        <p:sp>
          <p:nvSpPr>
            <p:cNvPr id="746514" name="Text Box 18"/>
            <p:cNvSpPr txBox="1">
              <a:spLocks noChangeArrowheads="1"/>
            </p:cNvSpPr>
            <p:nvPr/>
          </p:nvSpPr>
          <p:spPr bwMode="hidden">
            <a:xfrm>
              <a:off x="884" y="3838"/>
              <a:ext cx="435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    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|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u</a:t>
              </a:r>
              <a:r>
                <a:rPr lang="en-US" altLang="zh-CN" sz="2800" b="1" baseline="-25000" dirty="0" err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V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0+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）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|=15kV</a:t>
              </a:r>
            </a:p>
          </p:txBody>
        </p:sp>
        <p:sp>
          <p:nvSpPr>
            <p:cNvPr id="746515" name="Rectangle 19"/>
            <p:cNvSpPr>
              <a:spLocks noChangeArrowheads="1"/>
            </p:cNvSpPr>
            <p:nvPr/>
          </p:nvSpPr>
          <p:spPr bwMode="hidden">
            <a:xfrm>
              <a:off x="1610" y="3838"/>
              <a:ext cx="1905" cy="363"/>
            </a:xfrm>
            <a:prstGeom prst="rect">
              <a:avLst/>
            </a:prstGeom>
            <a:noFill/>
            <a:ln w="47625" algn="ctr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46517" name="AutoShape 2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6676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6518" name="AutoShape 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316913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88110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46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6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6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46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50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4" name="Text Box 4"/>
          <p:cNvSpPr txBox="1">
            <a:spLocks noChangeArrowheads="1"/>
          </p:cNvSpPr>
          <p:nvPr/>
        </p:nvSpPr>
        <p:spPr bwMode="hidden">
          <a:xfrm>
            <a:off x="395288" y="333375"/>
            <a:ext cx="3744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可以看出：</a:t>
            </a:r>
          </a:p>
        </p:txBody>
      </p:sp>
      <p:sp>
        <p:nvSpPr>
          <p:cNvPr id="747525" name="Text Box 5"/>
          <p:cNvSpPr txBox="1">
            <a:spLocks noChangeArrowheads="1"/>
          </p:cNvSpPr>
          <p:nvPr/>
        </p:nvSpPr>
        <p:spPr bwMode="hidden">
          <a:xfrm>
            <a:off x="468313" y="1125538"/>
            <a:ext cx="842486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开关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打开瞬间，电感线圈两端即电压表两端出现了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 kV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的高电压，这就是我们通常所说的过电压。电压表内阻越大，电压表两端电压越大。此时，若不采取保护措施，电压表将立即损坏。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47526" name="Text Box 6"/>
          <p:cNvSpPr txBox="1">
            <a:spLocks noChangeArrowheads="1"/>
          </p:cNvSpPr>
          <p:nvPr/>
        </p:nvSpPr>
        <p:spPr bwMode="hidden">
          <a:xfrm>
            <a:off x="323850" y="3068638"/>
            <a:ext cx="8424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预防措施：</a:t>
            </a:r>
          </a:p>
        </p:txBody>
      </p:sp>
      <p:sp>
        <p:nvSpPr>
          <p:cNvPr id="747527" name="Text Box 7"/>
          <p:cNvSpPr txBox="1">
            <a:spLocks noChangeArrowheads="1"/>
          </p:cNvSpPr>
          <p:nvPr/>
        </p:nvSpPr>
        <p:spPr bwMode="hidden">
          <a:xfrm>
            <a:off x="323850" y="3860800"/>
            <a:ext cx="8569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）在开关打开瞬间，先将电压表拆除；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47528" name="Text Box 8"/>
          <p:cNvSpPr txBox="1">
            <a:spLocks noChangeArrowheads="1"/>
          </p:cNvSpPr>
          <p:nvPr/>
        </p:nvSpPr>
        <p:spPr bwMode="hidden">
          <a:xfrm>
            <a:off x="0" y="4581525"/>
            <a:ext cx="89646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）如上图所示在电压表两端并接一只二极管，利用二极管的单向导电性进行保护；</a:t>
            </a:r>
            <a:r>
              <a:rPr lang="zh-CN" altLang="en-US" dirty="0"/>
              <a:t> </a:t>
            </a:r>
          </a:p>
        </p:txBody>
      </p:sp>
      <p:sp>
        <p:nvSpPr>
          <p:cNvPr id="747529" name="Text Box 9"/>
          <p:cNvSpPr txBox="1">
            <a:spLocks noChangeArrowheads="1"/>
          </p:cNvSpPr>
          <p:nvPr/>
        </p:nvSpPr>
        <p:spPr bwMode="hidden">
          <a:xfrm>
            <a:off x="250825" y="5661025"/>
            <a:ext cx="87137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）工厂车间使用大电感的场合，常常出现电弧，这时要采用专门的灭弧罩进行灭弧。</a:t>
            </a:r>
          </a:p>
        </p:txBody>
      </p:sp>
      <p:sp>
        <p:nvSpPr>
          <p:cNvPr id="747530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80288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31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027988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6068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47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475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4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4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74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7475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7475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4" grpId="0"/>
      <p:bldP spid="747525" grpId="0"/>
      <p:bldP spid="747526" grpId="0"/>
      <p:bldP spid="747527" grpId="0"/>
      <p:bldP spid="747528" grpId="0"/>
      <p:bldP spid="7475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8" name="Text Box 4"/>
          <p:cNvSpPr txBox="1">
            <a:spLocks noChangeArrowheads="1"/>
          </p:cNvSpPr>
          <p:nvPr/>
        </p:nvSpPr>
        <p:spPr bwMode="hidden">
          <a:xfrm>
            <a:off x="395288" y="333375"/>
            <a:ext cx="8569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黑体" pitchFamily="2" charset="-122"/>
              </a:rPr>
              <a:t>二、</a:t>
            </a:r>
            <a:r>
              <a:rPr lang="en-US" altLang="zh-CN" sz="2800" b="1">
                <a:solidFill>
                  <a:srgbClr val="FF3300"/>
                </a:solidFill>
                <a:ea typeface="黑体" pitchFamily="2" charset="-122"/>
              </a:rPr>
              <a:t>RL</a:t>
            </a:r>
            <a:r>
              <a:rPr lang="zh-CN" altLang="en-US" sz="2800" b="1">
                <a:solidFill>
                  <a:srgbClr val="FF3300"/>
                </a:solidFill>
                <a:ea typeface="黑体" pitchFamily="2" charset="-122"/>
              </a:rPr>
              <a:t>电路的零状态响应</a:t>
            </a:r>
            <a:r>
              <a:rPr lang="zh-CN" altLang="en-US"/>
              <a:t> </a:t>
            </a:r>
          </a:p>
        </p:txBody>
      </p:sp>
      <p:pic>
        <p:nvPicPr>
          <p:cNvPr id="7485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8"/>
          <a:stretch>
            <a:fillRect/>
          </a:stretch>
        </p:blipFill>
        <p:spPr bwMode="hidden">
          <a:xfrm>
            <a:off x="395288" y="1196975"/>
            <a:ext cx="8532812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8550" name="AutoShape 6"/>
          <p:cNvSpPr>
            <a:spLocks noChangeArrowheads="1"/>
          </p:cNvSpPr>
          <p:nvPr/>
        </p:nvSpPr>
        <p:spPr bwMode="hidden">
          <a:xfrm>
            <a:off x="684213" y="4076700"/>
            <a:ext cx="6048375" cy="2376488"/>
          </a:xfrm>
          <a:prstGeom prst="wedgeRoundRectCallout">
            <a:avLst>
              <a:gd name="adj1" fmla="val 34935"/>
              <a:gd name="adj2" fmla="val -69773"/>
              <a:gd name="adj3" fmla="val 16667"/>
            </a:avLst>
          </a:prstGeom>
          <a:solidFill>
            <a:srgbClr val="CCFFCC"/>
          </a:solidFill>
          <a:ln w="44450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000">
                <a:solidFill>
                  <a:srgbClr val="6600CC"/>
                </a:solidFill>
              </a:rPr>
              <a:t>      </a:t>
            </a:r>
            <a:r>
              <a:rPr lang="zh-CN" altLang="en-US" sz="2000">
                <a:solidFill>
                  <a:srgbClr val="6600CC"/>
                </a:solidFill>
              </a:rPr>
              <a:t>图（</a:t>
            </a:r>
            <a:r>
              <a:rPr lang="en-US" altLang="zh-CN" sz="2000">
                <a:solidFill>
                  <a:srgbClr val="6600CC"/>
                </a:solidFill>
              </a:rPr>
              <a:t>a</a:t>
            </a:r>
            <a:r>
              <a:rPr lang="zh-CN" altLang="en-US" sz="2000">
                <a:solidFill>
                  <a:srgbClr val="6600CC"/>
                </a:solidFill>
              </a:rPr>
              <a:t>）所示电路中，开关转换前，电感电流为零，即</a:t>
            </a:r>
            <a:r>
              <a:rPr lang="en-US" altLang="zh-CN" sz="2000" i="1">
                <a:solidFill>
                  <a:srgbClr val="6600CC"/>
                </a:solidFill>
              </a:rPr>
              <a:t>i</a:t>
            </a:r>
            <a:r>
              <a:rPr lang="en-US" altLang="zh-CN" sz="2000" i="1" baseline="-25000">
                <a:solidFill>
                  <a:srgbClr val="6600CC"/>
                </a:solidFill>
              </a:rPr>
              <a:t>L</a:t>
            </a:r>
            <a:r>
              <a:rPr lang="zh-CN" altLang="en-US" sz="2000">
                <a:solidFill>
                  <a:srgbClr val="6600CC"/>
                </a:solidFill>
              </a:rPr>
              <a:t>（</a:t>
            </a:r>
            <a:r>
              <a:rPr lang="en-US" altLang="zh-CN" sz="2000">
                <a:solidFill>
                  <a:srgbClr val="6600CC"/>
                </a:solidFill>
              </a:rPr>
              <a:t>0 </a:t>
            </a:r>
            <a:r>
              <a:rPr lang="en-US" altLang="zh-CN" sz="2000" b="1">
                <a:solidFill>
                  <a:srgbClr val="6600CC"/>
                </a:solidFill>
              </a:rPr>
              <a:t>-</a:t>
            </a:r>
            <a:r>
              <a:rPr lang="zh-CN" altLang="en-US" sz="2000">
                <a:solidFill>
                  <a:srgbClr val="6600CC"/>
                </a:solidFill>
              </a:rPr>
              <a:t>）</a:t>
            </a:r>
            <a:r>
              <a:rPr lang="en-US" altLang="zh-CN" sz="2000">
                <a:solidFill>
                  <a:srgbClr val="6600CC"/>
                </a:solidFill>
              </a:rPr>
              <a:t>= 0</a:t>
            </a:r>
            <a:r>
              <a:rPr lang="zh-CN" altLang="en-US" sz="2000">
                <a:solidFill>
                  <a:srgbClr val="6600CC"/>
                </a:solidFill>
              </a:rPr>
              <a:t>，电感为零初始状态。开关由</a:t>
            </a:r>
            <a:r>
              <a:rPr lang="en-US" altLang="zh-CN" sz="2000">
                <a:solidFill>
                  <a:srgbClr val="6600CC"/>
                </a:solidFill>
              </a:rPr>
              <a:t>a</a:t>
            </a:r>
            <a:r>
              <a:rPr lang="zh-CN" altLang="en-US" sz="2000">
                <a:solidFill>
                  <a:srgbClr val="6600CC"/>
                </a:solidFill>
              </a:rPr>
              <a:t>打向</a:t>
            </a:r>
            <a:r>
              <a:rPr lang="en-US" altLang="zh-CN" sz="2000">
                <a:solidFill>
                  <a:srgbClr val="6600CC"/>
                </a:solidFill>
              </a:rPr>
              <a:t>b</a:t>
            </a:r>
            <a:r>
              <a:rPr lang="zh-CN" altLang="en-US" sz="2000">
                <a:solidFill>
                  <a:srgbClr val="6600CC"/>
                </a:solidFill>
              </a:rPr>
              <a:t>后，电流源与电感接通，如图（</a:t>
            </a:r>
            <a:r>
              <a:rPr lang="en-US" altLang="zh-CN" sz="2000">
                <a:solidFill>
                  <a:srgbClr val="6600CC"/>
                </a:solidFill>
              </a:rPr>
              <a:t>b</a:t>
            </a:r>
            <a:r>
              <a:rPr lang="zh-CN" altLang="en-US" sz="2000">
                <a:solidFill>
                  <a:srgbClr val="6600CC"/>
                </a:solidFill>
              </a:rPr>
              <a:t>）所示，电感内部开始储能，直至储能完毕，电路进入新的稳态，电感相当于短路。显然，换路后电路发生的过渡过程是</a:t>
            </a:r>
            <a:r>
              <a:rPr lang="en-US" altLang="zh-CN" sz="2000" i="1">
                <a:solidFill>
                  <a:srgbClr val="6600CC"/>
                </a:solidFill>
              </a:rPr>
              <a:t>RL</a:t>
            </a:r>
            <a:r>
              <a:rPr lang="zh-CN" altLang="en-US" sz="2000">
                <a:solidFill>
                  <a:srgbClr val="6600CC"/>
                </a:solidFill>
              </a:rPr>
              <a:t>电路的零状态响应。</a:t>
            </a:r>
          </a:p>
        </p:txBody>
      </p:sp>
      <p:sp>
        <p:nvSpPr>
          <p:cNvPr id="74855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4517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8552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01013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08533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8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8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74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4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48" grpId="0"/>
      <p:bldP spid="74855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2" name="Text Box 4"/>
          <p:cNvSpPr txBox="1">
            <a:spLocks noChangeArrowheads="1"/>
          </p:cNvSpPr>
          <p:nvPr/>
        </p:nvSpPr>
        <p:spPr bwMode="hidden">
          <a:xfrm>
            <a:off x="395288" y="333375"/>
            <a:ext cx="84248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以电感电流</a:t>
            </a:r>
            <a:r>
              <a:rPr lang="en-US" altLang="zh-CN" sz="28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为变量，可以列出换路后上图（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）所示电路的微分方程</a:t>
            </a:r>
          </a:p>
        </p:txBody>
      </p:sp>
      <p:sp>
        <p:nvSpPr>
          <p:cNvPr id="749574" name="Rectangle 6"/>
          <p:cNvSpPr>
            <a:spLocks noChangeArrowheads="1"/>
          </p:cNvSpPr>
          <p:nvPr/>
        </p:nvSpPr>
        <p:spPr bwMode="hidden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9573" name="Object 5"/>
          <p:cNvGraphicFramePr>
            <a:graphicFrameLocks noChangeAspect="1"/>
          </p:cNvGraphicFramePr>
          <p:nvPr/>
        </p:nvGraphicFramePr>
        <p:xfrm>
          <a:off x="3132138" y="1341438"/>
          <a:ext cx="2159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0" name="公式" r:id="rId3" imgW="977476" imgH="406224" progId="Equation.3">
                  <p:embed/>
                </p:oleObj>
              </mc:Choice>
              <mc:Fallback>
                <p:oleObj name="公式" r:id="rId3" imgW="977476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1341438"/>
                        <a:ext cx="2159000" cy="901700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9575" name="Text Box 7"/>
          <p:cNvSpPr txBox="1">
            <a:spLocks noChangeArrowheads="1"/>
          </p:cNvSpPr>
          <p:nvPr/>
        </p:nvSpPr>
        <p:spPr bwMode="hidden">
          <a:xfrm>
            <a:off x="468313" y="2492375"/>
            <a:ext cx="4967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解方程得到</a:t>
            </a:r>
          </a:p>
        </p:txBody>
      </p:sp>
      <p:sp>
        <p:nvSpPr>
          <p:cNvPr id="749577" name="Rectangle 9"/>
          <p:cNvSpPr>
            <a:spLocks noChangeArrowheads="1"/>
          </p:cNvSpPr>
          <p:nvPr/>
        </p:nvSpPr>
        <p:spPr bwMode="hidden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49579" name="Group 11"/>
          <p:cNvGrpSpPr>
            <a:grpSpLocks/>
          </p:cNvGrpSpPr>
          <p:nvPr/>
        </p:nvGrpSpPr>
        <p:grpSpPr bwMode="auto">
          <a:xfrm>
            <a:off x="2124075" y="3213100"/>
            <a:ext cx="6551613" cy="766763"/>
            <a:chOff x="1338" y="2024"/>
            <a:chExt cx="4127" cy="483"/>
          </a:xfrm>
        </p:grpSpPr>
        <p:graphicFrame>
          <p:nvGraphicFramePr>
            <p:cNvPr id="749576" name="Object 8"/>
            <p:cNvGraphicFramePr>
              <a:graphicFrameLocks noChangeAspect="1"/>
            </p:cNvGraphicFramePr>
            <p:nvPr/>
          </p:nvGraphicFramePr>
          <p:xfrm>
            <a:off x="1338" y="2024"/>
            <a:ext cx="2721" cy="4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291" name="公式" r:id="rId5" imgW="2146300" imgH="381000" progId="Equation.3">
                    <p:embed/>
                  </p:oleObj>
                </mc:Choice>
                <mc:Fallback>
                  <p:oleObj name="公式" r:id="rId5" imgW="21463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8" y="2024"/>
                          <a:ext cx="2721" cy="483"/>
                        </a:xfrm>
                        <a:prstGeom prst="rect">
                          <a:avLst/>
                        </a:prstGeom>
                        <a:solidFill>
                          <a:srgbClr val="FFBC9B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9578" name="Text Box 10"/>
            <p:cNvSpPr txBox="1">
              <a:spLocks noChangeArrowheads="1"/>
            </p:cNvSpPr>
            <p:nvPr/>
          </p:nvSpPr>
          <p:spPr bwMode="hidden">
            <a:xfrm>
              <a:off x="4377" y="2115"/>
              <a:ext cx="108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66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t≥0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en-US" dirty="0">
                  <a:solidFill>
                    <a:srgbClr val="FF0000"/>
                  </a:solidFill>
                </a:rPr>
                <a:t> </a:t>
              </a:r>
            </a:p>
          </p:txBody>
        </p:sp>
      </p:grpSp>
      <p:sp>
        <p:nvSpPr>
          <p:cNvPr id="749581" name="Text Box 13"/>
          <p:cNvSpPr txBox="1">
            <a:spLocks noChangeArrowheads="1"/>
          </p:cNvSpPr>
          <p:nvPr/>
        </p:nvSpPr>
        <p:spPr bwMode="hidden">
          <a:xfrm>
            <a:off x="323850" y="4508500"/>
            <a:ext cx="2519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【</a:t>
            </a:r>
            <a:r>
              <a:rPr lang="zh-CN" altLang="en-US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例</a:t>
            </a:r>
            <a:r>
              <a:rPr lang="en-US" altLang="zh-CN" sz="3600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】</a:t>
            </a:r>
            <a:endParaRPr lang="en-US" altLang="zh-CN" sz="3600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49582" name="Text Box 14"/>
          <p:cNvSpPr txBox="1">
            <a:spLocks noChangeArrowheads="1"/>
          </p:cNvSpPr>
          <p:nvPr/>
        </p:nvSpPr>
        <p:spPr bwMode="hidden">
          <a:xfrm>
            <a:off x="323850" y="5157788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电路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如下图（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）所示，已知电感电流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 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时闭合开关，求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的电感电流和电感电压。</a:t>
            </a:r>
          </a:p>
        </p:txBody>
      </p:sp>
      <p:sp>
        <p:nvSpPr>
          <p:cNvPr id="749583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812088" y="6308725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9584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3883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210364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74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85" decel="100000"/>
                                        <p:tgtEl>
                                          <p:spTgt spid="7495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85" decel="100000"/>
                                        <p:tgtEl>
                                          <p:spTgt spid="74958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958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385" fill="hold"/>
                                        <p:tgtEl>
                                          <p:spTgt spid="74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385" fill="hold"/>
                                        <p:tgtEl>
                                          <p:spTgt spid="74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4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9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9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572" grpId="0"/>
      <p:bldP spid="749575" grpId="0"/>
      <p:bldP spid="749581" grpId="0"/>
      <p:bldP spid="7495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/>
          <p:nvPr/>
        </p:nvSpPr>
        <p:spPr>
          <a:xfrm>
            <a:off x="5943600" y="2202534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开关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S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闭合后的 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？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5715000" y="2735934"/>
            <a:ext cx="2438400" cy="1600200"/>
            <a:chOff x="3648" y="912"/>
            <a:chExt cx="1536" cy="1008"/>
          </a:xfrm>
        </p:grpSpPr>
        <p:sp>
          <p:nvSpPr>
            <p:cNvPr id="51313" name="Line 4"/>
            <p:cNvSpPr/>
            <p:nvPr/>
          </p:nvSpPr>
          <p:spPr>
            <a:xfrm>
              <a:off x="3888" y="1536"/>
              <a:ext cx="12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314" name="Line 5"/>
            <p:cNvSpPr/>
            <p:nvPr/>
          </p:nvSpPr>
          <p:spPr>
            <a:xfrm flipV="1">
              <a:off x="3888" y="912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315" name="Line 6"/>
            <p:cNvSpPr/>
            <p:nvPr/>
          </p:nvSpPr>
          <p:spPr>
            <a:xfrm flipV="1">
              <a:off x="3888" y="1152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16" name="Line 7"/>
            <p:cNvSpPr/>
            <p:nvPr/>
          </p:nvSpPr>
          <p:spPr>
            <a:xfrm>
              <a:off x="3888" y="1152"/>
              <a:ext cx="110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17" name="Text Box 8"/>
            <p:cNvSpPr txBox="1"/>
            <p:nvPr/>
          </p:nvSpPr>
          <p:spPr>
            <a:xfrm>
              <a:off x="3840" y="1632"/>
              <a:ext cx="13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无过渡过程</a:t>
              </a:r>
            </a:p>
          </p:txBody>
        </p:sp>
        <p:sp>
          <p:nvSpPr>
            <p:cNvPr id="51318" name="Text Box 9"/>
            <p:cNvSpPr txBox="1"/>
            <p:nvPr/>
          </p:nvSpPr>
          <p:spPr>
            <a:xfrm>
              <a:off x="3648" y="912"/>
              <a:ext cx="20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2586" name="Text Box 10"/>
          <p:cNvSpPr txBox="1"/>
          <p:nvPr/>
        </p:nvSpPr>
        <p:spPr>
          <a:xfrm>
            <a:off x="152400" y="1288134"/>
            <a:ext cx="1752600" cy="4857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电阻电路</a:t>
            </a:r>
          </a:p>
        </p:txBody>
      </p:sp>
      <p:grpSp>
        <p:nvGrpSpPr>
          <p:cNvPr id="3" name="Group 11"/>
          <p:cNvGrpSpPr/>
          <p:nvPr/>
        </p:nvGrpSpPr>
        <p:grpSpPr>
          <a:xfrm>
            <a:off x="1905000" y="1761209"/>
            <a:ext cx="3346450" cy="2422525"/>
            <a:chOff x="912" y="1236"/>
            <a:chExt cx="2108" cy="1526"/>
          </a:xfrm>
        </p:grpSpPr>
        <p:sp>
          <p:nvSpPr>
            <p:cNvPr id="51296" name="Text Box 12"/>
            <p:cNvSpPr txBox="1"/>
            <p:nvPr/>
          </p:nvSpPr>
          <p:spPr>
            <a:xfrm>
              <a:off x="1997" y="1236"/>
              <a:ext cx="99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t </a:t>
              </a:r>
              <a:r>
                <a: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= 0</a:t>
              </a:r>
              <a:endPara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97" name="Rectangle 13"/>
            <p:cNvSpPr/>
            <p:nvPr/>
          </p:nvSpPr>
          <p:spPr>
            <a:xfrm>
              <a:off x="1297" y="2083"/>
              <a:ext cx="25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1298" name="Line 14"/>
            <p:cNvSpPr/>
            <p:nvPr/>
          </p:nvSpPr>
          <p:spPr>
            <a:xfrm>
              <a:off x="2560" y="1708"/>
              <a:ext cx="0" cy="105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299" name="Rectangle 15"/>
            <p:cNvSpPr/>
            <p:nvPr/>
          </p:nvSpPr>
          <p:spPr>
            <a:xfrm>
              <a:off x="2511" y="2052"/>
              <a:ext cx="107" cy="323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300" name="Rectangle 16"/>
            <p:cNvSpPr/>
            <p:nvPr/>
          </p:nvSpPr>
          <p:spPr>
            <a:xfrm>
              <a:off x="2181" y="2076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1301" name="Line 17"/>
            <p:cNvSpPr/>
            <p:nvPr/>
          </p:nvSpPr>
          <p:spPr>
            <a:xfrm>
              <a:off x="1925" y="1698"/>
              <a:ext cx="63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02" name="Line 18"/>
            <p:cNvSpPr/>
            <p:nvPr/>
          </p:nvSpPr>
          <p:spPr>
            <a:xfrm>
              <a:off x="1103" y="2749"/>
              <a:ext cx="146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03" name="Oval 19"/>
            <p:cNvSpPr/>
            <p:nvPr/>
          </p:nvSpPr>
          <p:spPr>
            <a:xfrm>
              <a:off x="912" y="2096"/>
              <a:ext cx="373" cy="314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304" name="Line 20"/>
            <p:cNvSpPr/>
            <p:nvPr/>
          </p:nvSpPr>
          <p:spPr>
            <a:xfrm>
              <a:off x="1087" y="1696"/>
              <a:ext cx="0" cy="10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305" name="Rectangle 21"/>
            <p:cNvSpPr/>
            <p:nvPr/>
          </p:nvSpPr>
          <p:spPr>
            <a:xfrm>
              <a:off x="1061" y="1756"/>
              <a:ext cx="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1306" name="Rectangle 22"/>
            <p:cNvSpPr/>
            <p:nvPr/>
          </p:nvSpPr>
          <p:spPr>
            <a:xfrm>
              <a:off x="1067" y="227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1307" name="Text Box 23"/>
            <p:cNvSpPr txBox="1"/>
            <p:nvPr/>
          </p:nvSpPr>
          <p:spPr>
            <a:xfrm>
              <a:off x="2728" y="1650"/>
              <a:ext cx="2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51308" name="Line 24"/>
            <p:cNvSpPr/>
            <p:nvPr/>
          </p:nvSpPr>
          <p:spPr>
            <a:xfrm>
              <a:off x="1084" y="1698"/>
              <a:ext cx="48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09" name="Line 25"/>
            <p:cNvSpPr/>
            <p:nvPr/>
          </p:nvSpPr>
          <p:spPr>
            <a:xfrm flipV="1">
              <a:off x="1558" y="1614"/>
              <a:ext cx="391" cy="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10" name="Text Box 26"/>
            <p:cNvSpPr txBox="1"/>
            <p:nvPr/>
          </p:nvSpPr>
          <p:spPr>
            <a:xfrm>
              <a:off x="1319" y="1327"/>
              <a:ext cx="38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1311" name="Line 27"/>
            <p:cNvSpPr/>
            <p:nvPr/>
          </p:nvSpPr>
          <p:spPr>
            <a:xfrm>
              <a:off x="1664" y="1493"/>
              <a:ext cx="193" cy="28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51312" name="Line 28"/>
            <p:cNvSpPr/>
            <p:nvPr/>
          </p:nvSpPr>
          <p:spPr>
            <a:xfrm>
              <a:off x="2832" y="1932"/>
              <a:ext cx="0" cy="5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1211" name="AutoShape 29"/>
          <p:cNvSpPr/>
          <p:nvPr/>
        </p:nvSpPr>
        <p:spPr>
          <a:xfrm>
            <a:off x="289719" y="573229"/>
            <a:ext cx="7558881" cy="457200"/>
          </a:xfrm>
          <a:prstGeom prst="wedgeRoundRectCallout">
            <a:avLst>
              <a:gd name="adj1" fmla="val 35417"/>
              <a:gd name="adj2" fmla="val 45833"/>
              <a:gd name="adj3" fmla="val 16667"/>
            </a:avLst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产生过渡过程的电路及原因</a:t>
            </a:r>
          </a:p>
        </p:txBody>
      </p:sp>
      <p:sp>
        <p:nvSpPr>
          <p:cNvPr id="152606" name="Text Box 30"/>
          <p:cNvSpPr txBox="1"/>
          <p:nvPr/>
        </p:nvSpPr>
        <p:spPr>
          <a:xfrm>
            <a:off x="2209800" y="5493422"/>
            <a:ext cx="510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电阻电路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不存在过渡过程。</a:t>
            </a:r>
          </a:p>
        </p:txBody>
      </p:sp>
      <p:sp>
        <p:nvSpPr>
          <p:cNvPr id="152607" name="Text Box 31"/>
          <p:cNvSpPr txBox="1"/>
          <p:nvPr/>
        </p:nvSpPr>
        <p:spPr>
          <a:xfrm>
            <a:off x="2057400" y="4564734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从一个稳态到另一个稳态，不需要过渡时间</a:t>
            </a:r>
          </a:p>
        </p:txBody>
      </p:sp>
      <p:sp>
        <p:nvSpPr>
          <p:cNvPr id="152608" name="Rectangle 32"/>
          <p:cNvSpPr/>
          <p:nvPr/>
        </p:nvSpPr>
        <p:spPr>
          <a:xfrm>
            <a:off x="1828800" y="1897734"/>
            <a:ext cx="6705600" cy="41910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09" name="Text Box 33"/>
          <p:cNvSpPr txBox="1"/>
          <p:nvPr/>
        </p:nvSpPr>
        <p:spPr>
          <a:xfrm>
            <a:off x="1981200" y="1226222"/>
            <a:ext cx="58674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电阻电路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不存在过渡过程。</a:t>
            </a:r>
          </a:p>
        </p:txBody>
      </p:sp>
      <p:grpSp>
        <p:nvGrpSpPr>
          <p:cNvPr id="4" name="Group 34"/>
          <p:cNvGrpSpPr/>
          <p:nvPr/>
        </p:nvGrpSpPr>
        <p:grpSpPr>
          <a:xfrm>
            <a:off x="1733550" y="2354934"/>
            <a:ext cx="3448050" cy="1828800"/>
            <a:chOff x="804" y="432"/>
            <a:chExt cx="2307" cy="1392"/>
          </a:xfrm>
        </p:grpSpPr>
        <p:sp>
          <p:nvSpPr>
            <p:cNvPr id="51274" name="Rectangle 35"/>
            <p:cNvSpPr/>
            <p:nvPr/>
          </p:nvSpPr>
          <p:spPr>
            <a:xfrm>
              <a:off x="1073" y="1245"/>
              <a:ext cx="271" cy="34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1275" name="Text Box 36"/>
            <p:cNvSpPr txBox="1"/>
            <p:nvPr/>
          </p:nvSpPr>
          <p:spPr>
            <a:xfrm>
              <a:off x="1140" y="432"/>
              <a:ext cx="28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1276" name="Rectangle 37"/>
            <p:cNvSpPr/>
            <p:nvPr/>
          </p:nvSpPr>
          <p:spPr>
            <a:xfrm>
              <a:off x="1812" y="432"/>
              <a:ext cx="259" cy="34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1277" name="Oval 38"/>
            <p:cNvSpPr/>
            <p:nvPr/>
          </p:nvSpPr>
          <p:spPr>
            <a:xfrm>
              <a:off x="804" y="1171"/>
              <a:ext cx="270" cy="287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278" name="Line 39"/>
            <p:cNvSpPr/>
            <p:nvPr/>
          </p:nvSpPr>
          <p:spPr>
            <a:xfrm>
              <a:off x="939" y="805"/>
              <a:ext cx="0" cy="10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279" name="Rectangle 40"/>
            <p:cNvSpPr/>
            <p:nvPr/>
          </p:nvSpPr>
          <p:spPr>
            <a:xfrm>
              <a:off x="960" y="960"/>
              <a:ext cx="259" cy="39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1280" name="Rectangle 41"/>
            <p:cNvSpPr/>
            <p:nvPr/>
          </p:nvSpPr>
          <p:spPr>
            <a:xfrm>
              <a:off x="973" y="1331"/>
              <a:ext cx="242" cy="39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1281" name="Line 42"/>
            <p:cNvSpPr/>
            <p:nvPr/>
          </p:nvSpPr>
          <p:spPr>
            <a:xfrm>
              <a:off x="1578" y="813"/>
              <a:ext cx="10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1282" name="Group 43"/>
            <p:cNvGrpSpPr/>
            <p:nvPr/>
          </p:nvGrpSpPr>
          <p:grpSpPr>
            <a:xfrm>
              <a:off x="2408" y="805"/>
              <a:ext cx="352" cy="1019"/>
              <a:chOff x="3072" y="1296"/>
              <a:chExt cx="192" cy="768"/>
            </a:xfrm>
          </p:grpSpPr>
          <p:sp>
            <p:nvSpPr>
              <p:cNvPr id="51292" name="Line 44"/>
              <p:cNvSpPr/>
              <p:nvPr/>
            </p:nvSpPr>
            <p:spPr>
              <a:xfrm>
                <a:off x="3072" y="1632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93" name="Line 45"/>
              <p:cNvSpPr/>
              <p:nvPr/>
            </p:nvSpPr>
            <p:spPr>
              <a:xfrm>
                <a:off x="3072" y="172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94" name="Line 46"/>
              <p:cNvSpPr/>
              <p:nvPr/>
            </p:nvSpPr>
            <p:spPr>
              <a:xfrm flipV="1">
                <a:off x="3168" y="1296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95" name="Line 47"/>
              <p:cNvSpPr/>
              <p:nvPr/>
            </p:nvSpPr>
            <p:spPr>
              <a:xfrm flipV="1">
                <a:off x="3168" y="1728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283" name="Line 48"/>
            <p:cNvSpPr/>
            <p:nvPr/>
          </p:nvSpPr>
          <p:spPr>
            <a:xfrm>
              <a:off x="933" y="1818"/>
              <a:ext cx="165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1284" name="Group 49"/>
            <p:cNvGrpSpPr/>
            <p:nvPr/>
          </p:nvGrpSpPr>
          <p:grpSpPr>
            <a:xfrm>
              <a:off x="939" y="603"/>
              <a:ext cx="587" cy="271"/>
              <a:chOff x="3120" y="1872"/>
              <a:chExt cx="384" cy="192"/>
            </a:xfrm>
          </p:grpSpPr>
          <p:sp>
            <p:nvSpPr>
              <p:cNvPr id="51289" name="Line 50"/>
              <p:cNvSpPr/>
              <p:nvPr/>
            </p:nvSpPr>
            <p:spPr>
              <a:xfrm>
                <a:off x="3120" y="2016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90" name="Line 51"/>
              <p:cNvSpPr/>
              <p:nvPr/>
            </p:nvSpPr>
            <p:spPr>
              <a:xfrm flipV="1">
                <a:off x="3312" y="1920"/>
                <a:ext cx="192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91" name="Line 52"/>
              <p:cNvSpPr/>
              <p:nvPr/>
            </p:nvSpPr>
            <p:spPr>
              <a:xfrm>
                <a:off x="3408" y="1872"/>
                <a:ext cx="96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51285" name="Text Box 53"/>
            <p:cNvSpPr txBox="1"/>
            <p:nvPr/>
          </p:nvSpPr>
          <p:spPr>
            <a:xfrm>
              <a:off x="2688" y="1391"/>
              <a:ext cx="423" cy="34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1286" name="Rectangle 54"/>
            <p:cNvSpPr/>
            <p:nvPr/>
          </p:nvSpPr>
          <p:spPr>
            <a:xfrm>
              <a:off x="1764" y="732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287" name="Line 55"/>
            <p:cNvSpPr/>
            <p:nvPr/>
          </p:nvSpPr>
          <p:spPr>
            <a:xfrm>
              <a:off x="2304" y="1056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288" name="Rectangle 56"/>
            <p:cNvSpPr/>
            <p:nvPr/>
          </p:nvSpPr>
          <p:spPr>
            <a:xfrm>
              <a:off x="1944" y="1104"/>
              <a:ext cx="363" cy="39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i="1" baseline="-250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2633" name="Text Box 57"/>
          <p:cNvSpPr txBox="1"/>
          <p:nvPr/>
        </p:nvSpPr>
        <p:spPr>
          <a:xfrm>
            <a:off x="5715000" y="2354934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S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闭合后的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？</a:t>
            </a:r>
            <a:endParaRPr lang="zh-CN" altLang="en-US" b="1" baseline="-250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Group 58"/>
          <p:cNvGrpSpPr/>
          <p:nvPr/>
        </p:nvGrpSpPr>
        <p:grpSpPr>
          <a:xfrm>
            <a:off x="5105400" y="2583534"/>
            <a:ext cx="3098800" cy="1951038"/>
            <a:chOff x="3328" y="480"/>
            <a:chExt cx="1952" cy="1229"/>
          </a:xfrm>
        </p:grpSpPr>
        <p:sp>
          <p:nvSpPr>
            <p:cNvPr id="51271" name="Line 59"/>
            <p:cNvSpPr/>
            <p:nvPr/>
          </p:nvSpPr>
          <p:spPr>
            <a:xfrm>
              <a:off x="3660" y="1584"/>
              <a:ext cx="129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272" name="Line 60"/>
            <p:cNvSpPr/>
            <p:nvPr/>
          </p:nvSpPr>
          <p:spPr>
            <a:xfrm flipV="1">
              <a:off x="3660" y="568"/>
              <a:ext cx="0" cy="101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273" name="Text Box 61"/>
            <p:cNvSpPr txBox="1"/>
            <p:nvPr/>
          </p:nvSpPr>
          <p:spPr>
            <a:xfrm>
              <a:off x="5002" y="1382"/>
              <a:ext cx="2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t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1206" name="Object 62"/>
            <p:cNvGraphicFramePr/>
            <p:nvPr/>
          </p:nvGraphicFramePr>
          <p:xfrm>
            <a:off x="3328" y="480"/>
            <a:ext cx="309" cy="4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24" r:id="rId4" imgW="190500" imgH="228600" progId="Equation.3">
                    <p:embed/>
                  </p:oleObj>
                </mc:Choice>
                <mc:Fallback>
                  <p:oleObj r:id="rId4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328" y="480"/>
                          <a:ext cx="309" cy="4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2639" name="Line 63"/>
          <p:cNvSpPr/>
          <p:nvPr/>
        </p:nvSpPr>
        <p:spPr>
          <a:xfrm>
            <a:off x="5641975" y="3345534"/>
            <a:ext cx="2130425" cy="0"/>
          </a:xfrm>
          <a:prstGeom prst="line">
            <a:avLst/>
          </a:prstGeom>
          <a:ln w="57150" cap="flat" cmpd="sng">
            <a:solidFill>
              <a:srgbClr val="0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2640" name="Text Box 64"/>
          <p:cNvSpPr txBox="1"/>
          <p:nvPr/>
        </p:nvSpPr>
        <p:spPr>
          <a:xfrm>
            <a:off x="5181600" y="3193134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endParaRPr lang="en-US" altLang="zh-CN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641" name="Freeform 65"/>
          <p:cNvSpPr/>
          <p:nvPr/>
        </p:nvSpPr>
        <p:spPr>
          <a:xfrm>
            <a:off x="5638800" y="3345534"/>
            <a:ext cx="1984375" cy="990600"/>
          </a:xfrm>
          <a:custGeom>
            <a:avLst/>
            <a:gdLst>
              <a:gd name="txL" fmla="*/ 0 w 1296"/>
              <a:gd name="txT" fmla="*/ 0 h 448"/>
              <a:gd name="txR" fmla="*/ 1296 w 1296"/>
              <a:gd name="txB" fmla="*/ 448 h 448"/>
            </a:gdLst>
            <a:ahLst/>
            <a:cxnLst>
              <a:cxn ang="0">
                <a:pos x="0" y="990600"/>
              </a:cxn>
              <a:cxn ang="0">
                <a:pos x="661458" y="247650"/>
              </a:cxn>
              <a:cxn ang="0">
                <a:pos x="1322917" y="35379"/>
              </a:cxn>
              <a:cxn ang="0">
                <a:pos x="1984375" y="35379"/>
              </a:cxn>
            </a:cxnLst>
            <a:rect l="txL" t="txT" r="txR" b="txB"/>
            <a:pathLst>
              <a:path w="1296" h="448">
                <a:moveTo>
                  <a:pt x="0" y="448"/>
                </a:moveTo>
                <a:cubicBezTo>
                  <a:pt x="144" y="316"/>
                  <a:pt x="288" y="184"/>
                  <a:pt x="432" y="112"/>
                </a:cubicBezTo>
                <a:cubicBezTo>
                  <a:pt x="576" y="40"/>
                  <a:pt x="720" y="32"/>
                  <a:pt x="864" y="16"/>
                </a:cubicBezTo>
                <a:cubicBezTo>
                  <a:pt x="1008" y="0"/>
                  <a:pt x="1224" y="16"/>
                  <a:pt x="1296" y="16"/>
                </a:cubicBezTo>
              </a:path>
            </a:pathLst>
          </a:custGeom>
          <a:noFill/>
          <a:ln w="571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42" name="Text Box 66"/>
          <p:cNvSpPr txBox="1"/>
          <p:nvPr/>
        </p:nvSpPr>
        <p:spPr>
          <a:xfrm>
            <a:off x="1752600" y="5326734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从一个稳态到另一个稳态，需要过渡时间</a:t>
            </a:r>
          </a:p>
        </p:txBody>
      </p:sp>
      <p:sp>
        <p:nvSpPr>
          <p:cNvPr id="152643" name="Line 67"/>
          <p:cNvSpPr/>
          <p:nvPr/>
        </p:nvSpPr>
        <p:spPr>
          <a:xfrm>
            <a:off x="7162800" y="2812134"/>
            <a:ext cx="0" cy="1524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152644" name="Text Box 68"/>
          <p:cNvSpPr txBox="1"/>
          <p:nvPr/>
        </p:nvSpPr>
        <p:spPr>
          <a:xfrm>
            <a:off x="6934200" y="4259934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0</a:t>
            </a:r>
            <a:endParaRPr lang="en-US" altLang="zh-CN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645" name="Text Box 69"/>
          <p:cNvSpPr txBox="1"/>
          <p:nvPr/>
        </p:nvSpPr>
        <p:spPr>
          <a:xfrm>
            <a:off x="1752600" y="4793334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经过 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0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时间后，电路达到新稳态</a:t>
            </a:r>
          </a:p>
        </p:txBody>
      </p:sp>
      <p:sp>
        <p:nvSpPr>
          <p:cNvPr id="152646" name="Line 70"/>
          <p:cNvSpPr/>
          <p:nvPr/>
        </p:nvSpPr>
        <p:spPr>
          <a:xfrm flipH="1">
            <a:off x="5867400" y="4488534"/>
            <a:ext cx="990600" cy="3810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2647" name="Text Box 71"/>
          <p:cNvSpPr txBox="1"/>
          <p:nvPr/>
        </p:nvSpPr>
        <p:spPr>
          <a:xfrm>
            <a:off x="1752600" y="5936334"/>
            <a:ext cx="487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电容电路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存在过渡过程。</a:t>
            </a:r>
          </a:p>
        </p:txBody>
      </p:sp>
      <p:sp>
        <p:nvSpPr>
          <p:cNvPr id="152648" name="Rectangle 72"/>
          <p:cNvSpPr/>
          <p:nvPr/>
        </p:nvSpPr>
        <p:spPr>
          <a:xfrm>
            <a:off x="1676400" y="2202534"/>
            <a:ext cx="6553200" cy="41910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49" name="Text Box 73"/>
          <p:cNvSpPr txBox="1"/>
          <p:nvPr/>
        </p:nvSpPr>
        <p:spPr>
          <a:xfrm>
            <a:off x="1981200" y="2064422"/>
            <a:ext cx="4876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电容电路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存在过渡过程。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2650" name="Object 74"/>
          <p:cNvGraphicFramePr/>
          <p:nvPr>
            <p:extLst>
              <p:ext uri="{D42A27DB-BD31-4B8C-83A1-F6EECF244321}">
                <p14:modId xmlns:p14="http://schemas.microsoft.com/office/powerpoint/2010/main" val="765555127"/>
              </p:ext>
            </p:extLst>
          </p:nvPr>
        </p:nvGraphicFramePr>
        <p:xfrm>
          <a:off x="3437398" y="2726409"/>
          <a:ext cx="407511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5" r:id="rId6" imgW="1282065" imgH="393700" progId="Equation.3">
                  <p:embed/>
                </p:oleObj>
              </mc:Choice>
              <mc:Fallback>
                <p:oleObj r:id="rId6" imgW="12820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37398" y="2726409"/>
                        <a:ext cx="4075112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5"/>
          <p:cNvGrpSpPr/>
          <p:nvPr/>
        </p:nvGrpSpPr>
        <p:grpSpPr>
          <a:xfrm>
            <a:off x="1674813" y="3726534"/>
            <a:ext cx="3354387" cy="1885950"/>
            <a:chOff x="672" y="348"/>
            <a:chExt cx="2113" cy="1344"/>
          </a:xfrm>
        </p:grpSpPr>
        <p:sp>
          <p:nvSpPr>
            <p:cNvPr id="51248" name="Line 76"/>
            <p:cNvSpPr/>
            <p:nvPr/>
          </p:nvSpPr>
          <p:spPr>
            <a:xfrm>
              <a:off x="1728" y="768"/>
              <a:ext cx="96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249" name="Line 77"/>
            <p:cNvSpPr/>
            <p:nvPr/>
          </p:nvSpPr>
          <p:spPr>
            <a:xfrm flipH="1" flipV="1">
              <a:off x="2688" y="768"/>
              <a:ext cx="6" cy="26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1250" name="Group 78"/>
            <p:cNvGrpSpPr/>
            <p:nvPr/>
          </p:nvGrpSpPr>
          <p:grpSpPr>
            <a:xfrm>
              <a:off x="672" y="348"/>
              <a:ext cx="2113" cy="1332"/>
              <a:chOff x="672" y="348"/>
              <a:chExt cx="2113" cy="1332"/>
            </a:xfrm>
          </p:grpSpPr>
          <p:sp>
            <p:nvSpPr>
              <p:cNvPr id="51252" name="Text Box 79"/>
              <p:cNvSpPr txBox="1"/>
              <p:nvPr/>
            </p:nvSpPr>
            <p:spPr>
              <a:xfrm>
                <a:off x="1548" y="348"/>
                <a:ext cx="299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latin typeface="Times New Roman" panose="02020603050405020304" pitchFamily="18" charset="0"/>
                  </a:rPr>
                  <a:t>K</a:t>
                </a:r>
              </a:p>
            </p:txBody>
          </p:sp>
          <p:sp>
            <p:nvSpPr>
              <p:cNvPr id="51253" name="Rectangle 80"/>
              <p:cNvSpPr/>
              <p:nvPr/>
            </p:nvSpPr>
            <p:spPr>
              <a:xfrm>
                <a:off x="2059" y="396"/>
                <a:ext cx="265" cy="36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R</a:t>
                </a:r>
              </a:p>
            </p:txBody>
          </p:sp>
          <p:sp>
            <p:nvSpPr>
              <p:cNvPr id="51254" name="Rectangle 81"/>
              <p:cNvSpPr/>
              <p:nvPr/>
            </p:nvSpPr>
            <p:spPr>
              <a:xfrm>
                <a:off x="672" y="1068"/>
                <a:ext cx="278" cy="36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U</a:t>
                </a:r>
              </a:p>
            </p:txBody>
          </p:sp>
          <p:sp>
            <p:nvSpPr>
              <p:cNvPr id="51255" name="Oval 82"/>
              <p:cNvSpPr/>
              <p:nvPr/>
            </p:nvSpPr>
            <p:spPr>
              <a:xfrm>
                <a:off x="1032" y="1090"/>
                <a:ext cx="277" cy="290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256" name="Line 83"/>
              <p:cNvSpPr/>
              <p:nvPr/>
            </p:nvSpPr>
            <p:spPr>
              <a:xfrm>
                <a:off x="1171" y="780"/>
                <a:ext cx="0" cy="8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51257" name="Rectangle 84"/>
              <p:cNvSpPr/>
              <p:nvPr/>
            </p:nvSpPr>
            <p:spPr>
              <a:xfrm>
                <a:off x="1182" y="848"/>
                <a:ext cx="244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51258" name="Rectangle 85"/>
              <p:cNvSpPr/>
              <p:nvPr/>
            </p:nvSpPr>
            <p:spPr>
              <a:xfrm>
                <a:off x="1194" y="1219"/>
                <a:ext cx="228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_</a:t>
                </a:r>
              </a:p>
            </p:txBody>
          </p:sp>
          <p:sp>
            <p:nvSpPr>
              <p:cNvPr id="51259" name="Rectangle 86"/>
              <p:cNvSpPr/>
              <p:nvPr/>
            </p:nvSpPr>
            <p:spPr>
              <a:xfrm>
                <a:off x="1970" y="706"/>
                <a:ext cx="344" cy="109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260" name="Line 87"/>
              <p:cNvSpPr/>
              <p:nvPr/>
            </p:nvSpPr>
            <p:spPr>
              <a:xfrm>
                <a:off x="1163" y="1680"/>
                <a:ext cx="152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61" name="Line 88"/>
              <p:cNvSpPr/>
              <p:nvPr/>
            </p:nvSpPr>
            <p:spPr>
              <a:xfrm>
                <a:off x="1163" y="779"/>
                <a:ext cx="263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62" name="Line 89"/>
              <p:cNvSpPr/>
              <p:nvPr/>
            </p:nvSpPr>
            <p:spPr>
              <a:xfrm flipV="1">
                <a:off x="1414" y="659"/>
                <a:ext cx="239" cy="12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63" name="Line 90"/>
              <p:cNvSpPr/>
              <p:nvPr/>
            </p:nvSpPr>
            <p:spPr>
              <a:xfrm>
                <a:off x="1474" y="623"/>
                <a:ext cx="119" cy="24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1264" name="Line 91"/>
              <p:cNvSpPr/>
              <p:nvPr/>
            </p:nvSpPr>
            <p:spPr>
              <a:xfrm>
                <a:off x="2688" y="768"/>
                <a:ext cx="0" cy="24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1265" name="Text Box 92"/>
              <p:cNvSpPr txBox="1"/>
              <p:nvPr/>
            </p:nvSpPr>
            <p:spPr>
              <a:xfrm>
                <a:off x="1532" y="787"/>
                <a:ext cx="418" cy="37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0</a:t>
                </a:r>
                <a:endParaRPr lang="en-US" altLang="zh-CN" sz="2800" b="1" i="1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51266" name="Group 93"/>
              <p:cNvGrpSpPr/>
              <p:nvPr/>
            </p:nvGrpSpPr>
            <p:grpSpPr>
              <a:xfrm>
                <a:off x="2682" y="1036"/>
                <a:ext cx="103" cy="410"/>
                <a:chOff x="2160" y="1198"/>
                <a:chExt cx="97" cy="246"/>
              </a:xfrm>
            </p:grpSpPr>
            <p:sp>
              <p:nvSpPr>
                <p:cNvPr id="51268" name="Arc 94"/>
                <p:cNvSpPr/>
                <p:nvPr/>
              </p:nvSpPr>
              <p:spPr>
                <a:xfrm>
                  <a:off x="2160" y="1198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1269" name="Arc 95"/>
                <p:cNvSpPr/>
                <p:nvPr/>
              </p:nvSpPr>
              <p:spPr>
                <a:xfrm>
                  <a:off x="2160" y="1280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1270" name="Arc 96"/>
                <p:cNvSpPr/>
                <p:nvPr/>
              </p:nvSpPr>
              <p:spPr>
                <a:xfrm>
                  <a:off x="2160" y="1362"/>
                  <a:ext cx="97" cy="82"/>
                </a:xfrm>
                <a:custGeom>
                  <a:avLst/>
                  <a:gdLst>
                    <a:gd name="txL" fmla="*/ 0 w 21825"/>
                    <a:gd name="txT" fmla="*/ 0 h 43200"/>
                    <a:gd name="txR" fmla="*/ 21825 w 21825"/>
                    <a:gd name="txB" fmla="*/ 43200 h 43200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1825" h="43200" fill="none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</a:path>
                    <a:path w="21825" h="43200" stroke="0">
                      <a:moveTo>
                        <a:pt x="0" y="1"/>
                      </a:moveTo>
                      <a:cubicBezTo>
                        <a:pt x="74" y="0"/>
                        <a:pt x="149" y="-1"/>
                        <a:pt x="225" y="0"/>
                      </a:cubicBezTo>
                      <a:cubicBezTo>
                        <a:pt x="12154" y="0"/>
                        <a:pt x="21825" y="9670"/>
                        <a:pt x="21825" y="21600"/>
                      </a:cubicBezTo>
                      <a:cubicBezTo>
                        <a:pt x="21825" y="33529"/>
                        <a:pt x="12154" y="43199"/>
                        <a:pt x="225" y="43200"/>
                      </a:cubicBezTo>
                      <a:lnTo>
                        <a:pt x="225" y="21600"/>
                      </a:lnTo>
                      <a:close/>
                    </a:path>
                  </a:pathLst>
                </a:custGeom>
                <a:noFill/>
                <a:ln w="38100" cap="rnd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1267" name="Text Box 97"/>
              <p:cNvSpPr txBox="1"/>
              <p:nvPr/>
            </p:nvSpPr>
            <p:spPr>
              <a:xfrm>
                <a:off x="2325" y="1039"/>
                <a:ext cx="271" cy="37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r>
                  <a:rPr lang="en-US" altLang="zh-CN" sz="28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L</a:t>
                </a:r>
                <a:endParaRPr lang="en-US" altLang="zh-CN" sz="2800" b="1" i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1251" name="Line 98"/>
            <p:cNvSpPr/>
            <p:nvPr/>
          </p:nvSpPr>
          <p:spPr>
            <a:xfrm>
              <a:off x="2688" y="1452"/>
              <a:ext cx="0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99"/>
          <p:cNvGrpSpPr/>
          <p:nvPr/>
        </p:nvGrpSpPr>
        <p:grpSpPr>
          <a:xfrm>
            <a:off x="6019800" y="3878934"/>
            <a:ext cx="2514600" cy="2062163"/>
            <a:chOff x="3852" y="480"/>
            <a:chExt cx="1584" cy="1299"/>
          </a:xfrm>
        </p:grpSpPr>
        <p:sp>
          <p:nvSpPr>
            <p:cNvPr id="51245" name="Text Box 100"/>
            <p:cNvSpPr txBox="1"/>
            <p:nvPr/>
          </p:nvSpPr>
          <p:spPr>
            <a:xfrm>
              <a:off x="5196" y="1452"/>
              <a:ext cx="2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t</a:t>
              </a:r>
              <a:endPara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46" name="Line 101"/>
            <p:cNvSpPr/>
            <p:nvPr/>
          </p:nvSpPr>
          <p:spPr>
            <a:xfrm>
              <a:off x="3852" y="1608"/>
              <a:ext cx="134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1247" name="Line 102"/>
            <p:cNvSpPr/>
            <p:nvPr/>
          </p:nvSpPr>
          <p:spPr>
            <a:xfrm flipV="1">
              <a:off x="3852" y="636"/>
              <a:ext cx="0" cy="97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1205" name="Object 103"/>
            <p:cNvGraphicFramePr/>
            <p:nvPr/>
          </p:nvGraphicFramePr>
          <p:xfrm>
            <a:off x="3913" y="480"/>
            <a:ext cx="263" cy="4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26" r:id="rId8" imgW="139700" imgH="215900" progId="Equation.3">
                    <p:embed/>
                  </p:oleObj>
                </mc:Choice>
                <mc:Fallback>
                  <p:oleObj r:id="rId8" imgW="1397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913" y="480"/>
                          <a:ext cx="263" cy="4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2680" name="Object 104"/>
          <p:cNvGraphicFramePr/>
          <p:nvPr>
            <p:extLst>
              <p:ext uri="{D42A27DB-BD31-4B8C-83A1-F6EECF244321}">
                <p14:modId xmlns:p14="http://schemas.microsoft.com/office/powerpoint/2010/main" val="607222610"/>
              </p:ext>
            </p:extLst>
          </p:nvPr>
        </p:nvGraphicFramePr>
        <p:xfrm>
          <a:off x="5592763" y="4336134"/>
          <a:ext cx="427037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7" r:id="rId10" imgW="190500" imgH="393700" progId="Equation.3">
                  <p:embed/>
                </p:oleObj>
              </mc:Choice>
              <mc:Fallback>
                <p:oleObj r:id="rId10" imgW="1905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92763" y="4336134"/>
                        <a:ext cx="427037" cy="730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681" name="Line 105"/>
          <p:cNvSpPr/>
          <p:nvPr/>
        </p:nvSpPr>
        <p:spPr>
          <a:xfrm>
            <a:off x="6019800" y="4717134"/>
            <a:ext cx="2209800" cy="0"/>
          </a:xfrm>
          <a:prstGeom prst="line">
            <a:avLst/>
          </a:prstGeom>
          <a:ln w="57150" cap="flat" cmpd="sng">
            <a:solidFill>
              <a:srgbClr val="9966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2682" name="Freeform 106"/>
          <p:cNvSpPr/>
          <p:nvPr/>
        </p:nvSpPr>
        <p:spPr>
          <a:xfrm>
            <a:off x="6019800" y="4717134"/>
            <a:ext cx="2057400" cy="914400"/>
          </a:xfrm>
          <a:custGeom>
            <a:avLst/>
            <a:gdLst>
              <a:gd name="txL" fmla="*/ 0 w 1296"/>
              <a:gd name="txT" fmla="*/ 0 h 448"/>
              <a:gd name="txR" fmla="*/ 1296 w 1296"/>
              <a:gd name="txB" fmla="*/ 448 h 448"/>
            </a:gdLst>
            <a:ahLst/>
            <a:cxnLst>
              <a:cxn ang="0">
                <a:pos x="0" y="914400"/>
              </a:cxn>
              <a:cxn ang="0">
                <a:pos x="685800" y="228600"/>
              </a:cxn>
              <a:cxn ang="0">
                <a:pos x="1371600" y="32657"/>
              </a:cxn>
              <a:cxn ang="0">
                <a:pos x="2057400" y="32657"/>
              </a:cxn>
            </a:cxnLst>
            <a:rect l="txL" t="txT" r="txR" b="txB"/>
            <a:pathLst>
              <a:path w="1296" h="448">
                <a:moveTo>
                  <a:pt x="0" y="448"/>
                </a:moveTo>
                <a:cubicBezTo>
                  <a:pt x="144" y="316"/>
                  <a:pt x="288" y="184"/>
                  <a:pt x="432" y="112"/>
                </a:cubicBezTo>
                <a:cubicBezTo>
                  <a:pt x="576" y="40"/>
                  <a:pt x="720" y="32"/>
                  <a:pt x="864" y="16"/>
                </a:cubicBezTo>
                <a:cubicBezTo>
                  <a:pt x="1008" y="0"/>
                  <a:pt x="1224" y="16"/>
                  <a:pt x="1296" y="16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83" name="Text Box 107"/>
          <p:cNvSpPr txBox="1"/>
          <p:nvPr/>
        </p:nvSpPr>
        <p:spPr>
          <a:xfrm>
            <a:off x="1981200" y="5860134"/>
            <a:ext cx="480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电感电路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存在过渡过程。</a:t>
            </a:r>
          </a:p>
        </p:txBody>
      </p:sp>
      <p:sp>
        <p:nvSpPr>
          <p:cNvPr id="152684" name="Rectangle 108"/>
          <p:cNvSpPr/>
          <p:nvPr/>
        </p:nvSpPr>
        <p:spPr>
          <a:xfrm>
            <a:off x="1752600" y="3802734"/>
            <a:ext cx="6781800" cy="25908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85" name="Text Box 109"/>
          <p:cNvSpPr txBox="1"/>
          <p:nvPr/>
        </p:nvSpPr>
        <p:spPr>
          <a:xfrm>
            <a:off x="2057400" y="4350422"/>
            <a:ext cx="4724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结论： 电感电路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存在过渡过程。</a:t>
            </a:r>
          </a:p>
        </p:txBody>
      </p:sp>
      <p:graphicFrame>
        <p:nvGraphicFramePr>
          <p:cNvPr id="152686" name="Object 110"/>
          <p:cNvGraphicFramePr/>
          <p:nvPr>
            <p:extLst>
              <p:ext uri="{D42A27DB-BD31-4B8C-83A1-F6EECF244321}">
                <p14:modId xmlns:p14="http://schemas.microsoft.com/office/powerpoint/2010/main" val="523391489"/>
              </p:ext>
            </p:extLst>
          </p:nvPr>
        </p:nvGraphicFramePr>
        <p:xfrm>
          <a:off x="3189287" y="4908986"/>
          <a:ext cx="361791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8" r:id="rId12" imgW="1205865" imgH="393700" progId="Equation.3">
                  <p:embed/>
                </p:oleObj>
              </mc:Choice>
              <mc:Fallback>
                <p:oleObj r:id="rId12" imgW="12058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89287" y="4908986"/>
                        <a:ext cx="3617913" cy="995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687" name="Text Box 111"/>
          <p:cNvSpPr txBox="1"/>
          <p:nvPr/>
        </p:nvSpPr>
        <p:spPr>
          <a:xfrm>
            <a:off x="0" y="5863309"/>
            <a:ext cx="918210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能量的存储和释放需要一个过程，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所以有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电感的电路存在过渡过程</a:t>
            </a:r>
          </a:p>
        </p:txBody>
      </p:sp>
      <p:sp>
        <p:nvSpPr>
          <p:cNvPr id="152688" name="Text Box 112"/>
          <p:cNvSpPr txBox="1"/>
          <p:nvPr/>
        </p:nvSpPr>
        <p:spPr>
          <a:xfrm>
            <a:off x="-38100" y="3561959"/>
            <a:ext cx="910590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能量的存储和释放需要一个过程，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所以有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电容的电路存在过渡过程</a:t>
            </a:r>
          </a:p>
        </p:txBody>
      </p:sp>
      <p:sp>
        <p:nvSpPr>
          <p:cNvPr id="152692" name="Rectangle 116"/>
          <p:cNvSpPr/>
          <p:nvPr/>
        </p:nvSpPr>
        <p:spPr>
          <a:xfrm>
            <a:off x="1828800" y="2050134"/>
            <a:ext cx="4953000" cy="5334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93" name="Text Box 117"/>
          <p:cNvSpPr txBox="1"/>
          <p:nvPr/>
        </p:nvSpPr>
        <p:spPr>
          <a:xfrm>
            <a:off x="1828800" y="1989347"/>
            <a:ext cx="7353300" cy="53022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电容为储能元件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它储存的能量为电场能量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大小为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52694" name="Rectangle 118"/>
          <p:cNvSpPr/>
          <p:nvPr/>
        </p:nvSpPr>
        <p:spPr>
          <a:xfrm>
            <a:off x="1905000" y="4259934"/>
            <a:ext cx="5029200" cy="6858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2695" name="Text Box 119"/>
          <p:cNvSpPr txBox="1"/>
          <p:nvPr/>
        </p:nvSpPr>
        <p:spPr>
          <a:xfrm>
            <a:off x="1524000" y="4412334"/>
            <a:ext cx="7543800" cy="53022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电感为储能元件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它储存的能量为磁场能量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大小为：</a:t>
            </a:r>
          </a:p>
        </p:txBody>
      </p:sp>
      <p:sp>
        <p:nvSpPr>
          <p:cNvPr id="152696" name="Text Box 120"/>
          <p:cNvSpPr txBox="1"/>
          <p:nvPr/>
        </p:nvSpPr>
        <p:spPr>
          <a:xfrm>
            <a:off x="152400" y="2097759"/>
            <a:ext cx="1676400" cy="4857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电容电路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697" name="Text Box 121"/>
          <p:cNvSpPr txBox="1"/>
          <p:nvPr/>
        </p:nvSpPr>
        <p:spPr>
          <a:xfrm>
            <a:off x="152400" y="4499871"/>
            <a:ext cx="1676400" cy="4857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电感电路</a:t>
            </a:r>
          </a:p>
        </p:txBody>
      </p:sp>
      <p:sp>
        <p:nvSpPr>
          <p:cNvPr id="11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74317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2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2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2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"/>
                                        <p:tgtEl>
                                          <p:spTgt spid="15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5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5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"/>
                                        <p:tgtEl>
                                          <p:spTgt spid="15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"/>
                                        <p:tgtEl>
                                          <p:spTgt spid="15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526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5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2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2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4" dur="500"/>
                                        <p:tgtEl>
                                          <p:spTgt spid="15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52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2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52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52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5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52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52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52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52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52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52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1526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0" dur="500"/>
                                        <p:tgtEl>
                                          <p:spTgt spid="152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52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86" grpId="0" animBg="1"/>
      <p:bldP spid="152606" grpId="0"/>
      <p:bldP spid="152607" grpId="0"/>
      <p:bldP spid="152608" grpId="0" animBg="1"/>
      <p:bldP spid="152609" grpId="0"/>
      <p:bldP spid="152633" grpId="0"/>
      <p:bldP spid="152640" grpId="0"/>
      <p:bldP spid="152641" grpId="0" animBg="1"/>
      <p:bldP spid="152642" grpId="0"/>
      <p:bldP spid="152644" grpId="0"/>
      <p:bldP spid="152645" grpId="0"/>
      <p:bldP spid="152647" grpId="0"/>
      <p:bldP spid="152648" grpId="0" animBg="1"/>
      <p:bldP spid="152649" grpId="0"/>
      <p:bldP spid="152682" grpId="0" animBg="1"/>
      <p:bldP spid="152683" grpId="0"/>
      <p:bldP spid="152684" grpId="0" animBg="1"/>
      <p:bldP spid="152685" grpId="0"/>
      <p:bldP spid="152687" grpId="0" build="p"/>
      <p:bldP spid="152688" grpId="0" build="p"/>
      <p:bldP spid="152692" grpId="0" animBg="1"/>
      <p:bldP spid="152693" grpId="0"/>
      <p:bldP spid="152694" grpId="0" animBg="1"/>
      <p:bldP spid="152695" grpId="0"/>
      <p:bldP spid="152696" grpId="0" animBg="1"/>
      <p:bldP spid="15269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5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395288" y="476250"/>
            <a:ext cx="835342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0597" name="Text Box 5"/>
          <p:cNvSpPr txBox="1">
            <a:spLocks noChangeArrowheads="1"/>
          </p:cNvSpPr>
          <p:nvPr/>
        </p:nvSpPr>
        <p:spPr bwMode="hidden">
          <a:xfrm>
            <a:off x="323850" y="3213100"/>
            <a:ext cx="1368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解：</a:t>
            </a:r>
          </a:p>
        </p:txBody>
      </p:sp>
      <p:sp>
        <p:nvSpPr>
          <p:cNvPr id="750598" name="Text Box 6"/>
          <p:cNvSpPr txBox="1">
            <a:spLocks noChangeArrowheads="1"/>
          </p:cNvSpPr>
          <p:nvPr/>
        </p:nvSpPr>
        <p:spPr bwMode="hidden">
          <a:xfrm>
            <a:off x="1258888" y="3284538"/>
            <a:ext cx="7634287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开关闭合前，电感电流</a:t>
            </a:r>
            <a:r>
              <a:rPr lang="en-US" altLang="zh-CN" sz="28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en-US" altLang="zh-CN" sz="2800" b="1" baseline="-25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=0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，内部无储能。开关闭合后，电感与电源相连，如图（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）所示，电感储存能量，直至最终储能完毕，电路进入新的稳态，电感相当于短路。此时电感电流</a:t>
            </a:r>
          </a:p>
        </p:txBody>
      </p:sp>
      <p:sp>
        <p:nvSpPr>
          <p:cNvPr id="750600" name="Rectangle 8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50599" name="Object 7"/>
          <p:cNvGraphicFramePr>
            <a:graphicFrameLocks noChangeAspect="1"/>
          </p:cNvGraphicFramePr>
          <p:nvPr/>
        </p:nvGraphicFramePr>
        <p:xfrm>
          <a:off x="3348038" y="5445125"/>
          <a:ext cx="2447925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0" name="公式" r:id="rId4" imgW="1117600" imgH="368300" progId="Equation.3">
                  <p:embed/>
                </p:oleObj>
              </mc:Choice>
              <mc:Fallback>
                <p:oleObj name="公式" r:id="rId4" imgW="11176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5445125"/>
                        <a:ext cx="2447925" cy="815975"/>
                      </a:xfrm>
                      <a:prstGeom prst="rect">
                        <a:avLst/>
                      </a:prstGeom>
                      <a:solidFill>
                        <a:srgbClr val="91E7A8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0601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0602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027988" y="6381750"/>
            <a:ext cx="431800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2624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5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7505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7505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05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75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75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75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0597" grpId="0"/>
      <p:bldP spid="75059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20" name="Text Box 4"/>
          <p:cNvSpPr txBox="1">
            <a:spLocks noChangeArrowheads="1"/>
          </p:cNvSpPr>
          <p:nvPr/>
        </p:nvSpPr>
        <p:spPr bwMode="hidden">
          <a:xfrm>
            <a:off x="395287" y="457200"/>
            <a:ext cx="8353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电路的时间常数</a:t>
            </a:r>
          </a:p>
        </p:txBody>
      </p:sp>
      <p:sp>
        <p:nvSpPr>
          <p:cNvPr id="751622" name="Rectangle 6"/>
          <p:cNvSpPr>
            <a:spLocks noChangeArrowheads="1"/>
          </p:cNvSpPr>
          <p:nvPr/>
        </p:nvSpPr>
        <p:spPr bwMode="hidden">
          <a:xfrm>
            <a:off x="0" y="3148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516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530197"/>
              </p:ext>
            </p:extLst>
          </p:nvPr>
        </p:nvGraphicFramePr>
        <p:xfrm>
          <a:off x="2266950" y="1309688"/>
          <a:ext cx="4465637" cy="1176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6" name="公式" r:id="rId3" imgW="2133600" imgH="558800" progId="Equation.3">
                  <p:embed/>
                </p:oleObj>
              </mc:Choice>
              <mc:Fallback>
                <p:oleObj name="公式" r:id="rId3" imgW="21336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6950" y="1309688"/>
                        <a:ext cx="4465637" cy="1176337"/>
                      </a:xfrm>
                      <a:prstGeom prst="rect">
                        <a:avLst/>
                      </a:prstGeom>
                      <a:solidFill>
                        <a:srgbClr val="8BC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23" name="Text Box 7"/>
          <p:cNvSpPr txBox="1">
            <a:spLocks noChangeArrowheads="1"/>
          </p:cNvSpPr>
          <p:nvPr/>
        </p:nvSpPr>
        <p:spPr bwMode="hidden">
          <a:xfrm>
            <a:off x="395288" y="2636838"/>
            <a:ext cx="82089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可以求得</a:t>
            </a:r>
          </a:p>
        </p:txBody>
      </p:sp>
      <p:sp>
        <p:nvSpPr>
          <p:cNvPr id="751625" name="Rectangle 9"/>
          <p:cNvSpPr>
            <a:spLocks noChangeArrowheads="1"/>
          </p:cNvSpPr>
          <p:nvPr/>
        </p:nvSpPr>
        <p:spPr bwMode="hidden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51624" name="Object 8"/>
          <p:cNvGraphicFramePr>
            <a:graphicFrameLocks noChangeAspect="1"/>
          </p:cNvGraphicFramePr>
          <p:nvPr/>
        </p:nvGraphicFramePr>
        <p:xfrm>
          <a:off x="2195513" y="2924175"/>
          <a:ext cx="583247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7" name="公式" r:id="rId5" imgW="2336800" imgH="381000" progId="Equation.3">
                  <p:embed/>
                </p:oleObj>
              </mc:Choice>
              <mc:Fallback>
                <p:oleObj name="公式" r:id="rId5" imgW="23368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924175"/>
                        <a:ext cx="5832475" cy="952500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27" name="Rectangle 11"/>
          <p:cNvSpPr>
            <a:spLocks noChangeArrowheads="1"/>
          </p:cNvSpPr>
          <p:nvPr/>
        </p:nvSpPr>
        <p:spPr bwMode="hidden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51626" name="Object 10"/>
          <p:cNvGraphicFramePr>
            <a:graphicFrameLocks noChangeAspect="1"/>
          </p:cNvGraphicFramePr>
          <p:nvPr/>
        </p:nvGraphicFramePr>
        <p:xfrm>
          <a:off x="1763713" y="4221163"/>
          <a:ext cx="64087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8" name="公式" r:id="rId7" imgW="2781300" imgH="368300" progId="Equation.3">
                  <p:embed/>
                </p:oleObj>
              </mc:Choice>
              <mc:Fallback>
                <p:oleObj name="公式" r:id="rId7" imgW="27813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221163"/>
                        <a:ext cx="6408737" cy="857250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29" name="Rectangle 13"/>
          <p:cNvSpPr>
            <a:spLocks noChangeArrowheads="1"/>
          </p:cNvSpPr>
          <p:nvPr/>
        </p:nvSpPr>
        <p:spPr bwMode="hidden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51628" name="Object 12"/>
          <p:cNvGraphicFramePr>
            <a:graphicFrameLocks noChangeAspect="1"/>
          </p:cNvGraphicFramePr>
          <p:nvPr/>
        </p:nvGraphicFramePr>
        <p:xfrm>
          <a:off x="1908175" y="5373688"/>
          <a:ext cx="626427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9" name="公式" r:id="rId9" imgW="2984500" imgH="393700" progId="Equation.3">
                  <p:embed/>
                </p:oleObj>
              </mc:Choice>
              <mc:Fallback>
                <p:oleObj name="公式" r:id="rId9" imgW="2984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5373688"/>
                        <a:ext cx="6264275" cy="820737"/>
                      </a:xfrm>
                      <a:prstGeom prst="rect">
                        <a:avLst/>
                      </a:prstGeom>
                      <a:solidFill>
                        <a:srgbClr val="FFBC9B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30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596188" y="6453188"/>
            <a:ext cx="431800" cy="2159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1631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243888" y="6453188"/>
            <a:ext cx="360362" cy="2159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36586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75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5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5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5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20" grpId="0"/>
      <p:bldP spid="75162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4" name="Text Box 4"/>
          <p:cNvSpPr txBox="1">
            <a:spLocks noChangeArrowheads="1"/>
          </p:cNvSpPr>
          <p:nvPr/>
        </p:nvSpPr>
        <p:spPr bwMode="hidden">
          <a:xfrm>
            <a:off x="323850" y="423863"/>
            <a:ext cx="4752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课堂练习题</a:t>
            </a:r>
          </a:p>
        </p:txBody>
      </p:sp>
      <p:sp>
        <p:nvSpPr>
          <p:cNvPr id="752645" name="Text Box 5"/>
          <p:cNvSpPr txBox="1">
            <a:spLocks noChangeArrowheads="1"/>
          </p:cNvSpPr>
          <p:nvPr/>
        </p:nvSpPr>
        <p:spPr bwMode="hidden">
          <a:xfrm>
            <a:off x="468313" y="1125538"/>
            <a:ext cx="82804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题：下图所示电路中，已知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20V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1kΩ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0.5μF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，开关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闭合时电路处于稳态。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打开，求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打开后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1400" b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的变化规律即解析式。</a:t>
            </a:r>
          </a:p>
        </p:txBody>
      </p:sp>
      <p:pic>
        <p:nvPicPr>
          <p:cNvPr id="7526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2339975" y="3068638"/>
            <a:ext cx="4103688" cy="298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264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80288" y="6308725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2648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15127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526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526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26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75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75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44" grpId="0"/>
      <p:bldP spid="75264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8" name="Text Box 4"/>
          <p:cNvSpPr txBox="1">
            <a:spLocks noChangeArrowheads="1"/>
          </p:cNvSpPr>
          <p:nvPr/>
        </p:nvSpPr>
        <p:spPr bwMode="hidden">
          <a:xfrm>
            <a:off x="395288" y="333375"/>
            <a:ext cx="835342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题：在下图所示电路中，已知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5V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5Ω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0.05 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，开关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时，电路处于稳态。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打向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，求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1→2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后，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）和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800" b="1" baseline="-25000" dirty="0" err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），并画出它们的变化曲线。</a:t>
            </a:r>
          </a:p>
        </p:txBody>
      </p:sp>
      <p:pic>
        <p:nvPicPr>
          <p:cNvPr id="7536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1763713" y="2708275"/>
            <a:ext cx="4032250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3670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451725" y="6308725"/>
            <a:ext cx="433388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3671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72450" y="6308725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20312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366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2" name="Text Box 4"/>
          <p:cNvSpPr txBox="1">
            <a:spLocks noChangeArrowheads="1"/>
          </p:cNvSpPr>
          <p:nvPr/>
        </p:nvSpPr>
        <p:spPr bwMode="hidden">
          <a:xfrm>
            <a:off x="395288" y="401637"/>
            <a:ext cx="34559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本讲小结</a:t>
            </a:r>
          </a:p>
        </p:txBody>
      </p:sp>
      <p:sp>
        <p:nvSpPr>
          <p:cNvPr id="754693" name="Text Box 5"/>
          <p:cNvSpPr txBox="1">
            <a:spLocks noChangeArrowheads="1"/>
          </p:cNvSpPr>
          <p:nvPr/>
        </p:nvSpPr>
        <p:spPr bwMode="hidden">
          <a:xfrm>
            <a:off x="250825" y="1341438"/>
            <a:ext cx="864235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、零输入响应的实质是储能元件的放电过程，零状态响应的实质是储能元件的充电过程。零输入响应和零状态响应是全响应的特例。</a:t>
            </a:r>
          </a:p>
        </p:txBody>
      </p:sp>
      <p:sp>
        <p:nvSpPr>
          <p:cNvPr id="754694" name="Text Box 6"/>
          <p:cNvSpPr txBox="1">
            <a:spLocks noChangeArrowheads="1"/>
          </p:cNvSpPr>
          <p:nvPr/>
        </p:nvSpPr>
        <p:spPr bwMode="hidden">
          <a:xfrm>
            <a:off x="250825" y="2924175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、分析动态电路时，需将电路图、解析式、变化曲线三者结合起来讨论。</a:t>
            </a:r>
          </a:p>
        </p:txBody>
      </p:sp>
      <p:sp>
        <p:nvSpPr>
          <p:cNvPr id="754695" name="Text Box 7"/>
          <p:cNvSpPr txBox="1">
            <a:spLocks noChangeArrowheads="1"/>
          </p:cNvSpPr>
          <p:nvPr/>
        </p:nvSpPr>
        <p:spPr bwMode="hidden">
          <a:xfrm>
            <a:off x="250825" y="4149725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、由于储能元件的放电，会在电路中产生过电压或过电流，要注意防范。</a:t>
            </a:r>
          </a:p>
        </p:txBody>
      </p:sp>
      <p:sp>
        <p:nvSpPr>
          <p:cNvPr id="754696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092950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4697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7812088" y="6381750"/>
            <a:ext cx="504825" cy="2873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27061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546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546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46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5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5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46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4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4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46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692" grpId="0"/>
      <p:bldP spid="754693" grpId="0"/>
      <p:bldP spid="754694" grpId="0"/>
      <p:bldP spid="75469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Text Box 2"/>
          <p:cNvSpPr txBox="1">
            <a:spLocks noChangeArrowheads="1"/>
          </p:cNvSpPr>
          <p:nvPr/>
        </p:nvSpPr>
        <p:spPr bwMode="hidden">
          <a:xfrm>
            <a:off x="323850" y="404813"/>
            <a:ext cx="554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ea typeface="华文行楷" pitchFamily="2" charset="-122"/>
              </a:rPr>
              <a:t>本讲作业</a:t>
            </a:r>
          </a:p>
        </p:txBody>
      </p:sp>
      <p:sp>
        <p:nvSpPr>
          <p:cNvPr id="755715" name="Text Box 3"/>
          <p:cNvSpPr txBox="1">
            <a:spLocks noChangeArrowheads="1"/>
          </p:cNvSpPr>
          <p:nvPr/>
        </p:nvSpPr>
        <p:spPr bwMode="hidden">
          <a:xfrm>
            <a:off x="539750" y="1268413"/>
            <a:ext cx="60483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、复习本讲内容；</a:t>
            </a:r>
            <a:r>
              <a:rPr lang="zh-CN" altLang="en-US" dirty="0"/>
              <a:t> </a:t>
            </a:r>
          </a:p>
        </p:txBody>
      </p:sp>
      <p:sp>
        <p:nvSpPr>
          <p:cNvPr id="755716" name="Text Box 4"/>
          <p:cNvSpPr txBox="1">
            <a:spLocks noChangeArrowheads="1"/>
          </p:cNvSpPr>
          <p:nvPr/>
        </p:nvSpPr>
        <p:spPr bwMode="hidden">
          <a:xfrm>
            <a:off x="611188" y="2205038"/>
            <a:ext cx="82089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、预习下一讲内容</a:t>
            </a:r>
            <a:r>
              <a:rPr kumimoji="1" lang="en-US" altLang="zh-CN" sz="2800" b="1" dirty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一阶电路的全响应及三要素法；</a:t>
            </a:r>
          </a:p>
        </p:txBody>
      </p:sp>
      <p:sp>
        <p:nvSpPr>
          <p:cNvPr id="755717" name="Text Box 5"/>
          <p:cNvSpPr txBox="1">
            <a:spLocks noChangeArrowheads="1"/>
          </p:cNvSpPr>
          <p:nvPr/>
        </p:nvSpPr>
        <p:spPr bwMode="hidden">
          <a:xfrm>
            <a:off x="611188" y="3500438"/>
            <a:ext cx="78501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、书面作业：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习题。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55718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hidden">
          <a:xfrm>
            <a:off x="7308850" y="6237288"/>
            <a:ext cx="431800" cy="287337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571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hidden">
          <a:xfrm>
            <a:off x="8101013" y="6237288"/>
            <a:ext cx="431800" cy="28733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6091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557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557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57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55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5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5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55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55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714" grpId="0"/>
      <p:bldP spid="755715" grpId="0"/>
      <p:bldP spid="755716" grpId="0"/>
      <p:bldP spid="75571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ChangeArrowheads="1"/>
          </p:cNvSpPr>
          <p:nvPr/>
        </p:nvSpPr>
        <p:spPr bwMode="auto">
          <a:xfrm>
            <a:off x="3962400" y="1309914"/>
            <a:ext cx="5105400" cy="2667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3" name="Text Box 3"/>
          <p:cNvSpPr txBox="1"/>
          <p:nvPr/>
        </p:nvSpPr>
        <p:spPr>
          <a:xfrm>
            <a:off x="894557" y="848178"/>
            <a:ext cx="197802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求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: 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电感电压</a:t>
            </a:r>
          </a:p>
        </p:txBody>
      </p:sp>
      <p:graphicFrame>
        <p:nvGraphicFramePr>
          <p:cNvPr id="64514" name="Object 4"/>
          <p:cNvGraphicFramePr/>
          <p:nvPr>
            <p:extLst>
              <p:ext uri="{D42A27DB-BD31-4B8C-83A1-F6EECF244321}">
                <p14:modId xmlns:p14="http://schemas.microsoft.com/office/powerpoint/2010/main" val="4120255721"/>
              </p:ext>
            </p:extLst>
          </p:nvPr>
        </p:nvGraphicFramePr>
        <p:xfrm>
          <a:off x="3144837" y="784830"/>
          <a:ext cx="102870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0" r:id="rId4" imgW="354965" imgH="215900" progId="Equation.3">
                  <p:embed/>
                </p:oleObj>
              </mc:Choice>
              <mc:Fallback>
                <p:oleObj r:id="rId4" imgW="3549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4837" y="784830"/>
                        <a:ext cx="1028700" cy="617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4" name="Text Box 6"/>
          <p:cNvSpPr txBox="1"/>
          <p:nvPr/>
        </p:nvSpPr>
        <p:spPr>
          <a:xfrm>
            <a:off x="1139826" y="261610"/>
            <a:ext cx="7489551" cy="52322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已知：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时闭合，换路前电路处于稳态。</a:t>
            </a:r>
          </a:p>
        </p:txBody>
      </p:sp>
      <p:sp>
        <p:nvSpPr>
          <p:cNvPr id="166919" name="Text Box 7"/>
          <p:cNvSpPr txBox="1"/>
          <p:nvPr/>
        </p:nvSpPr>
        <p:spPr>
          <a:xfrm>
            <a:off x="152400" y="1295400"/>
            <a:ext cx="6096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D991F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</a:p>
        </p:txBody>
      </p:sp>
      <p:sp>
        <p:nvSpPr>
          <p:cNvPr id="166920" name="Text Box 8"/>
          <p:cNvSpPr txBox="1"/>
          <p:nvPr/>
        </p:nvSpPr>
        <p:spPr>
          <a:xfrm>
            <a:off x="-1" y="2006600"/>
            <a:ext cx="187166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先求出</a:t>
            </a:r>
          </a:p>
        </p:txBody>
      </p:sp>
      <p:graphicFrame>
        <p:nvGraphicFramePr>
          <p:cNvPr id="166921" name="Object 9"/>
          <p:cNvGraphicFramePr/>
          <p:nvPr>
            <p:extLst>
              <p:ext uri="{D42A27DB-BD31-4B8C-83A1-F6EECF244321}">
                <p14:modId xmlns:p14="http://schemas.microsoft.com/office/powerpoint/2010/main" val="2070548035"/>
              </p:ext>
            </p:extLst>
          </p:nvPr>
        </p:nvGraphicFramePr>
        <p:xfrm>
          <a:off x="2225676" y="1993900"/>
          <a:ext cx="105568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1" r:id="rId6" imgW="405765" imgH="215900" progId="Equation.3">
                  <p:embed/>
                </p:oleObj>
              </mc:Choice>
              <mc:Fallback>
                <p:oleObj r:id="rId6" imgW="4057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5676" y="1993900"/>
                        <a:ext cx="1055688" cy="635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2" name="Object 10"/>
          <p:cNvGraphicFramePr/>
          <p:nvPr/>
        </p:nvGraphicFramePr>
        <p:xfrm>
          <a:off x="990600" y="3581400"/>
          <a:ext cx="15335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2" r:id="rId8" imgW="558165" imgH="215900" progId="Equation.3">
                  <p:embed/>
                </p:oleObj>
              </mc:Choice>
              <mc:Fallback>
                <p:oleObj r:id="rId8" imgW="5581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3581400"/>
                        <a:ext cx="1533525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3" name="Object 11"/>
          <p:cNvGraphicFramePr/>
          <p:nvPr/>
        </p:nvGraphicFramePr>
        <p:xfrm>
          <a:off x="76200" y="2514600"/>
          <a:ext cx="35814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3" r:id="rId10" imgW="1459865" imgH="393700" progId="Equation.3">
                  <p:embed/>
                </p:oleObj>
              </mc:Choice>
              <mc:Fallback>
                <p:oleObj r:id="rId10" imgW="14598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200" y="2514600"/>
                        <a:ext cx="3581400" cy="101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527" name="Group 12"/>
          <p:cNvGrpSpPr/>
          <p:nvPr/>
        </p:nvGrpSpPr>
        <p:grpSpPr>
          <a:xfrm>
            <a:off x="3930650" y="1443037"/>
            <a:ext cx="5213350" cy="2486025"/>
            <a:chOff x="2430" y="762"/>
            <a:chExt cx="3284" cy="1566"/>
          </a:xfrm>
        </p:grpSpPr>
        <p:graphicFrame>
          <p:nvGraphicFramePr>
            <p:cNvPr id="64521" name="Object 13"/>
            <p:cNvGraphicFramePr/>
            <p:nvPr/>
          </p:nvGraphicFramePr>
          <p:xfrm>
            <a:off x="5361" y="1392"/>
            <a:ext cx="353" cy="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14" r:id="rId12" imgW="190500" imgH="215900" progId="Equation.3">
                    <p:embed/>
                  </p:oleObj>
                </mc:Choice>
                <mc:Fallback>
                  <p:oleObj r:id="rId12" imgW="190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361" y="1392"/>
                          <a:ext cx="353" cy="4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4551" name="Group 14"/>
            <p:cNvGrpSpPr/>
            <p:nvPr/>
          </p:nvGrpSpPr>
          <p:grpSpPr>
            <a:xfrm>
              <a:off x="2430" y="762"/>
              <a:ext cx="2931" cy="1566"/>
              <a:chOff x="2430" y="762"/>
              <a:chExt cx="2931" cy="1566"/>
            </a:xfrm>
          </p:grpSpPr>
          <p:sp>
            <p:nvSpPr>
              <p:cNvPr id="64552" name="Oval 15"/>
              <p:cNvSpPr/>
              <p:nvPr/>
            </p:nvSpPr>
            <p:spPr>
              <a:xfrm>
                <a:off x="2535" y="1344"/>
                <a:ext cx="393" cy="385"/>
              </a:xfrm>
              <a:prstGeom prst="ellipse">
                <a:avLst/>
              </a:prstGeom>
              <a:solidFill>
                <a:schemeClr val="bg1"/>
              </a:solidFill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53" name="Line 16"/>
              <p:cNvSpPr/>
              <p:nvPr/>
            </p:nvSpPr>
            <p:spPr>
              <a:xfrm flipV="1">
                <a:off x="2736" y="839"/>
                <a:ext cx="2490" cy="2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64554" name="Line 17"/>
              <p:cNvSpPr/>
              <p:nvPr/>
            </p:nvSpPr>
            <p:spPr>
              <a:xfrm>
                <a:off x="2721" y="2304"/>
                <a:ext cx="2489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4555" name="Rectangle 18"/>
              <p:cNvSpPr/>
              <p:nvPr/>
            </p:nvSpPr>
            <p:spPr>
              <a:xfrm>
                <a:off x="4613" y="762"/>
                <a:ext cx="364" cy="154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56" name="Line 19"/>
              <p:cNvSpPr/>
              <p:nvPr/>
            </p:nvSpPr>
            <p:spPr>
              <a:xfrm>
                <a:off x="3315" y="1392"/>
                <a:ext cx="169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4557" name="Line 20"/>
              <p:cNvSpPr/>
              <p:nvPr/>
            </p:nvSpPr>
            <p:spPr>
              <a:xfrm flipH="1">
                <a:off x="3315" y="1392"/>
                <a:ext cx="232" cy="29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4558" name="Text Box 21"/>
              <p:cNvSpPr txBox="1"/>
              <p:nvPr/>
            </p:nvSpPr>
            <p:spPr>
              <a:xfrm>
                <a:off x="3361" y="1860"/>
                <a:ext cx="385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t=0</a:t>
                </a:r>
              </a:p>
            </p:txBody>
          </p:sp>
          <p:sp>
            <p:nvSpPr>
              <p:cNvPr id="64559" name="Arc 22"/>
              <p:cNvSpPr/>
              <p:nvPr/>
            </p:nvSpPr>
            <p:spPr>
              <a:xfrm>
                <a:off x="5205" y="1440"/>
                <a:ext cx="108" cy="143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0" name="Arc 23"/>
              <p:cNvSpPr/>
              <p:nvPr/>
            </p:nvSpPr>
            <p:spPr>
              <a:xfrm>
                <a:off x="5194" y="1595"/>
                <a:ext cx="107" cy="145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1" name="Arc 24"/>
              <p:cNvSpPr/>
              <p:nvPr/>
            </p:nvSpPr>
            <p:spPr>
              <a:xfrm>
                <a:off x="5194" y="1740"/>
                <a:ext cx="107" cy="143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2" name="Line 25"/>
              <p:cNvSpPr/>
              <p:nvPr/>
            </p:nvSpPr>
            <p:spPr>
              <a:xfrm flipV="1">
                <a:off x="2994" y="1200"/>
                <a:ext cx="0" cy="51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4563" name="Text Box 26"/>
              <p:cNvSpPr txBox="1"/>
              <p:nvPr/>
            </p:nvSpPr>
            <p:spPr>
              <a:xfrm>
                <a:off x="2769" y="1728"/>
                <a:ext cx="351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3A</a:t>
                </a:r>
              </a:p>
            </p:txBody>
          </p:sp>
          <p:sp>
            <p:nvSpPr>
              <p:cNvPr id="64564" name="Text Box 27"/>
              <p:cNvSpPr txBox="1"/>
              <p:nvPr/>
            </p:nvSpPr>
            <p:spPr>
              <a:xfrm>
                <a:off x="4911" y="1476"/>
                <a:ext cx="233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5" name="Line 28"/>
              <p:cNvSpPr/>
              <p:nvPr/>
            </p:nvSpPr>
            <p:spPr>
              <a:xfrm>
                <a:off x="5361" y="1344"/>
                <a:ext cx="0" cy="51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4566" name="Text Box 29"/>
              <p:cNvSpPr txBox="1"/>
              <p:nvPr/>
            </p:nvSpPr>
            <p:spPr>
              <a:xfrm>
                <a:off x="3560" y="1418"/>
                <a:ext cx="223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  <p:sp>
            <p:nvSpPr>
              <p:cNvPr id="64567" name="Oval 30"/>
              <p:cNvSpPr/>
              <p:nvPr/>
            </p:nvSpPr>
            <p:spPr>
              <a:xfrm>
                <a:off x="4317" y="2256"/>
                <a:ext cx="69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8" name="Oval 31"/>
              <p:cNvSpPr/>
              <p:nvPr/>
            </p:nvSpPr>
            <p:spPr>
              <a:xfrm>
                <a:off x="3318" y="2256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69" name="Oval 32"/>
              <p:cNvSpPr/>
              <p:nvPr/>
            </p:nvSpPr>
            <p:spPr>
              <a:xfrm>
                <a:off x="3280" y="804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0" name="Oval 33"/>
              <p:cNvSpPr/>
              <p:nvPr/>
            </p:nvSpPr>
            <p:spPr>
              <a:xfrm>
                <a:off x="4305" y="804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1" name="Rectangle 34"/>
              <p:cNvSpPr/>
              <p:nvPr/>
            </p:nvSpPr>
            <p:spPr>
              <a:xfrm>
                <a:off x="3653" y="762"/>
                <a:ext cx="364" cy="154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2" name="Text Box 35"/>
              <p:cNvSpPr txBox="1"/>
              <p:nvPr/>
            </p:nvSpPr>
            <p:spPr>
              <a:xfrm>
                <a:off x="3984" y="1344"/>
                <a:ext cx="31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3" name="Text Box 36"/>
              <p:cNvSpPr txBox="1"/>
              <p:nvPr/>
            </p:nvSpPr>
            <p:spPr>
              <a:xfrm>
                <a:off x="3360" y="816"/>
                <a:ext cx="35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4" name="Text Box 37"/>
              <p:cNvSpPr txBox="1"/>
              <p:nvPr/>
            </p:nvSpPr>
            <p:spPr>
              <a:xfrm>
                <a:off x="4368" y="816"/>
                <a:ext cx="34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5" name="Text Box 38"/>
              <p:cNvSpPr txBox="1"/>
              <p:nvPr/>
            </p:nvSpPr>
            <p:spPr>
              <a:xfrm>
                <a:off x="2430" y="1680"/>
                <a:ext cx="3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i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S</a:t>
                </a:r>
                <a:endPara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6" name="Text Box 39"/>
              <p:cNvSpPr txBox="1"/>
              <p:nvPr/>
            </p:nvSpPr>
            <p:spPr>
              <a:xfrm>
                <a:off x="3938" y="1584"/>
                <a:ext cx="40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7" name="Text Box 40"/>
              <p:cNvSpPr txBox="1"/>
              <p:nvPr/>
            </p:nvSpPr>
            <p:spPr>
              <a:xfrm>
                <a:off x="3643" y="864"/>
                <a:ext cx="4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8" name="Text Box 41"/>
              <p:cNvSpPr txBox="1"/>
              <p:nvPr/>
            </p:nvSpPr>
            <p:spPr>
              <a:xfrm>
                <a:off x="4612" y="864"/>
                <a:ext cx="41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79" name="Text Box 42"/>
              <p:cNvSpPr txBox="1"/>
              <p:nvPr/>
            </p:nvSpPr>
            <p:spPr>
              <a:xfrm>
                <a:off x="4781" y="1716"/>
                <a:ext cx="49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1H</a:t>
                </a:r>
              </a:p>
            </p:txBody>
          </p:sp>
          <p:sp>
            <p:nvSpPr>
              <p:cNvPr id="64580" name="Line 43"/>
              <p:cNvSpPr/>
              <p:nvPr/>
            </p:nvSpPr>
            <p:spPr>
              <a:xfrm>
                <a:off x="3340" y="864"/>
                <a:ext cx="0" cy="5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4581" name="Line 44"/>
              <p:cNvSpPr/>
              <p:nvPr/>
            </p:nvSpPr>
            <p:spPr>
              <a:xfrm>
                <a:off x="4347" y="816"/>
                <a:ext cx="0" cy="14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4582" name="Rectangle 45"/>
              <p:cNvSpPr/>
              <p:nvPr/>
            </p:nvSpPr>
            <p:spPr>
              <a:xfrm>
                <a:off x="4304" y="1392"/>
                <a:ext cx="145" cy="401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83" name="Line 46"/>
              <p:cNvSpPr/>
              <p:nvPr/>
            </p:nvSpPr>
            <p:spPr>
              <a:xfrm>
                <a:off x="5217" y="1872"/>
                <a:ext cx="0" cy="43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4584" name="Line 47"/>
              <p:cNvSpPr/>
              <p:nvPr/>
            </p:nvSpPr>
            <p:spPr>
              <a:xfrm>
                <a:off x="5217" y="864"/>
                <a:ext cx="0" cy="62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4585" name="Line 48"/>
              <p:cNvSpPr/>
              <p:nvPr/>
            </p:nvSpPr>
            <p:spPr>
              <a:xfrm flipV="1">
                <a:off x="3360" y="1728"/>
                <a:ext cx="0" cy="5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4586" name="Line 49"/>
              <p:cNvSpPr/>
              <p:nvPr/>
            </p:nvSpPr>
            <p:spPr>
              <a:xfrm flipV="1">
                <a:off x="2736" y="864"/>
                <a:ext cx="0" cy="144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</p:grpSp>
      <p:sp>
        <p:nvSpPr>
          <p:cNvPr id="166962" name="Text Box 50"/>
          <p:cNvSpPr txBox="1"/>
          <p:nvPr/>
        </p:nvSpPr>
        <p:spPr>
          <a:xfrm>
            <a:off x="152400" y="4343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造出</a:t>
            </a:r>
          </a:p>
        </p:txBody>
      </p:sp>
      <p:graphicFrame>
        <p:nvGraphicFramePr>
          <p:cNvPr id="166963" name="Object 51"/>
          <p:cNvGraphicFramePr/>
          <p:nvPr/>
        </p:nvGraphicFramePr>
        <p:xfrm>
          <a:off x="1330325" y="4267200"/>
          <a:ext cx="4984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5" r:id="rId14" imgW="177800" imgH="215265" progId="Equation.3">
                  <p:embed/>
                </p:oleObj>
              </mc:Choice>
              <mc:Fallback>
                <p:oleObj r:id="rId14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30325" y="4267200"/>
                        <a:ext cx="49847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64" name="Text Box 52"/>
          <p:cNvSpPr txBox="1"/>
          <p:nvPr/>
        </p:nvSpPr>
        <p:spPr>
          <a:xfrm>
            <a:off x="1752600" y="4343400"/>
            <a:ext cx="43259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等效电路，求出电路初值。</a:t>
            </a:r>
          </a:p>
        </p:txBody>
      </p:sp>
      <p:grpSp>
        <p:nvGrpSpPr>
          <p:cNvPr id="4" name="Group 53"/>
          <p:cNvGrpSpPr/>
          <p:nvPr/>
        </p:nvGrpSpPr>
        <p:grpSpPr>
          <a:xfrm>
            <a:off x="457200" y="4905375"/>
            <a:ext cx="3022600" cy="1647825"/>
            <a:chOff x="336" y="3186"/>
            <a:chExt cx="1904" cy="1038"/>
          </a:xfrm>
        </p:grpSpPr>
        <p:sp>
          <p:nvSpPr>
            <p:cNvPr id="64532" name="Oval 54"/>
            <p:cNvSpPr/>
            <p:nvPr/>
          </p:nvSpPr>
          <p:spPr>
            <a:xfrm>
              <a:off x="1586" y="3586"/>
              <a:ext cx="253" cy="26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4533" name="Line 55"/>
            <p:cNvSpPr/>
            <p:nvPr/>
          </p:nvSpPr>
          <p:spPr>
            <a:xfrm>
              <a:off x="336" y="3243"/>
              <a:ext cx="136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4534" name="Line 56"/>
            <p:cNvSpPr/>
            <p:nvPr/>
          </p:nvSpPr>
          <p:spPr>
            <a:xfrm>
              <a:off x="336" y="4201"/>
              <a:ext cx="136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535" name="Rectangle 57"/>
            <p:cNvSpPr/>
            <p:nvPr/>
          </p:nvSpPr>
          <p:spPr>
            <a:xfrm>
              <a:off x="629" y="3197"/>
              <a:ext cx="223" cy="101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4536" name="Line 58"/>
            <p:cNvSpPr/>
            <p:nvPr/>
          </p:nvSpPr>
          <p:spPr>
            <a:xfrm>
              <a:off x="1117" y="3243"/>
              <a:ext cx="3" cy="9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537" name="Rectangle 59"/>
            <p:cNvSpPr/>
            <p:nvPr/>
          </p:nvSpPr>
          <p:spPr>
            <a:xfrm>
              <a:off x="1068" y="3562"/>
              <a:ext cx="104" cy="266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0" hangingPunct="0"/>
              <a:endPara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4538" name="Line 60"/>
            <p:cNvSpPr/>
            <p:nvPr/>
          </p:nvSpPr>
          <p:spPr>
            <a:xfrm flipV="1">
              <a:off x="1703" y="3232"/>
              <a:ext cx="0" cy="3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4539" name="Text Box 61"/>
            <p:cNvSpPr txBox="1"/>
            <p:nvPr/>
          </p:nvSpPr>
          <p:spPr>
            <a:xfrm>
              <a:off x="1371" y="3801"/>
              <a:ext cx="357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2A</a:t>
              </a:r>
            </a:p>
          </p:txBody>
        </p:sp>
        <p:sp>
          <p:nvSpPr>
            <p:cNvPr id="64540" name="Line 62"/>
            <p:cNvSpPr/>
            <p:nvPr/>
          </p:nvSpPr>
          <p:spPr>
            <a:xfrm>
              <a:off x="1488" y="3483"/>
              <a:ext cx="0" cy="29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64520" name="Object 63"/>
            <p:cNvGraphicFramePr/>
            <p:nvPr/>
          </p:nvGraphicFramePr>
          <p:xfrm>
            <a:off x="1872" y="3408"/>
            <a:ext cx="368" cy="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16" r:id="rId16" imgW="190500" imgH="215900" progId="Equation.3">
                    <p:embed/>
                  </p:oleObj>
                </mc:Choice>
                <mc:Fallback>
                  <p:oleObj r:id="rId16" imgW="190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872" y="3408"/>
                          <a:ext cx="368" cy="4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4541" name="Line 64"/>
            <p:cNvSpPr/>
            <p:nvPr/>
          </p:nvSpPr>
          <p:spPr>
            <a:xfrm>
              <a:off x="1567" y="3716"/>
              <a:ext cx="25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542" name="Line 65"/>
            <p:cNvSpPr/>
            <p:nvPr/>
          </p:nvSpPr>
          <p:spPr>
            <a:xfrm flipH="1">
              <a:off x="1703" y="3848"/>
              <a:ext cx="0" cy="36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543" name="Line 66"/>
            <p:cNvSpPr/>
            <p:nvPr/>
          </p:nvSpPr>
          <p:spPr>
            <a:xfrm>
              <a:off x="336" y="3243"/>
              <a:ext cx="0" cy="95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544" name="Line 67"/>
            <p:cNvSpPr/>
            <p:nvPr/>
          </p:nvSpPr>
          <p:spPr>
            <a:xfrm>
              <a:off x="1872" y="3360"/>
              <a:ext cx="0" cy="62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4545" name="Rectangle 68"/>
            <p:cNvSpPr/>
            <p:nvPr/>
          </p:nvSpPr>
          <p:spPr>
            <a:xfrm>
              <a:off x="1227" y="3186"/>
              <a:ext cx="223" cy="101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4546" name="Oval 69"/>
            <p:cNvSpPr/>
            <p:nvPr/>
          </p:nvSpPr>
          <p:spPr>
            <a:xfrm>
              <a:off x="1083" y="4156"/>
              <a:ext cx="73" cy="68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4547" name="Oval 70"/>
            <p:cNvSpPr/>
            <p:nvPr/>
          </p:nvSpPr>
          <p:spPr>
            <a:xfrm>
              <a:off x="1083" y="3197"/>
              <a:ext cx="73" cy="69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4548" name="Rectangle 71"/>
            <p:cNvSpPr/>
            <p:nvPr/>
          </p:nvSpPr>
          <p:spPr>
            <a:xfrm>
              <a:off x="604" y="326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4549" name="Rectangle 72"/>
            <p:cNvSpPr/>
            <p:nvPr/>
          </p:nvSpPr>
          <p:spPr>
            <a:xfrm>
              <a:off x="768" y="350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4550" name="Rectangle 73"/>
            <p:cNvSpPr/>
            <p:nvPr/>
          </p:nvSpPr>
          <p:spPr>
            <a:xfrm>
              <a:off x="1205" y="326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</p:grpSp>
      <p:graphicFrame>
        <p:nvGraphicFramePr>
          <p:cNvPr id="166986" name="Object 74"/>
          <p:cNvGraphicFramePr/>
          <p:nvPr>
            <p:extLst>
              <p:ext uri="{D42A27DB-BD31-4B8C-83A1-F6EECF244321}">
                <p14:modId xmlns:p14="http://schemas.microsoft.com/office/powerpoint/2010/main" val="1432718226"/>
              </p:ext>
            </p:extLst>
          </p:nvPr>
        </p:nvGraphicFramePr>
        <p:xfrm>
          <a:off x="3486150" y="4926013"/>
          <a:ext cx="5410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17" r:id="rId17" imgW="1866900" imgH="457200" progId="Equation.3">
                  <p:embed/>
                </p:oleObj>
              </mc:Choice>
              <mc:Fallback>
                <p:oleObj r:id="rId17" imgW="18669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86150" y="4926013"/>
                        <a:ext cx="5410200" cy="1371600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90" name="Text Box 78"/>
          <p:cNvSpPr txBox="1"/>
          <p:nvPr/>
        </p:nvSpPr>
        <p:spPr>
          <a:xfrm>
            <a:off x="180975" y="294620"/>
            <a:ext cx="6096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D991F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</a:p>
        </p:txBody>
      </p:sp>
      <p:sp>
        <p:nvSpPr>
          <p:cNvPr id="7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408057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"/>
                                        <p:tgtEl>
                                          <p:spTgt spid="16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16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9" grpId="0"/>
      <p:bldP spid="166920" grpId="0"/>
      <p:bldP spid="166962" grpId="0"/>
      <p:bldP spid="166964" grpId="0"/>
      <p:bldP spid="16699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5" name="Text Box 2"/>
          <p:cNvSpPr txBox="1"/>
          <p:nvPr/>
        </p:nvSpPr>
        <p:spPr>
          <a:xfrm>
            <a:off x="179387" y="0"/>
            <a:ext cx="17208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求稳态值</a:t>
            </a:r>
          </a:p>
        </p:txBody>
      </p:sp>
      <p:graphicFrame>
        <p:nvGraphicFramePr>
          <p:cNvPr id="65538" name="Object 3"/>
          <p:cNvGraphicFramePr/>
          <p:nvPr>
            <p:extLst>
              <p:ext uri="{D42A27DB-BD31-4B8C-83A1-F6EECF244321}">
                <p14:modId xmlns:p14="http://schemas.microsoft.com/office/powerpoint/2010/main" val="3303285795"/>
              </p:ext>
            </p:extLst>
          </p:nvPr>
        </p:nvGraphicFramePr>
        <p:xfrm>
          <a:off x="2166938" y="-77349"/>
          <a:ext cx="11779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06" r:id="rId5" imgW="405765" imgH="215900" progId="Equation.3">
                  <p:embed/>
                </p:oleObj>
              </mc:Choice>
              <mc:Fallback>
                <p:oleObj r:id="rId5" imgW="4057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66938" y="-77349"/>
                        <a:ext cx="1177925" cy="639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40" name="Text Box 4"/>
          <p:cNvSpPr txBox="1"/>
          <p:nvPr/>
        </p:nvSpPr>
        <p:spPr>
          <a:xfrm>
            <a:off x="5791200" y="3214913"/>
            <a:ext cx="2654300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时等效电路</a:t>
            </a:r>
          </a:p>
        </p:txBody>
      </p:sp>
      <p:graphicFrame>
        <p:nvGraphicFramePr>
          <p:cNvPr id="167941" name="Object 5"/>
          <p:cNvGraphicFramePr/>
          <p:nvPr>
            <p:extLst>
              <p:ext uri="{D42A27DB-BD31-4B8C-83A1-F6EECF244321}">
                <p14:modId xmlns:p14="http://schemas.microsoft.com/office/powerpoint/2010/main" val="4078366255"/>
              </p:ext>
            </p:extLst>
          </p:nvPr>
        </p:nvGraphicFramePr>
        <p:xfrm>
          <a:off x="5578475" y="3723604"/>
          <a:ext cx="29718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07" r:id="rId7" imgW="938530" imgH="215900" progId="Equation.3">
                  <p:embed/>
                </p:oleObj>
              </mc:Choice>
              <mc:Fallback>
                <p:oleObj r:id="rId7" imgW="9385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78475" y="3723604"/>
                        <a:ext cx="2971800" cy="720725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42" name="AutoShape 6"/>
          <p:cNvSpPr/>
          <p:nvPr/>
        </p:nvSpPr>
        <p:spPr>
          <a:xfrm>
            <a:off x="5299075" y="1400694"/>
            <a:ext cx="552450" cy="457200"/>
          </a:xfrm>
          <a:prstGeom prst="rightArrow">
            <a:avLst>
              <a:gd name="adj1" fmla="val 50000"/>
              <a:gd name="adj2" fmla="val 30208"/>
            </a:avLst>
          </a:prstGeom>
          <a:solidFill>
            <a:schemeClr val="accent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997575" y="1122688"/>
            <a:ext cx="3146425" cy="1981200"/>
            <a:chOff x="3778" y="838"/>
            <a:chExt cx="1982" cy="1430"/>
          </a:xfrm>
        </p:grpSpPr>
        <p:sp>
          <p:nvSpPr>
            <p:cNvPr id="65610" name="Line 8"/>
            <p:cNvSpPr/>
            <p:nvPr/>
          </p:nvSpPr>
          <p:spPr>
            <a:xfrm>
              <a:off x="3778" y="1224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5611" name="Line 9"/>
            <p:cNvSpPr/>
            <p:nvPr/>
          </p:nvSpPr>
          <p:spPr>
            <a:xfrm>
              <a:off x="3778" y="2232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612" name="Rectangle 10"/>
            <p:cNvSpPr/>
            <p:nvPr/>
          </p:nvSpPr>
          <p:spPr>
            <a:xfrm>
              <a:off x="4066" y="1176"/>
              <a:ext cx="219" cy="10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613" name="Line 11"/>
            <p:cNvSpPr/>
            <p:nvPr/>
          </p:nvSpPr>
          <p:spPr>
            <a:xfrm>
              <a:off x="4546" y="1224"/>
              <a:ext cx="3" cy="100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614" name="Rectangle 12"/>
            <p:cNvSpPr/>
            <p:nvPr/>
          </p:nvSpPr>
          <p:spPr>
            <a:xfrm>
              <a:off x="4498" y="1560"/>
              <a:ext cx="102" cy="279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0" hangingPunct="0"/>
              <a:endParaRPr lang="zh-CN" altLang="en-US" sz="18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5615" name="Line 13"/>
            <p:cNvSpPr/>
            <p:nvPr/>
          </p:nvSpPr>
          <p:spPr>
            <a:xfrm flipV="1">
              <a:off x="5122" y="1224"/>
              <a:ext cx="0" cy="66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sm" len="sm"/>
              <a:tailEnd type="none" w="sm" len="sm"/>
            </a:ln>
          </p:spPr>
        </p:sp>
        <p:graphicFrame>
          <p:nvGraphicFramePr>
            <p:cNvPr id="65544" name="Object 14"/>
            <p:cNvGraphicFramePr/>
            <p:nvPr/>
          </p:nvGraphicFramePr>
          <p:xfrm>
            <a:off x="5398" y="1583"/>
            <a:ext cx="362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8" r:id="rId9" imgW="190500" imgH="215900" progId="Equation.3">
                    <p:embed/>
                  </p:oleObj>
                </mc:Choice>
                <mc:Fallback>
                  <p:oleObj r:id="rId9" imgW="190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98" y="1583"/>
                          <a:ext cx="362" cy="4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616" name="Line 15"/>
            <p:cNvSpPr/>
            <p:nvPr/>
          </p:nvSpPr>
          <p:spPr>
            <a:xfrm flipH="1">
              <a:off x="5122" y="1848"/>
              <a:ext cx="0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617" name="Line 16"/>
            <p:cNvSpPr/>
            <p:nvPr/>
          </p:nvSpPr>
          <p:spPr>
            <a:xfrm>
              <a:off x="3778" y="1224"/>
              <a:ext cx="0" cy="10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618" name="Line 17"/>
            <p:cNvSpPr/>
            <p:nvPr/>
          </p:nvSpPr>
          <p:spPr>
            <a:xfrm>
              <a:off x="5302" y="1392"/>
              <a:ext cx="0" cy="6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5619" name="Rectangle 18"/>
            <p:cNvSpPr/>
            <p:nvPr/>
          </p:nvSpPr>
          <p:spPr>
            <a:xfrm>
              <a:off x="4654" y="1164"/>
              <a:ext cx="219" cy="10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620" name="Rectangle 19"/>
            <p:cNvSpPr/>
            <p:nvPr/>
          </p:nvSpPr>
          <p:spPr>
            <a:xfrm>
              <a:off x="3984" y="838"/>
              <a:ext cx="308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5621" name="Rectangle 20"/>
            <p:cNvSpPr/>
            <p:nvPr/>
          </p:nvSpPr>
          <p:spPr>
            <a:xfrm>
              <a:off x="4152" y="1546"/>
              <a:ext cx="308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5622" name="Rectangle 21"/>
            <p:cNvSpPr/>
            <p:nvPr/>
          </p:nvSpPr>
          <p:spPr>
            <a:xfrm>
              <a:off x="4620" y="849"/>
              <a:ext cx="308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65623" name="Oval 22"/>
            <p:cNvSpPr/>
            <p:nvPr/>
          </p:nvSpPr>
          <p:spPr>
            <a:xfrm>
              <a:off x="4512" y="2196"/>
              <a:ext cx="72" cy="72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624" name="Oval 23"/>
            <p:cNvSpPr/>
            <p:nvPr/>
          </p:nvSpPr>
          <p:spPr>
            <a:xfrm>
              <a:off x="4512" y="1176"/>
              <a:ext cx="72" cy="72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7960" name="Rectangle 24"/>
          <p:cNvSpPr>
            <a:spLocks noChangeArrowheads="1"/>
          </p:cNvSpPr>
          <p:nvPr/>
        </p:nvSpPr>
        <p:spPr bwMode="auto">
          <a:xfrm>
            <a:off x="50801" y="1098559"/>
            <a:ext cx="5105400" cy="2667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550" name="Group 25"/>
          <p:cNvGrpSpPr/>
          <p:nvPr/>
        </p:nvGrpSpPr>
        <p:grpSpPr>
          <a:xfrm>
            <a:off x="-63500" y="1107621"/>
            <a:ext cx="5213350" cy="2486025"/>
            <a:chOff x="2430" y="762"/>
            <a:chExt cx="3284" cy="1566"/>
          </a:xfrm>
        </p:grpSpPr>
        <p:graphicFrame>
          <p:nvGraphicFramePr>
            <p:cNvPr id="65543" name="Object 26"/>
            <p:cNvGraphicFramePr/>
            <p:nvPr/>
          </p:nvGraphicFramePr>
          <p:xfrm>
            <a:off x="5361" y="1392"/>
            <a:ext cx="353" cy="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9" r:id="rId11" imgW="190500" imgH="215900" progId="Equation.3">
                    <p:embed/>
                  </p:oleObj>
                </mc:Choice>
                <mc:Fallback>
                  <p:oleObj r:id="rId11" imgW="190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61" y="1392"/>
                          <a:ext cx="353" cy="4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5574" name="Group 27"/>
            <p:cNvGrpSpPr/>
            <p:nvPr/>
          </p:nvGrpSpPr>
          <p:grpSpPr>
            <a:xfrm>
              <a:off x="2430" y="762"/>
              <a:ext cx="2931" cy="1566"/>
              <a:chOff x="2430" y="762"/>
              <a:chExt cx="2931" cy="1566"/>
            </a:xfrm>
          </p:grpSpPr>
          <p:sp>
            <p:nvSpPr>
              <p:cNvPr id="65575" name="Oval 28"/>
              <p:cNvSpPr/>
              <p:nvPr/>
            </p:nvSpPr>
            <p:spPr>
              <a:xfrm>
                <a:off x="2535" y="1344"/>
                <a:ext cx="393" cy="385"/>
              </a:xfrm>
              <a:prstGeom prst="ellipse">
                <a:avLst/>
              </a:prstGeom>
              <a:solidFill>
                <a:schemeClr val="bg1"/>
              </a:solidFill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76" name="Line 29"/>
              <p:cNvSpPr/>
              <p:nvPr/>
            </p:nvSpPr>
            <p:spPr>
              <a:xfrm flipV="1">
                <a:off x="2736" y="839"/>
                <a:ext cx="2490" cy="2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65577" name="Line 30"/>
              <p:cNvSpPr/>
              <p:nvPr/>
            </p:nvSpPr>
            <p:spPr>
              <a:xfrm>
                <a:off x="2721" y="2304"/>
                <a:ext cx="2489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578" name="Rectangle 31"/>
              <p:cNvSpPr/>
              <p:nvPr/>
            </p:nvSpPr>
            <p:spPr>
              <a:xfrm>
                <a:off x="4613" y="762"/>
                <a:ext cx="364" cy="154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79" name="Line 32"/>
              <p:cNvSpPr/>
              <p:nvPr/>
            </p:nvSpPr>
            <p:spPr>
              <a:xfrm>
                <a:off x="3315" y="1392"/>
                <a:ext cx="169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580" name="Line 33"/>
              <p:cNvSpPr/>
              <p:nvPr/>
            </p:nvSpPr>
            <p:spPr>
              <a:xfrm flipH="1">
                <a:off x="3315" y="1392"/>
                <a:ext cx="232" cy="29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5581" name="Text Box 34"/>
              <p:cNvSpPr txBox="1"/>
              <p:nvPr/>
            </p:nvSpPr>
            <p:spPr>
              <a:xfrm>
                <a:off x="3361" y="1860"/>
                <a:ext cx="385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t=0</a:t>
                </a:r>
              </a:p>
            </p:txBody>
          </p:sp>
          <p:sp>
            <p:nvSpPr>
              <p:cNvPr id="65582" name="Arc 35"/>
              <p:cNvSpPr/>
              <p:nvPr/>
            </p:nvSpPr>
            <p:spPr>
              <a:xfrm>
                <a:off x="5205" y="1440"/>
                <a:ext cx="108" cy="143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83" name="Arc 36"/>
              <p:cNvSpPr/>
              <p:nvPr/>
            </p:nvSpPr>
            <p:spPr>
              <a:xfrm>
                <a:off x="5194" y="1595"/>
                <a:ext cx="107" cy="145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84" name="Arc 37"/>
              <p:cNvSpPr/>
              <p:nvPr/>
            </p:nvSpPr>
            <p:spPr>
              <a:xfrm>
                <a:off x="5194" y="1740"/>
                <a:ext cx="107" cy="143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85" name="Line 38"/>
              <p:cNvSpPr/>
              <p:nvPr/>
            </p:nvSpPr>
            <p:spPr>
              <a:xfrm flipV="1">
                <a:off x="2994" y="1200"/>
                <a:ext cx="0" cy="51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5586" name="Text Box 39"/>
              <p:cNvSpPr txBox="1"/>
              <p:nvPr/>
            </p:nvSpPr>
            <p:spPr>
              <a:xfrm>
                <a:off x="2769" y="1728"/>
                <a:ext cx="351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3A</a:t>
                </a:r>
              </a:p>
            </p:txBody>
          </p:sp>
          <p:sp>
            <p:nvSpPr>
              <p:cNvPr id="65587" name="Text Box 40"/>
              <p:cNvSpPr txBox="1"/>
              <p:nvPr/>
            </p:nvSpPr>
            <p:spPr>
              <a:xfrm>
                <a:off x="4911" y="1476"/>
                <a:ext cx="233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88" name="Line 41"/>
              <p:cNvSpPr/>
              <p:nvPr/>
            </p:nvSpPr>
            <p:spPr>
              <a:xfrm>
                <a:off x="5361" y="1344"/>
                <a:ext cx="0" cy="51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5589" name="Text Box 42"/>
              <p:cNvSpPr txBox="1"/>
              <p:nvPr/>
            </p:nvSpPr>
            <p:spPr>
              <a:xfrm>
                <a:off x="3560" y="1418"/>
                <a:ext cx="265" cy="28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K</a:t>
                </a:r>
              </a:p>
            </p:txBody>
          </p:sp>
          <p:sp>
            <p:nvSpPr>
              <p:cNvPr id="65590" name="Oval 43"/>
              <p:cNvSpPr/>
              <p:nvPr/>
            </p:nvSpPr>
            <p:spPr>
              <a:xfrm>
                <a:off x="4317" y="2256"/>
                <a:ext cx="69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1" name="Oval 44"/>
              <p:cNvSpPr/>
              <p:nvPr/>
            </p:nvSpPr>
            <p:spPr>
              <a:xfrm>
                <a:off x="3318" y="2256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2" name="Oval 45"/>
              <p:cNvSpPr/>
              <p:nvPr/>
            </p:nvSpPr>
            <p:spPr>
              <a:xfrm>
                <a:off x="3280" y="804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3" name="Oval 46"/>
              <p:cNvSpPr/>
              <p:nvPr/>
            </p:nvSpPr>
            <p:spPr>
              <a:xfrm>
                <a:off x="4305" y="804"/>
                <a:ext cx="70" cy="72"/>
              </a:xfrm>
              <a:prstGeom prst="ellipse">
                <a:avLst/>
              </a:pr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4" name="Rectangle 47"/>
              <p:cNvSpPr/>
              <p:nvPr/>
            </p:nvSpPr>
            <p:spPr>
              <a:xfrm>
                <a:off x="3653" y="762"/>
                <a:ext cx="364" cy="154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5" name="Text Box 48"/>
              <p:cNvSpPr txBox="1"/>
              <p:nvPr/>
            </p:nvSpPr>
            <p:spPr>
              <a:xfrm>
                <a:off x="3984" y="1344"/>
                <a:ext cx="31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6" name="Text Box 49"/>
              <p:cNvSpPr txBox="1"/>
              <p:nvPr/>
            </p:nvSpPr>
            <p:spPr>
              <a:xfrm>
                <a:off x="3360" y="816"/>
                <a:ext cx="35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7" name="Text Box 50"/>
              <p:cNvSpPr txBox="1"/>
              <p:nvPr/>
            </p:nvSpPr>
            <p:spPr>
              <a:xfrm>
                <a:off x="4368" y="816"/>
                <a:ext cx="34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b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8" name="Text Box 51"/>
              <p:cNvSpPr txBox="1"/>
              <p:nvPr/>
            </p:nvSpPr>
            <p:spPr>
              <a:xfrm>
                <a:off x="2430" y="1680"/>
                <a:ext cx="3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i="1" baseline="-250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S</a:t>
                </a:r>
                <a:endPara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99" name="Text Box 52"/>
              <p:cNvSpPr txBox="1"/>
              <p:nvPr/>
            </p:nvSpPr>
            <p:spPr>
              <a:xfrm>
                <a:off x="3938" y="1584"/>
                <a:ext cx="40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600" name="Text Box 53"/>
              <p:cNvSpPr txBox="1"/>
              <p:nvPr/>
            </p:nvSpPr>
            <p:spPr>
              <a:xfrm>
                <a:off x="3643" y="864"/>
                <a:ext cx="4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601" name="Text Box 54"/>
              <p:cNvSpPr txBox="1"/>
              <p:nvPr/>
            </p:nvSpPr>
            <p:spPr>
              <a:xfrm>
                <a:off x="4612" y="864"/>
                <a:ext cx="41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</a:t>
                </a: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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602" name="Text Box 55"/>
              <p:cNvSpPr txBox="1"/>
              <p:nvPr/>
            </p:nvSpPr>
            <p:spPr>
              <a:xfrm>
                <a:off x="4781" y="1716"/>
                <a:ext cx="49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1H</a:t>
                </a:r>
              </a:p>
            </p:txBody>
          </p:sp>
          <p:sp>
            <p:nvSpPr>
              <p:cNvPr id="65603" name="Line 56"/>
              <p:cNvSpPr/>
              <p:nvPr/>
            </p:nvSpPr>
            <p:spPr>
              <a:xfrm>
                <a:off x="3340" y="864"/>
                <a:ext cx="0" cy="5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5604" name="Line 57"/>
              <p:cNvSpPr/>
              <p:nvPr/>
            </p:nvSpPr>
            <p:spPr>
              <a:xfrm>
                <a:off x="4347" y="816"/>
                <a:ext cx="0" cy="14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5605" name="Rectangle 58"/>
              <p:cNvSpPr/>
              <p:nvPr/>
            </p:nvSpPr>
            <p:spPr>
              <a:xfrm>
                <a:off x="4304" y="1392"/>
                <a:ext cx="145" cy="401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0" hangingPunct="0"/>
                <a:endParaRPr lang="zh-CN" altLang="en-US" sz="32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606" name="Line 59"/>
              <p:cNvSpPr/>
              <p:nvPr/>
            </p:nvSpPr>
            <p:spPr>
              <a:xfrm>
                <a:off x="5217" y="1872"/>
                <a:ext cx="0" cy="43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5607" name="Line 60"/>
              <p:cNvSpPr/>
              <p:nvPr/>
            </p:nvSpPr>
            <p:spPr>
              <a:xfrm>
                <a:off x="5217" y="864"/>
                <a:ext cx="0" cy="62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5608" name="Line 61"/>
              <p:cNvSpPr/>
              <p:nvPr/>
            </p:nvSpPr>
            <p:spPr>
              <a:xfrm flipV="1">
                <a:off x="3360" y="1728"/>
                <a:ext cx="0" cy="5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65609" name="Line 62"/>
              <p:cNvSpPr/>
              <p:nvPr/>
            </p:nvSpPr>
            <p:spPr>
              <a:xfrm flipV="1">
                <a:off x="2736" y="864"/>
                <a:ext cx="0" cy="144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" name="Group 63"/>
          <p:cNvGrpSpPr/>
          <p:nvPr/>
        </p:nvGrpSpPr>
        <p:grpSpPr>
          <a:xfrm>
            <a:off x="415131" y="3770539"/>
            <a:ext cx="2611438" cy="461963"/>
            <a:chOff x="42" y="156"/>
            <a:chExt cx="1645" cy="291"/>
          </a:xfrm>
        </p:grpSpPr>
        <p:sp>
          <p:nvSpPr>
            <p:cNvPr id="65573" name="Text Box 64"/>
            <p:cNvSpPr txBox="1"/>
            <p:nvPr/>
          </p:nvSpPr>
          <p:spPr>
            <a:xfrm>
              <a:off x="42" y="159"/>
              <a:ext cx="1278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4. 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求时间常数</a:t>
              </a:r>
            </a:p>
          </p:txBody>
        </p:sp>
        <p:graphicFrame>
          <p:nvGraphicFramePr>
            <p:cNvPr id="65542" name="Object 65"/>
            <p:cNvGraphicFramePr/>
            <p:nvPr/>
          </p:nvGraphicFramePr>
          <p:xfrm>
            <a:off x="1440" y="156"/>
            <a:ext cx="247" cy="2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10" r:id="rId12" imgW="127000" imgH="139700" progId="Equation.3">
                    <p:embed/>
                  </p:oleObj>
                </mc:Choice>
                <mc:Fallback>
                  <p:oleObj r:id="rId12" imgW="127000" imgH="1397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40" y="156"/>
                          <a:ext cx="247" cy="2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66"/>
          <p:cNvGrpSpPr/>
          <p:nvPr/>
        </p:nvGrpSpPr>
        <p:grpSpPr>
          <a:xfrm>
            <a:off x="304800" y="4287837"/>
            <a:ext cx="3128963" cy="2473325"/>
            <a:chOff x="3789" y="722"/>
            <a:chExt cx="1971" cy="1558"/>
          </a:xfrm>
        </p:grpSpPr>
        <p:sp>
          <p:nvSpPr>
            <p:cNvPr id="65553" name="Rectangle 67"/>
            <p:cNvSpPr/>
            <p:nvPr/>
          </p:nvSpPr>
          <p:spPr>
            <a:xfrm>
              <a:off x="3789" y="744"/>
              <a:ext cx="1440" cy="1536"/>
            </a:xfrm>
            <a:prstGeom prst="rect">
              <a:avLst/>
            </a:prstGeom>
            <a:solidFill>
              <a:schemeClr val="hlink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65554" name="Group 68"/>
            <p:cNvGrpSpPr/>
            <p:nvPr/>
          </p:nvGrpSpPr>
          <p:grpSpPr>
            <a:xfrm>
              <a:off x="5419" y="1469"/>
              <a:ext cx="74" cy="286"/>
              <a:chOff x="2254" y="3305"/>
              <a:chExt cx="74" cy="286"/>
            </a:xfrm>
          </p:grpSpPr>
          <p:sp>
            <p:nvSpPr>
              <p:cNvPr id="65570" name="Arc 69"/>
              <p:cNvSpPr/>
              <p:nvPr/>
            </p:nvSpPr>
            <p:spPr>
              <a:xfrm>
                <a:off x="2254" y="3305"/>
                <a:ext cx="74" cy="94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71" name="Arc 70"/>
              <p:cNvSpPr/>
              <p:nvPr/>
            </p:nvSpPr>
            <p:spPr>
              <a:xfrm>
                <a:off x="2254" y="3411"/>
                <a:ext cx="74" cy="97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72" name="Arc 71"/>
              <p:cNvSpPr/>
              <p:nvPr/>
            </p:nvSpPr>
            <p:spPr>
              <a:xfrm>
                <a:off x="2254" y="3496"/>
                <a:ext cx="74" cy="95"/>
              </a:xfrm>
              <a:custGeom>
                <a:avLst/>
                <a:gdLst>
                  <a:gd name="txL" fmla="*/ 0 w 21825"/>
                  <a:gd name="txT" fmla="*/ 0 h 43200"/>
                  <a:gd name="txR" fmla="*/ 21825 w 21825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825" h="43200" fill="none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</a:path>
                  <a:path w="21825" h="43200" stroke="0">
                    <a:moveTo>
                      <a:pt x="0" y="1"/>
                    </a:moveTo>
                    <a:cubicBezTo>
                      <a:pt x="74" y="0"/>
                      <a:pt x="149" y="-1"/>
                      <a:pt x="225" y="0"/>
                    </a:cubicBezTo>
                    <a:cubicBezTo>
                      <a:pt x="12154" y="0"/>
                      <a:pt x="21825" y="9670"/>
                      <a:pt x="21825" y="21600"/>
                    </a:cubicBezTo>
                    <a:cubicBezTo>
                      <a:pt x="21825" y="33529"/>
                      <a:pt x="12154" y="43199"/>
                      <a:pt x="225" y="43200"/>
                    </a:cubicBezTo>
                    <a:lnTo>
                      <a:pt x="225" y="21600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5555" name="Line 72"/>
            <p:cNvSpPr/>
            <p:nvPr/>
          </p:nvSpPr>
          <p:spPr>
            <a:xfrm>
              <a:off x="3969" y="1128"/>
              <a:ext cx="14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5556" name="Line 73"/>
            <p:cNvSpPr/>
            <p:nvPr/>
          </p:nvSpPr>
          <p:spPr>
            <a:xfrm>
              <a:off x="3969" y="2136"/>
              <a:ext cx="14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57" name="Rectangle 74"/>
            <p:cNvSpPr/>
            <p:nvPr/>
          </p:nvSpPr>
          <p:spPr>
            <a:xfrm>
              <a:off x="4257" y="1080"/>
              <a:ext cx="219" cy="106"/>
            </a:xfrm>
            <a:prstGeom prst="rect">
              <a:avLst/>
            </a:prstGeom>
            <a:solidFill>
              <a:srgbClr val="CCCC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558" name="Line 75"/>
            <p:cNvSpPr/>
            <p:nvPr/>
          </p:nvSpPr>
          <p:spPr>
            <a:xfrm>
              <a:off x="4737" y="1128"/>
              <a:ext cx="3" cy="100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59" name="Rectangle 76"/>
            <p:cNvSpPr/>
            <p:nvPr/>
          </p:nvSpPr>
          <p:spPr>
            <a:xfrm>
              <a:off x="4677" y="1488"/>
              <a:ext cx="114" cy="219"/>
            </a:xfrm>
            <a:prstGeom prst="rect">
              <a:avLst/>
            </a:prstGeom>
            <a:solidFill>
              <a:srgbClr val="CCCC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0" hangingPunct="0"/>
              <a:endPara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5560" name="Line 77"/>
            <p:cNvSpPr/>
            <p:nvPr/>
          </p:nvSpPr>
          <p:spPr>
            <a:xfrm flipV="1">
              <a:off x="5409" y="1128"/>
              <a:ext cx="0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5561" name="Line 78"/>
            <p:cNvSpPr/>
            <p:nvPr/>
          </p:nvSpPr>
          <p:spPr>
            <a:xfrm flipH="1">
              <a:off x="5421" y="1752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62" name="Line 79"/>
            <p:cNvSpPr/>
            <p:nvPr/>
          </p:nvSpPr>
          <p:spPr>
            <a:xfrm>
              <a:off x="3969" y="1128"/>
              <a:ext cx="0" cy="10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63" name="Rectangle 80"/>
            <p:cNvSpPr/>
            <p:nvPr/>
          </p:nvSpPr>
          <p:spPr>
            <a:xfrm>
              <a:off x="4917" y="1080"/>
              <a:ext cx="219" cy="106"/>
            </a:xfrm>
            <a:prstGeom prst="rect">
              <a:avLst/>
            </a:prstGeom>
            <a:solidFill>
              <a:srgbClr val="CCCC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564" name="Text Box 81"/>
            <p:cNvSpPr txBox="1"/>
            <p:nvPr/>
          </p:nvSpPr>
          <p:spPr>
            <a:xfrm>
              <a:off x="5495" y="1662"/>
              <a:ext cx="265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65565" name="Rectangle 82"/>
            <p:cNvSpPr/>
            <p:nvPr/>
          </p:nvSpPr>
          <p:spPr>
            <a:xfrm>
              <a:off x="4320" y="1418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 dirty="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5566" name="Rectangle 83"/>
            <p:cNvSpPr/>
            <p:nvPr/>
          </p:nvSpPr>
          <p:spPr>
            <a:xfrm>
              <a:off x="4896" y="746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 dirty="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65567" name="Rectangle 84"/>
            <p:cNvSpPr/>
            <p:nvPr/>
          </p:nvSpPr>
          <p:spPr>
            <a:xfrm>
              <a:off x="4224" y="722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5568" name="Oval 85"/>
            <p:cNvSpPr/>
            <p:nvPr/>
          </p:nvSpPr>
          <p:spPr>
            <a:xfrm>
              <a:off x="4704" y="2100"/>
              <a:ext cx="72" cy="72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569" name="Oval 86"/>
            <p:cNvSpPr/>
            <p:nvPr/>
          </p:nvSpPr>
          <p:spPr>
            <a:xfrm>
              <a:off x="4704" y="1080"/>
              <a:ext cx="72" cy="72"/>
            </a:xfrm>
            <a:prstGeom prst="ellipse">
              <a:avLst/>
            </a:prstGeom>
            <a:solidFill>
              <a:schemeClr val="tx1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68023" name="Object 87"/>
          <p:cNvGraphicFramePr/>
          <p:nvPr>
            <p:extLst>
              <p:ext uri="{D42A27DB-BD31-4B8C-83A1-F6EECF244321}">
                <p14:modId xmlns:p14="http://schemas.microsoft.com/office/powerpoint/2010/main" val="3900061963"/>
              </p:ext>
            </p:extLst>
          </p:nvPr>
        </p:nvGraphicFramePr>
        <p:xfrm>
          <a:off x="5614987" y="5286375"/>
          <a:ext cx="33242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1" r:id="rId14" imgW="1155065" imgH="393700" progId="Equation.3">
                  <p:embed/>
                </p:oleObj>
              </mc:Choice>
              <mc:Fallback>
                <p:oleObj r:id="rId14" imgW="11550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4987" y="5286375"/>
                        <a:ext cx="3324225" cy="981075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024" name="Object 88"/>
          <p:cNvGraphicFramePr/>
          <p:nvPr>
            <p:extLst>
              <p:ext uri="{D42A27DB-BD31-4B8C-83A1-F6EECF244321}">
                <p14:modId xmlns:p14="http://schemas.microsoft.com/office/powerpoint/2010/main" val="4127044390"/>
              </p:ext>
            </p:extLst>
          </p:nvPr>
        </p:nvGraphicFramePr>
        <p:xfrm>
          <a:off x="3694113" y="4634586"/>
          <a:ext cx="301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2" r:id="rId16" imgW="965200" imgH="228600" progId="Equation.3">
                  <p:embed/>
                </p:oleObj>
              </mc:Choice>
              <mc:Fallback>
                <p:oleObj r:id="rId16" imgW="965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4113" y="4634586"/>
                        <a:ext cx="3011487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45594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680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/>
      <p:bldP spid="16794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 Box 2"/>
          <p:cNvSpPr txBox="1"/>
          <p:nvPr/>
        </p:nvSpPr>
        <p:spPr>
          <a:xfrm>
            <a:off x="292100" y="615135"/>
            <a:ext cx="7035900" cy="52322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5. 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将三要素代入通用表达式得过渡过程方程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981200" y="1124850"/>
            <a:ext cx="3560762" cy="1995723"/>
            <a:chOff x="1192" y="724"/>
            <a:chExt cx="2517" cy="1333"/>
          </a:xfrm>
        </p:grpSpPr>
        <p:graphicFrame>
          <p:nvGraphicFramePr>
            <p:cNvPr id="66565" name="Object 4"/>
            <p:cNvGraphicFramePr/>
            <p:nvPr/>
          </p:nvGraphicFramePr>
          <p:xfrm>
            <a:off x="1437" y="724"/>
            <a:ext cx="2272" cy="5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02" r:id="rId5" imgW="914400" imgH="228600" progId="Equation.3">
                    <p:embed/>
                  </p:oleObj>
                </mc:Choice>
                <mc:Fallback>
                  <p:oleObj r:id="rId5" imgW="9144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37" y="724"/>
                          <a:ext cx="2272" cy="52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566" name="Object 5"/>
            <p:cNvGraphicFramePr/>
            <p:nvPr/>
          </p:nvGraphicFramePr>
          <p:xfrm>
            <a:off x="1451" y="1161"/>
            <a:ext cx="1775" cy="4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03" r:id="rId7" imgW="672465" imgH="215900" progId="Equation.3">
                    <p:embed/>
                  </p:oleObj>
                </mc:Choice>
                <mc:Fallback>
                  <p:oleObj r:id="rId7" imgW="672465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51" y="1161"/>
                          <a:ext cx="1775" cy="4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567" name="Object 6"/>
            <p:cNvGraphicFramePr/>
            <p:nvPr/>
          </p:nvGraphicFramePr>
          <p:xfrm>
            <a:off x="1500" y="1605"/>
            <a:ext cx="1455" cy="4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04" r:id="rId9" imgW="532765" imgH="177800" progId="Equation.3">
                    <p:embed/>
                  </p:oleObj>
                </mc:Choice>
                <mc:Fallback>
                  <p:oleObj r:id="rId9" imgW="532765" imgH="1778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500" y="1605"/>
                          <a:ext cx="1455" cy="4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583" name="AutoShape 7"/>
            <p:cNvSpPr/>
            <p:nvPr/>
          </p:nvSpPr>
          <p:spPr>
            <a:xfrm>
              <a:off x="1192" y="929"/>
              <a:ext cx="210" cy="990"/>
            </a:xfrm>
            <a:prstGeom prst="leftBrace">
              <a:avLst>
                <a:gd name="adj1" fmla="val 39285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0" hangingPunct="0"/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68968" name="Object 8"/>
          <p:cNvGraphicFramePr/>
          <p:nvPr>
            <p:extLst>
              <p:ext uri="{D42A27DB-BD31-4B8C-83A1-F6EECF244321}">
                <p14:modId xmlns:p14="http://schemas.microsoft.com/office/powerpoint/2010/main" val="2995886696"/>
              </p:ext>
            </p:extLst>
          </p:nvPr>
        </p:nvGraphicFramePr>
        <p:xfrm>
          <a:off x="152400" y="2950020"/>
          <a:ext cx="80772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5" r:id="rId11" imgW="2260600" imgH="787400" progId="Equation.3">
                  <p:embed/>
                </p:oleObj>
              </mc:Choice>
              <mc:Fallback>
                <p:oleObj r:id="rId11" imgW="2260600" imgH="787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2400" y="2950020"/>
                        <a:ext cx="8077200" cy="251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69" name="Rectangle 9"/>
          <p:cNvSpPr/>
          <p:nvPr/>
        </p:nvSpPr>
        <p:spPr>
          <a:xfrm>
            <a:off x="1371600" y="3026220"/>
            <a:ext cx="7086600" cy="23622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68970" name="Object 10"/>
          <p:cNvGraphicFramePr/>
          <p:nvPr>
            <p:extLst>
              <p:ext uri="{D42A27DB-BD31-4B8C-83A1-F6EECF244321}">
                <p14:modId xmlns:p14="http://schemas.microsoft.com/office/powerpoint/2010/main" val="988625164"/>
              </p:ext>
            </p:extLst>
          </p:nvPr>
        </p:nvGraphicFramePr>
        <p:xfrm>
          <a:off x="1371600" y="3178620"/>
          <a:ext cx="2209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06" r:id="rId13" imgW="647065" imgH="203200" progId="Equation.3">
                  <p:embed/>
                </p:oleObj>
              </mc:Choice>
              <mc:Fallback>
                <p:oleObj r:id="rId13" imgW="647065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71600" y="3178620"/>
                        <a:ext cx="2209800" cy="704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71" name="Text Box 11"/>
          <p:cNvSpPr txBox="1"/>
          <p:nvPr/>
        </p:nvSpPr>
        <p:spPr>
          <a:xfrm>
            <a:off x="76199" y="3976688"/>
            <a:ext cx="587057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画过渡过程曲线（由初始值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稳态值）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8972" name="Freeform 12"/>
          <p:cNvSpPr/>
          <p:nvPr/>
        </p:nvSpPr>
        <p:spPr>
          <a:xfrm>
            <a:off x="2314575" y="5134420"/>
            <a:ext cx="2411413" cy="1208088"/>
          </a:xfrm>
          <a:custGeom>
            <a:avLst/>
            <a:gdLst>
              <a:gd name="txL" fmla="*/ 0 w 1200"/>
              <a:gd name="txT" fmla="*/ 0 h 576"/>
              <a:gd name="txR" fmla="*/ 1200 w 1200"/>
              <a:gd name="txB" fmla="*/ 576 h 576"/>
            </a:gdLst>
            <a:ahLst/>
            <a:cxnLst>
              <a:cxn ang="0">
                <a:pos x="0" y="1208088"/>
              </a:cxn>
              <a:cxn ang="0">
                <a:pos x="578739" y="402696"/>
              </a:cxn>
              <a:cxn ang="0">
                <a:pos x="2411413" y="0"/>
              </a:cxn>
            </a:cxnLst>
            <a:rect l="txL" t="txT" r="txR" b="txB"/>
            <a:pathLst>
              <a:path w="1200" h="576">
                <a:moveTo>
                  <a:pt x="0" y="576"/>
                </a:moveTo>
                <a:cubicBezTo>
                  <a:pt x="44" y="432"/>
                  <a:pt x="88" y="288"/>
                  <a:pt x="288" y="192"/>
                </a:cubicBezTo>
                <a:cubicBezTo>
                  <a:pt x="488" y="96"/>
                  <a:pt x="844" y="48"/>
                  <a:pt x="1200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1636713" y="6088508"/>
            <a:ext cx="1982787" cy="590550"/>
            <a:chOff x="1585" y="3279"/>
            <a:chExt cx="1249" cy="372"/>
          </a:xfrm>
        </p:grpSpPr>
        <p:sp>
          <p:nvSpPr>
            <p:cNvPr id="66581" name="Text Box 14"/>
            <p:cNvSpPr txBox="1"/>
            <p:nvPr/>
          </p:nvSpPr>
          <p:spPr>
            <a:xfrm>
              <a:off x="2136" y="3363"/>
              <a:ext cx="698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起始值</a:t>
              </a:r>
            </a:p>
          </p:txBody>
        </p:sp>
        <p:sp>
          <p:nvSpPr>
            <p:cNvPr id="66582" name="Text Box 15"/>
            <p:cNvSpPr txBox="1"/>
            <p:nvPr/>
          </p:nvSpPr>
          <p:spPr>
            <a:xfrm>
              <a:off x="1585" y="3279"/>
              <a:ext cx="47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32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-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4V</a:t>
              </a:r>
              <a:endPara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2024063" y="4340670"/>
            <a:ext cx="3716337" cy="2419350"/>
            <a:chOff x="1877" y="2106"/>
            <a:chExt cx="2341" cy="1524"/>
          </a:xfrm>
        </p:grpSpPr>
        <p:sp>
          <p:nvSpPr>
            <p:cNvPr id="66578" name="Line 17"/>
            <p:cNvSpPr/>
            <p:nvPr/>
          </p:nvSpPr>
          <p:spPr>
            <a:xfrm flipV="1">
              <a:off x="1877" y="2614"/>
              <a:ext cx="218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6579" name="Line 18"/>
            <p:cNvSpPr/>
            <p:nvPr/>
          </p:nvSpPr>
          <p:spPr>
            <a:xfrm flipV="1">
              <a:off x="2060" y="2360"/>
              <a:ext cx="0" cy="127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6580" name="Text Box 19"/>
            <p:cNvSpPr txBox="1"/>
            <p:nvPr/>
          </p:nvSpPr>
          <p:spPr>
            <a:xfrm>
              <a:off x="3968" y="2284"/>
              <a:ext cx="2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800" b="1" i="1" dirty="0">
                  <a:latin typeface="Times New Roman" panose="02020603050405020304" pitchFamily="18" charset="0"/>
                </a:rPr>
                <a:t>t</a:t>
              </a:r>
              <a:endParaRPr lang="en-US" altLang="zh-CN" sz="28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6564" name="Object 20"/>
            <p:cNvGraphicFramePr/>
            <p:nvPr/>
          </p:nvGraphicFramePr>
          <p:xfrm>
            <a:off x="2164" y="2106"/>
            <a:ext cx="443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07" r:id="rId15" imgW="177800" imgH="215265" progId="Equation.3">
                    <p:embed/>
                  </p:oleObj>
                </mc:Choice>
                <mc:Fallback>
                  <p:oleObj r:id="rId15" imgW="177800" imgH="2152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164" y="2106"/>
                          <a:ext cx="443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21"/>
          <p:cNvGrpSpPr/>
          <p:nvPr/>
        </p:nvGrpSpPr>
        <p:grpSpPr>
          <a:xfrm>
            <a:off x="1447800" y="4759770"/>
            <a:ext cx="4432300" cy="822325"/>
            <a:chOff x="1466" y="2442"/>
            <a:chExt cx="2792" cy="518"/>
          </a:xfrm>
        </p:grpSpPr>
        <p:sp>
          <p:nvSpPr>
            <p:cNvPr id="66576" name="Text Box 22"/>
            <p:cNvSpPr txBox="1"/>
            <p:nvPr/>
          </p:nvSpPr>
          <p:spPr>
            <a:xfrm>
              <a:off x="3560" y="2672"/>
              <a:ext cx="698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稳态值</a:t>
              </a:r>
            </a:p>
          </p:txBody>
        </p:sp>
        <p:sp>
          <p:nvSpPr>
            <p:cNvPr id="66577" name="Text Box 23"/>
            <p:cNvSpPr txBox="1"/>
            <p:nvPr/>
          </p:nvSpPr>
          <p:spPr>
            <a:xfrm>
              <a:off x="1466" y="2442"/>
              <a:ext cx="3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0V</a:t>
              </a:r>
            </a:p>
          </p:txBody>
        </p:sp>
      </p:grpSp>
      <p:sp>
        <p:nvSpPr>
          <p:cNvPr id="24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58274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  <p:bldP spid="168969" grpId="0" animBg="1"/>
      <p:bldP spid="168971" grpId="0"/>
      <p:bldP spid="16897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</a:p>
        </p:txBody>
      </p:sp>
      <p:sp>
        <p:nvSpPr>
          <p:cNvPr id="117763" name="AutoShape 3"/>
          <p:cNvSpPr/>
          <p:nvPr>
            <p:custDataLst>
              <p:tags r:id="rId3"/>
            </p:custDataLst>
          </p:nvPr>
        </p:nvSpPr>
        <p:spPr>
          <a:xfrm>
            <a:off x="-9298" y="1436687"/>
            <a:ext cx="4252686" cy="1966005"/>
          </a:xfrm>
          <a:prstGeom prst="cloudCallout">
            <a:avLst>
              <a:gd name="adj1" fmla="val 69009"/>
              <a:gd name="adj2" fmla="val 74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什么叫换路？为什么换路时能量不能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突变是产生</a:t>
            </a:r>
            <a:r>
              <a:rPr lang="zh-CN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过渡过程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主要原因？换路定律的要点是什么？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764" name="AutoShape 4"/>
          <p:cNvSpPr/>
          <p:nvPr>
            <p:custDataLst>
              <p:tags r:id="rId4"/>
            </p:custDataLst>
          </p:nvPr>
        </p:nvSpPr>
        <p:spPr>
          <a:xfrm>
            <a:off x="4607084" y="1628660"/>
            <a:ext cx="3860800" cy="1582057"/>
          </a:xfrm>
          <a:prstGeom prst="cloudCallout">
            <a:avLst>
              <a:gd name="adj1" fmla="val -77991"/>
              <a:gd name="adj2" fmla="val 109727"/>
            </a:avLst>
          </a:prstGeom>
          <a:solidFill>
            <a:srgbClr val="CCFF99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2000" dirty="0" smtClean="0">
                <a:solidFill>
                  <a:srgbClr val="006600"/>
                </a:solidFill>
                <a:latin typeface="Times New Roman" panose="02020603050405020304" pitchFamily="18" charset="0"/>
              </a:rPr>
              <a:t>什么叫一阶电路的三要素方法？计算公式是什么？计算步骤是？</a:t>
            </a:r>
            <a:endParaRPr lang="zh-CN" altLang="en-US" sz="2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6741" name="Group 5"/>
          <p:cNvGrpSpPr>
            <a:grpSpLocks noChangeAspect="1"/>
          </p:cNvGrpSpPr>
          <p:nvPr/>
        </p:nvGrpSpPr>
        <p:grpSpPr>
          <a:xfrm>
            <a:off x="827088" y="5127625"/>
            <a:ext cx="2019300" cy="1317625"/>
            <a:chOff x="4348" y="346"/>
            <a:chExt cx="1272" cy="830"/>
          </a:xfrm>
        </p:grpSpPr>
        <p:sp>
          <p:nvSpPr>
            <p:cNvPr id="116750" name="AutoShape 6"/>
            <p:cNvSpPr>
              <a:spLocks noChangeAspect="1" noTextEdit="1"/>
            </p:cNvSpPr>
            <p:nvPr>
              <p:custDataLst>
                <p:tags r:id="rId16"/>
              </p:custDataLst>
            </p:nvPr>
          </p:nvSpPr>
          <p:spPr>
            <a:xfrm>
              <a:off x="4348" y="346"/>
              <a:ext cx="1272" cy="83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1" name="Freeform 7"/>
            <p:cNvSpPr/>
            <p:nvPr>
              <p:custDataLst>
                <p:tags r:id="rId17"/>
              </p:custDataLst>
            </p:nvPr>
          </p:nvSpPr>
          <p:spPr>
            <a:xfrm>
              <a:off x="4355" y="384"/>
              <a:ext cx="1265" cy="792"/>
            </a:xfrm>
            <a:custGeom>
              <a:avLst/>
              <a:gdLst>
                <a:gd name="txL" fmla="*/ 0 w 1265"/>
                <a:gd name="txT" fmla="*/ 0 h 792"/>
                <a:gd name="txR" fmla="*/ 1265 w 1265"/>
                <a:gd name="txB" fmla="*/ 792 h 792"/>
              </a:gdLst>
              <a:ahLst/>
              <a:cxnLst>
                <a:cxn ang="0">
                  <a:pos x="1240" y="349"/>
                </a:cxn>
                <a:cxn ang="0">
                  <a:pos x="1206" y="278"/>
                </a:cxn>
                <a:cxn ang="0">
                  <a:pos x="1180" y="233"/>
                </a:cxn>
                <a:cxn ang="0">
                  <a:pos x="1152" y="213"/>
                </a:cxn>
                <a:cxn ang="0">
                  <a:pos x="1124" y="162"/>
                </a:cxn>
                <a:cxn ang="0">
                  <a:pos x="1133" y="103"/>
                </a:cxn>
                <a:cxn ang="0">
                  <a:pos x="1083" y="7"/>
                </a:cxn>
                <a:cxn ang="0">
                  <a:pos x="998" y="26"/>
                </a:cxn>
                <a:cxn ang="0">
                  <a:pos x="957" y="101"/>
                </a:cxn>
                <a:cxn ang="0">
                  <a:pos x="959" y="172"/>
                </a:cxn>
                <a:cxn ang="0">
                  <a:pos x="985" y="183"/>
                </a:cxn>
                <a:cxn ang="0">
                  <a:pos x="1007" y="214"/>
                </a:cxn>
                <a:cxn ang="0">
                  <a:pos x="1042" y="219"/>
                </a:cxn>
                <a:cxn ang="0">
                  <a:pos x="1035" y="273"/>
                </a:cxn>
                <a:cxn ang="0">
                  <a:pos x="1020" y="313"/>
                </a:cxn>
                <a:cxn ang="0">
                  <a:pos x="981" y="335"/>
                </a:cxn>
                <a:cxn ang="0">
                  <a:pos x="954" y="307"/>
                </a:cxn>
                <a:cxn ang="0">
                  <a:pos x="926" y="254"/>
                </a:cxn>
                <a:cxn ang="0">
                  <a:pos x="877" y="237"/>
                </a:cxn>
                <a:cxn ang="0">
                  <a:pos x="875" y="199"/>
                </a:cxn>
                <a:cxn ang="0">
                  <a:pos x="892" y="144"/>
                </a:cxn>
                <a:cxn ang="0">
                  <a:pos x="851" y="61"/>
                </a:cxn>
                <a:cxn ang="0">
                  <a:pos x="769" y="58"/>
                </a:cxn>
                <a:cxn ang="0">
                  <a:pos x="725" y="144"/>
                </a:cxn>
                <a:cxn ang="0">
                  <a:pos x="749" y="198"/>
                </a:cxn>
                <a:cxn ang="0">
                  <a:pos x="752" y="203"/>
                </a:cxn>
                <a:cxn ang="0">
                  <a:pos x="735" y="243"/>
                </a:cxn>
                <a:cxn ang="0">
                  <a:pos x="676" y="292"/>
                </a:cxn>
                <a:cxn ang="0">
                  <a:pos x="670" y="341"/>
                </a:cxn>
                <a:cxn ang="0">
                  <a:pos x="645" y="342"/>
                </a:cxn>
                <a:cxn ang="0">
                  <a:pos x="619" y="349"/>
                </a:cxn>
                <a:cxn ang="0">
                  <a:pos x="579" y="307"/>
                </a:cxn>
                <a:cxn ang="0">
                  <a:pos x="608" y="358"/>
                </a:cxn>
                <a:cxn ang="0">
                  <a:pos x="513" y="421"/>
                </a:cxn>
                <a:cxn ang="0">
                  <a:pos x="367" y="408"/>
                </a:cxn>
                <a:cxn ang="0">
                  <a:pos x="298" y="404"/>
                </a:cxn>
                <a:cxn ang="0">
                  <a:pos x="259" y="305"/>
                </a:cxn>
                <a:cxn ang="0">
                  <a:pos x="279" y="273"/>
                </a:cxn>
                <a:cxn ang="0">
                  <a:pos x="316" y="294"/>
                </a:cxn>
                <a:cxn ang="0">
                  <a:pos x="338" y="282"/>
                </a:cxn>
                <a:cxn ang="0">
                  <a:pos x="358" y="256"/>
                </a:cxn>
                <a:cxn ang="0">
                  <a:pos x="377" y="242"/>
                </a:cxn>
                <a:cxn ang="0">
                  <a:pos x="393" y="198"/>
                </a:cxn>
                <a:cxn ang="0">
                  <a:pos x="409" y="158"/>
                </a:cxn>
                <a:cxn ang="0">
                  <a:pos x="322" y="66"/>
                </a:cxn>
                <a:cxn ang="0">
                  <a:pos x="246" y="98"/>
                </a:cxn>
                <a:cxn ang="0">
                  <a:pos x="233" y="175"/>
                </a:cxn>
                <a:cxn ang="0">
                  <a:pos x="197" y="181"/>
                </a:cxn>
                <a:cxn ang="0">
                  <a:pos x="148" y="192"/>
                </a:cxn>
                <a:cxn ang="0">
                  <a:pos x="89" y="249"/>
                </a:cxn>
                <a:cxn ang="0">
                  <a:pos x="16" y="363"/>
                </a:cxn>
                <a:cxn ang="0">
                  <a:pos x="384" y="792"/>
                </a:cxn>
              </a:cxnLst>
              <a:rect l="txL" t="txT" r="txR" b="txB"/>
              <a:pathLst>
                <a:path w="1265" h="792">
                  <a:moveTo>
                    <a:pt x="1262" y="421"/>
                  </a:moveTo>
                  <a:lnTo>
                    <a:pt x="1258" y="405"/>
                  </a:lnTo>
                  <a:lnTo>
                    <a:pt x="1253" y="387"/>
                  </a:lnTo>
                  <a:lnTo>
                    <a:pt x="1247" y="368"/>
                  </a:lnTo>
                  <a:lnTo>
                    <a:pt x="1240" y="349"/>
                  </a:lnTo>
                  <a:lnTo>
                    <a:pt x="1232" y="329"/>
                  </a:lnTo>
                  <a:lnTo>
                    <a:pt x="1224" y="310"/>
                  </a:lnTo>
                  <a:lnTo>
                    <a:pt x="1216" y="292"/>
                  </a:lnTo>
                  <a:lnTo>
                    <a:pt x="1208" y="273"/>
                  </a:lnTo>
                  <a:lnTo>
                    <a:pt x="1206" y="278"/>
                  </a:lnTo>
                  <a:lnTo>
                    <a:pt x="1202" y="265"/>
                  </a:lnTo>
                  <a:lnTo>
                    <a:pt x="1197" y="254"/>
                  </a:lnTo>
                  <a:lnTo>
                    <a:pt x="1192" y="244"/>
                  </a:lnTo>
                  <a:lnTo>
                    <a:pt x="1187" y="238"/>
                  </a:lnTo>
                  <a:lnTo>
                    <a:pt x="1180" y="233"/>
                  </a:lnTo>
                  <a:lnTo>
                    <a:pt x="1175" y="231"/>
                  </a:lnTo>
                  <a:lnTo>
                    <a:pt x="1168" y="230"/>
                  </a:lnTo>
                  <a:lnTo>
                    <a:pt x="1160" y="231"/>
                  </a:lnTo>
                  <a:lnTo>
                    <a:pt x="1158" y="225"/>
                  </a:lnTo>
                  <a:lnTo>
                    <a:pt x="1152" y="213"/>
                  </a:lnTo>
                  <a:lnTo>
                    <a:pt x="1143" y="201"/>
                  </a:lnTo>
                  <a:lnTo>
                    <a:pt x="1130" y="196"/>
                  </a:lnTo>
                  <a:lnTo>
                    <a:pt x="1125" y="192"/>
                  </a:lnTo>
                  <a:lnTo>
                    <a:pt x="1123" y="180"/>
                  </a:lnTo>
                  <a:lnTo>
                    <a:pt x="1124" y="162"/>
                  </a:lnTo>
                  <a:lnTo>
                    <a:pt x="1128" y="143"/>
                  </a:lnTo>
                  <a:lnTo>
                    <a:pt x="1130" y="134"/>
                  </a:lnTo>
                  <a:lnTo>
                    <a:pt x="1133" y="124"/>
                  </a:lnTo>
                  <a:lnTo>
                    <a:pt x="1134" y="115"/>
                  </a:lnTo>
                  <a:lnTo>
                    <a:pt x="1133" y="103"/>
                  </a:lnTo>
                  <a:lnTo>
                    <a:pt x="1129" y="88"/>
                  </a:lnTo>
                  <a:lnTo>
                    <a:pt x="1124" y="71"/>
                  </a:lnTo>
                  <a:lnTo>
                    <a:pt x="1113" y="50"/>
                  </a:lnTo>
                  <a:lnTo>
                    <a:pt x="1099" y="25"/>
                  </a:lnTo>
                  <a:lnTo>
                    <a:pt x="1083" y="7"/>
                  </a:lnTo>
                  <a:lnTo>
                    <a:pt x="1067" y="0"/>
                  </a:lnTo>
                  <a:lnTo>
                    <a:pt x="1049" y="0"/>
                  </a:lnTo>
                  <a:lnTo>
                    <a:pt x="1031" y="4"/>
                  </a:lnTo>
                  <a:lnTo>
                    <a:pt x="1014" y="15"/>
                  </a:lnTo>
                  <a:lnTo>
                    <a:pt x="998" y="26"/>
                  </a:lnTo>
                  <a:lnTo>
                    <a:pt x="985" y="37"/>
                  </a:lnTo>
                  <a:lnTo>
                    <a:pt x="973" y="47"/>
                  </a:lnTo>
                  <a:lnTo>
                    <a:pt x="960" y="64"/>
                  </a:lnTo>
                  <a:lnTo>
                    <a:pt x="955" y="83"/>
                  </a:lnTo>
                  <a:lnTo>
                    <a:pt x="957" y="101"/>
                  </a:lnTo>
                  <a:lnTo>
                    <a:pt x="964" y="115"/>
                  </a:lnTo>
                  <a:lnTo>
                    <a:pt x="969" y="126"/>
                  </a:lnTo>
                  <a:lnTo>
                    <a:pt x="968" y="140"/>
                  </a:lnTo>
                  <a:lnTo>
                    <a:pt x="963" y="156"/>
                  </a:lnTo>
                  <a:lnTo>
                    <a:pt x="959" y="172"/>
                  </a:lnTo>
                  <a:lnTo>
                    <a:pt x="962" y="178"/>
                  </a:lnTo>
                  <a:lnTo>
                    <a:pt x="972" y="176"/>
                  </a:lnTo>
                  <a:lnTo>
                    <a:pt x="981" y="175"/>
                  </a:lnTo>
                  <a:lnTo>
                    <a:pt x="985" y="178"/>
                  </a:lnTo>
                  <a:lnTo>
                    <a:pt x="985" y="183"/>
                  </a:lnTo>
                  <a:lnTo>
                    <a:pt x="987" y="189"/>
                  </a:lnTo>
                  <a:lnTo>
                    <a:pt x="990" y="196"/>
                  </a:lnTo>
                  <a:lnTo>
                    <a:pt x="996" y="203"/>
                  </a:lnTo>
                  <a:lnTo>
                    <a:pt x="1000" y="210"/>
                  </a:lnTo>
                  <a:lnTo>
                    <a:pt x="1007" y="214"/>
                  </a:lnTo>
                  <a:lnTo>
                    <a:pt x="1013" y="215"/>
                  </a:lnTo>
                  <a:lnTo>
                    <a:pt x="1017" y="212"/>
                  </a:lnTo>
                  <a:lnTo>
                    <a:pt x="1026" y="206"/>
                  </a:lnTo>
                  <a:lnTo>
                    <a:pt x="1035" y="209"/>
                  </a:lnTo>
                  <a:lnTo>
                    <a:pt x="1042" y="219"/>
                  </a:lnTo>
                  <a:lnTo>
                    <a:pt x="1047" y="231"/>
                  </a:lnTo>
                  <a:lnTo>
                    <a:pt x="1023" y="267"/>
                  </a:lnTo>
                  <a:lnTo>
                    <a:pt x="1025" y="267"/>
                  </a:lnTo>
                  <a:lnTo>
                    <a:pt x="1030" y="270"/>
                  </a:lnTo>
                  <a:lnTo>
                    <a:pt x="1035" y="273"/>
                  </a:lnTo>
                  <a:lnTo>
                    <a:pt x="1040" y="283"/>
                  </a:lnTo>
                  <a:lnTo>
                    <a:pt x="1040" y="289"/>
                  </a:lnTo>
                  <a:lnTo>
                    <a:pt x="1037" y="298"/>
                  </a:lnTo>
                  <a:lnTo>
                    <a:pt x="1029" y="305"/>
                  </a:lnTo>
                  <a:lnTo>
                    <a:pt x="1020" y="313"/>
                  </a:lnTo>
                  <a:lnTo>
                    <a:pt x="1009" y="321"/>
                  </a:lnTo>
                  <a:lnTo>
                    <a:pt x="999" y="328"/>
                  </a:lnTo>
                  <a:lnTo>
                    <a:pt x="990" y="333"/>
                  </a:lnTo>
                  <a:lnTo>
                    <a:pt x="982" y="336"/>
                  </a:lnTo>
                  <a:lnTo>
                    <a:pt x="981" y="335"/>
                  </a:lnTo>
                  <a:lnTo>
                    <a:pt x="978" y="333"/>
                  </a:lnTo>
                  <a:lnTo>
                    <a:pt x="972" y="329"/>
                  </a:lnTo>
                  <a:lnTo>
                    <a:pt x="967" y="324"/>
                  </a:lnTo>
                  <a:lnTo>
                    <a:pt x="960" y="317"/>
                  </a:lnTo>
                  <a:lnTo>
                    <a:pt x="954" y="307"/>
                  </a:lnTo>
                  <a:lnTo>
                    <a:pt x="948" y="296"/>
                  </a:lnTo>
                  <a:lnTo>
                    <a:pt x="944" y="283"/>
                  </a:lnTo>
                  <a:lnTo>
                    <a:pt x="939" y="271"/>
                  </a:lnTo>
                  <a:lnTo>
                    <a:pt x="934" y="261"/>
                  </a:lnTo>
                  <a:lnTo>
                    <a:pt x="926" y="254"/>
                  </a:lnTo>
                  <a:lnTo>
                    <a:pt x="917" y="248"/>
                  </a:lnTo>
                  <a:lnTo>
                    <a:pt x="907" y="244"/>
                  </a:lnTo>
                  <a:lnTo>
                    <a:pt x="896" y="242"/>
                  </a:lnTo>
                  <a:lnTo>
                    <a:pt x="886" y="239"/>
                  </a:lnTo>
                  <a:lnTo>
                    <a:pt x="877" y="237"/>
                  </a:lnTo>
                  <a:lnTo>
                    <a:pt x="877" y="235"/>
                  </a:lnTo>
                  <a:lnTo>
                    <a:pt x="876" y="227"/>
                  </a:lnTo>
                  <a:lnTo>
                    <a:pt x="874" y="218"/>
                  </a:lnTo>
                  <a:lnTo>
                    <a:pt x="872" y="208"/>
                  </a:lnTo>
                  <a:lnTo>
                    <a:pt x="875" y="199"/>
                  </a:lnTo>
                  <a:lnTo>
                    <a:pt x="884" y="191"/>
                  </a:lnTo>
                  <a:lnTo>
                    <a:pt x="892" y="181"/>
                  </a:lnTo>
                  <a:lnTo>
                    <a:pt x="895" y="168"/>
                  </a:lnTo>
                  <a:lnTo>
                    <a:pt x="894" y="157"/>
                  </a:lnTo>
                  <a:lnTo>
                    <a:pt x="892" y="144"/>
                  </a:lnTo>
                  <a:lnTo>
                    <a:pt x="888" y="128"/>
                  </a:lnTo>
                  <a:lnTo>
                    <a:pt x="883" y="110"/>
                  </a:lnTo>
                  <a:lnTo>
                    <a:pt x="876" y="92"/>
                  </a:lnTo>
                  <a:lnTo>
                    <a:pt x="865" y="76"/>
                  </a:lnTo>
                  <a:lnTo>
                    <a:pt x="851" y="61"/>
                  </a:lnTo>
                  <a:lnTo>
                    <a:pt x="834" y="49"/>
                  </a:lnTo>
                  <a:lnTo>
                    <a:pt x="815" y="43"/>
                  </a:lnTo>
                  <a:lnTo>
                    <a:pt x="798" y="43"/>
                  </a:lnTo>
                  <a:lnTo>
                    <a:pt x="782" y="49"/>
                  </a:lnTo>
                  <a:lnTo>
                    <a:pt x="769" y="58"/>
                  </a:lnTo>
                  <a:lnTo>
                    <a:pt x="756" y="70"/>
                  </a:lnTo>
                  <a:lnTo>
                    <a:pt x="747" y="84"/>
                  </a:lnTo>
                  <a:lnTo>
                    <a:pt x="738" y="99"/>
                  </a:lnTo>
                  <a:lnTo>
                    <a:pt x="732" y="115"/>
                  </a:lnTo>
                  <a:lnTo>
                    <a:pt x="725" y="144"/>
                  </a:lnTo>
                  <a:lnTo>
                    <a:pt x="723" y="167"/>
                  </a:lnTo>
                  <a:lnTo>
                    <a:pt x="730" y="185"/>
                  </a:lnTo>
                  <a:lnTo>
                    <a:pt x="744" y="196"/>
                  </a:lnTo>
                  <a:lnTo>
                    <a:pt x="747" y="197"/>
                  </a:lnTo>
                  <a:lnTo>
                    <a:pt x="749" y="198"/>
                  </a:lnTo>
                  <a:lnTo>
                    <a:pt x="752" y="199"/>
                  </a:lnTo>
                  <a:lnTo>
                    <a:pt x="753" y="199"/>
                  </a:lnTo>
                  <a:lnTo>
                    <a:pt x="752" y="199"/>
                  </a:lnTo>
                  <a:lnTo>
                    <a:pt x="752" y="201"/>
                  </a:lnTo>
                  <a:lnTo>
                    <a:pt x="752" y="203"/>
                  </a:lnTo>
                  <a:lnTo>
                    <a:pt x="753" y="206"/>
                  </a:lnTo>
                  <a:lnTo>
                    <a:pt x="754" y="214"/>
                  </a:lnTo>
                  <a:lnTo>
                    <a:pt x="749" y="223"/>
                  </a:lnTo>
                  <a:lnTo>
                    <a:pt x="743" y="232"/>
                  </a:lnTo>
                  <a:lnTo>
                    <a:pt x="735" y="243"/>
                  </a:lnTo>
                  <a:lnTo>
                    <a:pt x="717" y="243"/>
                  </a:lnTo>
                  <a:lnTo>
                    <a:pt x="702" y="249"/>
                  </a:lnTo>
                  <a:lnTo>
                    <a:pt x="689" y="260"/>
                  </a:lnTo>
                  <a:lnTo>
                    <a:pt x="682" y="275"/>
                  </a:lnTo>
                  <a:lnTo>
                    <a:pt x="676" y="292"/>
                  </a:lnTo>
                  <a:lnTo>
                    <a:pt x="673" y="309"/>
                  </a:lnTo>
                  <a:lnTo>
                    <a:pt x="674" y="326"/>
                  </a:lnTo>
                  <a:lnTo>
                    <a:pt x="677" y="340"/>
                  </a:lnTo>
                  <a:lnTo>
                    <a:pt x="675" y="340"/>
                  </a:lnTo>
                  <a:lnTo>
                    <a:pt x="670" y="341"/>
                  </a:lnTo>
                  <a:lnTo>
                    <a:pt x="665" y="345"/>
                  </a:lnTo>
                  <a:lnTo>
                    <a:pt x="658" y="352"/>
                  </a:lnTo>
                  <a:lnTo>
                    <a:pt x="653" y="347"/>
                  </a:lnTo>
                  <a:lnTo>
                    <a:pt x="649" y="344"/>
                  </a:lnTo>
                  <a:lnTo>
                    <a:pt x="645" y="342"/>
                  </a:lnTo>
                  <a:lnTo>
                    <a:pt x="641" y="342"/>
                  </a:lnTo>
                  <a:lnTo>
                    <a:pt x="636" y="342"/>
                  </a:lnTo>
                  <a:lnTo>
                    <a:pt x="632" y="345"/>
                  </a:lnTo>
                  <a:lnTo>
                    <a:pt x="626" y="346"/>
                  </a:lnTo>
                  <a:lnTo>
                    <a:pt x="619" y="349"/>
                  </a:lnTo>
                  <a:lnTo>
                    <a:pt x="591" y="281"/>
                  </a:lnTo>
                  <a:lnTo>
                    <a:pt x="571" y="293"/>
                  </a:lnTo>
                  <a:lnTo>
                    <a:pt x="572" y="295"/>
                  </a:lnTo>
                  <a:lnTo>
                    <a:pt x="574" y="300"/>
                  </a:lnTo>
                  <a:lnTo>
                    <a:pt x="579" y="307"/>
                  </a:lnTo>
                  <a:lnTo>
                    <a:pt x="584" y="317"/>
                  </a:lnTo>
                  <a:lnTo>
                    <a:pt x="590" y="328"/>
                  </a:lnTo>
                  <a:lnTo>
                    <a:pt x="596" y="339"/>
                  </a:lnTo>
                  <a:lnTo>
                    <a:pt x="602" y="350"/>
                  </a:lnTo>
                  <a:lnTo>
                    <a:pt x="608" y="358"/>
                  </a:lnTo>
                  <a:lnTo>
                    <a:pt x="599" y="365"/>
                  </a:lnTo>
                  <a:lnTo>
                    <a:pt x="597" y="381"/>
                  </a:lnTo>
                  <a:lnTo>
                    <a:pt x="601" y="402"/>
                  </a:lnTo>
                  <a:lnTo>
                    <a:pt x="610" y="421"/>
                  </a:lnTo>
                  <a:lnTo>
                    <a:pt x="513" y="421"/>
                  </a:lnTo>
                  <a:lnTo>
                    <a:pt x="547" y="342"/>
                  </a:lnTo>
                  <a:lnTo>
                    <a:pt x="460" y="261"/>
                  </a:lnTo>
                  <a:lnTo>
                    <a:pt x="379" y="408"/>
                  </a:lnTo>
                  <a:lnTo>
                    <a:pt x="375" y="408"/>
                  </a:lnTo>
                  <a:lnTo>
                    <a:pt x="367" y="408"/>
                  </a:lnTo>
                  <a:lnTo>
                    <a:pt x="356" y="408"/>
                  </a:lnTo>
                  <a:lnTo>
                    <a:pt x="342" y="407"/>
                  </a:lnTo>
                  <a:lnTo>
                    <a:pt x="328" y="407"/>
                  </a:lnTo>
                  <a:lnTo>
                    <a:pt x="312" y="405"/>
                  </a:lnTo>
                  <a:lnTo>
                    <a:pt x="298" y="404"/>
                  </a:lnTo>
                  <a:lnTo>
                    <a:pt x="288" y="402"/>
                  </a:lnTo>
                  <a:lnTo>
                    <a:pt x="285" y="384"/>
                  </a:lnTo>
                  <a:lnTo>
                    <a:pt x="278" y="353"/>
                  </a:lnTo>
                  <a:lnTo>
                    <a:pt x="269" y="324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9" y="290"/>
                  </a:lnTo>
                  <a:lnTo>
                    <a:pt x="262" y="279"/>
                  </a:lnTo>
                  <a:lnTo>
                    <a:pt x="272" y="273"/>
                  </a:lnTo>
                  <a:lnTo>
                    <a:pt x="279" y="273"/>
                  </a:lnTo>
                  <a:lnTo>
                    <a:pt x="287" y="276"/>
                  </a:lnTo>
                  <a:lnTo>
                    <a:pt x="295" y="281"/>
                  </a:lnTo>
                  <a:lnTo>
                    <a:pt x="303" y="286"/>
                  </a:lnTo>
                  <a:lnTo>
                    <a:pt x="311" y="290"/>
                  </a:lnTo>
                  <a:lnTo>
                    <a:pt x="316" y="294"/>
                  </a:lnTo>
                  <a:lnTo>
                    <a:pt x="321" y="296"/>
                  </a:lnTo>
                  <a:lnTo>
                    <a:pt x="323" y="295"/>
                  </a:lnTo>
                  <a:lnTo>
                    <a:pt x="327" y="289"/>
                  </a:lnTo>
                  <a:lnTo>
                    <a:pt x="331" y="284"/>
                  </a:lnTo>
                  <a:lnTo>
                    <a:pt x="338" y="282"/>
                  </a:lnTo>
                  <a:lnTo>
                    <a:pt x="344" y="281"/>
                  </a:lnTo>
                  <a:lnTo>
                    <a:pt x="349" y="277"/>
                  </a:lnTo>
                  <a:lnTo>
                    <a:pt x="354" y="269"/>
                  </a:lnTo>
                  <a:lnTo>
                    <a:pt x="357" y="260"/>
                  </a:lnTo>
                  <a:lnTo>
                    <a:pt x="358" y="256"/>
                  </a:lnTo>
                  <a:lnTo>
                    <a:pt x="363" y="258"/>
                  </a:lnTo>
                  <a:lnTo>
                    <a:pt x="371" y="258"/>
                  </a:lnTo>
                  <a:lnTo>
                    <a:pt x="377" y="256"/>
                  </a:lnTo>
                  <a:lnTo>
                    <a:pt x="379" y="252"/>
                  </a:lnTo>
                  <a:lnTo>
                    <a:pt x="377" y="242"/>
                  </a:lnTo>
                  <a:lnTo>
                    <a:pt x="379" y="231"/>
                  </a:lnTo>
                  <a:lnTo>
                    <a:pt x="381" y="219"/>
                  </a:lnTo>
                  <a:lnTo>
                    <a:pt x="384" y="204"/>
                  </a:lnTo>
                  <a:lnTo>
                    <a:pt x="388" y="199"/>
                  </a:lnTo>
                  <a:lnTo>
                    <a:pt x="393" y="198"/>
                  </a:lnTo>
                  <a:lnTo>
                    <a:pt x="400" y="198"/>
                  </a:lnTo>
                  <a:lnTo>
                    <a:pt x="408" y="196"/>
                  </a:lnTo>
                  <a:lnTo>
                    <a:pt x="412" y="191"/>
                  </a:lnTo>
                  <a:lnTo>
                    <a:pt x="414" y="179"/>
                  </a:lnTo>
                  <a:lnTo>
                    <a:pt x="409" y="158"/>
                  </a:lnTo>
                  <a:lnTo>
                    <a:pt x="397" y="128"/>
                  </a:lnTo>
                  <a:lnTo>
                    <a:pt x="380" y="98"/>
                  </a:lnTo>
                  <a:lnTo>
                    <a:pt x="360" y="78"/>
                  </a:lnTo>
                  <a:lnTo>
                    <a:pt x="341" y="69"/>
                  </a:lnTo>
                  <a:lnTo>
                    <a:pt x="322" y="66"/>
                  </a:lnTo>
                  <a:lnTo>
                    <a:pt x="303" y="69"/>
                  </a:lnTo>
                  <a:lnTo>
                    <a:pt x="286" y="75"/>
                  </a:lnTo>
                  <a:lnTo>
                    <a:pt x="271" y="81"/>
                  </a:lnTo>
                  <a:lnTo>
                    <a:pt x="260" y="84"/>
                  </a:lnTo>
                  <a:lnTo>
                    <a:pt x="246" y="98"/>
                  </a:lnTo>
                  <a:lnTo>
                    <a:pt x="241" y="120"/>
                  </a:lnTo>
                  <a:lnTo>
                    <a:pt x="239" y="143"/>
                  </a:lnTo>
                  <a:lnTo>
                    <a:pt x="242" y="158"/>
                  </a:lnTo>
                  <a:lnTo>
                    <a:pt x="239" y="168"/>
                  </a:lnTo>
                  <a:lnTo>
                    <a:pt x="233" y="175"/>
                  </a:lnTo>
                  <a:lnTo>
                    <a:pt x="225" y="184"/>
                  </a:lnTo>
                  <a:lnTo>
                    <a:pt x="221" y="193"/>
                  </a:lnTo>
                  <a:lnTo>
                    <a:pt x="203" y="172"/>
                  </a:lnTo>
                  <a:lnTo>
                    <a:pt x="201" y="174"/>
                  </a:lnTo>
                  <a:lnTo>
                    <a:pt x="197" y="181"/>
                  </a:lnTo>
                  <a:lnTo>
                    <a:pt x="191" y="191"/>
                  </a:lnTo>
                  <a:lnTo>
                    <a:pt x="186" y="199"/>
                  </a:lnTo>
                  <a:lnTo>
                    <a:pt x="175" y="190"/>
                  </a:lnTo>
                  <a:lnTo>
                    <a:pt x="161" y="189"/>
                  </a:lnTo>
                  <a:lnTo>
                    <a:pt x="148" y="192"/>
                  </a:lnTo>
                  <a:lnTo>
                    <a:pt x="134" y="201"/>
                  </a:lnTo>
                  <a:lnTo>
                    <a:pt x="121" y="212"/>
                  </a:lnTo>
                  <a:lnTo>
                    <a:pt x="108" y="225"/>
                  </a:lnTo>
                  <a:lnTo>
                    <a:pt x="98" y="237"/>
                  </a:lnTo>
                  <a:lnTo>
                    <a:pt x="89" y="249"/>
                  </a:lnTo>
                  <a:lnTo>
                    <a:pt x="74" y="267"/>
                  </a:lnTo>
                  <a:lnTo>
                    <a:pt x="59" y="289"/>
                  </a:lnTo>
                  <a:lnTo>
                    <a:pt x="43" y="313"/>
                  </a:lnTo>
                  <a:lnTo>
                    <a:pt x="28" y="339"/>
                  </a:lnTo>
                  <a:lnTo>
                    <a:pt x="16" y="363"/>
                  </a:lnTo>
                  <a:lnTo>
                    <a:pt x="5" y="386"/>
                  </a:lnTo>
                  <a:lnTo>
                    <a:pt x="0" y="407"/>
                  </a:lnTo>
                  <a:lnTo>
                    <a:pt x="0" y="421"/>
                  </a:lnTo>
                  <a:lnTo>
                    <a:pt x="0" y="792"/>
                  </a:lnTo>
                  <a:lnTo>
                    <a:pt x="384" y="792"/>
                  </a:lnTo>
                  <a:lnTo>
                    <a:pt x="942" y="792"/>
                  </a:lnTo>
                  <a:lnTo>
                    <a:pt x="1265" y="792"/>
                  </a:lnTo>
                  <a:lnTo>
                    <a:pt x="1265" y="421"/>
                  </a:lnTo>
                  <a:lnTo>
                    <a:pt x="1262" y="421"/>
                  </a:lnTo>
                  <a:close/>
                </a:path>
              </a:pathLst>
            </a:custGeom>
            <a:solidFill>
              <a:srgbClr val="BF0000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16742" name="Picture 8" descr="54560457_18975541008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995738" y="5272088"/>
            <a:ext cx="1020762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9" name="Picture 9" descr="图标0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451725" y="1022350"/>
            <a:ext cx="1000125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4" name="Picture 10" descr="54560457_18975541008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219700" y="5919788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5" name="Picture 11" descr="54560457_18975541008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435600" y="4767263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6" name="Picture 12" descr="54560457_18975541008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308850" y="3830638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73" name="Picture 13" descr="00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873500" y="3526971"/>
            <a:ext cx="11430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74" name="Text Box 14"/>
          <p:cNvSpPr txBox="1"/>
          <p:nvPr>
            <p:custDataLst>
              <p:tags r:id="rId11"/>
            </p:custDataLst>
          </p:nvPr>
        </p:nvSpPr>
        <p:spPr>
          <a:xfrm>
            <a:off x="6732588" y="6135688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800000"/>
                </a:solidFill>
                <a:latin typeface="Arial" panose="020B0604020202020204" pitchFamily="34" charset="0"/>
              </a:rPr>
              <a:t>答案在书中找</a:t>
            </a:r>
          </a:p>
        </p:txBody>
      </p:sp>
      <p:pic>
        <p:nvPicPr>
          <p:cNvPr id="117775" name="Picture 15" descr="pic0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732588" y="4983163"/>
            <a:ext cx="1295400" cy="1050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Group 20"/>
          <p:cNvGrpSpPr/>
          <p:nvPr/>
        </p:nvGrpSpPr>
        <p:grpSpPr>
          <a:xfrm>
            <a:off x="213043" y="3529016"/>
            <a:ext cx="3047999" cy="1662110"/>
            <a:chOff x="483" y="1573"/>
            <a:chExt cx="1920" cy="1249"/>
          </a:xfrm>
        </p:grpSpPr>
        <p:sp>
          <p:nvSpPr>
            <p:cNvPr id="19" name="AutoShape 12"/>
            <p:cNvSpPr/>
            <p:nvPr>
              <p:custDataLst>
                <p:tags r:id="rId13"/>
              </p:custDataLst>
            </p:nvPr>
          </p:nvSpPr>
          <p:spPr>
            <a:xfrm>
              <a:off x="616" y="1573"/>
              <a:ext cx="1787" cy="996"/>
            </a:xfrm>
            <a:prstGeom prst="cloudCallout">
              <a:avLst>
                <a:gd name="adj1" fmla="val 74676"/>
                <a:gd name="adj2" fmla="val 5421"/>
              </a:avLst>
            </a:prstGeom>
            <a:solidFill>
              <a:srgbClr val="CCFF99"/>
            </a:solidFill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0" hangingPunct="0"/>
              <a:endParaRPr lang="zh-CN" altLang="zh-CN" sz="1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0" name="Rectangle 13"/>
            <p:cNvSpPr/>
            <p:nvPr>
              <p:custDataLst>
                <p:tags r:id="rId14"/>
              </p:custDataLst>
            </p:nvPr>
          </p:nvSpPr>
          <p:spPr>
            <a:xfrm>
              <a:off x="613" y="1620"/>
              <a:ext cx="1668" cy="1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dirty="0"/>
                <a:t>一阶电路的过渡过程</a:t>
              </a:r>
              <a:r>
                <a:rPr lang="zh-CN" altLang="en-US" sz="1800" dirty="0" smtClean="0"/>
                <a:t>分有零状态响应</a:t>
              </a:r>
              <a:r>
                <a:rPr lang="zh-CN" altLang="en-US" sz="1800" dirty="0"/>
                <a:t>、零输入响应及全</a:t>
              </a:r>
              <a:r>
                <a:rPr lang="zh-CN" altLang="en-US" sz="1800" dirty="0" smtClean="0"/>
                <a:t>响应三种，它们产生的条件是什么？有什么区别</a:t>
              </a:r>
              <a:endParaRPr lang="zh-CN" altLang="en-US" sz="1800" dirty="0"/>
            </a:p>
            <a:p>
              <a:pPr eaLnBrk="0" hangingPunct="0"/>
              <a:r>
                <a:rPr lang="zh-CN" altLang="en-US" sz="1800" b="1" dirty="0" smtClean="0">
                  <a:latin typeface="Times New Roman" panose="02020603050405020304" pitchFamily="18" charset="0"/>
                </a:rPr>
                <a:t>？</a:t>
              </a:r>
              <a:r>
                <a:rPr lang="zh-CN" altLang="en-US" dirty="0" smtClean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" name="AutoShape 14"/>
            <p:cNvSpPr/>
            <p:nvPr>
              <p:custDataLst>
                <p:tags r:id="rId15"/>
              </p:custDataLst>
            </p:nvPr>
          </p:nvSpPr>
          <p:spPr>
            <a:xfrm rot="4797647">
              <a:off x="279" y="2228"/>
              <a:ext cx="567" cy="159"/>
            </a:xfrm>
            <a:prstGeom prst="curvedUpArrow">
              <a:avLst>
                <a:gd name="adj1" fmla="val 71320"/>
                <a:gd name="adj2" fmla="val 142641"/>
                <a:gd name="adj3" fmla="val 33333"/>
              </a:avLst>
            </a:prstGeom>
            <a:solidFill>
              <a:srgbClr val="CC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117763" grpId="0" bldLvl="0" animBg="1"/>
      <p:bldP spid="117764" grpId="0" bldLvl="0" animBg="1"/>
      <p:bldP spid="1177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Text Box 3"/>
          <p:cNvSpPr txBox="1"/>
          <p:nvPr/>
        </p:nvSpPr>
        <p:spPr>
          <a:xfrm>
            <a:off x="333829" y="1118957"/>
            <a:ext cx="2180771" cy="95410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含有电容和电感的电路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2514600" y="1179282"/>
            <a:ext cx="2438400" cy="685800"/>
            <a:chOff x="1776" y="624"/>
            <a:chExt cx="1344" cy="432"/>
          </a:xfrm>
        </p:grpSpPr>
        <p:sp>
          <p:nvSpPr>
            <p:cNvPr id="52249" name="AutoShape 5"/>
            <p:cNvSpPr/>
            <p:nvPr/>
          </p:nvSpPr>
          <p:spPr>
            <a:xfrm>
              <a:off x="1824" y="912"/>
              <a:ext cx="1296" cy="144"/>
            </a:xfrm>
            <a:custGeom>
              <a:avLst/>
              <a:gdLst>
                <a:gd name="txL" fmla="*/ 3367 w 21600"/>
                <a:gd name="txT" fmla="*/ 5400 h 21600"/>
                <a:gd name="txR" fmla="*/ 18900 w 21600"/>
                <a:gd name="txB" fmla="*/ 16200 h 21600"/>
              </a:gdLst>
              <a:ahLst/>
              <a:cxnLst>
                <a:cxn ang="17694720">
                  <a:pos x="58" y="0"/>
                </a:cxn>
                <a:cxn ang="11796480">
                  <a:pos x="0" y="0"/>
                </a:cxn>
                <a:cxn ang="5898240">
                  <a:pos x="58" y="1"/>
                </a:cxn>
                <a:cxn ang="0">
                  <a:pos x="78" y="0"/>
                </a:cxn>
              </a:cxnLst>
              <a:rect l="txL" t="txT" r="txR" b="txB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rgbClr val="99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2250" name="Text Box 6"/>
            <p:cNvSpPr txBox="1"/>
            <p:nvPr/>
          </p:nvSpPr>
          <p:spPr>
            <a:xfrm>
              <a:off x="1776" y="624"/>
              <a:ext cx="13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当发生换路时</a:t>
              </a:r>
            </a:p>
          </p:txBody>
        </p:sp>
      </p:grpSp>
      <p:sp>
        <p:nvSpPr>
          <p:cNvPr id="153607" name="Text Box 7"/>
          <p:cNvSpPr txBox="1"/>
          <p:nvPr/>
        </p:nvSpPr>
        <p:spPr>
          <a:xfrm>
            <a:off x="5105400" y="1255482"/>
            <a:ext cx="4038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有暂态 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(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过渡过程 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)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产生</a:t>
            </a:r>
          </a:p>
        </p:txBody>
      </p:sp>
      <p:sp>
        <p:nvSpPr>
          <p:cNvPr id="153608" name="Text Box 8"/>
          <p:cNvSpPr txBox="1"/>
          <p:nvPr/>
        </p:nvSpPr>
        <p:spPr>
          <a:xfrm>
            <a:off x="333829" y="2093682"/>
            <a:ext cx="77506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什么是换路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？电路状态的改变称为换路，如：</a:t>
            </a:r>
          </a:p>
        </p:txBody>
      </p:sp>
      <p:sp>
        <p:nvSpPr>
          <p:cNvPr id="153609" name="Text Box 9"/>
          <p:cNvSpPr txBox="1"/>
          <p:nvPr/>
        </p:nvSpPr>
        <p:spPr>
          <a:xfrm>
            <a:off x="228600" y="2550882"/>
            <a:ext cx="86106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电路的接通、断开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电源的升高或降低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元件参数的改变</a:t>
            </a:r>
          </a:p>
        </p:txBody>
      </p:sp>
      <p:sp>
        <p:nvSpPr>
          <p:cNvPr id="153610" name="AutoShape 10"/>
          <p:cNvSpPr/>
          <p:nvPr/>
        </p:nvSpPr>
        <p:spPr>
          <a:xfrm>
            <a:off x="228600" y="3541482"/>
            <a:ext cx="3352800" cy="457200"/>
          </a:xfrm>
          <a:prstGeom prst="wedgeRoundRectCallout">
            <a:avLst>
              <a:gd name="adj1" fmla="val 55065"/>
              <a:gd name="adj2" fmla="val 27778"/>
              <a:gd name="adj3" fmla="val 16667"/>
            </a:avLst>
          </a:prstGeom>
          <a:solidFill>
            <a:srgbClr val="FFCCFF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Tahoma" panose="020B0604030504040204" pitchFamily="34" charset="0"/>
              </a:rPr>
              <a:t>产生过渡过程的原因？</a:t>
            </a:r>
          </a:p>
        </p:txBody>
      </p:sp>
      <p:grpSp>
        <p:nvGrpSpPr>
          <p:cNvPr id="3" name="Group 11"/>
          <p:cNvGrpSpPr/>
          <p:nvPr/>
        </p:nvGrpSpPr>
        <p:grpSpPr>
          <a:xfrm>
            <a:off x="1066800" y="4906732"/>
            <a:ext cx="5219700" cy="685800"/>
            <a:chOff x="1104" y="3696"/>
            <a:chExt cx="2993" cy="432"/>
          </a:xfrm>
        </p:grpSpPr>
        <p:graphicFrame>
          <p:nvGraphicFramePr>
            <p:cNvPr id="52230" name="Object 12"/>
            <p:cNvGraphicFramePr/>
            <p:nvPr/>
          </p:nvGraphicFramePr>
          <p:xfrm>
            <a:off x="1104" y="3744"/>
            <a:ext cx="383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78" r:id="rId4" imgW="228600" imgH="228600" progId="Equation.3">
                    <p:embed/>
                  </p:oleObj>
                </mc:Choice>
                <mc:Fallback>
                  <p:oleObj r:id="rId4" imgW="2286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04" y="3744"/>
                          <a:ext cx="383" cy="3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46" name="Text Box 13"/>
            <p:cNvSpPr txBox="1"/>
            <p:nvPr/>
          </p:nvSpPr>
          <p:spPr>
            <a:xfrm>
              <a:off x="1423" y="3792"/>
              <a:ext cx="10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不能突变</a:t>
              </a:r>
            </a:p>
          </p:txBody>
        </p:sp>
        <p:graphicFrame>
          <p:nvGraphicFramePr>
            <p:cNvPr id="52231" name="Object 14"/>
            <p:cNvGraphicFramePr/>
            <p:nvPr/>
          </p:nvGraphicFramePr>
          <p:xfrm>
            <a:off x="2880" y="3696"/>
            <a:ext cx="300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79" r:id="rId6" imgW="190500" imgH="228600" progId="Equation.3">
                    <p:embed/>
                  </p:oleObj>
                </mc:Choice>
                <mc:Fallback>
                  <p:oleObj r:id="rId6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880" y="3696"/>
                          <a:ext cx="300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47" name="Text Box 15"/>
            <p:cNvSpPr txBox="1"/>
            <p:nvPr/>
          </p:nvSpPr>
          <p:spPr>
            <a:xfrm>
              <a:off x="3168" y="3792"/>
              <a:ext cx="92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不能突变</a:t>
              </a:r>
            </a:p>
          </p:txBody>
        </p:sp>
        <p:sp>
          <p:nvSpPr>
            <p:cNvPr id="52248" name="AutoShape 16"/>
            <p:cNvSpPr/>
            <p:nvPr/>
          </p:nvSpPr>
          <p:spPr>
            <a:xfrm>
              <a:off x="2352" y="3840"/>
              <a:ext cx="432" cy="144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66FFFF"/>
            </a:solidFill>
            <a:ln w="127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53617" name="Text Box 17"/>
          <p:cNvSpPr txBox="1"/>
          <p:nvPr/>
        </p:nvSpPr>
        <p:spPr>
          <a:xfrm>
            <a:off x="1066800" y="4430482"/>
            <a:ext cx="3176588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电容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存储的电场能量</a:t>
            </a:r>
          </a:p>
        </p:txBody>
      </p:sp>
      <p:graphicFrame>
        <p:nvGraphicFramePr>
          <p:cNvPr id="153618" name="Object 18"/>
          <p:cNvGraphicFramePr/>
          <p:nvPr>
            <p:extLst>
              <p:ext uri="{D42A27DB-BD31-4B8C-83A1-F6EECF244321}">
                <p14:modId xmlns:p14="http://schemas.microsoft.com/office/powerpoint/2010/main" val="2569895253"/>
              </p:ext>
            </p:extLst>
          </p:nvPr>
        </p:nvGraphicFramePr>
        <p:xfrm>
          <a:off x="6286500" y="4303482"/>
          <a:ext cx="2332038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0" r:id="rId8" imgW="939165" imgH="393700" progId="Equation.3">
                  <p:embed/>
                </p:oleObj>
              </mc:Choice>
              <mc:Fallback>
                <p:oleObj r:id="rId8" imgW="9391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86500" y="4303482"/>
                        <a:ext cx="2332038" cy="94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19" name="Text Box 19"/>
          <p:cNvSpPr txBox="1"/>
          <p:nvPr/>
        </p:nvSpPr>
        <p:spPr>
          <a:xfrm>
            <a:off x="990600" y="5687782"/>
            <a:ext cx="3829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电感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储存的磁场能量</a:t>
            </a:r>
          </a:p>
        </p:txBody>
      </p:sp>
      <p:graphicFrame>
        <p:nvGraphicFramePr>
          <p:cNvPr id="153620" name="Object 20"/>
          <p:cNvGraphicFramePr/>
          <p:nvPr>
            <p:extLst>
              <p:ext uri="{D42A27DB-BD31-4B8C-83A1-F6EECF244321}">
                <p14:modId xmlns:p14="http://schemas.microsoft.com/office/powerpoint/2010/main" val="1488190243"/>
              </p:ext>
            </p:extLst>
          </p:nvPr>
        </p:nvGraphicFramePr>
        <p:xfrm>
          <a:off x="6400800" y="5516332"/>
          <a:ext cx="2435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1" r:id="rId10" imgW="875665" imgH="393700" progId="Equation.3">
                  <p:embed/>
                </p:oleObj>
              </mc:Choice>
              <mc:Fallback>
                <p:oleObj r:id="rId10" imgW="875665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00800" y="5516332"/>
                        <a:ext cx="2435225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21"/>
          <p:cNvGrpSpPr/>
          <p:nvPr/>
        </p:nvGrpSpPr>
        <p:grpSpPr>
          <a:xfrm>
            <a:off x="885371" y="6246582"/>
            <a:ext cx="5820229" cy="723900"/>
            <a:chOff x="960" y="2544"/>
            <a:chExt cx="3210" cy="456"/>
          </a:xfrm>
        </p:grpSpPr>
        <p:graphicFrame>
          <p:nvGraphicFramePr>
            <p:cNvPr id="52228" name="Object 22"/>
            <p:cNvGraphicFramePr/>
            <p:nvPr/>
          </p:nvGraphicFramePr>
          <p:xfrm>
            <a:off x="960" y="2580"/>
            <a:ext cx="384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82" r:id="rId12" imgW="215900" imgH="215900" progId="Equation.3">
                    <p:embed/>
                  </p:oleObj>
                </mc:Choice>
                <mc:Fallback>
                  <p:oleObj r:id="rId12" imgW="2159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60" y="2580"/>
                          <a:ext cx="384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43" name="Text Box 23"/>
            <p:cNvSpPr txBox="1"/>
            <p:nvPr/>
          </p:nvSpPr>
          <p:spPr>
            <a:xfrm>
              <a:off x="1248" y="2592"/>
              <a:ext cx="10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不能突变</a:t>
              </a:r>
            </a:p>
          </p:txBody>
        </p:sp>
        <p:graphicFrame>
          <p:nvGraphicFramePr>
            <p:cNvPr id="52229" name="Object 24"/>
            <p:cNvGraphicFramePr/>
            <p:nvPr/>
          </p:nvGraphicFramePr>
          <p:xfrm>
            <a:off x="2784" y="2544"/>
            <a:ext cx="367" cy="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83" r:id="rId14" imgW="139700" imgH="215900" progId="Equation.3">
                    <p:embed/>
                  </p:oleObj>
                </mc:Choice>
                <mc:Fallback>
                  <p:oleObj r:id="rId14" imgW="1397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2784" y="2544"/>
                          <a:ext cx="367" cy="4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44" name="Text Box 25"/>
            <p:cNvSpPr txBox="1"/>
            <p:nvPr/>
          </p:nvSpPr>
          <p:spPr>
            <a:xfrm>
              <a:off x="3084" y="2664"/>
              <a:ext cx="10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不能突变</a:t>
              </a:r>
            </a:p>
          </p:txBody>
        </p:sp>
        <p:sp>
          <p:nvSpPr>
            <p:cNvPr id="52245" name="AutoShape 26"/>
            <p:cNvSpPr/>
            <p:nvPr/>
          </p:nvSpPr>
          <p:spPr>
            <a:xfrm>
              <a:off x="2222" y="2688"/>
              <a:ext cx="466" cy="144"/>
            </a:xfrm>
            <a:prstGeom prst="rightArrow">
              <a:avLst>
                <a:gd name="adj1" fmla="val 50000"/>
                <a:gd name="adj2" fmla="val 80902"/>
              </a:avLst>
            </a:prstGeom>
            <a:solidFill>
              <a:srgbClr val="66FFFF"/>
            </a:solidFill>
            <a:ln w="127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53630" name="Text Box 30"/>
          <p:cNvSpPr txBox="1"/>
          <p:nvPr/>
        </p:nvSpPr>
        <p:spPr>
          <a:xfrm>
            <a:off x="3886200" y="3130319"/>
            <a:ext cx="5029200" cy="822325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</a:rPr>
              <a:t>自然界物体所具有的能量不能突变，能量的积累或 释放需要一定的时间。</a:t>
            </a:r>
          </a:p>
        </p:txBody>
      </p:sp>
      <p:sp>
        <p:nvSpPr>
          <p:cNvPr id="27" name="AutoShape 53"/>
          <p:cNvSpPr/>
          <p:nvPr/>
        </p:nvSpPr>
        <p:spPr>
          <a:xfrm>
            <a:off x="1066800" y="485323"/>
            <a:ext cx="5940425" cy="590092"/>
          </a:xfrm>
          <a:prstGeom prst="wedgeRoundRectCallout">
            <a:avLst>
              <a:gd name="adj1" fmla="val 21111"/>
              <a:gd name="adj2" fmla="val 126389"/>
              <a:gd name="adj3" fmla="val 16667"/>
            </a:avLst>
          </a:prstGeom>
          <a:noFill/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一阶电路的暂态分析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172834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"/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animBg="1"/>
      <p:bldP spid="153607" grpId="0"/>
      <p:bldP spid="153608" grpId="0"/>
      <p:bldP spid="153609" grpId="0"/>
      <p:bldP spid="153610" grpId="0" animBg="1"/>
      <p:bldP spid="153617" grpId="0"/>
      <p:bldP spid="153619" grpId="0"/>
      <p:bldP spid="153630" grpId="0" animBg="1"/>
      <p:bldP spid="2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468448" y="1663696"/>
            <a:ext cx="42772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评第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章！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678" y="2819400"/>
            <a:ext cx="3796534" cy="176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/>
          <p:nvPr/>
        </p:nvSpPr>
        <p:spPr>
          <a:xfrm>
            <a:off x="1981200" y="3429000"/>
            <a:ext cx="3200400" cy="13716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4627" name="Text Box 3"/>
          <p:cNvSpPr txBox="1"/>
          <p:nvPr/>
        </p:nvSpPr>
        <p:spPr>
          <a:xfrm>
            <a:off x="0" y="1371600"/>
            <a:ext cx="19050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换路定理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54628" name="Text Box 4"/>
          <p:cNvSpPr txBox="1"/>
          <p:nvPr/>
        </p:nvSpPr>
        <p:spPr>
          <a:xfrm>
            <a:off x="1676400" y="1295400"/>
            <a:ext cx="70104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换路瞬间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电容上的电压、电感中的电流不能突变。</a:t>
            </a:r>
          </a:p>
        </p:txBody>
      </p:sp>
      <p:sp>
        <p:nvSpPr>
          <p:cNvPr id="154629" name="Text Box 5"/>
          <p:cNvSpPr txBox="1"/>
          <p:nvPr/>
        </p:nvSpPr>
        <p:spPr>
          <a:xfrm>
            <a:off x="1143000" y="2438400"/>
            <a:ext cx="1978025" cy="457200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设</a:t>
            </a:r>
            <a:r>
              <a: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=0 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时换路</a:t>
            </a:r>
          </a:p>
        </p:txBody>
      </p:sp>
      <p:graphicFrame>
        <p:nvGraphicFramePr>
          <p:cNvPr id="154630" name="Object 6"/>
          <p:cNvGraphicFramePr/>
          <p:nvPr/>
        </p:nvGraphicFramePr>
        <p:xfrm>
          <a:off x="3333750" y="2111375"/>
          <a:ext cx="5334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0" r:id="rId3" imgW="177800" imgH="215265" progId="Equation.3">
                  <p:embed/>
                </p:oleObj>
              </mc:Choice>
              <mc:Fallback>
                <p:oleObj r:id="rId3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3750" y="2111375"/>
                        <a:ext cx="533400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31" name="Object 7"/>
          <p:cNvGraphicFramePr/>
          <p:nvPr/>
        </p:nvGraphicFramePr>
        <p:xfrm>
          <a:off x="3308350" y="2627313"/>
          <a:ext cx="592138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1" r:id="rId5" imgW="177800" imgH="215265" progId="Equation.3">
                  <p:embed/>
                </p:oleObj>
              </mc:Choice>
              <mc:Fallback>
                <p:oleObj r:id="rId5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08350" y="2627313"/>
                        <a:ext cx="592138" cy="608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32" name="Text Box 8"/>
          <p:cNvSpPr txBox="1"/>
          <p:nvPr/>
        </p:nvSpPr>
        <p:spPr>
          <a:xfrm>
            <a:off x="3748088" y="2201863"/>
            <a:ext cx="2347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---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换路前瞬间</a:t>
            </a:r>
          </a:p>
        </p:txBody>
      </p:sp>
      <p:sp>
        <p:nvSpPr>
          <p:cNvPr id="154633" name="Text Box 9"/>
          <p:cNvSpPr txBox="1"/>
          <p:nvPr/>
        </p:nvSpPr>
        <p:spPr>
          <a:xfrm>
            <a:off x="3763963" y="2774950"/>
            <a:ext cx="2255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---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换路后瞬间</a:t>
            </a:r>
          </a:p>
        </p:txBody>
      </p:sp>
      <p:sp>
        <p:nvSpPr>
          <p:cNvPr id="154634" name="AutoShape 10"/>
          <p:cNvSpPr/>
          <p:nvPr/>
        </p:nvSpPr>
        <p:spPr>
          <a:xfrm>
            <a:off x="3124200" y="2209800"/>
            <a:ext cx="228600" cy="944563"/>
          </a:xfrm>
          <a:prstGeom prst="leftBrace">
            <a:avLst>
              <a:gd name="adj1" fmla="val 3443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4635" name="Object 11"/>
          <p:cNvGraphicFramePr/>
          <p:nvPr/>
        </p:nvGraphicFramePr>
        <p:xfrm>
          <a:off x="2057400" y="3446463"/>
          <a:ext cx="31051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2" r:id="rId7" imgW="1016000" imgH="228600" progId="Equation.3">
                  <p:embed/>
                </p:oleObj>
              </mc:Choice>
              <mc:Fallback>
                <p:oleObj r:id="rId7" imgW="1016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7400" y="3446463"/>
                        <a:ext cx="3105150" cy="67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36" name="Object 12"/>
          <p:cNvGraphicFramePr/>
          <p:nvPr/>
        </p:nvGraphicFramePr>
        <p:xfrm>
          <a:off x="2095500" y="4151313"/>
          <a:ext cx="30670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3" r:id="rId9" imgW="925830" imgH="215900" progId="Equation.3">
                  <p:embed/>
                </p:oleObj>
              </mc:Choice>
              <mc:Fallback>
                <p:oleObj r:id="rId9" imgW="9258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5500" y="4151313"/>
                        <a:ext cx="3067050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38" name="Line 14"/>
          <p:cNvSpPr/>
          <p:nvPr/>
        </p:nvSpPr>
        <p:spPr>
          <a:xfrm flipV="1">
            <a:off x="5029200" y="4038600"/>
            <a:ext cx="762000" cy="152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4639" name="Text Box 15"/>
          <p:cNvSpPr txBox="1"/>
          <p:nvPr/>
        </p:nvSpPr>
        <p:spPr>
          <a:xfrm>
            <a:off x="5791200" y="37338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换路定理</a:t>
            </a:r>
          </a:p>
        </p:txBody>
      </p:sp>
      <p:sp>
        <p:nvSpPr>
          <p:cNvPr id="154640" name="Text Box 16"/>
          <p:cNvSpPr txBox="1"/>
          <p:nvPr/>
        </p:nvSpPr>
        <p:spPr>
          <a:xfrm>
            <a:off x="866775" y="5091113"/>
            <a:ext cx="6956425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用换路定律可以求出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b="1" baseline="30000" dirty="0">
                <a:solidFill>
                  <a:schemeClr val="tx2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时刻的初始值，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初始值是电路时域分析的重要条件。</a:t>
            </a:r>
          </a:p>
        </p:txBody>
      </p:sp>
      <p:sp>
        <p:nvSpPr>
          <p:cNvPr id="1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0191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4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"/>
                                        <p:tgtEl>
                                          <p:spTgt spid="15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 animBg="1"/>
      <p:bldP spid="154627" grpId="0"/>
      <p:bldP spid="154628" grpId="0" build="p"/>
      <p:bldP spid="154629" grpId="0" build="p"/>
      <p:bldP spid="154632" grpId="0"/>
      <p:bldP spid="154633" grpId="0"/>
      <p:bldP spid="154634" grpId="0" animBg="1"/>
      <p:bldP spid="154639" grpId="0"/>
      <p:bldP spid="1546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AutoShape 3"/>
          <p:cNvSpPr/>
          <p:nvPr/>
        </p:nvSpPr>
        <p:spPr>
          <a:xfrm>
            <a:off x="152400" y="592138"/>
            <a:ext cx="4419600" cy="457200"/>
          </a:xfrm>
          <a:prstGeom prst="wedgeRoundRectCallout">
            <a:avLst>
              <a:gd name="adj1" fmla="val 52500"/>
              <a:gd name="adj2" fmla="val 45833"/>
              <a:gd name="adj3" fmla="val 16667"/>
            </a:avLst>
          </a:prstGeom>
          <a:solidFill>
            <a:srgbClr val="FFCCFF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</a:rPr>
              <a:t>1. “</a:t>
            </a:r>
            <a:r>
              <a:rPr lang="zh-CN" altLang="en-US" b="1" dirty="0">
                <a:latin typeface="Times New Roman" panose="02020603050405020304" pitchFamily="18" charset="0"/>
              </a:rPr>
              <a:t>稳态”与 “暂态”的概念</a:t>
            </a:r>
          </a:p>
        </p:txBody>
      </p:sp>
      <p:sp>
        <p:nvSpPr>
          <p:cNvPr id="155652" name="AutoShape 4"/>
          <p:cNvSpPr/>
          <p:nvPr/>
        </p:nvSpPr>
        <p:spPr>
          <a:xfrm>
            <a:off x="50802" y="1524000"/>
            <a:ext cx="5334000" cy="457200"/>
          </a:xfrm>
          <a:prstGeom prst="wedgeRoundRectCallout">
            <a:avLst>
              <a:gd name="adj1" fmla="val 42417"/>
              <a:gd name="adj2" fmla="val 45833"/>
              <a:gd name="adj3" fmla="val 16667"/>
            </a:avLst>
          </a:prstGeom>
          <a:solidFill>
            <a:srgbClr val="FFCCFF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2.</a:t>
            </a:r>
            <a:r>
              <a:rPr lang="en-US" altLang="zh-CN" b="1" dirty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Tahoma" panose="020B0604030504040204" pitchFamily="34" charset="0"/>
              </a:rPr>
              <a:t>产生过渡过程的电路及原因</a:t>
            </a:r>
          </a:p>
        </p:txBody>
      </p:sp>
      <p:sp>
        <p:nvSpPr>
          <p:cNvPr id="155653" name="Text Box 5"/>
          <p:cNvSpPr txBox="1"/>
          <p:nvPr/>
        </p:nvSpPr>
        <p:spPr>
          <a:xfrm>
            <a:off x="152400" y="2292350"/>
            <a:ext cx="2362200" cy="95410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含有电容和电感的电路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2717802" y="2352675"/>
            <a:ext cx="2463800" cy="685800"/>
            <a:chOff x="1776" y="624"/>
            <a:chExt cx="1344" cy="432"/>
          </a:xfrm>
        </p:grpSpPr>
        <p:sp>
          <p:nvSpPr>
            <p:cNvPr id="54286" name="AutoShape 7"/>
            <p:cNvSpPr/>
            <p:nvPr/>
          </p:nvSpPr>
          <p:spPr>
            <a:xfrm>
              <a:off x="1824" y="912"/>
              <a:ext cx="1296" cy="144"/>
            </a:xfrm>
            <a:custGeom>
              <a:avLst/>
              <a:gdLst>
                <a:gd name="txL" fmla="*/ 3367 w 21600"/>
                <a:gd name="txT" fmla="*/ 5400 h 21600"/>
                <a:gd name="txR" fmla="*/ 18900 w 21600"/>
                <a:gd name="txB" fmla="*/ 16200 h 21600"/>
              </a:gdLst>
              <a:ahLst/>
              <a:cxnLst>
                <a:cxn ang="17694720">
                  <a:pos x="58" y="0"/>
                </a:cxn>
                <a:cxn ang="11796480">
                  <a:pos x="0" y="0"/>
                </a:cxn>
                <a:cxn ang="5898240">
                  <a:pos x="58" y="1"/>
                </a:cxn>
                <a:cxn ang="0">
                  <a:pos x="78" y="0"/>
                </a:cxn>
              </a:cxnLst>
              <a:rect l="txL" t="txT" r="txR" b="txB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rgbClr val="99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4287" name="Text Box 8"/>
            <p:cNvSpPr txBox="1"/>
            <p:nvPr/>
          </p:nvSpPr>
          <p:spPr>
            <a:xfrm>
              <a:off x="1776" y="624"/>
              <a:ext cx="13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当发生换路时</a:t>
              </a:r>
            </a:p>
          </p:txBody>
        </p:sp>
      </p:grpSp>
      <p:sp>
        <p:nvSpPr>
          <p:cNvPr id="155657" name="Text Box 9"/>
          <p:cNvSpPr txBox="1"/>
          <p:nvPr/>
        </p:nvSpPr>
        <p:spPr>
          <a:xfrm>
            <a:off x="5105399" y="2428875"/>
            <a:ext cx="40386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有暂态 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(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过渡过程 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)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产生</a:t>
            </a:r>
          </a:p>
        </p:txBody>
      </p:sp>
      <p:sp>
        <p:nvSpPr>
          <p:cNvPr id="155658" name="AutoShape 10"/>
          <p:cNvSpPr/>
          <p:nvPr/>
        </p:nvSpPr>
        <p:spPr>
          <a:xfrm>
            <a:off x="685800" y="3429000"/>
            <a:ext cx="1295400" cy="533400"/>
          </a:xfrm>
          <a:prstGeom prst="wedgeRoundRectCallout">
            <a:avLst>
              <a:gd name="adj1" fmla="val 32968"/>
              <a:gd name="adj2" fmla="val 13394"/>
              <a:gd name="adj3" fmla="val 16667"/>
            </a:avLst>
          </a:prstGeom>
          <a:solidFill>
            <a:srgbClr val="FFCCFF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Tahoma" panose="020B0604030504040204" pitchFamily="34" charset="0"/>
              </a:rPr>
              <a:t>原因？</a:t>
            </a:r>
          </a:p>
        </p:txBody>
      </p:sp>
      <p:sp>
        <p:nvSpPr>
          <p:cNvPr id="155659" name="Text Box 11"/>
          <p:cNvSpPr txBox="1"/>
          <p:nvPr/>
        </p:nvSpPr>
        <p:spPr>
          <a:xfrm>
            <a:off x="2133600" y="3276600"/>
            <a:ext cx="525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</a:rPr>
              <a:t>能量的积累或 释放需要一定的时间</a:t>
            </a:r>
          </a:p>
        </p:txBody>
      </p:sp>
      <p:sp>
        <p:nvSpPr>
          <p:cNvPr id="155660" name="AutoShape 12"/>
          <p:cNvSpPr/>
          <p:nvPr/>
        </p:nvSpPr>
        <p:spPr>
          <a:xfrm>
            <a:off x="224970" y="4267200"/>
            <a:ext cx="2209800" cy="457200"/>
          </a:xfrm>
          <a:prstGeom prst="wedgeRoundRectCallout">
            <a:avLst>
              <a:gd name="adj1" fmla="val 46338"/>
              <a:gd name="adj2" fmla="val 19792"/>
              <a:gd name="adj3" fmla="val 16667"/>
            </a:avLst>
          </a:prstGeom>
          <a:solidFill>
            <a:srgbClr val="FFCCFF"/>
          </a:solidFill>
          <a:ln w="9525">
            <a:noFill/>
          </a:ln>
          <a:effectLst>
            <a:prstShdw prst="shdw17" dist="17961" dir="2699999">
              <a:srgbClr val="997A99"/>
            </a:prstShdw>
          </a:effectLst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3.</a:t>
            </a:r>
            <a:r>
              <a:rPr lang="en-US" altLang="zh-CN" b="1" dirty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Tahoma" panose="020B0604030504040204" pitchFamily="34" charset="0"/>
              </a:rPr>
              <a:t>换路定律</a:t>
            </a:r>
          </a:p>
        </p:txBody>
      </p:sp>
      <p:sp>
        <p:nvSpPr>
          <p:cNvPr id="155661" name="Text Box 13"/>
          <p:cNvSpPr txBox="1"/>
          <p:nvPr/>
        </p:nvSpPr>
        <p:spPr>
          <a:xfrm>
            <a:off x="537935" y="5774192"/>
            <a:ext cx="8068129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换路瞬间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电容上的电压、电感中的电流不能突变。</a:t>
            </a:r>
          </a:p>
        </p:txBody>
      </p:sp>
      <p:graphicFrame>
        <p:nvGraphicFramePr>
          <p:cNvPr id="155662" name="Object 14"/>
          <p:cNvGraphicFramePr/>
          <p:nvPr/>
        </p:nvGraphicFramePr>
        <p:xfrm>
          <a:off x="2686050" y="4216400"/>
          <a:ext cx="31051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6" r:id="rId3" imgW="1016000" imgH="228600" progId="Equation.3">
                  <p:embed/>
                </p:oleObj>
              </mc:Choice>
              <mc:Fallback>
                <p:oleObj r:id="rId3" imgW="1016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050" y="4216400"/>
                        <a:ext cx="3105150" cy="67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63" name="Object 15"/>
          <p:cNvGraphicFramePr/>
          <p:nvPr/>
        </p:nvGraphicFramePr>
        <p:xfrm>
          <a:off x="2724150" y="4921250"/>
          <a:ext cx="30670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7" r:id="rId5" imgW="925830" imgH="215900" progId="Equation.3">
                  <p:embed/>
                </p:oleObj>
              </mc:Choice>
              <mc:Fallback>
                <p:oleObj r:id="rId5" imgW="9258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4150" y="4921250"/>
                        <a:ext cx="3067050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85" name="Picture 18" descr="book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3400" y="0"/>
            <a:ext cx="990600" cy="82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页脚占位符 4"/>
          <p:cNvSpPr txBox="1">
            <a:spLocks noGrp="1"/>
          </p:cNvSpPr>
          <p:nvPr>
            <p:ph type="ftr" sz="quarter" idx="11"/>
          </p:nvPr>
        </p:nvSpPr>
        <p:spPr bwMode="auto">
          <a:xfrm>
            <a:off x="5791200" y="653097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  <p:extLst>
      <p:ext uri="{BB962C8B-B14F-4D97-AF65-F5344CB8AC3E}">
        <p14:creationId xmlns:p14="http://schemas.microsoft.com/office/powerpoint/2010/main" val="389712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5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animBg="1"/>
      <p:bldP spid="155652" grpId="0" animBg="1"/>
      <p:bldP spid="155653" grpId="0" animBg="1"/>
      <p:bldP spid="155657" grpId="0"/>
      <p:bldP spid="155658" grpId="0" animBg="1"/>
      <p:bldP spid="155659" grpId="0"/>
      <p:bldP spid="155660" grpId="0" animBg="1"/>
      <p:bldP spid="15566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6250" y="3393618"/>
            <a:ext cx="2724150" cy="2160588"/>
            <a:chOff x="300" y="960"/>
            <a:chExt cx="2211" cy="1706"/>
          </a:xfrm>
        </p:grpSpPr>
        <p:sp>
          <p:nvSpPr>
            <p:cNvPr id="55386" name="Text Box 4"/>
            <p:cNvSpPr txBox="1"/>
            <p:nvPr/>
          </p:nvSpPr>
          <p:spPr>
            <a:xfrm>
              <a:off x="2088" y="1812"/>
              <a:ext cx="423" cy="361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5387" name="Text Box 5"/>
            <p:cNvSpPr txBox="1"/>
            <p:nvPr/>
          </p:nvSpPr>
          <p:spPr>
            <a:xfrm>
              <a:off x="553" y="2305"/>
              <a:ext cx="1655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 换路前</a:t>
              </a:r>
            </a:p>
          </p:txBody>
        </p:sp>
        <p:sp>
          <p:nvSpPr>
            <p:cNvPr id="55388" name="Text Box 6"/>
            <p:cNvSpPr txBox="1"/>
            <p:nvPr/>
          </p:nvSpPr>
          <p:spPr>
            <a:xfrm>
              <a:off x="638" y="960"/>
              <a:ext cx="278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5389" name="Oval 7"/>
            <p:cNvSpPr/>
            <p:nvPr/>
          </p:nvSpPr>
          <p:spPr>
            <a:xfrm>
              <a:off x="300" y="1627"/>
              <a:ext cx="270" cy="287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5390" name="Line 8"/>
            <p:cNvSpPr/>
            <p:nvPr/>
          </p:nvSpPr>
          <p:spPr>
            <a:xfrm>
              <a:off x="417" y="2280"/>
              <a:ext cx="168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1" name="Rectangle 9"/>
            <p:cNvSpPr/>
            <p:nvPr/>
          </p:nvSpPr>
          <p:spPr>
            <a:xfrm>
              <a:off x="1308" y="960"/>
              <a:ext cx="314" cy="36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5392" name="Rectangle 10"/>
            <p:cNvSpPr/>
            <p:nvPr/>
          </p:nvSpPr>
          <p:spPr>
            <a:xfrm>
              <a:off x="612" y="1608"/>
              <a:ext cx="358" cy="41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93" name="Line 11"/>
            <p:cNvSpPr/>
            <p:nvPr/>
          </p:nvSpPr>
          <p:spPr>
            <a:xfrm>
              <a:off x="423" y="1261"/>
              <a:ext cx="0" cy="101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394" name="Rectangle 12"/>
            <p:cNvSpPr/>
            <p:nvPr/>
          </p:nvSpPr>
          <p:spPr>
            <a:xfrm>
              <a:off x="408" y="1416"/>
              <a:ext cx="290" cy="36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5395" name="Rectangle 13"/>
            <p:cNvSpPr/>
            <p:nvPr/>
          </p:nvSpPr>
          <p:spPr>
            <a:xfrm>
              <a:off x="421" y="1786"/>
              <a:ext cx="273" cy="36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5396" name="Line 14"/>
            <p:cNvSpPr/>
            <p:nvPr/>
          </p:nvSpPr>
          <p:spPr>
            <a:xfrm>
              <a:off x="1086" y="1269"/>
              <a:ext cx="100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grpSp>
          <p:nvGrpSpPr>
            <p:cNvPr id="55397" name="Group 15"/>
            <p:cNvGrpSpPr/>
            <p:nvPr/>
          </p:nvGrpSpPr>
          <p:grpSpPr>
            <a:xfrm>
              <a:off x="1916" y="1261"/>
              <a:ext cx="352" cy="1019"/>
              <a:chOff x="3072" y="1296"/>
              <a:chExt cx="192" cy="768"/>
            </a:xfrm>
          </p:grpSpPr>
          <p:sp>
            <p:nvSpPr>
              <p:cNvPr id="55402" name="Line 16"/>
              <p:cNvSpPr/>
              <p:nvPr/>
            </p:nvSpPr>
            <p:spPr>
              <a:xfrm>
                <a:off x="3072" y="1632"/>
                <a:ext cx="19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403" name="Line 17"/>
              <p:cNvSpPr/>
              <p:nvPr/>
            </p:nvSpPr>
            <p:spPr>
              <a:xfrm>
                <a:off x="3072" y="1728"/>
                <a:ext cx="19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404" name="Line 18"/>
              <p:cNvSpPr/>
              <p:nvPr/>
            </p:nvSpPr>
            <p:spPr>
              <a:xfrm flipV="1">
                <a:off x="3168" y="1296"/>
                <a:ext cx="0" cy="33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405" name="Line 19"/>
              <p:cNvSpPr/>
              <p:nvPr/>
            </p:nvSpPr>
            <p:spPr>
              <a:xfrm flipV="1">
                <a:off x="3168" y="1728"/>
                <a:ext cx="0" cy="33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5398" name="Line 20"/>
            <p:cNvSpPr/>
            <p:nvPr/>
          </p:nvSpPr>
          <p:spPr>
            <a:xfrm>
              <a:off x="417" y="1262"/>
              <a:ext cx="33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9" name="Line 21"/>
            <p:cNvSpPr/>
            <p:nvPr/>
          </p:nvSpPr>
          <p:spPr>
            <a:xfrm flipV="1">
              <a:off x="723" y="1127"/>
              <a:ext cx="281" cy="1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00" name="Line 22"/>
            <p:cNvSpPr/>
            <p:nvPr/>
          </p:nvSpPr>
          <p:spPr>
            <a:xfrm>
              <a:off x="1836" y="1440"/>
              <a:ext cx="0" cy="62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5315" name="Object 23"/>
            <p:cNvGraphicFramePr/>
            <p:nvPr/>
          </p:nvGraphicFramePr>
          <p:xfrm>
            <a:off x="1536" y="1572"/>
            <a:ext cx="330" cy="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92" r:id="rId3" imgW="190500" imgH="228600" progId="Equation.3">
                    <p:embed/>
                  </p:oleObj>
                </mc:Choice>
                <mc:Fallback>
                  <p:oleObj r:id="rId3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36" y="1572"/>
                          <a:ext cx="330" cy="3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401" name="Rectangle 24"/>
            <p:cNvSpPr/>
            <p:nvPr/>
          </p:nvSpPr>
          <p:spPr>
            <a:xfrm>
              <a:off x="1260" y="1200"/>
              <a:ext cx="362" cy="14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6172200" y="3393618"/>
            <a:ext cx="2644775" cy="2149475"/>
            <a:chOff x="3592" y="816"/>
            <a:chExt cx="2050" cy="1464"/>
          </a:xfrm>
        </p:grpSpPr>
        <p:sp>
          <p:nvSpPr>
            <p:cNvPr id="55371" name="Text Box 26"/>
            <p:cNvSpPr txBox="1"/>
            <p:nvPr/>
          </p:nvSpPr>
          <p:spPr>
            <a:xfrm>
              <a:off x="3592" y="1968"/>
              <a:ext cx="1736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  换路很久后</a:t>
              </a:r>
              <a:endParaRPr lang="zh-CN" altLang="en-US" b="1" i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72" name="Rectangle 27"/>
            <p:cNvSpPr/>
            <p:nvPr/>
          </p:nvSpPr>
          <p:spPr>
            <a:xfrm>
              <a:off x="4600" y="816"/>
              <a:ext cx="300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55373" name="Rectangle 28"/>
            <p:cNvSpPr/>
            <p:nvPr/>
          </p:nvSpPr>
          <p:spPr>
            <a:xfrm>
              <a:off x="3889" y="1392"/>
              <a:ext cx="313" cy="31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5374" name="Oval 29"/>
            <p:cNvSpPr/>
            <p:nvPr/>
          </p:nvSpPr>
          <p:spPr>
            <a:xfrm>
              <a:off x="3700" y="1401"/>
              <a:ext cx="236" cy="2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5375" name="Line 30"/>
            <p:cNvSpPr/>
            <p:nvPr/>
          </p:nvSpPr>
          <p:spPr>
            <a:xfrm>
              <a:off x="3818" y="1103"/>
              <a:ext cx="0" cy="863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376" name="Rectangle 31"/>
            <p:cNvSpPr/>
            <p:nvPr/>
          </p:nvSpPr>
          <p:spPr>
            <a:xfrm>
              <a:off x="3793" y="1178"/>
              <a:ext cx="276" cy="31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5377" name="Rectangle 32"/>
            <p:cNvSpPr/>
            <p:nvPr/>
          </p:nvSpPr>
          <p:spPr>
            <a:xfrm>
              <a:off x="3793" y="1488"/>
              <a:ext cx="260" cy="31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55378" name="Line 33"/>
            <p:cNvSpPr/>
            <p:nvPr/>
          </p:nvSpPr>
          <p:spPr>
            <a:xfrm flipV="1">
              <a:off x="3811" y="1103"/>
              <a:ext cx="129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379" name="Line 34"/>
            <p:cNvSpPr/>
            <p:nvPr/>
          </p:nvSpPr>
          <p:spPr>
            <a:xfrm>
              <a:off x="4978" y="1481"/>
              <a:ext cx="246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0" name="Line 35"/>
            <p:cNvSpPr/>
            <p:nvPr/>
          </p:nvSpPr>
          <p:spPr>
            <a:xfrm>
              <a:off x="4978" y="1589"/>
              <a:ext cx="246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1" name="Line 36"/>
            <p:cNvSpPr/>
            <p:nvPr/>
          </p:nvSpPr>
          <p:spPr>
            <a:xfrm flipV="1">
              <a:off x="5101" y="1103"/>
              <a:ext cx="0" cy="378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2" name="Line 37"/>
            <p:cNvSpPr/>
            <p:nvPr/>
          </p:nvSpPr>
          <p:spPr>
            <a:xfrm flipV="1">
              <a:off x="5101" y="1589"/>
              <a:ext cx="0" cy="377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3" name="Line 38"/>
            <p:cNvSpPr/>
            <p:nvPr/>
          </p:nvSpPr>
          <p:spPr>
            <a:xfrm>
              <a:off x="5272" y="1246"/>
              <a:ext cx="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55314" name="Object 39"/>
            <p:cNvGraphicFramePr/>
            <p:nvPr/>
          </p:nvGraphicFramePr>
          <p:xfrm>
            <a:off x="5280" y="1294"/>
            <a:ext cx="362" cy="4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93" r:id="rId5" imgW="190500" imgH="228600" progId="Equation.3">
                    <p:embed/>
                  </p:oleObj>
                </mc:Choice>
                <mc:Fallback>
                  <p:oleObj r:id="rId5" imgW="190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280" y="1294"/>
                          <a:ext cx="362" cy="4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84" name="Rectangle 40"/>
            <p:cNvSpPr/>
            <p:nvPr/>
          </p:nvSpPr>
          <p:spPr>
            <a:xfrm>
              <a:off x="4241" y="1030"/>
              <a:ext cx="369" cy="14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5385" name="Line 41"/>
            <p:cNvSpPr/>
            <p:nvPr/>
          </p:nvSpPr>
          <p:spPr>
            <a:xfrm flipV="1">
              <a:off x="3811" y="1955"/>
              <a:ext cx="129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5" name="Group 42"/>
          <p:cNvGrpSpPr/>
          <p:nvPr/>
        </p:nvGrpSpPr>
        <p:grpSpPr>
          <a:xfrm>
            <a:off x="3295650" y="3393618"/>
            <a:ext cx="2724150" cy="2152650"/>
            <a:chOff x="2076" y="1200"/>
            <a:chExt cx="1716" cy="1455"/>
          </a:xfrm>
        </p:grpSpPr>
        <p:grpSp>
          <p:nvGrpSpPr>
            <p:cNvPr id="55348" name="Group 43"/>
            <p:cNvGrpSpPr/>
            <p:nvPr/>
          </p:nvGrpSpPr>
          <p:grpSpPr>
            <a:xfrm>
              <a:off x="2076" y="1200"/>
              <a:ext cx="1716" cy="1455"/>
              <a:chOff x="300" y="960"/>
              <a:chExt cx="2211" cy="1706"/>
            </a:xfrm>
          </p:grpSpPr>
          <p:sp>
            <p:nvSpPr>
              <p:cNvPr id="55351" name="Text Box 44"/>
              <p:cNvSpPr txBox="1"/>
              <p:nvPr/>
            </p:nvSpPr>
            <p:spPr>
              <a:xfrm>
                <a:off x="2088" y="1811"/>
                <a:ext cx="423" cy="363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55352" name="Text Box 45"/>
              <p:cNvSpPr txBox="1"/>
              <p:nvPr/>
            </p:nvSpPr>
            <p:spPr>
              <a:xfrm>
                <a:off x="553" y="2304"/>
                <a:ext cx="1655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换路后瞬间</a:t>
                </a:r>
              </a:p>
            </p:txBody>
          </p:sp>
          <p:sp>
            <p:nvSpPr>
              <p:cNvPr id="55353" name="Text Box 46"/>
              <p:cNvSpPr txBox="1"/>
              <p:nvPr/>
            </p:nvSpPr>
            <p:spPr>
              <a:xfrm>
                <a:off x="638" y="960"/>
                <a:ext cx="278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  <p:sp>
            <p:nvSpPr>
              <p:cNvPr id="55354" name="Oval 47"/>
              <p:cNvSpPr/>
              <p:nvPr/>
            </p:nvSpPr>
            <p:spPr>
              <a:xfrm>
                <a:off x="300" y="1627"/>
                <a:ext cx="270" cy="287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355" name="Line 48"/>
              <p:cNvSpPr/>
              <p:nvPr/>
            </p:nvSpPr>
            <p:spPr>
              <a:xfrm>
                <a:off x="417" y="2280"/>
                <a:ext cx="1683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56" name="Rectangle 49"/>
              <p:cNvSpPr/>
              <p:nvPr/>
            </p:nvSpPr>
            <p:spPr>
              <a:xfrm>
                <a:off x="1308" y="960"/>
                <a:ext cx="314" cy="36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R</a:t>
                </a:r>
              </a:p>
            </p:txBody>
          </p:sp>
          <p:sp>
            <p:nvSpPr>
              <p:cNvPr id="55357" name="Rectangle 50"/>
              <p:cNvSpPr/>
              <p:nvPr/>
            </p:nvSpPr>
            <p:spPr>
              <a:xfrm>
                <a:off x="612" y="1609"/>
                <a:ext cx="358" cy="41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358" name="Line 51"/>
              <p:cNvSpPr/>
              <p:nvPr/>
            </p:nvSpPr>
            <p:spPr>
              <a:xfrm>
                <a:off x="423" y="1261"/>
                <a:ext cx="0" cy="1019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55359" name="Rectangle 52"/>
              <p:cNvSpPr/>
              <p:nvPr/>
            </p:nvSpPr>
            <p:spPr>
              <a:xfrm>
                <a:off x="408" y="1416"/>
                <a:ext cx="290" cy="363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55360" name="Rectangle 53"/>
              <p:cNvSpPr/>
              <p:nvPr/>
            </p:nvSpPr>
            <p:spPr>
              <a:xfrm>
                <a:off x="421" y="1786"/>
                <a:ext cx="273" cy="36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altLang="zh-CN" b="1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_</a:t>
                </a:r>
              </a:p>
            </p:txBody>
          </p:sp>
          <p:sp>
            <p:nvSpPr>
              <p:cNvPr id="55361" name="Line 54"/>
              <p:cNvSpPr/>
              <p:nvPr/>
            </p:nvSpPr>
            <p:spPr>
              <a:xfrm>
                <a:off x="1086" y="1269"/>
                <a:ext cx="100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</p:spPr>
          </p:sp>
          <p:grpSp>
            <p:nvGrpSpPr>
              <p:cNvPr id="55362" name="Group 55"/>
              <p:cNvGrpSpPr/>
              <p:nvPr/>
            </p:nvGrpSpPr>
            <p:grpSpPr>
              <a:xfrm>
                <a:off x="1916" y="1261"/>
                <a:ext cx="352" cy="1019"/>
                <a:chOff x="3072" y="1296"/>
                <a:chExt cx="192" cy="768"/>
              </a:xfrm>
            </p:grpSpPr>
            <p:sp>
              <p:nvSpPr>
                <p:cNvPr id="55367" name="Line 56"/>
                <p:cNvSpPr/>
                <p:nvPr/>
              </p:nvSpPr>
              <p:spPr>
                <a:xfrm>
                  <a:off x="3072" y="1632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368" name="Line 57"/>
                <p:cNvSpPr/>
                <p:nvPr/>
              </p:nvSpPr>
              <p:spPr>
                <a:xfrm>
                  <a:off x="3072" y="1728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369" name="Line 58"/>
                <p:cNvSpPr/>
                <p:nvPr/>
              </p:nvSpPr>
              <p:spPr>
                <a:xfrm flipV="1">
                  <a:off x="3168" y="1296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370" name="Line 59"/>
                <p:cNvSpPr/>
                <p:nvPr/>
              </p:nvSpPr>
              <p:spPr>
                <a:xfrm flipV="1">
                  <a:off x="3168" y="1728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5363" name="Line 60"/>
              <p:cNvSpPr/>
              <p:nvPr/>
            </p:nvSpPr>
            <p:spPr>
              <a:xfrm>
                <a:off x="417" y="1262"/>
                <a:ext cx="330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64" name="Line 61"/>
              <p:cNvSpPr/>
              <p:nvPr/>
            </p:nvSpPr>
            <p:spPr>
              <a:xfrm flipV="1">
                <a:off x="723" y="1127"/>
                <a:ext cx="281" cy="135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65" name="Line 62"/>
              <p:cNvSpPr/>
              <p:nvPr/>
            </p:nvSpPr>
            <p:spPr>
              <a:xfrm>
                <a:off x="1836" y="1440"/>
                <a:ext cx="0" cy="62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graphicFrame>
            <p:nvGraphicFramePr>
              <p:cNvPr id="55313" name="Object 63"/>
              <p:cNvGraphicFramePr/>
              <p:nvPr/>
            </p:nvGraphicFramePr>
            <p:xfrm>
              <a:off x="1536" y="1572"/>
              <a:ext cx="330" cy="3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894" r:id="rId6" imgW="190500" imgH="228600" progId="Equation.3">
                      <p:embed/>
                    </p:oleObj>
                  </mc:Choice>
                  <mc:Fallback>
                    <p:oleObj r:id="rId6" imgW="190500" imgH="2286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536" y="1572"/>
                            <a:ext cx="330" cy="39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5366" name="Rectangle 64"/>
              <p:cNvSpPr/>
              <p:nvPr/>
            </p:nvSpPr>
            <p:spPr>
              <a:xfrm>
                <a:off x="1260" y="1200"/>
                <a:ext cx="362" cy="149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5349" name="Rectangle 65"/>
            <p:cNvSpPr/>
            <p:nvPr/>
          </p:nvSpPr>
          <p:spPr>
            <a:xfrm>
              <a:off x="2352" y="1200"/>
              <a:ext cx="336" cy="240"/>
            </a:xfrm>
            <a:prstGeom prst="rect">
              <a:avLst/>
            </a:prstGeom>
            <a:solidFill>
              <a:srgbClr val="33CC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5350" name="Line 66"/>
            <p:cNvSpPr/>
            <p:nvPr/>
          </p:nvSpPr>
          <p:spPr>
            <a:xfrm>
              <a:off x="2352" y="1440"/>
              <a:ext cx="38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8" name="Group 67"/>
          <p:cNvGrpSpPr/>
          <p:nvPr/>
        </p:nvGrpSpPr>
        <p:grpSpPr>
          <a:xfrm>
            <a:off x="2286000" y="3145968"/>
            <a:ext cx="381000" cy="463550"/>
            <a:chOff x="1440" y="480"/>
            <a:chExt cx="240" cy="292"/>
          </a:xfrm>
        </p:grpSpPr>
        <p:sp>
          <p:nvSpPr>
            <p:cNvPr id="55347" name="Line 68"/>
            <p:cNvSpPr/>
            <p:nvPr/>
          </p:nvSpPr>
          <p:spPr>
            <a:xfrm>
              <a:off x="1440" y="768"/>
              <a:ext cx="240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graphicFrame>
          <p:nvGraphicFramePr>
            <p:cNvPr id="55312" name="Object 69"/>
            <p:cNvGraphicFramePr/>
            <p:nvPr/>
          </p:nvGraphicFramePr>
          <p:xfrm>
            <a:off x="1440" y="480"/>
            <a:ext cx="157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95" r:id="rId7" imgW="88265" imgH="164465" progId="Equation.3">
                    <p:embed/>
                  </p:oleObj>
                </mc:Choice>
                <mc:Fallback>
                  <p:oleObj r:id="rId7" imgW="88265" imgH="1644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40" y="480"/>
                          <a:ext cx="157" cy="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70"/>
          <p:cNvGrpSpPr/>
          <p:nvPr/>
        </p:nvGrpSpPr>
        <p:grpSpPr>
          <a:xfrm>
            <a:off x="5105400" y="3145968"/>
            <a:ext cx="381000" cy="463550"/>
            <a:chOff x="1440" y="480"/>
            <a:chExt cx="240" cy="292"/>
          </a:xfrm>
        </p:grpSpPr>
        <p:sp>
          <p:nvSpPr>
            <p:cNvPr id="55346" name="Line 71"/>
            <p:cNvSpPr/>
            <p:nvPr/>
          </p:nvSpPr>
          <p:spPr>
            <a:xfrm>
              <a:off x="1440" y="768"/>
              <a:ext cx="240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graphicFrame>
          <p:nvGraphicFramePr>
            <p:cNvPr id="55311" name="Object 72"/>
            <p:cNvGraphicFramePr/>
            <p:nvPr/>
          </p:nvGraphicFramePr>
          <p:xfrm>
            <a:off x="1440" y="480"/>
            <a:ext cx="157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96" r:id="rId9" imgW="88265" imgH="164465" progId="Equation.3">
                    <p:embed/>
                  </p:oleObj>
                </mc:Choice>
                <mc:Fallback>
                  <p:oleObj r:id="rId9" imgW="88265" imgH="1644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40" y="480"/>
                          <a:ext cx="157" cy="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73"/>
          <p:cNvGrpSpPr/>
          <p:nvPr/>
        </p:nvGrpSpPr>
        <p:grpSpPr>
          <a:xfrm>
            <a:off x="7772400" y="3215818"/>
            <a:ext cx="381000" cy="463550"/>
            <a:chOff x="1440" y="480"/>
            <a:chExt cx="240" cy="292"/>
          </a:xfrm>
        </p:grpSpPr>
        <p:sp>
          <p:nvSpPr>
            <p:cNvPr id="55345" name="Line 74"/>
            <p:cNvSpPr/>
            <p:nvPr/>
          </p:nvSpPr>
          <p:spPr>
            <a:xfrm>
              <a:off x="1440" y="768"/>
              <a:ext cx="240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graphicFrame>
          <p:nvGraphicFramePr>
            <p:cNvPr id="55310" name="Object 75"/>
            <p:cNvGraphicFramePr/>
            <p:nvPr/>
          </p:nvGraphicFramePr>
          <p:xfrm>
            <a:off x="1440" y="480"/>
            <a:ext cx="157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97" r:id="rId11" imgW="88265" imgH="164465" progId="Equation.3">
                    <p:embed/>
                  </p:oleObj>
                </mc:Choice>
                <mc:Fallback>
                  <p:oleObj r:id="rId11" imgW="88265" imgH="1644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40" y="480"/>
                          <a:ext cx="157" cy="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6748" name="Object 76"/>
          <p:cNvGraphicFramePr/>
          <p:nvPr>
            <p:extLst>
              <p:ext uri="{D42A27DB-BD31-4B8C-83A1-F6EECF244321}">
                <p14:modId xmlns:p14="http://schemas.microsoft.com/office/powerpoint/2010/main" val="681456938"/>
              </p:ext>
            </p:extLst>
          </p:nvPr>
        </p:nvGraphicFramePr>
        <p:xfrm>
          <a:off x="762000" y="5611356"/>
          <a:ext cx="19050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8" r:id="rId12" imgW="609600" imgH="457200" progId="Equation.3">
                  <p:embed/>
                </p:oleObj>
              </mc:Choice>
              <mc:Fallback>
                <p:oleObj r:id="rId12" imgW="6096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2000" y="5611356"/>
                        <a:ext cx="1905000" cy="1111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749" name="Object 77"/>
          <p:cNvGraphicFramePr/>
          <p:nvPr>
            <p:extLst>
              <p:ext uri="{D42A27DB-BD31-4B8C-83A1-F6EECF244321}">
                <p14:modId xmlns:p14="http://schemas.microsoft.com/office/powerpoint/2010/main" val="227925638"/>
              </p:ext>
            </p:extLst>
          </p:nvPr>
        </p:nvGraphicFramePr>
        <p:xfrm>
          <a:off x="3429000" y="5611356"/>
          <a:ext cx="20574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9" r:id="rId14" imgW="609600" imgH="457200" progId="Equation.3">
                  <p:embed/>
                </p:oleObj>
              </mc:Choice>
              <mc:Fallback>
                <p:oleObj r:id="rId14" imgW="6096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29000" y="5611356"/>
                        <a:ext cx="2057400" cy="1095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750" name="Object 78"/>
          <p:cNvGraphicFramePr/>
          <p:nvPr>
            <p:extLst>
              <p:ext uri="{D42A27DB-BD31-4B8C-83A1-F6EECF244321}">
                <p14:modId xmlns:p14="http://schemas.microsoft.com/office/powerpoint/2010/main" val="642410058"/>
              </p:ext>
            </p:extLst>
          </p:nvPr>
        </p:nvGraphicFramePr>
        <p:xfrm>
          <a:off x="6480175" y="5646281"/>
          <a:ext cx="19780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0" r:id="rId16" imgW="609600" imgH="431800" progId="Equation.3">
                  <p:embed/>
                </p:oleObj>
              </mc:Choice>
              <mc:Fallback>
                <p:oleObj r:id="rId16" imgW="6096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80175" y="5646281"/>
                        <a:ext cx="1978025" cy="1047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51" name="Text Box 79"/>
          <p:cNvSpPr txBox="1"/>
          <p:nvPr/>
        </p:nvSpPr>
        <p:spPr>
          <a:xfrm>
            <a:off x="498475" y="547932"/>
            <a:ext cx="3387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求解依据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换路定律</a:t>
            </a:r>
            <a:endParaRPr lang="zh-CN" altLang="en-US" b="1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6752" name="Text Box 80"/>
          <p:cNvSpPr txBox="1"/>
          <p:nvPr/>
        </p:nvSpPr>
        <p:spPr>
          <a:xfrm>
            <a:off x="381000" y="14532"/>
            <a:ext cx="657818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初始值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电路中 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=0</a:t>
            </a:r>
            <a:r>
              <a:rPr lang="en-US" altLang="zh-CN" b="1" baseline="26000" dirty="0">
                <a:solidFill>
                  <a:srgbClr val="FF0000"/>
                </a:solidFill>
                <a:latin typeface="Times New Roman" panose="02020603050405020304" pitchFamily="18" charset="0"/>
              </a:rPr>
              <a:t>+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的大小。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6753" name="Object 81"/>
          <p:cNvGraphicFramePr/>
          <p:nvPr>
            <p:extLst>
              <p:ext uri="{D42A27DB-BD31-4B8C-83A1-F6EECF244321}">
                <p14:modId xmlns:p14="http://schemas.microsoft.com/office/powerpoint/2010/main" val="1904378459"/>
              </p:ext>
            </p:extLst>
          </p:nvPr>
        </p:nvGraphicFramePr>
        <p:xfrm>
          <a:off x="3886200" y="471732"/>
          <a:ext cx="2286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1" r:id="rId18" imgW="1016000" imgH="228600" progId="Equation.3">
                  <p:embed/>
                </p:oleObj>
              </mc:Choice>
              <mc:Fallback>
                <p:oleObj r:id="rId18" imgW="1016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86200" y="471732"/>
                        <a:ext cx="22860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754" name="Object 82"/>
          <p:cNvGraphicFramePr/>
          <p:nvPr>
            <p:extLst>
              <p:ext uri="{D42A27DB-BD31-4B8C-83A1-F6EECF244321}">
                <p14:modId xmlns:p14="http://schemas.microsoft.com/office/powerpoint/2010/main" val="2023964186"/>
              </p:ext>
            </p:extLst>
          </p:nvPr>
        </p:nvGraphicFramePr>
        <p:xfrm>
          <a:off x="6477000" y="395532"/>
          <a:ext cx="2438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2" r:id="rId20" imgW="925830" imgH="215900" progId="Equation.3">
                  <p:embed/>
                </p:oleObj>
              </mc:Choice>
              <mc:Fallback>
                <p:oleObj r:id="rId20" imgW="92583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77000" y="395532"/>
                        <a:ext cx="24384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55" name="Text Box 83"/>
          <p:cNvSpPr txBox="1"/>
          <p:nvPr/>
        </p:nvSpPr>
        <p:spPr>
          <a:xfrm>
            <a:off x="1828800" y="1135071"/>
            <a:ext cx="67818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根据电路的基本定律和换路后的</a:t>
            </a:r>
            <a:r>
              <a:rPr lang="zh-CN" altLang="en-US" b="1" i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等效电路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，确定其它电量的初始值。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6757" name="Rectangle 85"/>
          <p:cNvSpPr/>
          <p:nvPr/>
        </p:nvSpPr>
        <p:spPr>
          <a:xfrm>
            <a:off x="221343" y="2422068"/>
            <a:ext cx="8763000" cy="3429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6758" name="Text Box 86"/>
          <p:cNvSpPr txBox="1"/>
          <p:nvPr/>
        </p:nvSpPr>
        <p:spPr>
          <a:xfrm>
            <a:off x="304800" y="3298368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等效电路中电容和电感的处理：</a:t>
            </a:r>
          </a:p>
        </p:txBody>
      </p:sp>
      <p:sp>
        <p:nvSpPr>
          <p:cNvPr id="156759" name="Text Box 87"/>
          <p:cNvSpPr txBox="1"/>
          <p:nvPr/>
        </p:nvSpPr>
        <p:spPr>
          <a:xfrm>
            <a:off x="228600" y="3907968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根据换路定律：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6760" name="Object 88"/>
          <p:cNvGraphicFramePr/>
          <p:nvPr>
            <p:extLst>
              <p:ext uri="{D42A27DB-BD31-4B8C-83A1-F6EECF244321}">
                <p14:modId xmlns:p14="http://schemas.microsoft.com/office/powerpoint/2010/main" val="1837501008"/>
              </p:ext>
            </p:extLst>
          </p:nvPr>
        </p:nvGraphicFramePr>
        <p:xfrm>
          <a:off x="263525" y="3222168"/>
          <a:ext cx="4984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3" r:id="rId22" imgW="177800" imgH="215265" progId="Equation.3">
                  <p:embed/>
                </p:oleObj>
              </mc:Choice>
              <mc:Fallback>
                <p:oleObj r:id="rId22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3525" y="3222168"/>
                        <a:ext cx="49847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61" name="Text Box 89"/>
          <p:cNvSpPr txBox="1"/>
          <p:nvPr/>
        </p:nvSpPr>
        <p:spPr>
          <a:xfrm>
            <a:off x="76200" y="4267200"/>
            <a:ext cx="426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将电容用电压源替代，电压为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6762" name="Object 90"/>
          <p:cNvGraphicFramePr/>
          <p:nvPr>
            <p:extLst>
              <p:ext uri="{D42A27DB-BD31-4B8C-83A1-F6EECF244321}">
                <p14:modId xmlns:p14="http://schemas.microsoft.com/office/powerpoint/2010/main" val="203949378"/>
              </p:ext>
            </p:extLst>
          </p:nvPr>
        </p:nvGraphicFramePr>
        <p:xfrm>
          <a:off x="4191000" y="4368343"/>
          <a:ext cx="895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4" r:id="rId24" imgW="457200" imgH="228600" progId="Equation.3">
                  <p:embed/>
                </p:oleObj>
              </mc:Choice>
              <mc:Fallback>
                <p:oleObj r:id="rId24" imgW="457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91000" y="4368343"/>
                        <a:ext cx="89535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63" name="Text Box 91"/>
          <p:cNvSpPr txBox="1"/>
          <p:nvPr/>
        </p:nvSpPr>
        <p:spPr>
          <a:xfrm>
            <a:off x="76200" y="4876800"/>
            <a:ext cx="426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将电感用电流源替代，电流为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6764" name="Object 92"/>
          <p:cNvGraphicFramePr/>
          <p:nvPr>
            <p:extLst>
              <p:ext uri="{D42A27DB-BD31-4B8C-83A1-F6EECF244321}">
                <p14:modId xmlns:p14="http://schemas.microsoft.com/office/powerpoint/2010/main" val="686735009"/>
              </p:ext>
            </p:extLst>
          </p:nvPr>
        </p:nvGraphicFramePr>
        <p:xfrm>
          <a:off x="4191000" y="4985881"/>
          <a:ext cx="9159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5" r:id="rId26" imgW="405765" imgH="215900" progId="Equation.3">
                  <p:embed/>
                </p:oleObj>
              </mc:Choice>
              <mc:Fallback>
                <p:oleObj r:id="rId26" imgW="4057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91000" y="4985881"/>
                        <a:ext cx="915988" cy="522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65" name="Oval 93"/>
          <p:cNvSpPr/>
          <p:nvPr/>
        </p:nvSpPr>
        <p:spPr>
          <a:xfrm>
            <a:off x="0" y="4191000"/>
            <a:ext cx="5105400" cy="12192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94"/>
          <p:cNvGrpSpPr/>
          <p:nvPr/>
        </p:nvGrpSpPr>
        <p:grpSpPr>
          <a:xfrm>
            <a:off x="838200" y="5889168"/>
            <a:ext cx="3200400" cy="533400"/>
            <a:chOff x="528" y="3552"/>
            <a:chExt cx="2016" cy="336"/>
          </a:xfrm>
        </p:grpSpPr>
        <p:sp>
          <p:nvSpPr>
            <p:cNvPr id="55343" name="Text Box 95"/>
            <p:cNvSpPr txBox="1"/>
            <p:nvPr/>
          </p:nvSpPr>
          <p:spPr>
            <a:xfrm>
              <a:off x="528" y="3552"/>
              <a:ext cx="9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依此建造    </a:t>
              </a:r>
            </a:p>
          </p:txBody>
        </p:sp>
        <p:sp>
          <p:nvSpPr>
            <p:cNvPr id="55344" name="Text Box 96"/>
            <p:cNvSpPr txBox="1"/>
            <p:nvPr/>
          </p:nvSpPr>
          <p:spPr>
            <a:xfrm>
              <a:off x="1632" y="3552"/>
              <a:ext cx="9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等效电路</a:t>
              </a:r>
            </a:p>
          </p:txBody>
        </p:sp>
        <p:graphicFrame>
          <p:nvGraphicFramePr>
            <p:cNvPr id="55309" name="Object 97"/>
            <p:cNvGraphicFramePr/>
            <p:nvPr/>
          </p:nvGraphicFramePr>
          <p:xfrm>
            <a:off x="1414" y="3552"/>
            <a:ext cx="314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906" r:id="rId28" imgW="177800" imgH="215265" progId="Equation.3">
                    <p:embed/>
                  </p:oleObj>
                </mc:Choice>
                <mc:Fallback>
                  <p:oleObj r:id="rId28" imgW="177800" imgH="215265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414" y="3552"/>
                          <a:ext cx="314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98"/>
          <p:cNvGrpSpPr/>
          <p:nvPr/>
        </p:nvGrpSpPr>
        <p:grpSpPr>
          <a:xfrm>
            <a:off x="1066800" y="5508168"/>
            <a:ext cx="2667000" cy="381000"/>
            <a:chOff x="672" y="4080"/>
            <a:chExt cx="1680" cy="240"/>
          </a:xfrm>
        </p:grpSpPr>
        <p:sp>
          <p:nvSpPr>
            <p:cNvPr id="55339" name="Line 99"/>
            <p:cNvSpPr/>
            <p:nvPr/>
          </p:nvSpPr>
          <p:spPr>
            <a:xfrm flipH="1">
              <a:off x="672" y="4080"/>
              <a:ext cx="336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5340" name="Line 100"/>
            <p:cNvSpPr/>
            <p:nvPr/>
          </p:nvSpPr>
          <p:spPr>
            <a:xfrm>
              <a:off x="2112" y="4080"/>
              <a:ext cx="240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5341" name="Line 101"/>
            <p:cNvSpPr/>
            <p:nvPr/>
          </p:nvSpPr>
          <p:spPr>
            <a:xfrm flipH="1">
              <a:off x="1152" y="4128"/>
              <a:ext cx="144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5342" name="Line 102"/>
            <p:cNvSpPr/>
            <p:nvPr/>
          </p:nvSpPr>
          <p:spPr>
            <a:xfrm>
              <a:off x="1680" y="4128"/>
              <a:ext cx="96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56775" name="Line 103"/>
          <p:cNvSpPr/>
          <p:nvPr/>
        </p:nvSpPr>
        <p:spPr>
          <a:xfrm>
            <a:off x="5181600" y="3145968"/>
            <a:ext cx="0" cy="3505200"/>
          </a:xfrm>
          <a:prstGeom prst="line">
            <a:avLst/>
          </a:prstGeom>
          <a:ln w="9525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6776" name="Text Box 104"/>
          <p:cNvSpPr txBox="1"/>
          <p:nvPr/>
        </p:nvSpPr>
        <p:spPr>
          <a:xfrm>
            <a:off x="5334000" y="3298368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求初值的步骤：</a:t>
            </a:r>
          </a:p>
        </p:txBody>
      </p:sp>
      <p:sp>
        <p:nvSpPr>
          <p:cNvPr id="156777" name="Text Box 105"/>
          <p:cNvSpPr txBox="1"/>
          <p:nvPr/>
        </p:nvSpPr>
        <p:spPr>
          <a:xfrm>
            <a:off x="5334000" y="383176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先求出</a:t>
            </a:r>
          </a:p>
        </p:txBody>
      </p:sp>
      <p:graphicFrame>
        <p:nvGraphicFramePr>
          <p:cNvPr id="156778" name="Object 106"/>
          <p:cNvGraphicFramePr/>
          <p:nvPr>
            <p:extLst>
              <p:ext uri="{D42A27DB-BD31-4B8C-83A1-F6EECF244321}">
                <p14:modId xmlns:p14="http://schemas.microsoft.com/office/powerpoint/2010/main" val="948284537"/>
              </p:ext>
            </p:extLst>
          </p:nvPr>
        </p:nvGraphicFramePr>
        <p:xfrm>
          <a:off x="6724650" y="3758743"/>
          <a:ext cx="895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7" r:id="rId29" imgW="457200" imgH="228600" progId="Equation.3">
                  <p:embed/>
                </p:oleObj>
              </mc:Choice>
              <mc:Fallback>
                <p:oleObj r:id="rId29" imgW="457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724650" y="3758743"/>
                        <a:ext cx="89535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779" name="Object 107"/>
          <p:cNvGraphicFramePr/>
          <p:nvPr>
            <p:extLst>
              <p:ext uri="{D42A27DB-BD31-4B8C-83A1-F6EECF244321}">
                <p14:modId xmlns:p14="http://schemas.microsoft.com/office/powerpoint/2010/main" val="2192812164"/>
              </p:ext>
            </p:extLst>
          </p:nvPr>
        </p:nvGraphicFramePr>
        <p:xfrm>
          <a:off x="7847013" y="3755568"/>
          <a:ext cx="91598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8" r:id="rId30" imgW="405765" imgH="215900" progId="Equation.3">
                  <p:embed/>
                </p:oleObj>
              </mc:Choice>
              <mc:Fallback>
                <p:oleObj r:id="rId30" imgW="405765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847013" y="3755568"/>
                        <a:ext cx="915987" cy="522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80" name="Text Box 108"/>
          <p:cNvSpPr txBox="1"/>
          <p:nvPr/>
        </p:nvSpPr>
        <p:spPr>
          <a:xfrm>
            <a:off x="5334000" y="4441368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造出</a:t>
            </a:r>
          </a:p>
        </p:txBody>
      </p:sp>
      <p:graphicFrame>
        <p:nvGraphicFramePr>
          <p:cNvPr id="156781" name="Object 109"/>
          <p:cNvGraphicFramePr/>
          <p:nvPr>
            <p:extLst>
              <p:ext uri="{D42A27DB-BD31-4B8C-83A1-F6EECF244321}">
                <p14:modId xmlns:p14="http://schemas.microsoft.com/office/powerpoint/2010/main" val="129283764"/>
              </p:ext>
            </p:extLst>
          </p:nvPr>
        </p:nvGraphicFramePr>
        <p:xfrm>
          <a:off x="6400800" y="4365168"/>
          <a:ext cx="4984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9" r:id="rId31" imgW="177800" imgH="215265" progId="Equation.3">
                  <p:embed/>
                </p:oleObj>
              </mc:Choice>
              <mc:Fallback>
                <p:oleObj r:id="rId31" imgW="177800" imgH="21526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00800" y="4365168"/>
                        <a:ext cx="49847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82" name="Text Box 110"/>
          <p:cNvSpPr txBox="1"/>
          <p:nvPr/>
        </p:nvSpPr>
        <p:spPr>
          <a:xfrm>
            <a:off x="6858000" y="4441368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等效电路</a:t>
            </a:r>
          </a:p>
        </p:txBody>
      </p:sp>
      <p:sp>
        <p:nvSpPr>
          <p:cNvPr id="156783" name="Text Box 111"/>
          <p:cNvSpPr txBox="1"/>
          <p:nvPr/>
        </p:nvSpPr>
        <p:spPr>
          <a:xfrm>
            <a:off x="5334000" y="5050968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求出各初值</a:t>
            </a:r>
          </a:p>
        </p:txBody>
      </p:sp>
      <p:sp>
        <p:nvSpPr>
          <p:cNvPr id="3" name="矩形 2"/>
          <p:cNvSpPr/>
          <p:nvPr/>
        </p:nvSpPr>
        <p:spPr>
          <a:xfrm>
            <a:off x="2150429" y="-478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求解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9566" y="-5150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初始值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5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6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15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6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6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"/>
                                        <p:tgtEl>
                                          <p:spTgt spid="15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"/>
                                        <p:tgtEl>
                                          <p:spTgt spid="15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5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6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"/>
                                        <p:tgtEl>
                                          <p:spTgt spid="15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75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6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5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5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75"/>
                                        <p:tgtEl>
                                          <p:spTgt spid="15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56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5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56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"/>
                                        <p:tgtEl>
                                          <p:spTgt spid="156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75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56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75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75"/>
                                        <p:tgtEl>
                                          <p:spTgt spid="156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75"/>
                                        <p:tgtEl>
                                          <p:spTgt spid="156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751" grpId="0" build="p"/>
      <p:bldP spid="156752" grpId="0"/>
      <p:bldP spid="156755" grpId="0"/>
      <p:bldP spid="156757" grpId="0" animBg="1"/>
      <p:bldP spid="156758" grpId="0"/>
      <p:bldP spid="156759" grpId="0"/>
      <p:bldP spid="156761" grpId="0"/>
      <p:bldP spid="156763" grpId="0"/>
      <p:bldP spid="156765" grpId="0" animBg="1"/>
      <p:bldP spid="156776" grpId="0"/>
      <p:bldP spid="156777" grpId="0"/>
      <p:bldP spid="156780" grpId="0"/>
      <p:bldP spid="156782" grpId="0"/>
      <p:bldP spid="15678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163575-3e22-4ada-a94c-8368a9ae85e3"/>
  <p:tag name="COMMONDATA" val="eyJoZGlkIjoiZjQ0NTU5NzZmNmQxZTI0ODdiM2QxYTYyNGY2NzJkYj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3838</Words>
  <Application>Microsoft Office PowerPoint</Application>
  <PresentationFormat>全屏显示(4:3)</PresentationFormat>
  <Paragraphs>549</Paragraphs>
  <Slides>60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60</vt:i4>
      </vt:variant>
    </vt:vector>
  </HeadingPairs>
  <TitlesOfParts>
    <vt:vector size="65" baseType="lpstr">
      <vt:lpstr>sample</vt:lpstr>
      <vt:lpstr>Microsoft 公式 3.0</vt:lpstr>
      <vt:lpstr>Bitmap Image</vt:lpstr>
      <vt:lpstr>公式</vt:lpstr>
      <vt:lpstr>Microsoft Equation 3.0</vt:lpstr>
      <vt:lpstr>第4章 一阶电路的暂态分析</vt:lpstr>
      <vt:lpstr>第4章 主要内容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john</cp:lastModifiedBy>
  <cp:revision>263</cp:revision>
  <dcterms:created xsi:type="dcterms:W3CDTF">2004-08-26T06:30:00Z</dcterms:created>
  <dcterms:modified xsi:type="dcterms:W3CDTF">2023-07-11T10:50:59Z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B591987EDC744637BB4B970C84E7B065_13</vt:lpwstr>
  </property>
  <property fmtid="{D5CDD505-2E9C-101B-9397-08002B2CF9AE}" pid="3" name="KSOProductBuildVer">
    <vt:lpwstr>2052-11.1.0.14309</vt:lpwstr>
  </property>
</Properties>
</file>