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6"/>
  </p:notesMasterIdLst>
  <p:handoutMasterIdLst>
    <p:handoutMasterId r:id="rId147"/>
  </p:handoutMasterIdLst>
  <p:sldIdLst>
    <p:sldId id="256" r:id="rId3"/>
    <p:sldId id="1079" r:id="rId4"/>
    <p:sldId id="1080" r:id="rId5"/>
    <p:sldId id="1081" r:id="rId6"/>
    <p:sldId id="1082" r:id="rId7"/>
    <p:sldId id="1083" r:id="rId8"/>
    <p:sldId id="1084" r:id="rId9"/>
    <p:sldId id="1085" r:id="rId10"/>
    <p:sldId id="1086" r:id="rId11"/>
    <p:sldId id="1087" r:id="rId12"/>
    <p:sldId id="1088" r:id="rId13"/>
    <p:sldId id="1089" r:id="rId14"/>
    <p:sldId id="1090" r:id="rId15"/>
    <p:sldId id="1145" r:id="rId16"/>
    <p:sldId id="1091" r:id="rId17"/>
    <p:sldId id="1092" r:id="rId18"/>
    <p:sldId id="1093" r:id="rId19"/>
    <p:sldId id="1094" r:id="rId20"/>
    <p:sldId id="1095" r:id="rId21"/>
    <p:sldId id="1096" r:id="rId22"/>
    <p:sldId id="1097" r:id="rId23"/>
    <p:sldId id="1098" r:id="rId24"/>
    <p:sldId id="1099" r:id="rId25"/>
    <p:sldId id="1100" r:id="rId26"/>
    <p:sldId id="1101" r:id="rId27"/>
    <p:sldId id="1102" r:id="rId28"/>
    <p:sldId id="1103" r:id="rId29"/>
    <p:sldId id="1104" r:id="rId30"/>
    <p:sldId id="1105" r:id="rId31"/>
    <p:sldId id="1106" r:id="rId32"/>
    <p:sldId id="1107" r:id="rId33"/>
    <p:sldId id="1108" r:id="rId34"/>
    <p:sldId id="1109" r:id="rId35"/>
    <p:sldId id="1110" r:id="rId36"/>
    <p:sldId id="1146" r:id="rId37"/>
    <p:sldId id="1212" r:id="rId38"/>
    <p:sldId id="1213" r:id="rId39"/>
    <p:sldId id="1214" r:id="rId40"/>
    <p:sldId id="1215" r:id="rId41"/>
    <p:sldId id="1216" r:id="rId42"/>
    <p:sldId id="1217" r:id="rId43"/>
    <p:sldId id="1218" r:id="rId44"/>
    <p:sldId id="1219" r:id="rId45"/>
    <p:sldId id="1220" r:id="rId46"/>
    <p:sldId id="1221" r:id="rId47"/>
    <p:sldId id="1222" r:id="rId48"/>
    <p:sldId id="1223" r:id="rId49"/>
    <p:sldId id="1224" r:id="rId50"/>
    <p:sldId id="1225" r:id="rId51"/>
    <p:sldId id="1226" r:id="rId52"/>
    <p:sldId id="1227" r:id="rId53"/>
    <p:sldId id="1228" r:id="rId54"/>
    <p:sldId id="1229" r:id="rId55"/>
    <p:sldId id="1230" r:id="rId56"/>
    <p:sldId id="1231" r:id="rId57"/>
    <p:sldId id="1232" r:id="rId58"/>
    <p:sldId id="1233" r:id="rId59"/>
    <p:sldId id="1234" r:id="rId60"/>
    <p:sldId id="1235" r:id="rId61"/>
    <p:sldId id="1236" r:id="rId62"/>
    <p:sldId id="1237" r:id="rId63"/>
    <p:sldId id="1238" r:id="rId64"/>
    <p:sldId id="1239" r:id="rId65"/>
    <p:sldId id="1240" r:id="rId66"/>
    <p:sldId id="1241" r:id="rId67"/>
    <p:sldId id="1242" r:id="rId68"/>
    <p:sldId id="1243" r:id="rId69"/>
    <p:sldId id="1244" r:id="rId70"/>
    <p:sldId id="1245" r:id="rId71"/>
    <p:sldId id="1246" r:id="rId72"/>
    <p:sldId id="1247" r:id="rId73"/>
    <p:sldId id="1248" r:id="rId74"/>
    <p:sldId id="1249" r:id="rId75"/>
    <p:sldId id="1250" r:id="rId76"/>
    <p:sldId id="1251" r:id="rId77"/>
    <p:sldId id="1252" r:id="rId78"/>
    <p:sldId id="1253" r:id="rId79"/>
    <p:sldId id="1254" r:id="rId80"/>
    <p:sldId id="1255" r:id="rId81"/>
    <p:sldId id="1256" r:id="rId82"/>
    <p:sldId id="1257" r:id="rId83"/>
    <p:sldId id="1258" r:id="rId84"/>
    <p:sldId id="1259" r:id="rId85"/>
    <p:sldId id="1260" r:id="rId86"/>
    <p:sldId id="1261" r:id="rId87"/>
    <p:sldId id="1262" r:id="rId88"/>
    <p:sldId id="1263" r:id="rId89"/>
    <p:sldId id="1264" r:id="rId90"/>
    <p:sldId id="1265" r:id="rId91"/>
    <p:sldId id="1266" r:id="rId92"/>
    <p:sldId id="1267" r:id="rId93"/>
    <p:sldId id="1268" r:id="rId94"/>
    <p:sldId id="1269" r:id="rId95"/>
    <p:sldId id="1270" r:id="rId96"/>
    <p:sldId id="1271" r:id="rId97"/>
    <p:sldId id="1272" r:id="rId98"/>
    <p:sldId id="1273" r:id="rId99"/>
    <p:sldId id="1274" r:id="rId100"/>
    <p:sldId id="1275" r:id="rId101"/>
    <p:sldId id="1276" r:id="rId102"/>
    <p:sldId id="1277" r:id="rId103"/>
    <p:sldId id="1278" r:id="rId104"/>
    <p:sldId id="1279" r:id="rId105"/>
    <p:sldId id="1280" r:id="rId106"/>
    <p:sldId id="1281" r:id="rId107"/>
    <p:sldId id="1147" r:id="rId108"/>
    <p:sldId id="1148" r:id="rId109"/>
    <p:sldId id="1149" r:id="rId110"/>
    <p:sldId id="1150" r:id="rId111"/>
    <p:sldId id="1151" r:id="rId112"/>
    <p:sldId id="1181" r:id="rId113"/>
    <p:sldId id="1182" r:id="rId114"/>
    <p:sldId id="1183" r:id="rId115"/>
    <p:sldId id="1184" r:id="rId116"/>
    <p:sldId id="1185" r:id="rId117"/>
    <p:sldId id="1186" r:id="rId118"/>
    <p:sldId id="1187" r:id="rId119"/>
    <p:sldId id="1188" r:id="rId120"/>
    <p:sldId id="1189" r:id="rId121"/>
    <p:sldId id="1190" r:id="rId122"/>
    <p:sldId id="1191" r:id="rId123"/>
    <p:sldId id="1192" r:id="rId124"/>
    <p:sldId id="1193" r:id="rId125"/>
    <p:sldId id="1194" r:id="rId126"/>
    <p:sldId id="1195" r:id="rId127"/>
    <p:sldId id="1196" r:id="rId128"/>
    <p:sldId id="1197" r:id="rId129"/>
    <p:sldId id="1198" r:id="rId130"/>
    <p:sldId id="1199" r:id="rId131"/>
    <p:sldId id="1200" r:id="rId132"/>
    <p:sldId id="1201" r:id="rId133"/>
    <p:sldId id="1202" r:id="rId134"/>
    <p:sldId id="1203" r:id="rId135"/>
    <p:sldId id="1204" r:id="rId136"/>
    <p:sldId id="1205" r:id="rId137"/>
    <p:sldId id="1206" r:id="rId138"/>
    <p:sldId id="1207" r:id="rId139"/>
    <p:sldId id="1208" r:id="rId140"/>
    <p:sldId id="1209" r:id="rId141"/>
    <p:sldId id="1210" r:id="rId142"/>
    <p:sldId id="1211" r:id="rId143"/>
    <p:sldId id="1111" r:id="rId144"/>
    <p:sldId id="1144" r:id="rId145"/>
  </p:sldIdLst>
  <p:sldSz cx="9144000" cy="6858000" type="screen4x3"/>
  <p:notesSz cx="7102475" cy="8991600"/>
  <p:custDataLst>
    <p:tags r:id="rId151"/>
  </p:custDataLst>
  <p:defaultTextStyle>
    <a:defPPr>
      <a:defRPr lang="en-US"/>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1F23DF"/>
    <a:srgbClr val="000000"/>
    <a:srgbClr val="0000FF"/>
    <a:srgbClr val="D60093"/>
    <a:srgbClr val="66FFFF"/>
    <a:srgbClr val="5A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5540"/>
  </p:normalViewPr>
  <p:slideViewPr>
    <p:cSldViewPr snapToGrid="0" showGuides="1">
      <p:cViewPr>
        <p:scale>
          <a:sx n="66" d="100"/>
          <a:sy n="66" d="100"/>
        </p:scale>
        <p:origin x="-2094" y="-498"/>
      </p:cViewPr>
      <p:guideLst>
        <p:guide orient="horz" pos="2160"/>
        <p:guide pos="2971"/>
      </p:guideLst>
    </p:cSldViewPr>
  </p:slideViewPr>
  <p:notesTextViewPr>
    <p:cViewPr>
      <p:scale>
        <a:sx n="100" d="100"/>
        <a:sy n="100" d="100"/>
      </p:scale>
      <p:origin x="0" y="0"/>
    </p:cViewPr>
  </p:notesTextViewPr>
  <p:sorterViewPr showFormatting="0">
    <p:cViewPr>
      <p:scale>
        <a:sx n="66" d="100"/>
        <a:sy n="66" d="100"/>
      </p:scale>
      <p:origin x="0" y="7080"/>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1" Type="http://schemas.openxmlformats.org/officeDocument/2006/relationships/tags" Target="tags/tag262.xml"/><Relationship Id="rId150" Type="http://schemas.openxmlformats.org/officeDocument/2006/relationships/tableStyles" Target="tableStyles.xml"/><Relationship Id="rId15" Type="http://schemas.openxmlformats.org/officeDocument/2006/relationships/slide" Target="slides/slide13.xml"/><Relationship Id="rId149" Type="http://schemas.openxmlformats.org/officeDocument/2006/relationships/viewProps" Target="viewProps.xml"/><Relationship Id="rId148" Type="http://schemas.openxmlformats.org/officeDocument/2006/relationships/presProps" Target="presProps.xml"/><Relationship Id="rId147" Type="http://schemas.openxmlformats.org/officeDocument/2006/relationships/handoutMaster" Target="handoutMasters/handoutMaster1.xml"/><Relationship Id="rId146" Type="http://schemas.openxmlformats.org/officeDocument/2006/relationships/notesMaster" Target="notesMasters/notesMaster1.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45.wmf"/><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49.wmf"/><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53.wmf"/><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9.vml.rels><?xml version="1.0" encoding="UTF-8" standalone="yes"?>
<Relationships xmlns="http://schemas.openxmlformats.org/package/2006/relationships"><Relationship Id="rId4" Type="http://schemas.openxmlformats.org/officeDocument/2006/relationships/image" Target="../media/image65.wmf"/><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image" Target="../media/image69.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image" Target="../media/image73.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image" Target="../media/image94.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0.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01.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0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06.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6.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18.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image" Target="../media/image121.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24.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38.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4.vml.rels><?xml version="1.0" encoding="UTF-8" standalone="yes"?>
<Relationships xmlns="http://schemas.openxmlformats.org/package/2006/relationships"><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image" Target="../media/image33.wmf"/><Relationship Id="rId7" Type="http://schemas.openxmlformats.org/officeDocument/2006/relationships/image" Target="../media/image32.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2" Type="http://schemas.openxmlformats.org/officeDocument/2006/relationships/image" Target="../media/image37.wmf"/><Relationship Id="rId11" Type="http://schemas.openxmlformats.org/officeDocument/2006/relationships/image" Target="../media/image36.wmf"/><Relationship Id="rId10" Type="http://schemas.openxmlformats.org/officeDocument/2006/relationships/image" Target="../media/image35.wmf"/><Relationship Id="rId1"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5" name="Rectangle 3"/>
          <p:cNvSpPr>
            <a:spLocks noGrp="1" noChangeArrowheads="1"/>
          </p:cNvSpPr>
          <p:nvPr>
            <p:ph type="dt" sz="quarter"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6" name="Rectangle 4"/>
          <p:cNvSpPr>
            <a:spLocks noGrp="1" noChangeArrowheads="1"/>
          </p:cNvSpPr>
          <p:nvPr>
            <p:ph type="ftr" sz="quarter" idx="2"/>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5237" name="Rectangle 5"/>
          <p:cNvSpPr>
            <a:spLocks noGrp="1" noChangeArrowheads="1"/>
          </p:cNvSpPr>
          <p:nvPr>
            <p:ph type="sldNum" sz="quarter" idx="3"/>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2450" name="Rectangle 2"/>
          <p:cNvSpPr>
            <a:spLocks noGrp="1" noChangeArrowheads="1"/>
          </p:cNvSpPr>
          <p:nvPr>
            <p:ph type="hdr" sz="quarter"/>
          </p:nvPr>
        </p:nvSpPr>
        <p:spPr bwMode="auto">
          <a:xfrm>
            <a:off x="0"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1" name="Rectangle 3"/>
          <p:cNvSpPr>
            <a:spLocks noGrp="1" noChangeArrowheads="1"/>
          </p:cNvSpPr>
          <p:nvPr>
            <p:ph type="dt" idx="1"/>
          </p:nvPr>
        </p:nvSpPr>
        <p:spPr bwMode="auto">
          <a:xfrm>
            <a:off x="4022725" y="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5540" name="Rectangle 4"/>
          <p:cNvSpPr>
            <a:spLocks noGrp="1" noRot="1" noChangeAspect="1" noTextEdit="1"/>
          </p:cNvSpPr>
          <p:nvPr>
            <p:ph type="sldImg" idx="2"/>
          </p:nvPr>
        </p:nvSpPr>
        <p:spPr>
          <a:xfrm>
            <a:off x="1303338" y="674688"/>
            <a:ext cx="4495800" cy="3371850"/>
          </a:xfrm>
          <a:prstGeom prst="rect">
            <a:avLst/>
          </a:prstGeom>
          <a:noFill/>
          <a:ln w="9525" cap="flat" cmpd="sng">
            <a:solidFill>
              <a:srgbClr val="000000"/>
            </a:solidFill>
            <a:prstDash val="solid"/>
            <a:miter/>
            <a:headEnd type="none" w="med" len="med"/>
            <a:tailEnd type="none" w="med" len="med"/>
          </a:ln>
        </p:spPr>
      </p:sp>
      <p:sp>
        <p:nvSpPr>
          <p:cNvPr id="232453" name="Rectangle 5"/>
          <p:cNvSpPr>
            <a:spLocks noGrp="1" noChangeArrowheads="1"/>
          </p:cNvSpPr>
          <p:nvPr>
            <p:ph type="body" sz="quarter" idx="3"/>
          </p:nvPr>
        </p:nvSpPr>
        <p:spPr bwMode="auto">
          <a:xfrm>
            <a:off x="709613" y="4270375"/>
            <a:ext cx="568325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2454" name="Rectangle 6"/>
          <p:cNvSpPr>
            <a:spLocks noGrp="1" noChangeArrowheads="1"/>
          </p:cNvSpPr>
          <p:nvPr>
            <p:ph type="ftr" sz="quarter" idx="4"/>
          </p:nvPr>
        </p:nvSpPr>
        <p:spPr bwMode="auto">
          <a:xfrm>
            <a:off x="0"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32455" name="Rectangle 7"/>
          <p:cNvSpPr>
            <a:spLocks noGrp="1" noChangeArrowheads="1"/>
          </p:cNvSpPr>
          <p:nvPr>
            <p:ph type="sldNum" sz="quarter" idx="5"/>
          </p:nvPr>
        </p:nvSpPr>
        <p:spPr bwMode="auto">
          <a:xfrm>
            <a:off x="4022725" y="8540750"/>
            <a:ext cx="3078163"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Rectangle 17"/>
          <p:cNvSpPr>
            <a:spLocks noChangeArrowheads="1"/>
          </p:cNvSpPr>
          <p:nvPr/>
        </p:nvSpPr>
        <p:spPr bwMode="gray">
          <a:xfrm>
            <a:off x="0" y="2971800"/>
            <a:ext cx="9144000" cy="9144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 name="Rectangle 18"/>
          <p:cNvSpPr>
            <a:spLocks noChangeArrowheads="1"/>
          </p:cNvSpPr>
          <p:nvPr/>
        </p:nvSpPr>
        <p:spPr bwMode="gray">
          <a:xfrm>
            <a:off x="0" y="2895600"/>
            <a:ext cx="8229600" cy="9144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3075" name="Rectangle 3"/>
          <p:cNvSpPr>
            <a:spLocks noGrp="1" noChangeArrowheads="1"/>
          </p:cNvSpPr>
          <p:nvPr>
            <p:ph type="subTitle" idx="1"/>
          </p:nvPr>
        </p:nvSpPr>
        <p:spPr bwMode="black">
          <a:xfrm>
            <a:off x="1905000" y="5410200"/>
            <a:ext cx="5181600" cy="533400"/>
          </a:xfrm>
        </p:spPr>
        <p:txBody>
          <a:bodyPr/>
          <a:lstStyle>
            <a:lvl1pPr marL="0" indent="0" algn="ctr">
              <a:buFont typeface="Wingdings" panose="05000000000000000000" pitchFamily="2" charset="2"/>
              <a:buNone/>
              <a:defRPr sz="1600"/>
            </a:lvl1pPr>
          </a:lstStyle>
          <a:p>
            <a:pPr lvl="0"/>
            <a:r>
              <a:rPr lang="en-US" altLang="zh-CN" noProof="0" smtClean="0"/>
              <a:t>Click to edit Master subtitle style</a:t>
            </a:r>
            <a:endParaRPr lang="en-US" altLang="zh-CN" noProof="0" smtClean="0"/>
          </a:p>
        </p:txBody>
      </p:sp>
      <p:sp>
        <p:nvSpPr>
          <p:cNvPr id="3074" name="Rectangle 2"/>
          <p:cNvSpPr>
            <a:spLocks noGrp="1" noChangeArrowheads="1"/>
          </p:cNvSpPr>
          <p:nvPr>
            <p:ph type="ctrTitle"/>
          </p:nvPr>
        </p:nvSpPr>
        <p:spPr>
          <a:xfrm>
            <a:off x="685800" y="3048000"/>
            <a:ext cx="7924800" cy="685800"/>
          </a:xfrm>
        </p:spPr>
        <p:txBody>
          <a:bodyPr/>
          <a:lstStyle>
            <a:lvl1pPr>
              <a:defRPr/>
            </a:lvl1pPr>
          </a:lstStyle>
          <a:p>
            <a:pPr lvl="0"/>
            <a:r>
              <a:rPr lang="en-US" altLang="zh-CN" noProof="0" smtClean="0"/>
              <a:t>Click to edit Master title style</a:t>
            </a:r>
            <a:endParaRPr lang="en-US" altLang="zh-CN" noProof="0" smtClean="0"/>
          </a:p>
        </p:txBody>
      </p:sp>
      <p:sp>
        <p:nvSpPr>
          <p:cNvPr id="11" name="Rectangle 4"/>
          <p:cNvSpPr>
            <a:spLocks noGrp="1" noChangeArrowheads="1"/>
          </p:cNvSpPr>
          <p:nvPr>
            <p:ph type="dt" sz="half" idx="2"/>
          </p:nvPr>
        </p:nvSpPr>
        <p:spPr bwMode="auto">
          <a:xfrm>
            <a:off x="38100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228600" y="6477000"/>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477000"/>
            <a:ext cx="2133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ctr"/>
            <a:fld id="{9A0DB2DC-4C9A-4742-B13C-FB6460FD3503}" type="slidenum">
              <a:rPr lang="zh-CN" altLang="en-US" sz="1200" b="0" dirty="0">
                <a:solidFill>
                  <a:schemeClr val="bg1"/>
                </a:solidFill>
                <a:ea typeface="宋体" panose="02010600030101010101" pitchFamily="2" charset="-122"/>
              </a:rPr>
            </a:fld>
            <a:endParaRPr lang="zh-CN" altLang="en-US" sz="1200" b="0" dirty="0">
              <a:solidFill>
                <a:schemeClr val="bg1"/>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47688"/>
            <a:ext cx="2057400" cy="5883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47688"/>
            <a:ext cx="6019800" cy="58832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33826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60813"/>
            <a:ext cx="4038600" cy="24701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547688"/>
            <a:ext cx="7391400" cy="5635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82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533400"/>
            <a:ext cx="9144000" cy="685800"/>
          </a:xfrm>
          <a:prstGeom prst="rect">
            <a:avLst/>
          </a:prstGeom>
          <a:gradFill rotWithShape="1">
            <a:gsLst>
              <a:gs pos="0">
                <a:schemeClr val="accent1">
                  <a:gamma/>
                  <a:tint val="12549"/>
                  <a:invGamma/>
                  <a:alpha val="0"/>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40" name="Rectangle 16"/>
          <p:cNvSpPr>
            <a:spLocks noChangeArrowheads="1"/>
          </p:cNvSpPr>
          <p:nvPr/>
        </p:nvSpPr>
        <p:spPr bwMode="gray">
          <a:xfrm>
            <a:off x="0" y="457200"/>
            <a:ext cx="8229600" cy="685800"/>
          </a:xfrm>
          <a:prstGeom prst="rect">
            <a:avLst/>
          </a:prstGeom>
          <a:gradFill rotWithShape="1">
            <a:gsLst>
              <a:gs pos="0">
                <a:schemeClr val="tx2"/>
              </a:gs>
              <a:gs pos="100000">
                <a:schemeClr val="tx2">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eaLnBrk="1" hangingPunct="1"/>
            <a:endParaRPr lang="zh-CN" altLang="en-US" dirty="0">
              <a:latin typeface="Arial" panose="020B0604020202020204" pitchFamily="34" charset="0"/>
            </a:endParaRPr>
          </a:p>
        </p:txBody>
      </p:sp>
      <p:sp>
        <p:nvSpPr>
          <p:cNvPr id="1028" name="Rectangle 3"/>
          <p:cNvSpPr>
            <a:spLocks noGrp="1"/>
          </p:cNvSpPr>
          <p:nvPr>
            <p:ph type="body" idx="1"/>
          </p:nvPr>
        </p:nvSpPr>
        <p:spPr>
          <a:xfrm>
            <a:off x="457200" y="1338263"/>
            <a:ext cx="8229600" cy="50927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6781800" y="269875"/>
            <a:ext cx="213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5791200" y="6530975"/>
            <a:ext cx="2895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00" b="0">
                <a:latin typeface="+mn-l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模拟电子技术基础</a:t>
            </a:r>
            <a:endParaRPr kumimoji="0" lang="zh-CN" altLang="en-US" sz="1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3505200" y="6553200"/>
            <a:ext cx="21336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2" name="Rectangle 2"/>
          <p:cNvSpPr>
            <a:spLocks noGrp="1"/>
          </p:cNvSpPr>
          <p:nvPr>
            <p:ph type="title"/>
          </p:nvPr>
        </p:nvSpPr>
        <p:spPr>
          <a:xfrm>
            <a:off x="838200" y="547688"/>
            <a:ext cx="7391400" cy="563562"/>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fontAlgn="base">
        <a:spcBef>
          <a:spcPct val="0"/>
        </a:spcBef>
        <a:spcAft>
          <a:spcPct val="0"/>
        </a:spcAft>
        <a:defRPr sz="3200" b="1">
          <a:solidFill>
            <a:schemeClr val="bg1"/>
          </a:solidFill>
          <a:latin typeface="+mj-lt"/>
          <a:ea typeface="+mj-ea"/>
          <a:cs typeface="+mj-cs"/>
        </a:defRPr>
      </a:lvl1pPr>
      <a:lvl2pPr algn="ctr" rtl="0" fontAlgn="base">
        <a:spcBef>
          <a:spcPct val="0"/>
        </a:spcBef>
        <a:spcAft>
          <a:spcPct val="0"/>
        </a:spcAft>
        <a:defRPr sz="3200" b="1">
          <a:solidFill>
            <a:schemeClr val="bg1"/>
          </a:solidFill>
          <a:latin typeface="Verdana" panose="020B0604030504040204" pitchFamily="34" charset="0"/>
        </a:defRPr>
      </a:lvl2pPr>
      <a:lvl3pPr algn="ctr" rtl="0" fontAlgn="base">
        <a:spcBef>
          <a:spcPct val="0"/>
        </a:spcBef>
        <a:spcAft>
          <a:spcPct val="0"/>
        </a:spcAft>
        <a:defRPr sz="3200" b="1">
          <a:solidFill>
            <a:schemeClr val="bg1"/>
          </a:solidFill>
          <a:latin typeface="Verdana" panose="020B0604030504040204" pitchFamily="34" charset="0"/>
        </a:defRPr>
      </a:lvl3pPr>
      <a:lvl4pPr algn="ctr" rtl="0" fontAlgn="base">
        <a:spcBef>
          <a:spcPct val="0"/>
        </a:spcBef>
        <a:spcAft>
          <a:spcPct val="0"/>
        </a:spcAft>
        <a:defRPr sz="3200" b="1">
          <a:solidFill>
            <a:schemeClr val="bg1"/>
          </a:solidFill>
          <a:latin typeface="Verdana" panose="020B0604030504040204" pitchFamily="34" charset="0"/>
        </a:defRPr>
      </a:lvl4pPr>
      <a:lvl5pPr algn="ctr" rtl="0" fontAlgn="base">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tags" Target="../tags/tag11.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8.xml"/><Relationship Id="rId1" Type="http://schemas.openxmlformats.org/officeDocument/2006/relationships/image" Target="../media/image120.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9.xml"/><Relationship Id="rId1" Type="http://schemas.openxmlformats.org/officeDocument/2006/relationships/image" Target="../media/image120.png"/></Relationships>
</file>

<file path=ppt/slides/_rels/slide103.xml.rels><?xml version="1.0" encoding="UTF-8" standalone="yes"?>
<Relationships xmlns="http://schemas.openxmlformats.org/package/2006/relationships"><Relationship Id="rId7" Type="http://schemas.openxmlformats.org/officeDocument/2006/relationships/vmlDrawing" Target="../drawings/vmlDrawing33.vml"/><Relationship Id="rId6" Type="http://schemas.openxmlformats.org/officeDocument/2006/relationships/slideLayout" Target="../slideLayouts/slideLayout2.xml"/><Relationship Id="rId5" Type="http://schemas.openxmlformats.org/officeDocument/2006/relationships/tags" Target="../tags/tag100.xml"/><Relationship Id="rId4" Type="http://schemas.openxmlformats.org/officeDocument/2006/relationships/image" Target="../media/image122.png"/><Relationship Id="rId3" Type="http://schemas.openxmlformats.org/officeDocument/2006/relationships/oleObject" Target="../embeddings/oleObject84.bin"/><Relationship Id="rId2" Type="http://schemas.openxmlformats.org/officeDocument/2006/relationships/image" Target="../media/image121.png"/><Relationship Id="rId1" Type="http://schemas.openxmlformats.org/officeDocument/2006/relationships/oleObject" Target="../embeddings/oleObject83.bin"/></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image" Target="../media/image123.png"/></Relationships>
</file>

<file path=ppt/slides/_rels/slide105.xml.rels><?xml version="1.0" encoding="UTF-8" standalone="yes"?>
<Relationships xmlns="http://schemas.openxmlformats.org/package/2006/relationships"><Relationship Id="rId5" Type="http://schemas.openxmlformats.org/officeDocument/2006/relationships/vmlDrawing" Target="../drawings/vmlDrawing34.vml"/><Relationship Id="rId4" Type="http://schemas.openxmlformats.org/officeDocument/2006/relationships/slideLayout" Target="../slideLayouts/slideLayout7.xml"/><Relationship Id="rId3" Type="http://schemas.openxmlformats.org/officeDocument/2006/relationships/tags" Target="../tags/tag102.xml"/><Relationship Id="rId2" Type="http://schemas.openxmlformats.org/officeDocument/2006/relationships/image" Target="../media/image124.png"/><Relationship Id="rId1" Type="http://schemas.openxmlformats.org/officeDocument/2006/relationships/oleObject" Target="../embeddings/oleObject85.bin"/></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image" Target="../media/image102.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image" Target="../media/image102.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6.xml"/><Relationship Id="rId1" Type="http://schemas.openxmlformats.org/officeDocument/2006/relationships/image" Target="../media/image96.jpe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9.xml"/><Relationship Id="rId2" Type="http://schemas.openxmlformats.org/officeDocument/2006/relationships/image" Target="../media/image126.jpeg"/><Relationship Id="rId1" Type="http://schemas.openxmlformats.org/officeDocument/2006/relationships/image" Target="../media/image125.png"/></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0.xml"/><Relationship Id="rId2" Type="http://schemas.openxmlformats.org/officeDocument/2006/relationships/image" Target="../media/image126.jpeg"/><Relationship Id="rId1" Type="http://schemas.openxmlformats.org/officeDocument/2006/relationships/image" Target="../media/image127.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image" Target="../media/image128.png"/></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2.xml"/><Relationship Id="rId2" Type="http://schemas.openxmlformats.org/officeDocument/2006/relationships/image" Target="../media/image126.jpeg"/><Relationship Id="rId1" Type="http://schemas.openxmlformats.org/officeDocument/2006/relationships/image" Target="../media/image128.png"/></Relationships>
</file>

<file path=ppt/slides/_rels/slide1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3.xml"/><Relationship Id="rId2" Type="http://schemas.openxmlformats.org/officeDocument/2006/relationships/image" Target="../media/image129.jpeg"/><Relationship Id="rId1" Type="http://schemas.openxmlformats.org/officeDocument/2006/relationships/image" Target="../media/image128.pn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image" Target="../media/image108.jpeg"/><Relationship Id="rId1" Type="http://schemas.openxmlformats.org/officeDocument/2006/relationships/image" Target="../media/image130.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image" Target="../media/image131.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image" Target="../media/image131.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image" Target="../media/image132.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image" Target="../media/image133.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134.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image" Target="../media/image135.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136.png"/></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5.wmf"/><Relationship Id="rId1" Type="http://schemas.openxmlformats.org/officeDocument/2006/relationships/oleObject" Target="../embeddings/oleObject3.bin"/></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image" Target="../media/image137.png"/></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139.xml.rels><?xml version="1.0" encoding="UTF-8" standalone="yes"?>
<Relationships xmlns="http://schemas.openxmlformats.org/package/2006/relationships"><Relationship Id="rId5" Type="http://schemas.openxmlformats.org/officeDocument/2006/relationships/vmlDrawing" Target="../drawings/vmlDrawing35.vml"/><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138.png"/><Relationship Id="rId1" Type="http://schemas.openxmlformats.org/officeDocument/2006/relationships/oleObject" Target="../embeddings/oleObject86.bin"/></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141.xml.rels><?xml version="1.0" encoding="UTF-8" standalone="yes"?>
<Relationships xmlns="http://schemas.openxmlformats.org/package/2006/relationships"><Relationship Id="rId99" Type="http://schemas.openxmlformats.org/officeDocument/2006/relationships/tags" Target="../tags/tag234.xml"/><Relationship Id="rId98" Type="http://schemas.openxmlformats.org/officeDocument/2006/relationships/tags" Target="../tags/tag233.xml"/><Relationship Id="rId97" Type="http://schemas.openxmlformats.org/officeDocument/2006/relationships/tags" Target="../tags/tag232.xml"/><Relationship Id="rId96" Type="http://schemas.openxmlformats.org/officeDocument/2006/relationships/tags" Target="../tags/tag231.xml"/><Relationship Id="rId95" Type="http://schemas.openxmlformats.org/officeDocument/2006/relationships/tags" Target="../tags/tag230.xml"/><Relationship Id="rId94" Type="http://schemas.openxmlformats.org/officeDocument/2006/relationships/tags" Target="../tags/tag229.xml"/><Relationship Id="rId93" Type="http://schemas.openxmlformats.org/officeDocument/2006/relationships/tags" Target="../tags/tag228.xml"/><Relationship Id="rId92" Type="http://schemas.openxmlformats.org/officeDocument/2006/relationships/tags" Target="../tags/tag227.xml"/><Relationship Id="rId91" Type="http://schemas.openxmlformats.org/officeDocument/2006/relationships/tags" Target="../tags/tag226.xml"/><Relationship Id="rId90" Type="http://schemas.openxmlformats.org/officeDocument/2006/relationships/tags" Target="../tags/tag225.xml"/><Relationship Id="rId9" Type="http://schemas.openxmlformats.org/officeDocument/2006/relationships/tags" Target="../tags/tag144.xml"/><Relationship Id="rId89" Type="http://schemas.openxmlformats.org/officeDocument/2006/relationships/tags" Target="../tags/tag224.xml"/><Relationship Id="rId88" Type="http://schemas.openxmlformats.org/officeDocument/2006/relationships/tags" Target="../tags/tag223.xml"/><Relationship Id="rId87" Type="http://schemas.openxmlformats.org/officeDocument/2006/relationships/tags" Target="../tags/tag222.xml"/><Relationship Id="rId86" Type="http://schemas.openxmlformats.org/officeDocument/2006/relationships/tags" Target="../tags/tag221.xml"/><Relationship Id="rId85" Type="http://schemas.openxmlformats.org/officeDocument/2006/relationships/tags" Target="../tags/tag220.xml"/><Relationship Id="rId84" Type="http://schemas.openxmlformats.org/officeDocument/2006/relationships/tags" Target="../tags/tag219.xml"/><Relationship Id="rId83" Type="http://schemas.openxmlformats.org/officeDocument/2006/relationships/tags" Target="../tags/tag218.xml"/><Relationship Id="rId82" Type="http://schemas.openxmlformats.org/officeDocument/2006/relationships/tags" Target="../tags/tag217.xml"/><Relationship Id="rId81" Type="http://schemas.openxmlformats.org/officeDocument/2006/relationships/tags" Target="../tags/tag216.xml"/><Relationship Id="rId80" Type="http://schemas.openxmlformats.org/officeDocument/2006/relationships/tags" Target="../tags/tag215.xml"/><Relationship Id="rId8" Type="http://schemas.openxmlformats.org/officeDocument/2006/relationships/tags" Target="../tags/tag143.xml"/><Relationship Id="rId79" Type="http://schemas.openxmlformats.org/officeDocument/2006/relationships/tags" Target="../tags/tag214.xml"/><Relationship Id="rId78" Type="http://schemas.openxmlformats.org/officeDocument/2006/relationships/tags" Target="../tags/tag213.xml"/><Relationship Id="rId77" Type="http://schemas.openxmlformats.org/officeDocument/2006/relationships/tags" Target="../tags/tag212.xml"/><Relationship Id="rId76" Type="http://schemas.openxmlformats.org/officeDocument/2006/relationships/tags" Target="../tags/tag211.xml"/><Relationship Id="rId75" Type="http://schemas.openxmlformats.org/officeDocument/2006/relationships/tags" Target="../tags/tag210.xml"/><Relationship Id="rId74" Type="http://schemas.openxmlformats.org/officeDocument/2006/relationships/tags" Target="../tags/tag209.xml"/><Relationship Id="rId73" Type="http://schemas.openxmlformats.org/officeDocument/2006/relationships/tags" Target="../tags/tag208.xml"/><Relationship Id="rId72" Type="http://schemas.openxmlformats.org/officeDocument/2006/relationships/tags" Target="../tags/tag207.xml"/><Relationship Id="rId71" Type="http://schemas.openxmlformats.org/officeDocument/2006/relationships/tags" Target="../tags/tag206.xml"/><Relationship Id="rId70" Type="http://schemas.openxmlformats.org/officeDocument/2006/relationships/tags" Target="../tags/tag205.xml"/><Relationship Id="rId7" Type="http://schemas.openxmlformats.org/officeDocument/2006/relationships/tags" Target="../tags/tag142.xml"/><Relationship Id="rId69" Type="http://schemas.openxmlformats.org/officeDocument/2006/relationships/tags" Target="../tags/tag204.xml"/><Relationship Id="rId68" Type="http://schemas.openxmlformats.org/officeDocument/2006/relationships/tags" Target="../tags/tag203.xml"/><Relationship Id="rId67" Type="http://schemas.openxmlformats.org/officeDocument/2006/relationships/tags" Target="../tags/tag202.xml"/><Relationship Id="rId66" Type="http://schemas.openxmlformats.org/officeDocument/2006/relationships/tags" Target="../tags/tag201.xml"/><Relationship Id="rId65" Type="http://schemas.openxmlformats.org/officeDocument/2006/relationships/tags" Target="../tags/tag200.xml"/><Relationship Id="rId64" Type="http://schemas.openxmlformats.org/officeDocument/2006/relationships/tags" Target="../tags/tag199.xml"/><Relationship Id="rId63" Type="http://schemas.openxmlformats.org/officeDocument/2006/relationships/tags" Target="../tags/tag198.xml"/><Relationship Id="rId62" Type="http://schemas.openxmlformats.org/officeDocument/2006/relationships/tags" Target="../tags/tag197.xml"/><Relationship Id="rId61" Type="http://schemas.openxmlformats.org/officeDocument/2006/relationships/tags" Target="../tags/tag196.xml"/><Relationship Id="rId60" Type="http://schemas.openxmlformats.org/officeDocument/2006/relationships/tags" Target="../tags/tag195.xml"/><Relationship Id="rId6" Type="http://schemas.openxmlformats.org/officeDocument/2006/relationships/tags" Target="../tags/tag141.xml"/><Relationship Id="rId59" Type="http://schemas.openxmlformats.org/officeDocument/2006/relationships/tags" Target="../tags/tag194.xml"/><Relationship Id="rId58" Type="http://schemas.openxmlformats.org/officeDocument/2006/relationships/tags" Target="../tags/tag193.xml"/><Relationship Id="rId57" Type="http://schemas.openxmlformats.org/officeDocument/2006/relationships/tags" Target="../tags/tag192.xml"/><Relationship Id="rId56" Type="http://schemas.openxmlformats.org/officeDocument/2006/relationships/tags" Target="../tags/tag191.xml"/><Relationship Id="rId55" Type="http://schemas.openxmlformats.org/officeDocument/2006/relationships/tags" Target="../tags/tag190.xml"/><Relationship Id="rId54" Type="http://schemas.openxmlformats.org/officeDocument/2006/relationships/tags" Target="../tags/tag189.xml"/><Relationship Id="rId53" Type="http://schemas.openxmlformats.org/officeDocument/2006/relationships/tags" Target="../tags/tag188.xml"/><Relationship Id="rId52" Type="http://schemas.openxmlformats.org/officeDocument/2006/relationships/tags" Target="../tags/tag187.xml"/><Relationship Id="rId51" Type="http://schemas.openxmlformats.org/officeDocument/2006/relationships/tags" Target="../tags/tag186.xml"/><Relationship Id="rId50" Type="http://schemas.openxmlformats.org/officeDocument/2006/relationships/tags" Target="../tags/tag185.xml"/><Relationship Id="rId5" Type="http://schemas.openxmlformats.org/officeDocument/2006/relationships/tags" Target="../tags/tag140.xml"/><Relationship Id="rId49" Type="http://schemas.openxmlformats.org/officeDocument/2006/relationships/tags" Target="../tags/tag184.xml"/><Relationship Id="rId48" Type="http://schemas.openxmlformats.org/officeDocument/2006/relationships/tags" Target="../tags/tag183.xml"/><Relationship Id="rId47" Type="http://schemas.openxmlformats.org/officeDocument/2006/relationships/tags" Target="../tags/tag182.xml"/><Relationship Id="rId46" Type="http://schemas.openxmlformats.org/officeDocument/2006/relationships/tags" Target="../tags/tag181.xml"/><Relationship Id="rId45" Type="http://schemas.openxmlformats.org/officeDocument/2006/relationships/tags" Target="../tags/tag180.xml"/><Relationship Id="rId44" Type="http://schemas.openxmlformats.org/officeDocument/2006/relationships/tags" Target="../tags/tag179.xml"/><Relationship Id="rId43" Type="http://schemas.openxmlformats.org/officeDocument/2006/relationships/tags" Target="../tags/tag178.xml"/><Relationship Id="rId42" Type="http://schemas.openxmlformats.org/officeDocument/2006/relationships/tags" Target="../tags/tag177.xml"/><Relationship Id="rId41" Type="http://schemas.openxmlformats.org/officeDocument/2006/relationships/tags" Target="../tags/tag176.xml"/><Relationship Id="rId40" Type="http://schemas.openxmlformats.org/officeDocument/2006/relationships/tags" Target="../tags/tag175.xml"/><Relationship Id="rId4" Type="http://schemas.openxmlformats.org/officeDocument/2006/relationships/tags" Target="../tags/tag139.xml"/><Relationship Id="rId39" Type="http://schemas.openxmlformats.org/officeDocument/2006/relationships/tags" Target="../tags/tag174.xml"/><Relationship Id="rId38" Type="http://schemas.openxmlformats.org/officeDocument/2006/relationships/tags" Target="../tags/tag173.xml"/><Relationship Id="rId37" Type="http://schemas.openxmlformats.org/officeDocument/2006/relationships/tags" Target="../tags/tag172.xml"/><Relationship Id="rId36" Type="http://schemas.openxmlformats.org/officeDocument/2006/relationships/tags" Target="../tags/tag171.xml"/><Relationship Id="rId35" Type="http://schemas.openxmlformats.org/officeDocument/2006/relationships/tags" Target="../tags/tag170.xml"/><Relationship Id="rId34" Type="http://schemas.openxmlformats.org/officeDocument/2006/relationships/tags" Target="../tags/tag169.xml"/><Relationship Id="rId33" Type="http://schemas.openxmlformats.org/officeDocument/2006/relationships/tags" Target="../tags/tag168.xml"/><Relationship Id="rId32" Type="http://schemas.openxmlformats.org/officeDocument/2006/relationships/tags" Target="../tags/tag167.xml"/><Relationship Id="rId31" Type="http://schemas.openxmlformats.org/officeDocument/2006/relationships/tags" Target="../tags/tag166.xml"/><Relationship Id="rId30" Type="http://schemas.openxmlformats.org/officeDocument/2006/relationships/tags" Target="../tags/tag165.xml"/><Relationship Id="rId3" Type="http://schemas.openxmlformats.org/officeDocument/2006/relationships/tags" Target="../tags/tag138.xml"/><Relationship Id="rId29" Type="http://schemas.openxmlformats.org/officeDocument/2006/relationships/tags" Target="../tags/tag164.xml"/><Relationship Id="rId28" Type="http://schemas.openxmlformats.org/officeDocument/2006/relationships/tags" Target="../tags/tag163.xml"/><Relationship Id="rId27" Type="http://schemas.openxmlformats.org/officeDocument/2006/relationships/tags" Target="../tags/tag16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7.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0" Type="http://schemas.openxmlformats.org/officeDocument/2006/relationships/slideLayout" Target="../slideLayouts/slideLayout2.xml"/><Relationship Id="rId12" Type="http://schemas.openxmlformats.org/officeDocument/2006/relationships/tags" Target="../tags/tag147.xml"/><Relationship Id="rId119" Type="http://schemas.openxmlformats.org/officeDocument/2006/relationships/tags" Target="../tags/tag254.xml"/><Relationship Id="rId118" Type="http://schemas.openxmlformats.org/officeDocument/2006/relationships/tags" Target="../tags/tag253.xml"/><Relationship Id="rId117" Type="http://schemas.openxmlformats.org/officeDocument/2006/relationships/tags" Target="../tags/tag252.xml"/><Relationship Id="rId116" Type="http://schemas.openxmlformats.org/officeDocument/2006/relationships/tags" Target="../tags/tag251.xml"/><Relationship Id="rId115" Type="http://schemas.openxmlformats.org/officeDocument/2006/relationships/tags" Target="../tags/tag250.xml"/><Relationship Id="rId114" Type="http://schemas.openxmlformats.org/officeDocument/2006/relationships/tags" Target="../tags/tag249.xml"/><Relationship Id="rId113" Type="http://schemas.openxmlformats.org/officeDocument/2006/relationships/tags" Target="../tags/tag248.xml"/><Relationship Id="rId112" Type="http://schemas.openxmlformats.org/officeDocument/2006/relationships/tags" Target="../tags/tag247.xml"/><Relationship Id="rId111" Type="http://schemas.openxmlformats.org/officeDocument/2006/relationships/tags" Target="../tags/tag246.xml"/><Relationship Id="rId110" Type="http://schemas.openxmlformats.org/officeDocument/2006/relationships/tags" Target="../tags/tag245.xml"/><Relationship Id="rId11" Type="http://schemas.openxmlformats.org/officeDocument/2006/relationships/tags" Target="../tags/tag146.xml"/><Relationship Id="rId109" Type="http://schemas.openxmlformats.org/officeDocument/2006/relationships/tags" Target="../tags/tag244.xml"/><Relationship Id="rId108" Type="http://schemas.openxmlformats.org/officeDocument/2006/relationships/tags" Target="../tags/tag243.xml"/><Relationship Id="rId107" Type="http://schemas.openxmlformats.org/officeDocument/2006/relationships/tags" Target="../tags/tag242.xml"/><Relationship Id="rId106" Type="http://schemas.openxmlformats.org/officeDocument/2006/relationships/tags" Target="../tags/tag241.xml"/><Relationship Id="rId105" Type="http://schemas.openxmlformats.org/officeDocument/2006/relationships/tags" Target="../tags/tag240.xml"/><Relationship Id="rId104" Type="http://schemas.openxmlformats.org/officeDocument/2006/relationships/tags" Target="../tags/tag239.xml"/><Relationship Id="rId103" Type="http://schemas.openxmlformats.org/officeDocument/2006/relationships/tags" Target="../tags/tag238.xml"/><Relationship Id="rId102" Type="http://schemas.openxmlformats.org/officeDocument/2006/relationships/tags" Target="../tags/tag237.xml"/><Relationship Id="rId101" Type="http://schemas.openxmlformats.org/officeDocument/2006/relationships/tags" Target="../tags/tag236.xml"/><Relationship Id="rId100" Type="http://schemas.openxmlformats.org/officeDocument/2006/relationships/tags" Target="../tags/tag235.xml"/><Relationship Id="rId10" Type="http://schemas.openxmlformats.org/officeDocument/2006/relationships/tags" Target="../tags/tag145.xml"/><Relationship Id="rId1" Type="http://schemas.openxmlformats.org/officeDocument/2006/relationships/tags" Target="../tags/tag136.xml"/></Relationships>
</file>

<file path=ppt/slides/_rels/slide142.xml.rels><?xml version="1.0" encoding="UTF-8" standalone="yes"?>
<Relationships xmlns="http://schemas.openxmlformats.org/package/2006/relationships"><Relationship Id="rId9" Type="http://schemas.openxmlformats.org/officeDocument/2006/relationships/vmlDrawing" Target="../drawings/vmlDrawing36.vml"/><Relationship Id="rId8" Type="http://schemas.openxmlformats.org/officeDocument/2006/relationships/slideLayout" Target="../slideLayouts/slideLayout7.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image" Target="../media/image141.GIF"/><Relationship Id="rId3" Type="http://schemas.openxmlformats.org/officeDocument/2006/relationships/image" Target="../media/image140.GIF"/><Relationship Id="rId2" Type="http://schemas.openxmlformats.org/officeDocument/2006/relationships/image" Target="../media/image139.wmf"/><Relationship Id="rId1" Type="http://schemas.openxmlformats.org/officeDocument/2006/relationships/oleObject" Target="../embeddings/oleObject87.bin"/></Relationships>
</file>

<file path=ppt/slides/_rels/slide1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2.pn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8.bin"/><Relationship Id="rId8" Type="http://schemas.openxmlformats.org/officeDocument/2006/relationships/image" Target="../media/image9.wmf"/><Relationship Id="rId7" Type="http://schemas.openxmlformats.org/officeDocument/2006/relationships/oleObject" Target="../embeddings/oleObject7.bin"/><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 Id="rId3" Type="http://schemas.openxmlformats.org/officeDocument/2006/relationships/oleObject" Target="../embeddings/oleObject5.bin"/><Relationship Id="rId2" Type="http://schemas.openxmlformats.org/officeDocument/2006/relationships/image" Target="../media/image6.wmf"/><Relationship Id="rId15" Type="http://schemas.openxmlformats.org/officeDocument/2006/relationships/vmlDrawing" Target="../drawings/vmlDrawing4.vml"/><Relationship Id="rId14" Type="http://schemas.openxmlformats.org/officeDocument/2006/relationships/slideLayout" Target="../slideLayouts/slideLayout7.xml"/><Relationship Id="rId13" Type="http://schemas.openxmlformats.org/officeDocument/2006/relationships/tags" Target="../tags/tag16.xml"/><Relationship Id="rId12" Type="http://schemas.openxmlformats.org/officeDocument/2006/relationships/image" Target="../media/image11.wmf"/><Relationship Id="rId11" Type="http://schemas.openxmlformats.org/officeDocument/2006/relationships/oleObject" Target="../embeddings/oleObject9.bin"/><Relationship Id="rId10" Type="http://schemas.openxmlformats.org/officeDocument/2006/relationships/image" Target="../media/image10.wmf"/><Relationship Id="rId1"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9" Type="http://schemas.openxmlformats.org/officeDocument/2006/relationships/oleObject" Target="../embeddings/oleObject14.bin"/><Relationship Id="rId8" Type="http://schemas.openxmlformats.org/officeDocument/2006/relationships/image" Target="../media/image15.wmf"/><Relationship Id="rId7" Type="http://schemas.openxmlformats.org/officeDocument/2006/relationships/oleObject" Target="../embeddings/oleObject13.bin"/><Relationship Id="rId6" Type="http://schemas.openxmlformats.org/officeDocument/2006/relationships/image" Target="../media/image14.wmf"/><Relationship Id="rId5" Type="http://schemas.openxmlformats.org/officeDocument/2006/relationships/oleObject" Target="../embeddings/oleObject12.bin"/><Relationship Id="rId4" Type="http://schemas.openxmlformats.org/officeDocument/2006/relationships/image" Target="../media/image13.wmf"/><Relationship Id="rId3" Type="http://schemas.openxmlformats.org/officeDocument/2006/relationships/oleObject" Target="../embeddings/oleObject11.bin"/><Relationship Id="rId2" Type="http://schemas.openxmlformats.org/officeDocument/2006/relationships/image" Target="../media/image12.wmf"/><Relationship Id="rId15" Type="http://schemas.openxmlformats.org/officeDocument/2006/relationships/vmlDrawing" Target="../drawings/vmlDrawing5.vml"/><Relationship Id="rId14" Type="http://schemas.openxmlformats.org/officeDocument/2006/relationships/slideLayout" Target="../slideLayouts/slideLayout7.xml"/><Relationship Id="rId13" Type="http://schemas.openxmlformats.org/officeDocument/2006/relationships/tags" Target="../tags/tag17.xml"/><Relationship Id="rId12" Type="http://schemas.openxmlformats.org/officeDocument/2006/relationships/image" Target="../media/image17.wmf"/><Relationship Id="rId11" Type="http://schemas.openxmlformats.org/officeDocument/2006/relationships/oleObject" Target="../embeddings/oleObject15.bin"/><Relationship Id="rId10" Type="http://schemas.openxmlformats.org/officeDocument/2006/relationships/image" Target="../media/image16.wmf"/><Relationship Id="rId1"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9" Type="http://schemas.openxmlformats.org/officeDocument/2006/relationships/vmlDrawing" Target="../drawings/vmlDrawing6.v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image" Target="../media/image20.wmf"/><Relationship Id="rId5" Type="http://schemas.openxmlformats.org/officeDocument/2006/relationships/oleObject" Target="../embeddings/oleObject18.bin"/><Relationship Id="rId4" Type="http://schemas.openxmlformats.org/officeDocument/2006/relationships/image" Target="../media/image19.wmf"/><Relationship Id="rId3" Type="http://schemas.openxmlformats.org/officeDocument/2006/relationships/oleObject" Target="../embeddings/oleObject17.bin"/><Relationship Id="rId2" Type="http://schemas.openxmlformats.org/officeDocument/2006/relationships/image" Target="../media/image18.wmf"/><Relationship Id="rId1" Type="http://schemas.openxmlformats.org/officeDocument/2006/relationships/oleObject" Target="../embeddings/oleObject16.bin"/></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image" Target="../media/image24.wmf"/><Relationship Id="rId7" Type="http://schemas.openxmlformats.org/officeDocument/2006/relationships/oleObject" Target="../embeddings/oleObject22.bin"/><Relationship Id="rId6" Type="http://schemas.openxmlformats.org/officeDocument/2006/relationships/image" Target="../media/image23.wmf"/><Relationship Id="rId5" Type="http://schemas.openxmlformats.org/officeDocument/2006/relationships/oleObject" Target="../embeddings/oleObject21.bin"/><Relationship Id="rId4" Type="http://schemas.openxmlformats.org/officeDocument/2006/relationships/image" Target="../media/image22.wmf"/><Relationship Id="rId3" Type="http://schemas.openxmlformats.org/officeDocument/2006/relationships/oleObject" Target="../embeddings/oleObject20.bin"/><Relationship Id="rId2" Type="http://schemas.openxmlformats.org/officeDocument/2006/relationships/image" Target="../media/image21.wmf"/><Relationship Id="rId13" Type="http://schemas.openxmlformats.org/officeDocument/2006/relationships/vmlDrawing" Target="../drawings/vmlDrawing7.vml"/><Relationship Id="rId12" Type="http://schemas.openxmlformats.org/officeDocument/2006/relationships/slideLayout" Target="../slideLayouts/slideLayout7.xml"/><Relationship Id="rId11" Type="http://schemas.openxmlformats.org/officeDocument/2006/relationships/tags" Target="../tags/tag19.xml"/><Relationship Id="rId10" Type="http://schemas.openxmlformats.org/officeDocument/2006/relationships/image" Target="../media/image25.wmf"/><Relationship Id="rId1" Type="http://schemas.openxmlformats.org/officeDocument/2006/relationships/oleObject" Target="../embeddings/oleObject19.bin"/></Relationships>
</file>

<file path=ppt/slides/_rels/slide19.xml.rels><?xml version="1.0" encoding="UTF-8" standalone="yes"?>
<Relationships xmlns="http://schemas.openxmlformats.org/package/2006/relationships"><Relationship Id="rId9" Type="http://schemas.openxmlformats.org/officeDocument/2006/relationships/oleObject" Target="../embeddings/oleObject28.bin"/><Relationship Id="rId8" Type="http://schemas.openxmlformats.org/officeDocument/2006/relationships/image" Target="../media/image29.wmf"/><Relationship Id="rId7" Type="http://schemas.openxmlformats.org/officeDocument/2006/relationships/oleObject" Target="../embeddings/oleObject27.bin"/><Relationship Id="rId6" Type="http://schemas.openxmlformats.org/officeDocument/2006/relationships/image" Target="../media/image28.wmf"/><Relationship Id="rId5" Type="http://schemas.openxmlformats.org/officeDocument/2006/relationships/oleObject" Target="../embeddings/oleObject26.bin"/><Relationship Id="rId4" Type="http://schemas.openxmlformats.org/officeDocument/2006/relationships/image" Target="../media/image27.wmf"/><Relationship Id="rId3" Type="http://schemas.openxmlformats.org/officeDocument/2006/relationships/oleObject" Target="../embeddings/oleObject25.bin"/><Relationship Id="rId28" Type="http://schemas.openxmlformats.org/officeDocument/2006/relationships/vmlDrawing" Target="../drawings/vmlDrawing8.vml"/><Relationship Id="rId27" Type="http://schemas.openxmlformats.org/officeDocument/2006/relationships/slideLayout" Target="../slideLayouts/slideLayout7.xml"/><Relationship Id="rId26" Type="http://schemas.openxmlformats.org/officeDocument/2006/relationships/audio" Target="../media/audio1.wav"/><Relationship Id="rId25" Type="http://schemas.openxmlformats.org/officeDocument/2006/relationships/tags" Target="../tags/tag20.xml"/><Relationship Id="rId24" Type="http://schemas.openxmlformats.org/officeDocument/2006/relationships/image" Target="../media/image37.wmf"/><Relationship Id="rId23" Type="http://schemas.openxmlformats.org/officeDocument/2006/relationships/oleObject" Target="../embeddings/oleObject35.bin"/><Relationship Id="rId22" Type="http://schemas.openxmlformats.org/officeDocument/2006/relationships/image" Target="../media/image36.wmf"/><Relationship Id="rId21" Type="http://schemas.openxmlformats.org/officeDocument/2006/relationships/oleObject" Target="../embeddings/oleObject34.bin"/><Relationship Id="rId20" Type="http://schemas.openxmlformats.org/officeDocument/2006/relationships/image" Target="../media/image35.wmf"/><Relationship Id="rId2" Type="http://schemas.openxmlformats.org/officeDocument/2006/relationships/image" Target="../media/image26.wmf"/><Relationship Id="rId19" Type="http://schemas.openxmlformats.org/officeDocument/2006/relationships/oleObject" Target="../embeddings/oleObject33.bin"/><Relationship Id="rId18" Type="http://schemas.openxmlformats.org/officeDocument/2006/relationships/image" Target="../media/image34.wmf"/><Relationship Id="rId17" Type="http://schemas.openxmlformats.org/officeDocument/2006/relationships/oleObject" Target="../embeddings/oleObject32.bin"/><Relationship Id="rId16" Type="http://schemas.openxmlformats.org/officeDocument/2006/relationships/image" Target="../media/image33.wmf"/><Relationship Id="rId15" Type="http://schemas.openxmlformats.org/officeDocument/2006/relationships/oleObject" Target="../embeddings/oleObject31.bin"/><Relationship Id="rId14" Type="http://schemas.openxmlformats.org/officeDocument/2006/relationships/image" Target="../media/image32.wmf"/><Relationship Id="rId13" Type="http://schemas.openxmlformats.org/officeDocument/2006/relationships/oleObject" Target="../embeddings/oleObject30.bin"/><Relationship Id="rId12" Type="http://schemas.openxmlformats.org/officeDocument/2006/relationships/image" Target="../media/image31.wmf"/><Relationship Id="rId11" Type="http://schemas.openxmlformats.org/officeDocument/2006/relationships/oleObject" Target="../embeddings/oleObject29.bin"/><Relationship Id="rId10" Type="http://schemas.openxmlformats.org/officeDocument/2006/relationships/image" Target="../media/image30.wmf"/><Relationship Id="rId1" Type="http://schemas.openxmlformats.org/officeDocument/2006/relationships/oleObject" Target="../embeddings/oleObject24.bin"/></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hyperlink" Target="ch142.ppt" TargetMode="External"/><Relationship Id="rId1" Type="http://schemas.openxmlformats.org/officeDocument/2006/relationships/hyperlink" Target="ch141.ppt" TargetMode="External"/></Relationships>
</file>

<file path=ppt/slides/_rels/slide20.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41.wmf"/><Relationship Id="rId7" Type="http://schemas.openxmlformats.org/officeDocument/2006/relationships/oleObject" Target="../embeddings/oleObject39.bin"/><Relationship Id="rId6" Type="http://schemas.openxmlformats.org/officeDocument/2006/relationships/image" Target="../media/image40.wmf"/><Relationship Id="rId5" Type="http://schemas.openxmlformats.org/officeDocument/2006/relationships/oleObject" Target="../embeddings/oleObject38.bin"/><Relationship Id="rId4" Type="http://schemas.openxmlformats.org/officeDocument/2006/relationships/image" Target="../media/image39.wmf"/><Relationship Id="rId3" Type="http://schemas.openxmlformats.org/officeDocument/2006/relationships/oleObject" Target="../embeddings/oleObject37.bin"/><Relationship Id="rId2" Type="http://schemas.openxmlformats.org/officeDocument/2006/relationships/image" Target="../media/image38.wmf"/><Relationship Id="rId12" Type="http://schemas.openxmlformats.org/officeDocument/2006/relationships/vmlDrawing" Target="../drawings/vmlDrawing9.vml"/><Relationship Id="rId11" Type="http://schemas.openxmlformats.org/officeDocument/2006/relationships/slideLayout" Target="../slideLayouts/slideLayout7.xml"/><Relationship Id="rId10" Type="http://schemas.openxmlformats.org/officeDocument/2006/relationships/audio" Target="../media/audio1.wav"/><Relationship Id="rId1" Type="http://schemas.openxmlformats.org/officeDocument/2006/relationships/oleObject" Target="../embeddings/oleObject36.bin"/></Relationships>
</file>

<file path=ppt/slides/_rels/slide21.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45.wmf"/><Relationship Id="rId7" Type="http://schemas.openxmlformats.org/officeDocument/2006/relationships/oleObject" Target="../embeddings/oleObject43.bin"/><Relationship Id="rId6" Type="http://schemas.openxmlformats.org/officeDocument/2006/relationships/image" Target="../media/image44.wmf"/><Relationship Id="rId5" Type="http://schemas.openxmlformats.org/officeDocument/2006/relationships/oleObject" Target="../embeddings/oleObject42.bin"/><Relationship Id="rId4" Type="http://schemas.openxmlformats.org/officeDocument/2006/relationships/image" Target="../media/image43.wmf"/><Relationship Id="rId3" Type="http://schemas.openxmlformats.org/officeDocument/2006/relationships/oleObject" Target="../embeddings/oleObject41.bin"/><Relationship Id="rId2" Type="http://schemas.openxmlformats.org/officeDocument/2006/relationships/image" Target="../media/image42.wmf"/><Relationship Id="rId11" Type="http://schemas.openxmlformats.org/officeDocument/2006/relationships/vmlDrawing" Target="../drawings/vmlDrawing10.vml"/><Relationship Id="rId10" Type="http://schemas.openxmlformats.org/officeDocument/2006/relationships/slideLayout" Target="../slideLayouts/slideLayout7.xml"/><Relationship Id="rId1" Type="http://schemas.openxmlformats.org/officeDocument/2006/relationships/oleObject" Target="../embeddings/oleObject40.bin"/></Relationships>
</file>

<file path=ppt/slides/_rels/slide22.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49.wmf"/><Relationship Id="rId7" Type="http://schemas.openxmlformats.org/officeDocument/2006/relationships/oleObject" Target="../embeddings/oleObject47.bin"/><Relationship Id="rId6" Type="http://schemas.openxmlformats.org/officeDocument/2006/relationships/image" Target="../media/image48.wmf"/><Relationship Id="rId5" Type="http://schemas.openxmlformats.org/officeDocument/2006/relationships/oleObject" Target="../embeddings/oleObject46.bin"/><Relationship Id="rId4" Type="http://schemas.openxmlformats.org/officeDocument/2006/relationships/image" Target="../media/image47.wmf"/><Relationship Id="rId3" Type="http://schemas.openxmlformats.org/officeDocument/2006/relationships/oleObject" Target="../embeddings/oleObject45.bin"/><Relationship Id="rId2" Type="http://schemas.openxmlformats.org/officeDocument/2006/relationships/image" Target="../media/image46.wmf"/><Relationship Id="rId11" Type="http://schemas.openxmlformats.org/officeDocument/2006/relationships/vmlDrawing" Target="../drawings/vmlDrawing11.vml"/><Relationship Id="rId10" Type="http://schemas.openxmlformats.org/officeDocument/2006/relationships/slideLayout" Target="../slideLayouts/slideLayout7.xml"/><Relationship Id="rId1" Type="http://schemas.openxmlformats.org/officeDocument/2006/relationships/oleObject" Target="../embeddings/oleObject44.bin"/></Relationships>
</file>

<file path=ppt/slides/_rels/slide2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image" Target="../media/image53.wmf"/><Relationship Id="rId7" Type="http://schemas.openxmlformats.org/officeDocument/2006/relationships/oleObject" Target="../embeddings/oleObject51.bin"/><Relationship Id="rId6" Type="http://schemas.openxmlformats.org/officeDocument/2006/relationships/image" Target="../media/image52.wmf"/><Relationship Id="rId5" Type="http://schemas.openxmlformats.org/officeDocument/2006/relationships/oleObject" Target="../embeddings/oleObject50.bin"/><Relationship Id="rId4" Type="http://schemas.openxmlformats.org/officeDocument/2006/relationships/image" Target="../media/image51.wmf"/><Relationship Id="rId3" Type="http://schemas.openxmlformats.org/officeDocument/2006/relationships/oleObject" Target="../embeddings/oleObject49.bin"/><Relationship Id="rId2" Type="http://schemas.openxmlformats.org/officeDocument/2006/relationships/image" Target="../media/image50.wmf"/><Relationship Id="rId11" Type="http://schemas.openxmlformats.org/officeDocument/2006/relationships/vmlDrawing" Target="../drawings/vmlDrawing12.vml"/><Relationship Id="rId10" Type="http://schemas.openxmlformats.org/officeDocument/2006/relationships/slideLayout" Target="../slideLayouts/slideLayout7.xml"/><Relationship Id="rId1" Type="http://schemas.openxmlformats.org/officeDocument/2006/relationships/oleObject" Target="../embeddings/oleObject48.bin"/></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13.v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image" Target="../media/image54.wmf"/><Relationship Id="rId1" Type="http://schemas.openxmlformats.org/officeDocument/2006/relationships/oleObject" Target="../embeddings/oleObject52.bin"/></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14.v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media/image55.wmf"/><Relationship Id="rId1" Type="http://schemas.openxmlformats.org/officeDocument/2006/relationships/oleObject" Target="../embeddings/oleObject53.bin"/></Relationships>
</file>

<file path=ppt/slides/_rels/slide26.xml.rels><?xml version="1.0" encoding="UTF-8" standalone="yes"?>
<Relationships xmlns="http://schemas.openxmlformats.org/package/2006/relationships"><Relationship Id="rId5" Type="http://schemas.openxmlformats.org/officeDocument/2006/relationships/vmlDrawing" Target="../drawings/vmlDrawing15.vml"/><Relationship Id="rId4" Type="http://schemas.openxmlformats.org/officeDocument/2006/relationships/slideLayout" Target="../slideLayouts/slideLayout7.xml"/><Relationship Id="rId3" Type="http://schemas.openxmlformats.org/officeDocument/2006/relationships/tags" Target="../tags/tag27.xml"/><Relationship Id="rId2" Type="http://schemas.openxmlformats.org/officeDocument/2006/relationships/image" Target="../media/image56.wmf"/><Relationship Id="rId1" Type="http://schemas.openxmlformats.org/officeDocument/2006/relationships/oleObject" Target="../embeddings/oleObject54.bin"/></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16.v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image" Target="../media/image58.wmf"/><Relationship Id="rId3" Type="http://schemas.openxmlformats.org/officeDocument/2006/relationships/oleObject" Target="../embeddings/oleObject56.bin"/><Relationship Id="rId2" Type="http://schemas.openxmlformats.org/officeDocument/2006/relationships/image" Target="../media/image57.wmf"/><Relationship Id="rId1" Type="http://schemas.openxmlformats.org/officeDocument/2006/relationships/oleObject" Target="../embeddings/oleObject55.bin"/></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7.xml"/><Relationship Id="rId3" Type="http://schemas.openxmlformats.org/officeDocument/2006/relationships/tags" Target="../tags/tag29.xml"/><Relationship Id="rId2" Type="http://schemas.openxmlformats.org/officeDocument/2006/relationships/image" Target="../media/image59.wmf"/><Relationship Id="rId1" Type="http://schemas.openxmlformats.org/officeDocument/2006/relationships/oleObject" Target="../embeddings/oleObject57.bin"/></Relationships>
</file>

<file path=ppt/slides/_rels/slide29.xml.rels><?xml version="1.0" encoding="UTF-8" standalone="yes"?>
<Relationships xmlns="http://schemas.openxmlformats.org/package/2006/relationships"><Relationship Id="rId7" Type="http://schemas.openxmlformats.org/officeDocument/2006/relationships/vmlDrawing" Target="../drawings/vmlDrawing18.vml"/><Relationship Id="rId6" Type="http://schemas.openxmlformats.org/officeDocument/2006/relationships/slideLayout" Target="../slideLayouts/slideLayout7.xml"/><Relationship Id="rId5" Type="http://schemas.openxmlformats.org/officeDocument/2006/relationships/tags" Target="../tags/tag30.xml"/><Relationship Id="rId4" Type="http://schemas.openxmlformats.org/officeDocument/2006/relationships/image" Target="../media/image61.wmf"/><Relationship Id="rId3" Type="http://schemas.openxmlformats.org/officeDocument/2006/relationships/oleObject" Target="../embeddings/oleObject59.bin"/><Relationship Id="rId2" Type="http://schemas.openxmlformats.org/officeDocument/2006/relationships/image" Target="../media/image60.wmf"/><Relationship Id="rId1" Type="http://schemas.openxmlformats.org/officeDocument/2006/relationships/oleObject" Target="../embeddings/oleObject58.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65.wmf"/><Relationship Id="rId7" Type="http://schemas.openxmlformats.org/officeDocument/2006/relationships/oleObject" Target="../embeddings/oleObject63.bin"/><Relationship Id="rId6" Type="http://schemas.openxmlformats.org/officeDocument/2006/relationships/image" Target="../media/image64.wmf"/><Relationship Id="rId5" Type="http://schemas.openxmlformats.org/officeDocument/2006/relationships/oleObject" Target="../embeddings/oleObject62.bin"/><Relationship Id="rId4" Type="http://schemas.openxmlformats.org/officeDocument/2006/relationships/image" Target="../media/image63.wmf"/><Relationship Id="rId3" Type="http://schemas.openxmlformats.org/officeDocument/2006/relationships/oleObject" Target="../embeddings/oleObject61.bin"/><Relationship Id="rId2" Type="http://schemas.openxmlformats.org/officeDocument/2006/relationships/image" Target="../media/image62.wmf"/><Relationship Id="rId11" Type="http://schemas.openxmlformats.org/officeDocument/2006/relationships/vmlDrawing" Target="../drawings/vmlDrawing19.vml"/><Relationship Id="rId10" Type="http://schemas.openxmlformats.org/officeDocument/2006/relationships/slideLayout" Target="../slideLayouts/slideLayout7.xml"/><Relationship Id="rId1" Type="http://schemas.openxmlformats.org/officeDocument/2006/relationships/oleObject" Target="../embeddings/oleObject60.bin"/></Relationships>
</file>

<file path=ppt/slides/_rels/slide31.xml.rels><?xml version="1.0" encoding="UTF-8" standalone="yes"?>
<Relationships xmlns="http://schemas.openxmlformats.org/package/2006/relationships"><Relationship Id="rId9" Type="http://schemas.openxmlformats.org/officeDocument/2006/relationships/vmlDrawing" Target="../drawings/vmlDrawing20.vml"/><Relationship Id="rId8" Type="http://schemas.openxmlformats.org/officeDocument/2006/relationships/slideLayout" Target="../slideLayouts/slideLayout7.xml"/><Relationship Id="rId7" Type="http://schemas.openxmlformats.org/officeDocument/2006/relationships/tags" Target="../tags/tag32.xml"/><Relationship Id="rId6" Type="http://schemas.openxmlformats.org/officeDocument/2006/relationships/image" Target="../media/image68.wmf"/><Relationship Id="rId5" Type="http://schemas.openxmlformats.org/officeDocument/2006/relationships/oleObject" Target="../embeddings/oleObject66.bin"/><Relationship Id="rId4" Type="http://schemas.openxmlformats.org/officeDocument/2006/relationships/image" Target="../media/image67.wmf"/><Relationship Id="rId3" Type="http://schemas.openxmlformats.org/officeDocument/2006/relationships/oleObject" Target="../embeddings/oleObject65.bin"/><Relationship Id="rId2" Type="http://schemas.openxmlformats.org/officeDocument/2006/relationships/image" Target="../media/image66.wmf"/><Relationship Id="rId1" Type="http://schemas.openxmlformats.org/officeDocument/2006/relationships/oleObject" Target="../embeddings/oleObject64.bin"/></Relationships>
</file>

<file path=ppt/slides/_rels/slide32.xml.rels><?xml version="1.0" encoding="UTF-8" standalone="yes"?>
<Relationships xmlns="http://schemas.openxmlformats.org/package/2006/relationships"><Relationship Id="rId7" Type="http://schemas.openxmlformats.org/officeDocument/2006/relationships/vmlDrawing" Target="../drawings/vmlDrawing21.vml"/><Relationship Id="rId6" Type="http://schemas.openxmlformats.org/officeDocument/2006/relationships/slideLayout" Target="../slideLayouts/slideLayout7.xml"/><Relationship Id="rId5" Type="http://schemas.openxmlformats.org/officeDocument/2006/relationships/tags" Target="../tags/tag33.xml"/><Relationship Id="rId4" Type="http://schemas.openxmlformats.org/officeDocument/2006/relationships/image" Target="../media/image70.wmf"/><Relationship Id="rId3" Type="http://schemas.openxmlformats.org/officeDocument/2006/relationships/oleObject" Target="../embeddings/oleObject68.bin"/><Relationship Id="rId2" Type="http://schemas.openxmlformats.org/officeDocument/2006/relationships/image" Target="../media/image69.wmf"/><Relationship Id="rId1" Type="http://schemas.openxmlformats.org/officeDocument/2006/relationships/oleObject" Target="../embeddings/oleObject67.bin"/></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22.vml"/><Relationship Id="rId4" Type="http://schemas.openxmlformats.org/officeDocument/2006/relationships/slideLayout" Target="../slideLayouts/slideLayout7.xml"/><Relationship Id="rId3" Type="http://schemas.openxmlformats.org/officeDocument/2006/relationships/tags" Target="../tags/tag34.xml"/><Relationship Id="rId2" Type="http://schemas.openxmlformats.org/officeDocument/2006/relationships/image" Target="../media/image71.wmf"/><Relationship Id="rId1" Type="http://schemas.openxmlformats.org/officeDocument/2006/relationships/oleObject" Target="../embeddings/oleObject69.bin"/></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23.vml"/><Relationship Id="rId4" Type="http://schemas.openxmlformats.org/officeDocument/2006/relationships/slideLayout" Target="../slideLayouts/slideLayout7.xml"/><Relationship Id="rId3" Type="http://schemas.openxmlformats.org/officeDocument/2006/relationships/tags" Target="../tags/tag35.xml"/><Relationship Id="rId2" Type="http://schemas.openxmlformats.org/officeDocument/2006/relationships/image" Target="../media/image72.wmf"/><Relationship Id="rId1" Type="http://schemas.openxmlformats.org/officeDocument/2006/relationships/oleObject" Target="../embeddings/oleObject70.bin"/></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7" Type="http://schemas.openxmlformats.org/officeDocument/2006/relationships/vmlDrawing" Target="../drawings/vmlDrawing24.vml"/><Relationship Id="rId6" Type="http://schemas.openxmlformats.org/officeDocument/2006/relationships/slideLayout" Target="../slideLayouts/slideLayout7.xml"/><Relationship Id="rId5" Type="http://schemas.openxmlformats.org/officeDocument/2006/relationships/tags" Target="../tags/tag42.xml"/><Relationship Id="rId4" Type="http://schemas.openxmlformats.org/officeDocument/2006/relationships/image" Target="../media/image74.png"/><Relationship Id="rId3" Type="http://schemas.openxmlformats.org/officeDocument/2006/relationships/oleObject" Target="../embeddings/oleObject72.bin"/><Relationship Id="rId2" Type="http://schemas.openxmlformats.org/officeDocument/2006/relationships/image" Target="../media/image73.png"/><Relationship Id="rId1" Type="http://schemas.openxmlformats.org/officeDocument/2006/relationships/oleObject" Target="../embeddings/oleObject71.bin"/></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image" Target="../media/image76.png"/><Relationship Id="rId1" Type="http://schemas.openxmlformats.org/officeDocument/2006/relationships/image" Target="../media/image7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78.png"/><Relationship Id="rId1" Type="http://schemas.openxmlformats.org/officeDocument/2006/relationships/image" Target="../media/image77.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7.xml"/><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image" Target="../media/image79.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image" Target="../media/image82.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image" Target="../media/image82.png"/><Relationship Id="rId1" Type="http://schemas.openxmlformats.org/officeDocument/2006/relationships/image" Target="../media/image83.pn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51.xml"/><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2.png"/><Relationship Id="rId1" Type="http://schemas.openxmlformats.org/officeDocument/2006/relationships/image" Target="../media/image8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image" Target="../media/image87.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media/image3.png"/><Relationship Id="rId2" Type="http://schemas.openxmlformats.org/officeDocument/2006/relationships/oleObject" Target="../embeddings/oleObject1.bin"/><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image" Target="../media/image8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90.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9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8.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image" Target="../media/image9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image" Target="../media/image93.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oleObject" Target="../embeddings/oleObject2.bin"/></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1.xml.rels><?xml version="1.0" encoding="UTF-8" standalone="yes"?>
<Relationships xmlns="http://schemas.openxmlformats.org/package/2006/relationships"><Relationship Id="rId7" Type="http://schemas.openxmlformats.org/officeDocument/2006/relationships/vmlDrawing" Target="../drawings/vmlDrawing25.vml"/><Relationship Id="rId6" Type="http://schemas.openxmlformats.org/officeDocument/2006/relationships/slideLayout" Target="../slideLayouts/slideLayout7.xml"/><Relationship Id="rId5" Type="http://schemas.openxmlformats.org/officeDocument/2006/relationships/tags" Target="../tags/tag65.xml"/><Relationship Id="rId4" Type="http://schemas.openxmlformats.org/officeDocument/2006/relationships/image" Target="../media/image95.png"/><Relationship Id="rId3" Type="http://schemas.openxmlformats.org/officeDocument/2006/relationships/oleObject" Target="../embeddings/oleObject74.bin"/><Relationship Id="rId2" Type="http://schemas.openxmlformats.org/officeDocument/2006/relationships/image" Target="../media/image94.png"/><Relationship Id="rId1" Type="http://schemas.openxmlformats.org/officeDocument/2006/relationships/oleObject" Target="../embeddings/oleObject73.bin"/></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image" Target="../media/image96.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97.png"/></Relationships>
</file>

<file path=ppt/slides/_rels/slide65.xml.rels><?xml version="1.0" encoding="UTF-8" standalone="yes"?>
<Relationships xmlns="http://schemas.openxmlformats.org/package/2006/relationships"><Relationship Id="rId6" Type="http://schemas.openxmlformats.org/officeDocument/2006/relationships/vmlDrawing" Target="../drawings/vmlDrawing26.vml"/><Relationship Id="rId5" Type="http://schemas.openxmlformats.org/officeDocument/2006/relationships/slideLayout" Target="../slideLayouts/slideLayout7.xml"/><Relationship Id="rId4" Type="http://schemas.openxmlformats.org/officeDocument/2006/relationships/tags" Target="../tags/tag68.xml"/><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oleObject" Target="../embeddings/oleObject75.bin"/></Relationships>
</file>

<file path=ppt/slides/_rels/slide66.xml.rels><?xml version="1.0" encoding="UTF-8" standalone="yes"?>
<Relationships xmlns="http://schemas.openxmlformats.org/package/2006/relationships"><Relationship Id="rId5" Type="http://schemas.openxmlformats.org/officeDocument/2006/relationships/vmlDrawing" Target="../drawings/vmlDrawing27.vml"/><Relationship Id="rId4" Type="http://schemas.openxmlformats.org/officeDocument/2006/relationships/slideLayout" Target="../slideLayouts/slideLayout7.xml"/><Relationship Id="rId3" Type="http://schemas.openxmlformats.org/officeDocument/2006/relationships/tags" Target="../tags/tag69.xml"/><Relationship Id="rId2" Type="http://schemas.openxmlformats.org/officeDocument/2006/relationships/image" Target="../media/image100.png"/><Relationship Id="rId1" Type="http://schemas.openxmlformats.org/officeDocument/2006/relationships/oleObject" Target="../embeddings/oleObject76.bin"/></Relationships>
</file>

<file path=ppt/slides/_rels/slide67.xml.rels><?xml version="1.0" encoding="UTF-8" standalone="yes"?>
<Relationships xmlns="http://schemas.openxmlformats.org/package/2006/relationships"><Relationship Id="rId6" Type="http://schemas.openxmlformats.org/officeDocument/2006/relationships/vmlDrawing" Target="../drawings/vmlDrawing28.vml"/><Relationship Id="rId5" Type="http://schemas.openxmlformats.org/officeDocument/2006/relationships/slideLayout" Target="../slideLayouts/slideLayout7.xml"/><Relationship Id="rId4" Type="http://schemas.openxmlformats.org/officeDocument/2006/relationships/tags" Target="../tags/tag70.xml"/><Relationship Id="rId3" Type="http://schemas.openxmlformats.org/officeDocument/2006/relationships/oleObject" Target="../embeddings/oleObject78.bin"/><Relationship Id="rId2" Type="http://schemas.openxmlformats.org/officeDocument/2006/relationships/image" Target="../media/image101.png"/><Relationship Id="rId1" Type="http://schemas.openxmlformats.org/officeDocument/2006/relationships/oleObject" Target="../embeddings/oleObject77.bin"/></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97.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9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102.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102.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102.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image" Target="../media/image102.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103.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5" Type="http://schemas.openxmlformats.org/officeDocument/2006/relationships/vmlDrawing" Target="../drawings/vmlDrawing29.vml"/><Relationship Id="rId4" Type="http://schemas.openxmlformats.org/officeDocument/2006/relationships/slideLayout" Target="../slideLayouts/slideLayout2.xml"/><Relationship Id="rId3" Type="http://schemas.openxmlformats.org/officeDocument/2006/relationships/image" Target="../media/image106.png"/><Relationship Id="rId2" Type="http://schemas.openxmlformats.org/officeDocument/2006/relationships/oleObject" Target="../embeddings/oleObject79.bin"/><Relationship Id="rId1" Type="http://schemas.openxmlformats.org/officeDocument/2006/relationships/image" Target="../media/image105.png"/></Relationships>
</file>

<file path=ppt/slides/_rels/slide81.xml.rels><?xml version="1.0" encoding="UTF-8" standalone="yes"?>
<Relationships xmlns="http://schemas.openxmlformats.org/package/2006/relationships"><Relationship Id="rId5" Type="http://schemas.openxmlformats.org/officeDocument/2006/relationships/vmlDrawing" Target="../drawings/vmlDrawing30.vml"/><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106.png"/><Relationship Id="rId1" Type="http://schemas.openxmlformats.org/officeDocument/2006/relationships/oleObject" Target="../embeddings/oleObject80.bin"/></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4.xml"/><Relationship Id="rId2" Type="http://schemas.openxmlformats.org/officeDocument/2006/relationships/image" Target="../media/image108.jpeg"/><Relationship Id="rId1" Type="http://schemas.openxmlformats.org/officeDocument/2006/relationships/image" Target="../media/image107.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108.jpeg"/><Relationship Id="rId1" Type="http://schemas.openxmlformats.org/officeDocument/2006/relationships/image" Target="../media/image109.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110.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96.jpe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1.xml"/><Relationship Id="rId1" Type="http://schemas.openxmlformats.org/officeDocument/2006/relationships/image" Target="../media/image114.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3.xml"/><Relationship Id="rId1" Type="http://schemas.openxmlformats.org/officeDocument/2006/relationships/image" Target="../media/image115.png"/></Relationships>
</file>

<file path=ppt/slides/_rels/slide97.xml.rels><?xml version="1.0" encoding="UTF-8" standalone="yes"?>
<Relationships xmlns="http://schemas.openxmlformats.org/package/2006/relationships"><Relationship Id="rId5" Type="http://schemas.openxmlformats.org/officeDocument/2006/relationships/vmlDrawing" Target="../drawings/vmlDrawing31.vml"/><Relationship Id="rId4" Type="http://schemas.openxmlformats.org/officeDocument/2006/relationships/slideLayout" Target="../slideLayouts/slideLayout7.xml"/><Relationship Id="rId3" Type="http://schemas.openxmlformats.org/officeDocument/2006/relationships/tags" Target="../tags/tag94.xml"/><Relationship Id="rId2" Type="http://schemas.openxmlformats.org/officeDocument/2006/relationships/image" Target="../media/image116.png"/><Relationship Id="rId1" Type="http://schemas.openxmlformats.org/officeDocument/2006/relationships/oleObject" Target="../embeddings/oleObject81.bin"/></Relationships>
</file>

<file path=ppt/slides/_rels/slide98.xml.rels><?xml version="1.0" encoding="UTF-8" standalone="yes"?>
<Relationships xmlns="http://schemas.openxmlformats.org/package/2006/relationships"><Relationship Id="rId6" Type="http://schemas.openxmlformats.org/officeDocument/2006/relationships/vmlDrawing" Target="../drawings/vmlDrawing32.vml"/><Relationship Id="rId5" Type="http://schemas.openxmlformats.org/officeDocument/2006/relationships/slideLayout" Target="../slideLayouts/slideLayout2.xml"/><Relationship Id="rId4" Type="http://schemas.openxmlformats.org/officeDocument/2006/relationships/tags" Target="../tags/tag95.xml"/><Relationship Id="rId3" Type="http://schemas.openxmlformats.org/officeDocument/2006/relationships/image" Target="../media/image118.wmf"/><Relationship Id="rId2" Type="http://schemas.openxmlformats.org/officeDocument/2006/relationships/oleObject" Target="../embeddings/oleObject82.bin"/><Relationship Id="rId1" Type="http://schemas.openxmlformats.org/officeDocument/2006/relationships/image" Target="../media/image117.pn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1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xfrm>
            <a:off x="86995" y="3048000"/>
            <a:ext cx="9056370" cy="685800"/>
          </a:xfrm>
        </p:spPr>
        <p:txBody>
          <a:bodyPr vert="horz" wrap="square" lIns="91440" tIns="45720" rIns="91440" bIns="45720" anchor="ctr" anchorCtr="0"/>
          <a:lstStyle/>
          <a:p>
            <a:pPr eaLnBrk="1" hangingPunct="1">
              <a:buClrTx/>
              <a:buSzTx/>
              <a:buFontTx/>
            </a:pP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第</a:t>
            </a: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10</a:t>
            </a:r>
            <a:r>
              <a:rPr lang="zh-CN" altLang="en-US" sz="3600" dirty="0" smtClean="0">
                <a:latin typeface="Times New Roman" panose="02020603050405020304" pitchFamily="18" charset="0"/>
                <a:ea typeface="宋体" panose="02010600030101010101" pitchFamily="2" charset="-122"/>
                <a:cs typeface="Times New Roman" panose="02020603050405020304" pitchFamily="18" charset="0"/>
              </a:rPr>
              <a:t>章</a:t>
            </a:r>
            <a:r>
              <a:rPr lang="en-US" altLang="zh-CN" sz="3600" dirty="0" smtClean="0">
                <a:latin typeface="+mj-lt"/>
                <a:ea typeface="宋体" panose="02010600030101010101" pitchFamily="2" charset="-122"/>
                <a:cs typeface="+mj-cs"/>
              </a:rPr>
              <a:t> </a:t>
            </a:r>
            <a:r>
              <a:rPr lang="zh-CN" altLang="en-US" sz="3600" dirty="0" smtClean="0">
                <a:latin typeface="+mj-lt"/>
                <a:ea typeface="宋体" panose="02010600030101010101" pitchFamily="2" charset="-122"/>
                <a:cs typeface="+mj-cs"/>
              </a:rPr>
              <a:t>数字电路基础</a:t>
            </a:r>
            <a:endParaRPr lang="zh-CN" altLang="en-US" sz="3600" dirty="0" smtClean="0">
              <a:latin typeface="+mj-lt"/>
              <a:ea typeface="宋体" panose="02010600030101010101" pitchFamily="2" charset="-122"/>
              <a:cs typeface="+mj-cs"/>
            </a:endParaRPr>
          </a:p>
        </p:txBody>
      </p:sp>
      <p:sp>
        <p:nvSpPr>
          <p:cNvPr id="156677" name="文本框 156676"/>
          <p:cNvSpPr txBox="1"/>
          <p:nvPr>
            <p:custDataLst>
              <p:tags r:id="rId1"/>
            </p:custDataLst>
          </p:nvPr>
        </p:nvSpPr>
        <p:spPr>
          <a:xfrm>
            <a:off x="1337310" y="3957955"/>
            <a:ext cx="7198995" cy="1017270"/>
          </a:xfrm>
          <a:prstGeom prst="rect">
            <a:avLst/>
          </a:prstGeom>
          <a:noFill/>
          <a:ln w="9525">
            <a:noFill/>
          </a:ln>
        </p:spPr>
        <p:txBody>
          <a:bodyPr>
            <a:noAutofit/>
          </a:bodyPr>
          <a:lstStyle/>
          <a:p>
            <a:pPr>
              <a:lnSpc>
                <a:spcPct val="230000"/>
              </a:lnSpc>
            </a:pPr>
            <a:r>
              <a:rPr lang="zh-CN" sz="3200" b="1" dirty="0">
                <a:solidFill>
                  <a:srgbClr val="FF0000"/>
                </a:solidFill>
                <a:latin typeface="楷体" panose="02010609060101010101" charset="-122"/>
                <a:ea typeface="楷体" panose="02010609060101010101" charset="-122"/>
                <a:cs typeface="Times New Roman" panose="02020603050405020304" pitchFamily="18" charset="0"/>
              </a:rPr>
              <a:t>研究对象</a:t>
            </a:r>
            <a:r>
              <a:rPr lang="zh-CN" sz="3200" b="1" dirty="0" smtClean="0">
                <a:solidFill>
                  <a:srgbClr val="FF0000"/>
                </a:solidFill>
                <a:latin typeface="楷体" panose="02010609060101010101" charset="-122"/>
                <a:ea typeface="楷体" panose="02010609060101010101" charset="-122"/>
                <a:cs typeface="Times New Roman" panose="02020603050405020304" pitchFamily="18" charset="0"/>
              </a:rPr>
              <a:t>：逻辑代数和</a:t>
            </a:r>
            <a:r>
              <a:rPr lang="zh-CN" altLang="en-US" sz="3200" dirty="0" smtClean="0">
                <a:solidFill>
                  <a:srgbClr val="FF0000"/>
                </a:solidFill>
                <a:latin typeface="楷体" panose="02010609060101010101" charset="-122"/>
                <a:ea typeface="楷体" panose="02010609060101010101" charset="-122"/>
                <a:cs typeface="+mj-cs"/>
                <a:sym typeface="+mn-ea"/>
              </a:rPr>
              <a:t>门</a:t>
            </a:r>
            <a:r>
              <a:rPr lang="zh-CN" altLang="en-US" sz="3200" dirty="0" smtClean="0">
                <a:solidFill>
                  <a:srgbClr val="FF0000"/>
                </a:solidFill>
                <a:latin typeface="楷体" panose="02010609060101010101" charset="-122"/>
                <a:ea typeface="楷体" panose="02010609060101010101" charset="-122"/>
                <a:cs typeface="+mj-cs"/>
                <a:sym typeface="+mn-ea"/>
              </a:rPr>
              <a:t>电路</a:t>
            </a:r>
            <a:endParaRPr lang="zh-CN" altLang="en-US" sz="3200" b="1" dirty="0" smtClean="0">
              <a:solidFill>
                <a:srgbClr val="FF0000"/>
              </a:solidFill>
              <a:latin typeface="楷体" panose="02010609060101010101" charset="-122"/>
              <a:ea typeface="楷体" panose="02010609060101010101" charset="-122"/>
              <a:cs typeface="+mj-cs"/>
              <a:sym typeface="+mn-ea"/>
            </a:endParaRPr>
          </a:p>
        </p:txBody>
      </p:sp>
      <p:sp>
        <p:nvSpPr>
          <p:cNvPr id="5" name="页脚占位符 4"/>
          <p:cNvSpPr txBox="1">
            <a:spLocks noGrp="1"/>
          </p:cNvSpPr>
          <p:nvPr>
            <p:ph type="ftr" sz="quarter" idx="11"/>
            <p:custDataLst>
              <p:tags r:id="rId2"/>
            </p:custDataLst>
          </p:nvPr>
        </p:nvSpPr>
        <p:spPr bwMode="auto">
          <a:xfrm>
            <a:off x="3358515" y="6417945"/>
            <a:ext cx="2895600" cy="276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sz="2000" b="0" dirty="0" smtClean="0">
                <a:solidFill>
                  <a:srgbClr val="0000FF"/>
                </a:solidFill>
                <a:latin typeface="华文楷体" pitchFamily="2" charset="-122"/>
                <a:ea typeface="华文楷体" pitchFamily="2" charset="-122"/>
              </a:rPr>
              <a:t>                                          </a:t>
            </a:r>
            <a:endParaRPr kumimoji="0" lang="zh-CN" altLang="en-US" sz="2000" b="0" i="0" u="none" strike="noStrike" kern="1200" cap="none" spc="0" normalizeH="0" baseline="0" noProof="0" dirty="0" smtClean="0">
              <a:ln>
                <a:noFill/>
              </a:ln>
              <a:solidFill>
                <a:srgbClr val="0000FF"/>
              </a:solidFill>
              <a:effectLst/>
              <a:uLnTx/>
              <a:uFillTx/>
              <a:latin typeface="华文楷体" pitchFamily="2" charset="-122"/>
              <a:ea typeface="华文楷体" pitchFamily="2" charset="-122"/>
            </a:endParaRPr>
          </a:p>
        </p:txBody>
      </p:sp>
      <p:sp>
        <p:nvSpPr>
          <p:cNvPr id="3" name="矩形 2"/>
          <p:cNvSpPr/>
          <p:nvPr/>
        </p:nvSpPr>
        <p:spPr>
          <a:xfrm>
            <a:off x="2856626" y="5576761"/>
            <a:ext cx="3430747" cy="523220"/>
          </a:xfrm>
          <a:prstGeom prst="rect">
            <a:avLst/>
          </a:prstGeom>
        </p:spPr>
        <p:txBody>
          <a:bodyPr wrap="none">
            <a:spAutoFit/>
          </a:bodyPr>
          <a:lstStyle/>
          <a:p>
            <a:r>
              <a:rPr lang="zh-CN" altLang="en-US" dirty="0">
                <a:solidFill>
                  <a:srgbClr val="0000FF"/>
                </a:solidFill>
                <a:latin typeface="华文楷体" pitchFamily="2" charset="-122"/>
                <a:ea typeface="华文楷体" pitchFamily="2" charset="-122"/>
              </a:rPr>
              <a:t>电子科技大学出版社</a:t>
            </a:r>
            <a:endParaRPr lang="zh-CN" altLang="en-US" dirty="0">
              <a:solidFill>
                <a:srgbClr val="0000FF"/>
              </a:solidFill>
              <a:latin typeface="华文楷体" pitchFamily="2" charset="-122"/>
              <a:ea typeface="华文楷体" pitchFamily="2" charset="-122"/>
            </a:endParaRPr>
          </a:p>
        </p:txBody>
      </p:sp>
      <p:sp>
        <p:nvSpPr>
          <p:cNvPr id="7" name="页脚占位符 4"/>
          <p:cNvSpPr txBox="1">
            <a:spLocks noGrp="1"/>
          </p:cNvSpPr>
          <p:nvPr>
            <p:ph type="ftr" sz="quarter" idx="4294967295"/>
          </p:nvPr>
        </p:nvSpPr>
        <p:spPr bwMode="auto">
          <a:xfrm>
            <a:off x="5791200" y="6530975"/>
            <a:ext cx="2895600" cy="2762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dirty="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426" name="矩形 615425"/>
          <p:cNvSpPr/>
          <p:nvPr/>
        </p:nvSpPr>
        <p:spPr>
          <a:xfrm>
            <a:off x="228600" y="1125538"/>
            <a:ext cx="8915400" cy="20574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lvl="0">
              <a:buNone/>
            </a:pPr>
            <a:r>
              <a:rPr lang="zh-CN" altLang="en-US" sz="2400" b="1" dirty="0"/>
              <a:t>数码为：</a:t>
            </a:r>
            <a:r>
              <a:rPr lang="en-US" altLang="zh-CN" sz="2400" b="1"/>
              <a:t>0</a:t>
            </a:r>
            <a:r>
              <a:rPr lang="zh-CN" altLang="en-US" sz="2400" b="1" dirty="0"/>
              <a:t>～</a:t>
            </a:r>
            <a:r>
              <a:rPr lang="en-US" altLang="zh-CN" sz="2400" b="1"/>
              <a:t>7</a:t>
            </a:r>
            <a:r>
              <a:rPr lang="zh-CN" altLang="en-US" sz="2400" b="1" dirty="0"/>
              <a:t>；基数是</a:t>
            </a:r>
            <a:r>
              <a:rPr lang="en-US" altLang="zh-CN" sz="2400" b="1"/>
              <a:t>8</a:t>
            </a:r>
            <a:r>
              <a:rPr lang="zh-CN" altLang="en-US" sz="2400" b="1" dirty="0"/>
              <a:t>。</a:t>
            </a:r>
            <a:endParaRPr lang="zh-CN" altLang="en-US" sz="2400" b="1" dirty="0"/>
          </a:p>
          <a:p>
            <a:pPr lvl="0">
              <a:buNone/>
            </a:pPr>
            <a:r>
              <a:rPr lang="zh-CN" altLang="en-US" sz="2400" b="1" dirty="0"/>
              <a:t>运算规律：逢八进一，即：</a:t>
            </a:r>
            <a:r>
              <a:rPr lang="en-US" altLang="zh-CN" sz="2400" b="1"/>
              <a:t>7</a:t>
            </a:r>
            <a:r>
              <a:rPr lang="zh-CN" altLang="en-US" sz="2400" b="1" dirty="0"/>
              <a:t>＋</a:t>
            </a:r>
            <a:r>
              <a:rPr lang="en-US" altLang="zh-CN" sz="2400" b="1"/>
              <a:t>1</a:t>
            </a:r>
            <a:r>
              <a:rPr lang="zh-CN" altLang="en-US" sz="2400" b="1" dirty="0"/>
              <a:t>＝</a:t>
            </a:r>
            <a:r>
              <a:rPr lang="en-US" altLang="zh-CN" sz="2400" b="1"/>
              <a:t>10</a:t>
            </a:r>
            <a:r>
              <a:rPr lang="zh-CN" altLang="en-US" sz="2400" b="1" dirty="0"/>
              <a:t>。</a:t>
            </a:r>
            <a:endParaRPr lang="zh-CN" altLang="en-US" sz="2400" b="1" dirty="0"/>
          </a:p>
          <a:p>
            <a:pPr lvl="0">
              <a:buNone/>
            </a:pPr>
            <a:r>
              <a:rPr lang="zh-CN" altLang="en-US" sz="2400" b="1" dirty="0"/>
              <a:t>八进制数的权展开式：</a:t>
            </a:r>
            <a:endParaRPr lang="zh-CN" altLang="en-US" sz="2400" b="1" dirty="0"/>
          </a:p>
          <a:p>
            <a:pPr lvl="0">
              <a:buNone/>
            </a:pPr>
            <a:r>
              <a:rPr lang="zh-CN" altLang="en-US" sz="2400" b="1" dirty="0"/>
              <a:t>如：</a:t>
            </a:r>
            <a:r>
              <a:rPr lang="en-US" altLang="zh-CN" sz="2400" b="1"/>
              <a:t>(437.25)</a:t>
            </a:r>
            <a:r>
              <a:rPr lang="en-US" altLang="zh-CN" sz="2400" b="1" baseline="-25000"/>
              <a:t>10</a:t>
            </a:r>
            <a:r>
              <a:rPr lang="zh-CN" altLang="en-US" sz="2400" b="1" dirty="0"/>
              <a:t>＝</a:t>
            </a:r>
            <a:r>
              <a:rPr lang="en-US" altLang="zh-CN" sz="2400" b="1"/>
              <a:t>4×8</a:t>
            </a:r>
            <a:r>
              <a:rPr lang="en-US" altLang="zh-CN" sz="2400" b="1" baseline="30000"/>
              <a:t>2</a:t>
            </a:r>
            <a:r>
              <a:rPr lang="en-US" altLang="zh-CN" sz="2400" b="1"/>
              <a:t> </a:t>
            </a:r>
            <a:r>
              <a:rPr lang="zh-CN" altLang="en-US" sz="2400" b="1" dirty="0"/>
              <a:t>＋</a:t>
            </a:r>
            <a:r>
              <a:rPr lang="en-US" altLang="zh-CN" sz="2400" b="1"/>
              <a:t>3×8</a:t>
            </a:r>
            <a:r>
              <a:rPr lang="en-US" altLang="zh-CN" sz="2400" b="1" baseline="30000"/>
              <a:t>1</a:t>
            </a:r>
            <a:r>
              <a:rPr lang="zh-CN" altLang="en-US" sz="2400" b="1" dirty="0"/>
              <a:t>＋</a:t>
            </a:r>
            <a:r>
              <a:rPr lang="en-US" altLang="zh-CN" sz="2400" b="1"/>
              <a:t>7×8</a:t>
            </a:r>
            <a:r>
              <a:rPr lang="en-US" altLang="zh-CN" sz="2400" b="1" baseline="30000"/>
              <a:t>0</a:t>
            </a:r>
            <a:r>
              <a:rPr lang="zh-CN" altLang="en-US" sz="2400" b="1" dirty="0"/>
              <a:t>＋</a:t>
            </a:r>
            <a:r>
              <a:rPr lang="en-US" altLang="zh-CN" sz="2400" b="1"/>
              <a:t>2×8</a:t>
            </a:r>
            <a:r>
              <a:rPr lang="zh-CN" altLang="en-US" sz="2400" b="1" baseline="30000" dirty="0"/>
              <a:t>－</a:t>
            </a:r>
            <a:r>
              <a:rPr lang="en-US" altLang="zh-CN" sz="2400" b="1" baseline="30000"/>
              <a:t>1</a:t>
            </a:r>
            <a:r>
              <a:rPr lang="zh-CN" altLang="en-US" sz="2400" b="1" dirty="0"/>
              <a:t>＋</a:t>
            </a:r>
            <a:r>
              <a:rPr lang="en-US" altLang="zh-CN" sz="2400" b="1"/>
              <a:t>5 ×8</a:t>
            </a:r>
            <a:r>
              <a:rPr lang="zh-CN" altLang="en-US" sz="2400" b="1" baseline="30000" dirty="0"/>
              <a:t>－</a:t>
            </a:r>
            <a:r>
              <a:rPr lang="en-US" altLang="zh-CN" sz="2400" b="1" baseline="30000"/>
              <a:t>2 </a:t>
            </a:r>
            <a:endParaRPr lang="en-US" altLang="zh-CN" sz="2400" b="1" baseline="30000"/>
          </a:p>
          <a:p>
            <a:pPr lvl="0">
              <a:buNone/>
            </a:pPr>
            <a:r>
              <a:rPr lang="en-US" altLang="zh-CN" sz="2400" b="1" baseline="30000"/>
              <a:t>      </a:t>
            </a:r>
            <a:r>
              <a:rPr lang="zh-CN" altLang="en-US" sz="2400" b="1" dirty="0"/>
              <a:t>＝</a:t>
            </a:r>
            <a:r>
              <a:rPr lang="en-US" altLang="zh-CN" sz="2400" b="1"/>
              <a:t>(287.328125)</a:t>
            </a:r>
            <a:r>
              <a:rPr lang="en-US" altLang="zh-CN" sz="2400" b="1" baseline="-25000"/>
              <a:t>10</a:t>
            </a:r>
            <a:endParaRPr lang="en-US" altLang="zh-CN" sz="2400" b="1"/>
          </a:p>
        </p:txBody>
      </p:sp>
      <p:sp>
        <p:nvSpPr>
          <p:cNvPr id="615427" name="文本框 615426"/>
          <p:cNvSpPr txBox="1"/>
          <p:nvPr/>
        </p:nvSpPr>
        <p:spPr>
          <a:xfrm>
            <a:off x="250825" y="516255"/>
            <a:ext cx="2797810" cy="583565"/>
          </a:xfrm>
          <a:prstGeom prst="rect">
            <a:avLst/>
          </a:prstGeom>
          <a:solidFill>
            <a:srgbClr val="FFFF66"/>
          </a:solidFill>
          <a:ln w="9525">
            <a:noFill/>
          </a:ln>
        </p:spPr>
        <p:txBody>
          <a:bodyPr wrap="square">
            <a:spAutoFit/>
          </a:bodyPr>
          <a:p>
            <a:pPr>
              <a:spcBef>
                <a:spcPct val="50000"/>
              </a:spcBef>
            </a:pPr>
            <a:r>
              <a:rPr lang="en-US" altLang="zh-CN" sz="320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3200" dirty="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、八进制</a:t>
            </a:r>
            <a:endParaRPr lang="zh-CN" altLang="en-US" sz="3200" dirty="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615428" name="文本框 615427"/>
          <p:cNvSpPr txBox="1"/>
          <p:nvPr/>
        </p:nvSpPr>
        <p:spPr>
          <a:xfrm>
            <a:off x="250825" y="3477260"/>
            <a:ext cx="2230755" cy="521970"/>
          </a:xfrm>
          <a:prstGeom prst="rect">
            <a:avLst/>
          </a:prstGeom>
          <a:solidFill>
            <a:srgbClr val="FFFF66"/>
          </a:solidFill>
          <a:ln w="9525">
            <a:noFill/>
          </a:ln>
        </p:spPr>
        <p:txBody>
          <a:bodyPr wrap="square">
            <a:spAutoFit/>
          </a:bodyPr>
          <a:p>
            <a:pPr>
              <a:spcBef>
                <a:spcPct val="50000"/>
              </a:spcBef>
            </a:pPr>
            <a:r>
              <a:rPr lang="en-US" altLang="zh-CN" b="1">
                <a:solidFill>
                  <a:srgbClr val="FF3300"/>
                </a:solidFill>
                <a:effectLst>
                  <a:outerShdw blurRad="38100" dist="38100" dir="2700000">
                    <a:srgbClr val="000000"/>
                  </a:outerShdw>
                </a:effectLst>
                <a:latin typeface="Times New Roman" panose="02020603050405020304" pitchFamily="18" charset="0"/>
                <a:ea typeface="幼圆" pitchFamily="49" charset="-122"/>
              </a:rPr>
              <a:t>4</a:t>
            </a:r>
            <a:r>
              <a:rPr lang="zh-CN" altLang="en-US" b="1" dirty="0">
                <a:solidFill>
                  <a:srgbClr val="FF3300"/>
                </a:solidFill>
                <a:effectLst>
                  <a:outerShdw blurRad="38100" dist="38100" dir="2700000">
                    <a:srgbClr val="000000"/>
                  </a:outerShdw>
                </a:effectLst>
                <a:latin typeface="Times New Roman" panose="02020603050405020304" pitchFamily="18" charset="0"/>
                <a:ea typeface="幼圆" pitchFamily="49" charset="-122"/>
              </a:rPr>
              <a:t>、十六进制</a:t>
            </a:r>
            <a:endParaRPr lang="zh-CN" altLang="en-US" sz="1800" b="1">
              <a:solidFill>
                <a:srgbClr val="FF3300"/>
              </a:solidFill>
              <a:effectLst>
                <a:outerShdw blurRad="38100" dist="38100" dir="2700000">
                  <a:srgbClr val="000000"/>
                </a:outerShdw>
              </a:effectLst>
              <a:latin typeface="Times New Roman" panose="02020603050405020304" pitchFamily="18" charset="0"/>
              <a:ea typeface="幼圆" pitchFamily="49" charset="-122"/>
            </a:endParaRPr>
          </a:p>
        </p:txBody>
      </p:sp>
      <p:sp>
        <p:nvSpPr>
          <p:cNvPr id="615429" name="矩形 615428"/>
          <p:cNvSpPr/>
          <p:nvPr/>
        </p:nvSpPr>
        <p:spPr>
          <a:xfrm>
            <a:off x="228600" y="3962400"/>
            <a:ext cx="8915400" cy="19050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lvl="0">
              <a:buNone/>
            </a:pPr>
            <a:r>
              <a:rPr lang="zh-CN" altLang="en-US" sz="2400" b="1" dirty="0"/>
              <a:t>数码为：</a:t>
            </a:r>
            <a:r>
              <a:rPr lang="en-US" altLang="zh-CN" sz="2400" b="1"/>
              <a:t>0</a:t>
            </a:r>
            <a:r>
              <a:rPr lang="zh-CN" altLang="en-US" sz="2400" b="1" dirty="0"/>
              <a:t>～</a:t>
            </a:r>
            <a:r>
              <a:rPr lang="en-US" altLang="zh-CN" sz="2400" b="1"/>
              <a:t>9</a:t>
            </a:r>
            <a:r>
              <a:rPr lang="zh-CN" altLang="en-US" sz="2400" b="1" dirty="0"/>
              <a:t>、</a:t>
            </a:r>
            <a:r>
              <a:rPr lang="en-US" altLang="zh-CN" sz="2400" b="1"/>
              <a:t>A</a:t>
            </a:r>
            <a:r>
              <a:rPr lang="zh-CN" altLang="en-US" sz="2400" b="1"/>
              <a:t>～</a:t>
            </a:r>
            <a:r>
              <a:rPr lang="en-US" altLang="zh-CN" sz="2400" b="1"/>
              <a:t>F</a:t>
            </a:r>
            <a:r>
              <a:rPr lang="zh-CN" altLang="en-US" sz="2400" b="1"/>
              <a:t>；</a:t>
            </a:r>
            <a:r>
              <a:rPr lang="zh-CN" altLang="en-US" sz="2400" b="1" dirty="0"/>
              <a:t>基数是</a:t>
            </a:r>
            <a:r>
              <a:rPr lang="en-US" altLang="zh-CN" sz="2400" b="1"/>
              <a:t>16</a:t>
            </a:r>
            <a:r>
              <a:rPr lang="zh-CN" altLang="en-US" sz="2400" b="1" dirty="0"/>
              <a:t>。</a:t>
            </a:r>
            <a:endParaRPr lang="zh-CN" altLang="en-US" sz="2400" b="1" dirty="0"/>
          </a:p>
          <a:p>
            <a:pPr lvl="0">
              <a:buNone/>
            </a:pPr>
            <a:r>
              <a:rPr lang="zh-CN" altLang="en-US" sz="2400" b="1" dirty="0"/>
              <a:t>运算规律：逢十六进一，即：</a:t>
            </a:r>
            <a:r>
              <a:rPr lang="en-US" altLang="zh-CN" sz="2400" b="1"/>
              <a:t>F</a:t>
            </a:r>
            <a:r>
              <a:rPr lang="zh-CN" altLang="en-US" sz="2400" b="1"/>
              <a:t>＋</a:t>
            </a:r>
            <a:r>
              <a:rPr lang="en-US" altLang="zh-CN" sz="2400" b="1"/>
              <a:t>1</a:t>
            </a:r>
            <a:r>
              <a:rPr lang="zh-CN" altLang="en-US" sz="2400" b="1"/>
              <a:t>＝</a:t>
            </a:r>
            <a:r>
              <a:rPr lang="en-US" altLang="zh-CN" sz="2400" b="1"/>
              <a:t>10</a:t>
            </a:r>
            <a:r>
              <a:rPr lang="zh-CN" altLang="en-US" sz="2400" b="1"/>
              <a:t>。</a:t>
            </a:r>
            <a:endParaRPr lang="zh-CN" altLang="en-US" sz="2400" b="1"/>
          </a:p>
          <a:p>
            <a:pPr lvl="0">
              <a:buNone/>
            </a:pPr>
            <a:r>
              <a:rPr lang="zh-CN" altLang="en-US" sz="2400" b="1" dirty="0"/>
              <a:t>十六进制数的权展开式：</a:t>
            </a:r>
            <a:endParaRPr lang="zh-CN" altLang="en-US" sz="2400" b="1" dirty="0"/>
          </a:p>
          <a:p>
            <a:pPr lvl="0">
              <a:buNone/>
            </a:pPr>
            <a:r>
              <a:rPr lang="zh-CN" altLang="en-US" sz="2400" b="1" dirty="0"/>
              <a:t>如：</a:t>
            </a:r>
            <a:r>
              <a:rPr lang="en-US" altLang="zh-CN" sz="2000" b="1"/>
              <a:t>(3BE.C4)</a:t>
            </a:r>
            <a:r>
              <a:rPr lang="en-US" altLang="zh-CN" sz="2000" b="1" baseline="-25000"/>
              <a:t>2</a:t>
            </a:r>
            <a:r>
              <a:rPr lang="zh-CN" altLang="en-US" sz="2000" b="1" dirty="0"/>
              <a:t>＝</a:t>
            </a:r>
            <a:r>
              <a:rPr lang="en-US" altLang="zh-CN" sz="2000" b="1"/>
              <a:t>3×16</a:t>
            </a:r>
            <a:r>
              <a:rPr lang="en-US" altLang="zh-CN" sz="2000" b="1" baseline="30000"/>
              <a:t>2</a:t>
            </a:r>
            <a:r>
              <a:rPr lang="zh-CN" altLang="en-US" sz="2000" b="1" dirty="0"/>
              <a:t>＋</a:t>
            </a:r>
            <a:r>
              <a:rPr lang="en-US" altLang="zh-CN" sz="2000" b="1"/>
              <a:t>11×16</a:t>
            </a:r>
            <a:r>
              <a:rPr lang="en-US" altLang="zh-CN" sz="2000" b="1" baseline="30000"/>
              <a:t>1</a:t>
            </a:r>
            <a:r>
              <a:rPr lang="en-US" altLang="zh-CN" sz="2000" b="1"/>
              <a:t> </a:t>
            </a:r>
            <a:r>
              <a:rPr lang="zh-CN" altLang="en-US" sz="2000" b="1" dirty="0"/>
              <a:t>＋</a:t>
            </a:r>
            <a:r>
              <a:rPr lang="en-US" altLang="zh-CN" sz="2000" b="1"/>
              <a:t>14×16</a:t>
            </a:r>
            <a:r>
              <a:rPr lang="en-US" altLang="zh-CN" sz="2000" b="1" baseline="30000"/>
              <a:t>0</a:t>
            </a:r>
            <a:r>
              <a:rPr lang="zh-CN" altLang="en-US" sz="2000" b="1" dirty="0"/>
              <a:t>＋</a:t>
            </a:r>
            <a:r>
              <a:rPr lang="en-US" altLang="zh-CN" sz="2000" b="1"/>
              <a:t>12×16</a:t>
            </a:r>
            <a:r>
              <a:rPr lang="zh-CN" altLang="en-US" sz="2000" b="1" baseline="30000" dirty="0"/>
              <a:t>－</a:t>
            </a:r>
            <a:r>
              <a:rPr lang="en-US" altLang="zh-CN" sz="2000" b="1" baseline="30000"/>
              <a:t>1 </a:t>
            </a:r>
            <a:r>
              <a:rPr lang="zh-CN" altLang="en-US" sz="2000" b="1" dirty="0"/>
              <a:t>＋</a:t>
            </a:r>
            <a:r>
              <a:rPr lang="zh-CN" altLang="en-US" sz="2000" b="1" baseline="30000"/>
              <a:t> </a:t>
            </a:r>
            <a:r>
              <a:rPr lang="en-US" altLang="zh-CN" sz="2000" b="1"/>
              <a:t>4×16</a:t>
            </a:r>
            <a:r>
              <a:rPr lang="zh-CN" altLang="en-US" sz="2000" b="1" baseline="30000" dirty="0"/>
              <a:t>－</a:t>
            </a:r>
            <a:r>
              <a:rPr lang="en-US" altLang="zh-CN" sz="2000" b="1" baseline="30000"/>
              <a:t>2 </a:t>
            </a:r>
            <a:r>
              <a:rPr lang="zh-CN" altLang="en-US" sz="2000" b="1" dirty="0"/>
              <a:t>＝</a:t>
            </a:r>
            <a:r>
              <a:rPr lang="en-US" altLang="zh-CN" sz="2000" b="1"/>
              <a:t>(958.765625)</a:t>
            </a:r>
            <a:r>
              <a:rPr lang="en-US" altLang="zh-CN" sz="2000" b="1" baseline="-25000"/>
              <a:t>10</a:t>
            </a:r>
            <a:endParaRPr lang="en-US" altLang="zh-CN" sz="2000" b="1" baseline="-25000"/>
          </a:p>
        </p:txBody>
      </p:sp>
      <p:sp>
        <p:nvSpPr>
          <p:cNvPr id="615430" name="文本框 615429"/>
          <p:cNvSpPr txBox="1"/>
          <p:nvPr/>
        </p:nvSpPr>
        <p:spPr>
          <a:xfrm>
            <a:off x="2743200" y="3335338"/>
            <a:ext cx="5029200" cy="531812"/>
          </a:xfrm>
          <a:prstGeom prst="rect">
            <a:avLst/>
          </a:prstGeom>
          <a:noFill/>
          <a:ln w="12700" cap="flat" cmpd="sng">
            <a:solidFill>
              <a:srgbClr val="339933"/>
            </a:solidFill>
            <a:prstDash val="solid"/>
            <a:miter/>
            <a:headEnd type="none" w="sm" len="sm"/>
            <a:tailEnd type="none" w="sm" len="sm"/>
          </a:ln>
        </p:spPr>
        <p:txBody>
          <a:bodyPr>
            <a:spAutoFit/>
          </a:bodyPr>
          <a:p>
            <a:pPr marL="342900" indent="-342900" algn="ctr" eaLnBrk="0" hangingPunct="0">
              <a:spcBef>
                <a:spcPct val="50000"/>
              </a:spcBef>
              <a:buClr>
                <a:schemeClr val="tx2"/>
              </a:buClr>
              <a:buSzPct val="75000"/>
              <a:buFont typeface="Monotype Sorts" pitchFamily="2" charset="2"/>
            </a:pPr>
            <a:r>
              <a:rPr lang="zh-CN" altLang="en-US" sz="2800" b="1" dirty="0">
                <a:latin typeface="Times New Roman" panose="02020603050405020304" pitchFamily="18" charset="0"/>
                <a:ea typeface="隶书" pitchFamily="49" charset="-122"/>
              </a:rPr>
              <a:t>各数位的权是</a:t>
            </a:r>
            <a:r>
              <a:rPr lang="en-US" altLang="zh-CN" sz="2800" b="1">
                <a:latin typeface="Times New Roman" panose="02020603050405020304" pitchFamily="18" charset="0"/>
                <a:ea typeface="隶书" pitchFamily="49" charset="-122"/>
              </a:rPr>
              <a:t>8</a:t>
            </a:r>
            <a:r>
              <a:rPr lang="zh-CN" altLang="en-US" sz="2800" b="1" dirty="0">
                <a:latin typeface="Times New Roman" panose="02020603050405020304" pitchFamily="18" charset="0"/>
                <a:ea typeface="隶书" pitchFamily="49" charset="-122"/>
              </a:rPr>
              <a:t>的幂</a:t>
            </a:r>
            <a:endParaRPr lang="zh-CN" altLang="en-US" sz="2800" b="1">
              <a:latin typeface="Times New Roman" panose="02020603050405020304" pitchFamily="18" charset="0"/>
              <a:ea typeface="隶书" pitchFamily="49" charset="-122"/>
            </a:endParaRPr>
          </a:p>
        </p:txBody>
      </p:sp>
      <p:sp>
        <p:nvSpPr>
          <p:cNvPr id="615431" name="直接连接符 615430"/>
          <p:cNvSpPr/>
          <p:nvPr/>
        </p:nvSpPr>
        <p:spPr>
          <a:xfrm flipV="1">
            <a:off x="3048000" y="2878138"/>
            <a:ext cx="0" cy="457200"/>
          </a:xfrm>
          <a:prstGeom prst="line">
            <a:avLst/>
          </a:prstGeom>
          <a:ln w="57150" cap="flat" cmpd="sng">
            <a:solidFill>
              <a:srgbClr val="FF3300"/>
            </a:solidFill>
            <a:prstDash val="solid"/>
            <a:headEnd type="none" w="sm" len="sm"/>
            <a:tailEnd type="triangle" w="med" len="med"/>
          </a:ln>
        </p:spPr>
      </p:sp>
      <p:sp>
        <p:nvSpPr>
          <p:cNvPr id="615432" name="直接连接符 615431"/>
          <p:cNvSpPr/>
          <p:nvPr/>
        </p:nvSpPr>
        <p:spPr>
          <a:xfrm flipV="1">
            <a:off x="4114800" y="2878138"/>
            <a:ext cx="0" cy="457200"/>
          </a:xfrm>
          <a:prstGeom prst="line">
            <a:avLst/>
          </a:prstGeom>
          <a:ln w="57150" cap="flat" cmpd="sng">
            <a:solidFill>
              <a:srgbClr val="FF3300"/>
            </a:solidFill>
            <a:prstDash val="solid"/>
            <a:headEnd type="none" w="sm" len="sm"/>
            <a:tailEnd type="triangle" w="med" len="med"/>
          </a:ln>
        </p:spPr>
      </p:sp>
      <p:sp>
        <p:nvSpPr>
          <p:cNvPr id="615433" name="直接连接符 615432"/>
          <p:cNvSpPr/>
          <p:nvPr/>
        </p:nvSpPr>
        <p:spPr>
          <a:xfrm flipV="1">
            <a:off x="6172200" y="2878138"/>
            <a:ext cx="0" cy="457200"/>
          </a:xfrm>
          <a:prstGeom prst="line">
            <a:avLst/>
          </a:prstGeom>
          <a:ln w="57150" cap="flat" cmpd="sng">
            <a:solidFill>
              <a:srgbClr val="FF3300"/>
            </a:solidFill>
            <a:prstDash val="solid"/>
            <a:headEnd type="none" w="sm" len="sm"/>
            <a:tailEnd type="triangle" w="med" len="med"/>
          </a:ln>
        </p:spPr>
      </p:sp>
      <p:sp>
        <p:nvSpPr>
          <p:cNvPr id="615434" name="直接连接符 615433"/>
          <p:cNvSpPr/>
          <p:nvPr/>
        </p:nvSpPr>
        <p:spPr>
          <a:xfrm flipV="1">
            <a:off x="7543800" y="2878138"/>
            <a:ext cx="0" cy="457200"/>
          </a:xfrm>
          <a:prstGeom prst="line">
            <a:avLst/>
          </a:prstGeom>
          <a:ln w="57150" cap="flat" cmpd="sng">
            <a:solidFill>
              <a:srgbClr val="FF3300"/>
            </a:solidFill>
            <a:prstDash val="solid"/>
            <a:headEnd type="none" w="sm" len="sm"/>
            <a:tailEnd type="triangle" w="med" len="med"/>
          </a:ln>
        </p:spPr>
      </p:sp>
      <p:sp>
        <p:nvSpPr>
          <p:cNvPr id="615435" name="直接连接符 615434"/>
          <p:cNvSpPr/>
          <p:nvPr/>
        </p:nvSpPr>
        <p:spPr>
          <a:xfrm flipV="1">
            <a:off x="5181600" y="2878138"/>
            <a:ext cx="0" cy="457200"/>
          </a:xfrm>
          <a:prstGeom prst="line">
            <a:avLst/>
          </a:prstGeom>
          <a:ln w="57150" cap="flat" cmpd="sng">
            <a:solidFill>
              <a:srgbClr val="FF3300"/>
            </a:solidFill>
            <a:prstDash val="solid"/>
            <a:headEnd type="none" w="sm" len="sm"/>
            <a:tailEnd type="triangle" w="med" len="med"/>
          </a:ln>
        </p:spPr>
      </p:sp>
      <p:sp>
        <p:nvSpPr>
          <p:cNvPr id="615436" name="文本框 615435"/>
          <p:cNvSpPr txBox="1"/>
          <p:nvPr/>
        </p:nvSpPr>
        <p:spPr>
          <a:xfrm>
            <a:off x="2362200" y="6096000"/>
            <a:ext cx="5449888" cy="531813"/>
          </a:xfrm>
          <a:prstGeom prst="rect">
            <a:avLst/>
          </a:prstGeom>
          <a:noFill/>
          <a:ln w="12700" cap="flat" cmpd="sng">
            <a:solidFill>
              <a:srgbClr val="339933"/>
            </a:solidFill>
            <a:prstDash val="solid"/>
            <a:miter/>
            <a:headEnd type="none" w="sm" len="sm"/>
            <a:tailEnd type="none" w="sm" len="sm"/>
          </a:ln>
        </p:spPr>
        <p:txBody>
          <a:bodyPr>
            <a:spAutoFit/>
          </a:bodyPr>
          <a:p>
            <a:pPr marL="342900" indent="-342900" algn="ctr" eaLnBrk="0" hangingPunct="0">
              <a:spcBef>
                <a:spcPct val="50000"/>
              </a:spcBef>
              <a:buClr>
                <a:schemeClr val="tx2"/>
              </a:buClr>
              <a:buSzPct val="75000"/>
              <a:buFont typeface="Monotype Sorts" pitchFamily="2" charset="2"/>
            </a:pPr>
            <a:r>
              <a:rPr lang="zh-CN" altLang="en-US" sz="2800" b="1" dirty="0">
                <a:latin typeface="Times New Roman" panose="02020603050405020304" pitchFamily="18" charset="0"/>
                <a:ea typeface="隶书" pitchFamily="49" charset="-122"/>
              </a:rPr>
              <a:t>各数位的权是</a:t>
            </a:r>
            <a:r>
              <a:rPr lang="en-US" altLang="zh-CN" sz="2800" b="1">
                <a:latin typeface="Times New Roman" panose="02020603050405020304" pitchFamily="18" charset="0"/>
                <a:ea typeface="隶书" pitchFamily="49" charset="-122"/>
              </a:rPr>
              <a:t>16</a:t>
            </a:r>
            <a:r>
              <a:rPr lang="zh-CN" altLang="en-US" sz="2800" b="1" dirty="0">
                <a:latin typeface="Times New Roman" panose="02020603050405020304" pitchFamily="18" charset="0"/>
                <a:ea typeface="隶书" pitchFamily="49" charset="-122"/>
              </a:rPr>
              <a:t>的幂</a:t>
            </a:r>
            <a:endParaRPr lang="zh-CN" altLang="en-US" sz="2800" b="1">
              <a:latin typeface="Times New Roman" panose="02020603050405020304" pitchFamily="18" charset="0"/>
              <a:ea typeface="隶书" pitchFamily="49" charset="-122"/>
            </a:endParaRPr>
          </a:p>
        </p:txBody>
      </p:sp>
      <p:sp>
        <p:nvSpPr>
          <p:cNvPr id="615437" name="直接连接符 615436"/>
          <p:cNvSpPr/>
          <p:nvPr/>
        </p:nvSpPr>
        <p:spPr>
          <a:xfrm flipV="1">
            <a:off x="2771775" y="5661025"/>
            <a:ext cx="0" cy="457200"/>
          </a:xfrm>
          <a:prstGeom prst="line">
            <a:avLst/>
          </a:prstGeom>
          <a:ln w="57150" cap="flat" cmpd="sng">
            <a:solidFill>
              <a:srgbClr val="FF3300"/>
            </a:solidFill>
            <a:prstDash val="solid"/>
            <a:headEnd type="none" w="sm" len="sm"/>
            <a:tailEnd type="triangle" w="med" len="med"/>
          </a:ln>
        </p:spPr>
      </p:sp>
      <p:sp>
        <p:nvSpPr>
          <p:cNvPr id="615438" name="直接连接符 615437"/>
          <p:cNvSpPr/>
          <p:nvPr/>
        </p:nvSpPr>
        <p:spPr>
          <a:xfrm flipV="1">
            <a:off x="3851275" y="5661025"/>
            <a:ext cx="0" cy="457200"/>
          </a:xfrm>
          <a:prstGeom prst="line">
            <a:avLst/>
          </a:prstGeom>
          <a:ln w="57150" cap="flat" cmpd="sng">
            <a:solidFill>
              <a:srgbClr val="FF3300"/>
            </a:solidFill>
            <a:prstDash val="solid"/>
            <a:headEnd type="none" w="sm" len="sm"/>
            <a:tailEnd type="triangle" w="med" len="med"/>
          </a:ln>
        </p:spPr>
      </p:sp>
      <p:sp>
        <p:nvSpPr>
          <p:cNvPr id="615439" name="直接连接符 615438"/>
          <p:cNvSpPr/>
          <p:nvPr/>
        </p:nvSpPr>
        <p:spPr>
          <a:xfrm flipV="1">
            <a:off x="6156325" y="5661025"/>
            <a:ext cx="0" cy="457200"/>
          </a:xfrm>
          <a:prstGeom prst="line">
            <a:avLst/>
          </a:prstGeom>
          <a:ln w="57150" cap="flat" cmpd="sng">
            <a:solidFill>
              <a:srgbClr val="FF3300"/>
            </a:solidFill>
            <a:prstDash val="solid"/>
            <a:headEnd type="none" w="sm" len="sm"/>
            <a:tailEnd type="triangle" w="med" len="med"/>
          </a:ln>
        </p:spPr>
      </p:sp>
      <p:sp>
        <p:nvSpPr>
          <p:cNvPr id="615440" name="直接连接符 615439"/>
          <p:cNvSpPr/>
          <p:nvPr/>
        </p:nvSpPr>
        <p:spPr>
          <a:xfrm flipV="1">
            <a:off x="5076825" y="5661025"/>
            <a:ext cx="0" cy="457200"/>
          </a:xfrm>
          <a:prstGeom prst="line">
            <a:avLst/>
          </a:prstGeom>
          <a:ln w="57150" cap="flat" cmpd="sng">
            <a:solidFill>
              <a:srgbClr val="FF3300"/>
            </a:solidFill>
            <a:prstDash val="solid"/>
            <a:headEnd type="none" w="sm" len="sm"/>
            <a:tailEnd type="triangle" w="med" len="med"/>
          </a:ln>
        </p:spPr>
      </p:sp>
      <p:sp>
        <p:nvSpPr>
          <p:cNvPr id="615441" name="直接连接符 615440"/>
          <p:cNvSpPr/>
          <p:nvPr/>
        </p:nvSpPr>
        <p:spPr>
          <a:xfrm flipV="1">
            <a:off x="7308850" y="5661025"/>
            <a:ext cx="0" cy="457200"/>
          </a:xfrm>
          <a:prstGeom prst="line">
            <a:avLst/>
          </a:prstGeom>
          <a:ln w="57150" cap="flat" cmpd="sng">
            <a:solidFill>
              <a:srgbClr val="FF3300"/>
            </a:solidFill>
            <a:prstDash val="solid"/>
            <a:headEnd type="none" w="sm" len="sm"/>
            <a:tailEnd type="triangle" w="med" len="med"/>
          </a:ln>
        </p:spPr>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154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15426">
                                            <p:txEl>
                                              <p:charRg st="0" end="14"/>
                                            </p:txEl>
                                          </p:spTgt>
                                        </p:tgtEl>
                                        <p:attrNameLst>
                                          <p:attrName>style.visibility</p:attrName>
                                        </p:attrNameLst>
                                      </p:cBhvr>
                                      <p:to>
                                        <p:strVal val="visible"/>
                                      </p:to>
                                    </p:set>
                                    <p:animEffect transition="in" filter="wipe(left)">
                                      <p:cBhvr>
                                        <p:cTn id="11" dur="500"/>
                                        <p:tgtEl>
                                          <p:spTgt spid="615426">
                                            <p:txEl>
                                              <p:charRg st="0" end="1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15426">
                                            <p:txEl>
                                              <p:charRg st="14" end="34"/>
                                            </p:txEl>
                                          </p:spTgt>
                                        </p:tgtEl>
                                        <p:attrNameLst>
                                          <p:attrName>style.visibility</p:attrName>
                                        </p:attrNameLst>
                                      </p:cBhvr>
                                      <p:to>
                                        <p:strVal val="visible"/>
                                      </p:to>
                                    </p:set>
                                    <p:animEffect transition="in" filter="wipe(left)">
                                      <p:cBhvr>
                                        <p:cTn id="16" dur="500"/>
                                        <p:tgtEl>
                                          <p:spTgt spid="615426">
                                            <p:txEl>
                                              <p:charRg st="14" end="3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15426">
                                            <p:txEl>
                                              <p:charRg st="34" end="45"/>
                                            </p:txEl>
                                          </p:spTgt>
                                        </p:tgtEl>
                                        <p:attrNameLst>
                                          <p:attrName>style.visibility</p:attrName>
                                        </p:attrNameLst>
                                      </p:cBhvr>
                                      <p:to>
                                        <p:strVal val="visible"/>
                                      </p:to>
                                    </p:set>
                                    <p:animEffect transition="in" filter="wipe(left)">
                                      <p:cBhvr>
                                        <p:cTn id="21" dur="500"/>
                                        <p:tgtEl>
                                          <p:spTgt spid="615426">
                                            <p:txEl>
                                              <p:charRg st="34" end="4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15426">
                                            <p:txEl>
                                              <p:charRg st="45" end="88"/>
                                            </p:txEl>
                                          </p:spTgt>
                                        </p:tgtEl>
                                        <p:attrNameLst>
                                          <p:attrName>style.visibility</p:attrName>
                                        </p:attrNameLst>
                                      </p:cBhvr>
                                      <p:to>
                                        <p:strVal val="visible"/>
                                      </p:to>
                                    </p:set>
                                    <p:animEffect transition="in" filter="wipe(left)">
                                      <p:cBhvr>
                                        <p:cTn id="26" dur="500"/>
                                        <p:tgtEl>
                                          <p:spTgt spid="615426">
                                            <p:txEl>
                                              <p:charRg st="45" end="8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15426">
                                            <p:txEl>
                                              <p:charRg st="88" end="110"/>
                                            </p:txEl>
                                          </p:spTgt>
                                        </p:tgtEl>
                                        <p:attrNameLst>
                                          <p:attrName>style.visibility</p:attrName>
                                        </p:attrNameLst>
                                      </p:cBhvr>
                                      <p:to>
                                        <p:strVal val="visible"/>
                                      </p:to>
                                    </p:set>
                                    <p:animEffect transition="in" filter="wipe(left)">
                                      <p:cBhvr>
                                        <p:cTn id="31" dur="500"/>
                                        <p:tgtEl>
                                          <p:spTgt spid="615426">
                                            <p:txEl>
                                              <p:charRg st="88" end="11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615431"/>
                                        </p:tgtEl>
                                        <p:attrNameLst>
                                          <p:attrName>style.visibility</p:attrName>
                                        </p:attrNameLst>
                                      </p:cBhvr>
                                      <p:to>
                                        <p:strVal val="visible"/>
                                      </p:to>
                                    </p:set>
                                    <p:animEffect transition="in" filter="slide(fromBottom)">
                                      <p:cBhvr>
                                        <p:cTn id="36" dur="1000"/>
                                        <p:tgtEl>
                                          <p:spTgt spid="615431"/>
                                        </p:tgtEl>
                                      </p:cBhvr>
                                    </p:animEffect>
                                  </p:childTnLst>
                                  <p:subTnLst>
                                    <p:audio>
                                      <p:cMediaNode>
                                        <p:cTn display="0" masterRel="sameClick">
                                          <p:stCondLst>
                                            <p:cond evt="begin" delay="0">
                                              <p:tn val="34"/>
                                            </p:cond>
                                          </p:stCondLst>
                                          <p:endCondLst>
                                            <p:cond evt="onStopAudio" delay="0">
                                              <p:tgtEl>
                                                <p:sldTgt/>
                                              </p:tgtEl>
                                            </p:cond>
                                          </p:endCondLst>
                                        </p:cTn>
                                        <p:tgtEl>
                                          <p:sndTgt r:embed="rId2" name="hammer.wav"/>
                                        </p:tgtEl>
                                      </p:cMediaNode>
                                    </p:audio>
                                  </p:subTnLst>
                                </p:cTn>
                              </p:par>
                            </p:childTnLst>
                          </p:cTn>
                        </p:par>
                        <p:par>
                          <p:cTn id="37" fill="hold">
                            <p:stCondLst>
                              <p:cond delay="1000"/>
                            </p:stCondLst>
                            <p:childTnLst>
                              <p:par>
                                <p:cTn id="38" presetID="12" presetClass="entr" presetSubtype="4" fill="hold" nodeType="afterEffect">
                                  <p:stCondLst>
                                    <p:cond delay="0"/>
                                  </p:stCondLst>
                                  <p:childTnLst>
                                    <p:set>
                                      <p:cBhvr>
                                        <p:cTn id="39" dur="1" fill="hold">
                                          <p:stCondLst>
                                            <p:cond delay="0"/>
                                          </p:stCondLst>
                                        </p:cTn>
                                        <p:tgtEl>
                                          <p:spTgt spid="615432"/>
                                        </p:tgtEl>
                                        <p:attrNameLst>
                                          <p:attrName>style.visibility</p:attrName>
                                        </p:attrNameLst>
                                      </p:cBhvr>
                                      <p:to>
                                        <p:strVal val="visible"/>
                                      </p:to>
                                    </p:set>
                                    <p:animEffect transition="in" filter="slide(fromBottom)">
                                      <p:cBhvr>
                                        <p:cTn id="40" dur="1000"/>
                                        <p:tgtEl>
                                          <p:spTgt spid="615432"/>
                                        </p:tgtEl>
                                      </p:cBhvr>
                                    </p:animEffect>
                                  </p:childTnLst>
                                  <p:subTnLst>
                                    <p:audio>
                                      <p:cMediaNode>
                                        <p:cTn display="0" masterRel="sameClick">
                                          <p:stCondLst>
                                            <p:cond evt="begin" delay="0">
                                              <p:tn val="38"/>
                                            </p:cond>
                                          </p:stCondLst>
                                          <p:endCondLst>
                                            <p:cond evt="onStopAudio" delay="0">
                                              <p:tgtEl>
                                                <p:sldTgt/>
                                              </p:tgtEl>
                                            </p:cond>
                                          </p:endCondLst>
                                        </p:cTn>
                                        <p:tgtEl>
                                          <p:sndTgt r:embed="rId2" name="hammer.wav"/>
                                        </p:tgtEl>
                                      </p:cMediaNode>
                                    </p:audio>
                                  </p:subTnLst>
                                </p:cTn>
                              </p:par>
                            </p:childTnLst>
                          </p:cTn>
                        </p:par>
                        <p:par>
                          <p:cTn id="41" fill="hold">
                            <p:stCondLst>
                              <p:cond delay="2000"/>
                            </p:stCondLst>
                            <p:childTnLst>
                              <p:par>
                                <p:cTn id="42" presetID="12" presetClass="entr" presetSubtype="4" fill="hold" nodeType="afterEffect">
                                  <p:stCondLst>
                                    <p:cond delay="0"/>
                                  </p:stCondLst>
                                  <p:childTnLst>
                                    <p:set>
                                      <p:cBhvr>
                                        <p:cTn id="43" dur="1" fill="hold">
                                          <p:stCondLst>
                                            <p:cond delay="0"/>
                                          </p:stCondLst>
                                        </p:cTn>
                                        <p:tgtEl>
                                          <p:spTgt spid="615435"/>
                                        </p:tgtEl>
                                        <p:attrNameLst>
                                          <p:attrName>style.visibility</p:attrName>
                                        </p:attrNameLst>
                                      </p:cBhvr>
                                      <p:to>
                                        <p:strVal val="visible"/>
                                      </p:to>
                                    </p:set>
                                    <p:animEffect transition="in" filter="slide(fromBottom)">
                                      <p:cBhvr>
                                        <p:cTn id="44" dur="1000"/>
                                        <p:tgtEl>
                                          <p:spTgt spid="615435"/>
                                        </p:tgtEl>
                                      </p:cBhvr>
                                    </p:animEffect>
                                  </p:childTnLst>
                                  <p:subTnLst>
                                    <p:audio>
                                      <p:cMediaNode>
                                        <p:cTn display="0" masterRel="sameClick">
                                          <p:stCondLst>
                                            <p:cond evt="begin" delay="0">
                                              <p:tn val="42"/>
                                            </p:cond>
                                          </p:stCondLst>
                                          <p:endCondLst>
                                            <p:cond evt="onStopAudio" delay="0">
                                              <p:tgtEl>
                                                <p:sldTgt/>
                                              </p:tgtEl>
                                            </p:cond>
                                          </p:endCondLst>
                                        </p:cTn>
                                        <p:tgtEl>
                                          <p:sndTgt r:embed="rId2" name="hammer.wav"/>
                                        </p:tgtEl>
                                      </p:cMediaNode>
                                    </p:audio>
                                  </p:subTnLst>
                                </p:cTn>
                              </p:par>
                            </p:childTnLst>
                          </p:cTn>
                        </p:par>
                        <p:par>
                          <p:cTn id="45" fill="hold">
                            <p:stCondLst>
                              <p:cond delay="3000"/>
                            </p:stCondLst>
                            <p:childTnLst>
                              <p:par>
                                <p:cTn id="46" presetID="12" presetClass="entr" presetSubtype="4" fill="hold" nodeType="afterEffect">
                                  <p:stCondLst>
                                    <p:cond delay="0"/>
                                  </p:stCondLst>
                                  <p:childTnLst>
                                    <p:set>
                                      <p:cBhvr>
                                        <p:cTn id="47" dur="1" fill="hold">
                                          <p:stCondLst>
                                            <p:cond delay="0"/>
                                          </p:stCondLst>
                                        </p:cTn>
                                        <p:tgtEl>
                                          <p:spTgt spid="615433"/>
                                        </p:tgtEl>
                                        <p:attrNameLst>
                                          <p:attrName>style.visibility</p:attrName>
                                        </p:attrNameLst>
                                      </p:cBhvr>
                                      <p:to>
                                        <p:strVal val="visible"/>
                                      </p:to>
                                    </p:set>
                                    <p:animEffect transition="in" filter="slide(fromBottom)">
                                      <p:cBhvr>
                                        <p:cTn id="48" dur="1000"/>
                                        <p:tgtEl>
                                          <p:spTgt spid="615433"/>
                                        </p:tgtEl>
                                      </p:cBhvr>
                                    </p:animEffect>
                                  </p:childTnLst>
                                  <p:subTnLst>
                                    <p:audio>
                                      <p:cMediaNode>
                                        <p:cTn display="0" masterRel="sameClick">
                                          <p:stCondLst>
                                            <p:cond evt="begin" delay="0">
                                              <p:tn val="46"/>
                                            </p:cond>
                                          </p:stCondLst>
                                          <p:endCondLst>
                                            <p:cond evt="onStopAudio" delay="0">
                                              <p:tgtEl>
                                                <p:sldTgt/>
                                              </p:tgtEl>
                                            </p:cond>
                                          </p:endCondLst>
                                        </p:cTn>
                                        <p:tgtEl>
                                          <p:sndTgt r:embed="rId2" name="hammer.wav"/>
                                        </p:tgtEl>
                                      </p:cMediaNode>
                                    </p:audio>
                                  </p:subTnLst>
                                </p:cTn>
                              </p:par>
                            </p:childTnLst>
                          </p:cTn>
                        </p:par>
                        <p:par>
                          <p:cTn id="49" fill="hold">
                            <p:stCondLst>
                              <p:cond delay="4000"/>
                            </p:stCondLst>
                            <p:childTnLst>
                              <p:par>
                                <p:cTn id="50" presetID="12" presetClass="entr" presetSubtype="4" fill="hold" nodeType="afterEffect">
                                  <p:stCondLst>
                                    <p:cond delay="0"/>
                                  </p:stCondLst>
                                  <p:childTnLst>
                                    <p:set>
                                      <p:cBhvr>
                                        <p:cTn id="51" dur="1" fill="hold">
                                          <p:stCondLst>
                                            <p:cond delay="0"/>
                                          </p:stCondLst>
                                        </p:cTn>
                                        <p:tgtEl>
                                          <p:spTgt spid="615434"/>
                                        </p:tgtEl>
                                        <p:attrNameLst>
                                          <p:attrName>style.visibility</p:attrName>
                                        </p:attrNameLst>
                                      </p:cBhvr>
                                      <p:to>
                                        <p:strVal val="visible"/>
                                      </p:to>
                                    </p:set>
                                    <p:animEffect transition="in" filter="slide(fromBottom)">
                                      <p:cBhvr>
                                        <p:cTn id="52" dur="1000"/>
                                        <p:tgtEl>
                                          <p:spTgt spid="615434"/>
                                        </p:tgtEl>
                                      </p:cBhvr>
                                    </p:animEffect>
                                  </p:childTnLst>
                                  <p:subTnLst>
                                    <p:audio>
                                      <p:cMediaNode>
                                        <p:cTn display="0" masterRel="sameClick">
                                          <p:stCondLst>
                                            <p:cond evt="begin" delay="0">
                                              <p:tn val="50"/>
                                            </p:cond>
                                          </p:stCondLst>
                                          <p:endCondLst>
                                            <p:cond evt="onStopAudio" delay="0">
                                              <p:tgtEl>
                                                <p:sldTgt/>
                                              </p:tgtEl>
                                            </p:cond>
                                          </p:endCondLst>
                                        </p:cTn>
                                        <p:tgtEl>
                                          <p:sndTgt r:embed="rId2" name="hammer.wav"/>
                                        </p:tgtEl>
                                      </p:cMediaNode>
                                    </p:audio>
                                  </p:subTnLst>
                                </p:cTn>
                              </p:par>
                            </p:childTnLst>
                          </p:cTn>
                        </p:par>
                        <p:par>
                          <p:cTn id="53" fill="hold">
                            <p:stCondLst>
                              <p:cond delay="5000"/>
                            </p:stCondLst>
                            <p:childTnLst>
                              <p:par>
                                <p:cTn id="54" presetID="5" presetClass="entr" presetSubtype="10" fill="hold" grpId="0" nodeType="afterEffect">
                                  <p:stCondLst>
                                    <p:cond delay="0"/>
                                  </p:stCondLst>
                                  <p:childTnLst>
                                    <p:set>
                                      <p:cBhvr>
                                        <p:cTn id="55" dur="1" fill="hold">
                                          <p:stCondLst>
                                            <p:cond delay="0"/>
                                          </p:stCondLst>
                                        </p:cTn>
                                        <p:tgtEl>
                                          <p:spTgt spid="615430"/>
                                        </p:tgtEl>
                                        <p:attrNameLst>
                                          <p:attrName>style.visibility</p:attrName>
                                        </p:attrNameLst>
                                      </p:cBhvr>
                                      <p:to>
                                        <p:strVal val="visible"/>
                                      </p:to>
                                    </p:set>
                                    <p:animEffect transition="in" filter="checkerboard(across)">
                                      <p:cBhvr>
                                        <p:cTn id="56" dur="500"/>
                                        <p:tgtEl>
                                          <p:spTgt spid="615430"/>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61542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15429">
                                            <p:txEl>
                                              <p:charRg st="0" end="19"/>
                                            </p:txEl>
                                          </p:spTgt>
                                        </p:tgtEl>
                                        <p:attrNameLst>
                                          <p:attrName>style.visibility</p:attrName>
                                        </p:attrNameLst>
                                      </p:cBhvr>
                                      <p:to>
                                        <p:strVal val="visible"/>
                                      </p:to>
                                    </p:set>
                                    <p:animEffect transition="in" filter="wipe(left)">
                                      <p:cBhvr>
                                        <p:cTn id="65" dur="500"/>
                                        <p:tgtEl>
                                          <p:spTgt spid="615429">
                                            <p:txEl>
                                              <p:charRg st="0" end="19"/>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615429">
                                            <p:txEl>
                                              <p:charRg st="19" end="40"/>
                                            </p:txEl>
                                          </p:spTgt>
                                        </p:tgtEl>
                                        <p:attrNameLst>
                                          <p:attrName>style.visibility</p:attrName>
                                        </p:attrNameLst>
                                      </p:cBhvr>
                                      <p:to>
                                        <p:strVal val="visible"/>
                                      </p:to>
                                    </p:set>
                                    <p:animEffect transition="in" filter="wipe(left)">
                                      <p:cBhvr>
                                        <p:cTn id="70" dur="500"/>
                                        <p:tgtEl>
                                          <p:spTgt spid="615429">
                                            <p:txEl>
                                              <p:charRg st="19" end="4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615429">
                                            <p:txEl>
                                              <p:charRg st="40" end="52"/>
                                            </p:txEl>
                                          </p:spTgt>
                                        </p:tgtEl>
                                        <p:attrNameLst>
                                          <p:attrName>style.visibility</p:attrName>
                                        </p:attrNameLst>
                                      </p:cBhvr>
                                      <p:to>
                                        <p:strVal val="visible"/>
                                      </p:to>
                                    </p:set>
                                    <p:animEffect transition="in" filter="wipe(left)">
                                      <p:cBhvr>
                                        <p:cTn id="75" dur="500"/>
                                        <p:tgtEl>
                                          <p:spTgt spid="615429">
                                            <p:txEl>
                                              <p:charRg st="40" end="5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615429">
                                            <p:txEl>
                                              <p:charRg st="52" end="118"/>
                                            </p:txEl>
                                          </p:spTgt>
                                        </p:tgtEl>
                                        <p:attrNameLst>
                                          <p:attrName>style.visibility</p:attrName>
                                        </p:attrNameLst>
                                      </p:cBhvr>
                                      <p:to>
                                        <p:strVal val="visible"/>
                                      </p:to>
                                    </p:set>
                                    <p:animEffect transition="in" filter="wipe(left)">
                                      <p:cBhvr>
                                        <p:cTn id="80" dur="500"/>
                                        <p:tgtEl>
                                          <p:spTgt spid="615429">
                                            <p:txEl>
                                              <p:charRg st="52" end="118"/>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nodeType="clickEffect">
                                  <p:stCondLst>
                                    <p:cond delay="0"/>
                                  </p:stCondLst>
                                  <p:childTnLst>
                                    <p:set>
                                      <p:cBhvr>
                                        <p:cTn id="84" dur="1" fill="hold">
                                          <p:stCondLst>
                                            <p:cond delay="0"/>
                                          </p:stCondLst>
                                        </p:cTn>
                                        <p:tgtEl>
                                          <p:spTgt spid="615437"/>
                                        </p:tgtEl>
                                        <p:attrNameLst>
                                          <p:attrName>style.visibility</p:attrName>
                                        </p:attrNameLst>
                                      </p:cBhvr>
                                      <p:to>
                                        <p:strVal val="visible"/>
                                      </p:to>
                                    </p:set>
                                    <p:animEffect transition="in" filter="slide(fromBottom)">
                                      <p:cBhvr>
                                        <p:cTn id="85" dur="1000"/>
                                        <p:tgtEl>
                                          <p:spTgt spid="615437"/>
                                        </p:tgtEl>
                                      </p:cBhvr>
                                    </p:animEffect>
                                  </p:childTnLst>
                                  <p:subTnLst>
                                    <p:audio>
                                      <p:cMediaNode>
                                        <p:cTn display="0" masterRel="sameClick">
                                          <p:stCondLst>
                                            <p:cond evt="begin" delay="0">
                                              <p:tn val="83"/>
                                            </p:cond>
                                          </p:stCondLst>
                                          <p:endCondLst>
                                            <p:cond evt="onStopAudio" delay="0">
                                              <p:tgtEl>
                                                <p:sldTgt/>
                                              </p:tgtEl>
                                            </p:cond>
                                          </p:endCondLst>
                                        </p:cTn>
                                        <p:tgtEl>
                                          <p:sndTgt r:embed="rId2" name="hammer.wav"/>
                                        </p:tgtEl>
                                      </p:cMediaNode>
                                    </p:audio>
                                  </p:subTnLst>
                                </p:cTn>
                              </p:par>
                            </p:childTnLst>
                          </p:cTn>
                        </p:par>
                        <p:par>
                          <p:cTn id="86" fill="hold">
                            <p:stCondLst>
                              <p:cond delay="1000"/>
                            </p:stCondLst>
                            <p:childTnLst>
                              <p:par>
                                <p:cTn id="87" presetID="12" presetClass="entr" presetSubtype="4" fill="hold" nodeType="afterEffect">
                                  <p:stCondLst>
                                    <p:cond delay="0"/>
                                  </p:stCondLst>
                                  <p:childTnLst>
                                    <p:set>
                                      <p:cBhvr>
                                        <p:cTn id="88" dur="1" fill="hold">
                                          <p:stCondLst>
                                            <p:cond delay="0"/>
                                          </p:stCondLst>
                                        </p:cTn>
                                        <p:tgtEl>
                                          <p:spTgt spid="615438"/>
                                        </p:tgtEl>
                                        <p:attrNameLst>
                                          <p:attrName>style.visibility</p:attrName>
                                        </p:attrNameLst>
                                      </p:cBhvr>
                                      <p:to>
                                        <p:strVal val="visible"/>
                                      </p:to>
                                    </p:set>
                                    <p:animEffect transition="in" filter="slide(fromBottom)">
                                      <p:cBhvr>
                                        <p:cTn id="89" dur="1000"/>
                                        <p:tgtEl>
                                          <p:spTgt spid="615438"/>
                                        </p:tgtEl>
                                      </p:cBhvr>
                                    </p:animEffect>
                                  </p:childTnLst>
                                  <p:subTnLst>
                                    <p:audio>
                                      <p:cMediaNode>
                                        <p:cTn display="0" masterRel="sameClick">
                                          <p:stCondLst>
                                            <p:cond evt="begin" delay="0">
                                              <p:tn val="87"/>
                                            </p:cond>
                                          </p:stCondLst>
                                          <p:endCondLst>
                                            <p:cond evt="onStopAudio" delay="0">
                                              <p:tgtEl>
                                                <p:sldTgt/>
                                              </p:tgtEl>
                                            </p:cond>
                                          </p:endCondLst>
                                        </p:cTn>
                                        <p:tgtEl>
                                          <p:sndTgt r:embed="rId2" name="hammer.wav"/>
                                        </p:tgtEl>
                                      </p:cMediaNode>
                                    </p:audio>
                                  </p:subTnLst>
                                </p:cTn>
                              </p:par>
                            </p:childTnLst>
                          </p:cTn>
                        </p:par>
                        <p:par>
                          <p:cTn id="90" fill="hold">
                            <p:stCondLst>
                              <p:cond delay="2000"/>
                            </p:stCondLst>
                            <p:childTnLst>
                              <p:par>
                                <p:cTn id="91" presetID="12" presetClass="entr" presetSubtype="4" fill="hold" nodeType="afterEffect">
                                  <p:stCondLst>
                                    <p:cond delay="0"/>
                                  </p:stCondLst>
                                  <p:childTnLst>
                                    <p:set>
                                      <p:cBhvr>
                                        <p:cTn id="92" dur="1" fill="hold">
                                          <p:stCondLst>
                                            <p:cond delay="0"/>
                                          </p:stCondLst>
                                        </p:cTn>
                                        <p:tgtEl>
                                          <p:spTgt spid="615439"/>
                                        </p:tgtEl>
                                        <p:attrNameLst>
                                          <p:attrName>style.visibility</p:attrName>
                                        </p:attrNameLst>
                                      </p:cBhvr>
                                      <p:to>
                                        <p:strVal val="visible"/>
                                      </p:to>
                                    </p:set>
                                    <p:animEffect transition="in" filter="slide(fromBottom)">
                                      <p:cBhvr>
                                        <p:cTn id="93" dur="1000"/>
                                        <p:tgtEl>
                                          <p:spTgt spid="615439"/>
                                        </p:tgtEl>
                                      </p:cBhvr>
                                    </p:animEffect>
                                  </p:childTnLst>
                                  <p:subTnLst>
                                    <p:audio>
                                      <p:cMediaNode>
                                        <p:cTn display="0" masterRel="sameClick">
                                          <p:stCondLst>
                                            <p:cond evt="begin" delay="0">
                                              <p:tn val="91"/>
                                            </p:cond>
                                          </p:stCondLst>
                                          <p:endCondLst>
                                            <p:cond evt="onStopAudio" delay="0">
                                              <p:tgtEl>
                                                <p:sldTgt/>
                                              </p:tgtEl>
                                            </p:cond>
                                          </p:endCondLst>
                                        </p:cTn>
                                        <p:tgtEl>
                                          <p:sndTgt r:embed="rId2" name="hammer.wav"/>
                                        </p:tgtEl>
                                      </p:cMediaNode>
                                    </p:audio>
                                  </p:subTnLst>
                                </p:cTn>
                              </p:par>
                            </p:childTnLst>
                          </p:cTn>
                        </p:par>
                        <p:par>
                          <p:cTn id="94" fill="hold">
                            <p:stCondLst>
                              <p:cond delay="3000"/>
                            </p:stCondLst>
                            <p:childTnLst>
                              <p:par>
                                <p:cTn id="95" presetID="5" presetClass="entr" presetSubtype="10" fill="hold" grpId="0" nodeType="afterEffect">
                                  <p:stCondLst>
                                    <p:cond delay="0"/>
                                  </p:stCondLst>
                                  <p:childTnLst>
                                    <p:set>
                                      <p:cBhvr>
                                        <p:cTn id="96" dur="1" fill="hold">
                                          <p:stCondLst>
                                            <p:cond delay="0"/>
                                          </p:stCondLst>
                                        </p:cTn>
                                        <p:tgtEl>
                                          <p:spTgt spid="615436"/>
                                        </p:tgtEl>
                                        <p:attrNameLst>
                                          <p:attrName>style.visibility</p:attrName>
                                        </p:attrNameLst>
                                      </p:cBhvr>
                                      <p:to>
                                        <p:strVal val="visible"/>
                                      </p:to>
                                    </p:set>
                                    <p:animEffect transition="in" filter="checkerboard(across)">
                                      <p:cBhvr>
                                        <p:cTn id="97" dur="500"/>
                                        <p:tgtEl>
                                          <p:spTgt spid="615436"/>
                                        </p:tgtEl>
                                      </p:cBhvr>
                                    </p:animEffect>
                                  </p:childTnLst>
                                </p:cTn>
                              </p:par>
                            </p:childTnLst>
                          </p:cTn>
                        </p:par>
                        <p:par>
                          <p:cTn id="98" fill="hold">
                            <p:stCondLst>
                              <p:cond delay="3500"/>
                            </p:stCondLst>
                            <p:childTnLst>
                              <p:par>
                                <p:cTn id="99" presetID="12" presetClass="entr" presetSubtype="4" fill="hold" nodeType="afterEffect">
                                  <p:stCondLst>
                                    <p:cond delay="0"/>
                                  </p:stCondLst>
                                  <p:childTnLst>
                                    <p:set>
                                      <p:cBhvr>
                                        <p:cTn id="100" dur="1" fill="hold">
                                          <p:stCondLst>
                                            <p:cond delay="0"/>
                                          </p:stCondLst>
                                        </p:cTn>
                                        <p:tgtEl>
                                          <p:spTgt spid="615440"/>
                                        </p:tgtEl>
                                        <p:attrNameLst>
                                          <p:attrName>style.visibility</p:attrName>
                                        </p:attrNameLst>
                                      </p:cBhvr>
                                      <p:to>
                                        <p:strVal val="visible"/>
                                      </p:to>
                                    </p:set>
                                    <p:animEffect transition="in" filter="slide(fromBottom)">
                                      <p:cBhvr>
                                        <p:cTn id="101" dur="1000"/>
                                        <p:tgtEl>
                                          <p:spTgt spid="615440"/>
                                        </p:tgtEl>
                                      </p:cBhvr>
                                    </p:animEffect>
                                  </p:childTnLst>
                                  <p:subTnLst>
                                    <p:audio>
                                      <p:cMediaNode>
                                        <p:cTn display="0" masterRel="sameClick">
                                          <p:stCondLst>
                                            <p:cond evt="begin" delay="0">
                                              <p:tn val="99"/>
                                            </p:cond>
                                          </p:stCondLst>
                                          <p:endCondLst>
                                            <p:cond evt="onStopAudio" delay="0">
                                              <p:tgtEl>
                                                <p:sldTgt/>
                                              </p:tgtEl>
                                            </p:cond>
                                          </p:endCondLst>
                                        </p:cTn>
                                        <p:tgtEl>
                                          <p:sndTgt r:embed="rId2" name="hammer.wav"/>
                                        </p:tgtEl>
                                      </p:cMediaNode>
                                    </p:audio>
                                  </p:subTnLst>
                                </p:cTn>
                              </p:par>
                            </p:childTnLst>
                          </p:cTn>
                        </p:par>
                        <p:par>
                          <p:cTn id="102" fill="hold">
                            <p:stCondLst>
                              <p:cond delay="4500"/>
                            </p:stCondLst>
                            <p:childTnLst>
                              <p:par>
                                <p:cTn id="103" presetID="12" presetClass="entr" presetSubtype="4" fill="hold" nodeType="afterEffect">
                                  <p:stCondLst>
                                    <p:cond delay="0"/>
                                  </p:stCondLst>
                                  <p:childTnLst>
                                    <p:set>
                                      <p:cBhvr>
                                        <p:cTn id="104" dur="1" fill="hold">
                                          <p:stCondLst>
                                            <p:cond delay="0"/>
                                          </p:stCondLst>
                                        </p:cTn>
                                        <p:tgtEl>
                                          <p:spTgt spid="615441"/>
                                        </p:tgtEl>
                                        <p:attrNameLst>
                                          <p:attrName>style.visibility</p:attrName>
                                        </p:attrNameLst>
                                      </p:cBhvr>
                                      <p:to>
                                        <p:strVal val="visible"/>
                                      </p:to>
                                    </p:set>
                                    <p:animEffect transition="in" filter="slide(fromBottom)">
                                      <p:cBhvr>
                                        <p:cTn id="105" dur="1000"/>
                                        <p:tgtEl>
                                          <p:spTgt spid="615441"/>
                                        </p:tgtEl>
                                      </p:cBhvr>
                                    </p:animEffect>
                                  </p:childTnLst>
                                  <p:subTnLst>
                                    <p:audio>
                                      <p:cMediaNode>
                                        <p:cTn display="0" masterRel="sameClick">
                                          <p:stCondLst>
                                            <p:cond evt="begin" delay="0">
                                              <p:tn val="103"/>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26" grpId="0" build="p"/>
      <p:bldP spid="615427" grpId="0" bldLvl="0" animBg="1"/>
      <p:bldP spid="615428" grpId="0" bldLvl="0" animBg="1"/>
      <p:bldP spid="615429" grpId="0" build="p"/>
      <p:bldP spid="615430" grpId="0" bldLvl="0" animBg="1"/>
      <p:bldP spid="615436"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11618" name="标题 111617"/>
          <p:cNvSpPr>
            <a:spLocks noGrp="1"/>
          </p:cNvSpPr>
          <p:nvPr>
            <p:ph type="title"/>
          </p:nvPr>
        </p:nvSpPr>
        <p:spPr>
          <a:xfrm>
            <a:off x="609600" y="381000"/>
            <a:ext cx="7772400" cy="685800"/>
          </a:xfrm>
        </p:spPr>
        <p:txBody>
          <a:bodyPr lIns="92075" tIns="46038" rIns="92075" bIns="46038" anchor="ctr" anchorCtr="0"/>
          <a:p>
            <a:pPr algn="l"/>
            <a:r>
              <a:rPr lang="zh-CN" altLang="en-US" sz="3200" b="1">
                <a:solidFill>
                  <a:schemeClr val="bg1"/>
                </a:solidFill>
                <a:ea typeface="宋体" panose="02010600030101010101" pitchFamily="2" charset="-122"/>
              </a:rPr>
              <a:t>三、</a:t>
            </a:r>
            <a:r>
              <a:rPr lang="en-US" altLang="zh-CN" sz="3200" b="1">
                <a:solidFill>
                  <a:schemeClr val="bg1"/>
                </a:solidFill>
              </a:rPr>
              <a:t>  </a:t>
            </a:r>
            <a:r>
              <a:rPr lang="zh-CN" altLang="en-US" sz="3200" b="1" dirty="0">
                <a:solidFill>
                  <a:schemeClr val="bg1"/>
                </a:solidFill>
              </a:rPr>
              <a:t>三态输出门电路（</a:t>
            </a:r>
            <a:r>
              <a:rPr lang="en-US" altLang="zh-CN" sz="3200" b="1">
                <a:solidFill>
                  <a:schemeClr val="bg1"/>
                </a:solidFill>
              </a:rPr>
              <a:t>TS</a:t>
            </a:r>
            <a:r>
              <a:rPr lang="zh-CN" altLang="en-US" sz="3200" b="1" dirty="0">
                <a:solidFill>
                  <a:schemeClr val="bg1"/>
                </a:solidFill>
              </a:rPr>
              <a:t>门）</a:t>
            </a:r>
            <a:endParaRPr lang="zh-CN" altLang="en-US" sz="3200" b="1" dirty="0">
              <a:solidFill>
                <a:schemeClr val="bg1"/>
              </a:solidFill>
            </a:endParaRPr>
          </a:p>
        </p:txBody>
      </p:sp>
      <p:sp>
        <p:nvSpPr>
          <p:cNvPr id="111620" name="矩形 111619"/>
          <p:cNvSpPr/>
          <p:nvPr/>
        </p:nvSpPr>
        <p:spPr>
          <a:xfrm>
            <a:off x="533400" y="1066800"/>
            <a:ext cx="7848600" cy="111760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三态门电路的输出有三种可能出现的状态：高电平、低电平、高阻。</a:t>
            </a:r>
            <a:endParaRPr lang="zh-CN" altLang="en-US" sz="2800" dirty="0">
              <a:latin typeface="黑体" panose="02010609060101010101" pitchFamily="2" charset="-122"/>
              <a:ea typeface="黑体" panose="02010609060101010101" pitchFamily="2" charset="-122"/>
            </a:endParaRPr>
          </a:p>
        </p:txBody>
      </p:sp>
      <p:sp>
        <p:nvSpPr>
          <p:cNvPr id="111621" name="矩形 111620"/>
          <p:cNvSpPr/>
          <p:nvPr/>
        </p:nvSpPr>
        <p:spPr>
          <a:xfrm>
            <a:off x="2895600" y="2438400"/>
            <a:ext cx="2682875" cy="528638"/>
          </a:xfrm>
          <a:prstGeom prst="rect">
            <a:avLst/>
          </a:prstGeom>
          <a:gradFill rotWithShape="0">
            <a:gsLst>
              <a:gs pos="0">
                <a:srgbClr val="005200"/>
              </a:gs>
              <a:gs pos="100000">
                <a:srgbClr val="774F27"/>
              </a:gs>
            </a:gsLst>
            <a:lin ang="5400000" scaled="1"/>
            <a:tileRect/>
          </a:gradFill>
          <a:ln w="9525" cap="flat" cmpd="sng">
            <a:solidFill>
              <a:srgbClr val="FFFF00"/>
            </a:solidFill>
            <a:prstDash val="solid"/>
            <a:miter/>
            <a:headEnd type="none" w="med" len="med"/>
            <a:tailEnd type="none" w="med" len="med"/>
          </a:ln>
        </p:spPr>
        <p:txBody>
          <a:bodyPr wrap="none" anchor="t" anchorCtr="0">
            <a:spAutoFit/>
          </a:bodyPr>
          <a:p>
            <a:r>
              <a:rPr lang="zh-CN" altLang="en-US" sz="2800" dirty="0">
                <a:solidFill>
                  <a:schemeClr val="bg1"/>
                </a:solidFill>
                <a:latin typeface="黑体" panose="02010609060101010101" pitchFamily="2" charset="-122"/>
                <a:ea typeface="黑体" panose="02010609060101010101" pitchFamily="2" charset="-122"/>
              </a:rPr>
              <a:t>何为高阻状态？</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111622" name="矩形 111621"/>
          <p:cNvSpPr/>
          <p:nvPr/>
        </p:nvSpPr>
        <p:spPr>
          <a:xfrm>
            <a:off x="685800" y="3048000"/>
            <a:ext cx="7848600" cy="2486025"/>
          </a:xfrm>
          <a:prstGeom prst="rect">
            <a:avLst/>
          </a:prstGeom>
          <a:noFill/>
          <a:ln w="9525">
            <a:noFill/>
          </a:ln>
        </p:spPr>
        <p:txBody>
          <a:bodyPr>
            <a:spAutoFit/>
          </a:bodyPr>
          <a:p>
            <a:pPr>
              <a:lnSpc>
                <a:spcPct val="14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悬空、悬浮状态，又称为禁止状态。</a:t>
            </a:r>
            <a:endParaRPr lang="zh-CN" altLang="en-US" sz="2800" dirty="0">
              <a:latin typeface="Times New Roman" panose="02020603050405020304" pitchFamily="18" charset="0"/>
              <a:ea typeface="黑体" panose="02010609060101010101" pitchFamily="2" charset="-122"/>
            </a:endParaRPr>
          </a:p>
          <a:p>
            <a:pPr>
              <a:lnSpc>
                <a:spcPct val="14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测电阻为</a:t>
            </a:r>
            <a:r>
              <a:rPr lang="en-US" altLang="zh-CN" sz="2800" b="1"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，故称为高阻状态。</a:t>
            </a:r>
            <a:endParaRPr lang="zh-CN" altLang="en-US" sz="2800" dirty="0">
              <a:latin typeface="Times New Roman" panose="02020603050405020304" pitchFamily="18" charset="0"/>
              <a:ea typeface="黑体" panose="02010609060101010101" pitchFamily="2" charset="-122"/>
            </a:endParaRPr>
          </a:p>
          <a:p>
            <a:pPr>
              <a:lnSpc>
                <a:spcPct val="14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测电压为</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但不是接地。</a:t>
            </a:r>
            <a:endParaRPr lang="zh-CN" altLang="en-US" sz="2800" dirty="0">
              <a:latin typeface="Times New Roman" panose="02020603050405020304" pitchFamily="18" charset="0"/>
              <a:ea typeface="黑体" panose="02010609060101010101" pitchFamily="2" charset="-122"/>
            </a:endParaRPr>
          </a:p>
          <a:p>
            <a:pPr>
              <a:lnSpc>
                <a:spcPct val="14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因为悬空，所以测其电流为</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A</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11621">
                                            <p:txEl>
                                              <p:charRg st="4294967295" end="4294967295"/>
                                            </p:txEl>
                                          </p:spTgt>
                                        </p:tgtEl>
                                        <p:attrNameLst>
                                          <p:attrName>style.visibility</p:attrName>
                                        </p:attrNameLst>
                                      </p:cBhvr>
                                    </p:set>
                                    <p:anim calcmode="lin" valueType="num">
                                      <p:cBhvr>
                                        <p:cTn id="7" dur="5000" fill="hold"/>
                                        <p:tgtEl>
                                          <p:spTgt spid="111621">
                                            <p:txEl>
                                              <p:charRg st="4294967295" end="4294967295"/>
                                            </p:txEl>
                                          </p:spTgt>
                                        </p:tgtEl>
                                        <p:attrNameLst>
                                          <p:attrName>ppt_w</p:attrName>
                                        </p:attrNameLst>
                                      </p:cBhvr>
                                      <p:tavLst>
                                        <p:tav tm="0" fmla="#ppt_w*sin(2.5*pi*$)">
                                          <p:val>
                                            <p:fltVal val="0.0"/>
                                          </p:val>
                                        </p:tav>
                                        <p:tav tm="100000">
                                          <p:val>
                                            <p:fltVal val="1.0"/>
                                          </p:val>
                                        </p:tav>
                                      </p:tavLst>
                                    </p:anim>
                                    <p:anim calcmode="lin" valueType="num">
                                      <p:cBhvr>
                                        <p:cTn id="8" dur="5000" fill="hold"/>
                                        <p:tgtEl>
                                          <p:spTgt spid="111621">
                                            <p:txEl>
                                              <p:charRg st="4294967295" end="4294967295"/>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2">
                                            <p:txEl>
                                              <p:charRg st="4294967295" end="4294967295"/>
                                            </p:txEl>
                                          </p:spTgt>
                                        </p:tgtEl>
                                        <p:attrNameLst>
                                          <p:attrName>style.visibility</p:attrName>
                                        </p:attrNameLst>
                                      </p:cBhvr>
                                    </p:set>
                                    <p:anim calcmode="lin" valueType="num">
                                      <p:cBhvr>
                                        <p:cTn id="13" dur="500" fill="hold"/>
                                        <p:tgtEl>
                                          <p:spTgt spid="111622">
                                            <p:txEl>
                                              <p:charRg st="4294967295" end="4294967295"/>
                                            </p:txEl>
                                          </p:spTgt>
                                        </p:tgtEl>
                                        <p:attrNameLst>
                                          <p:attrName>ppt_x</p:attrName>
                                        </p:attrNameLst>
                                      </p:cBhvr>
                                      <p:tavLst>
                                        <p:tav tm="0">
                                          <p:val>
                                            <p:strVal val="0-#ppt_w/2"/>
                                          </p:val>
                                        </p:tav>
                                        <p:tav tm="100000">
                                          <p:val>
                                            <p:strVal val="#ppt_x"/>
                                          </p:val>
                                        </p:tav>
                                      </p:tavLst>
                                    </p:anim>
                                    <p:anim calcmode="lin" valueType="num">
                                      <p:cBhvr>
                                        <p:cTn id="14" dur="500" fill="hold"/>
                                        <p:tgtEl>
                                          <p:spTgt spid="111622">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1" grpId="0" bldLvl="0" animBg="1" advAuto="0"/>
      <p:bldP spid="111622" grpId="0" animBg="1" advAuto="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12642" name="图片 112641" descr="R96A0272A"/>
          <p:cNvPicPr>
            <a:picLocks noChangeAspect="1"/>
          </p:cNvPicPr>
          <p:nvPr/>
        </p:nvPicPr>
        <p:blipFill>
          <a:blip r:embed="rId1"/>
          <a:stretch>
            <a:fillRect/>
          </a:stretch>
        </p:blipFill>
        <p:spPr>
          <a:xfrm>
            <a:off x="1600200" y="1828800"/>
            <a:ext cx="6248400" cy="4592638"/>
          </a:xfrm>
          <a:prstGeom prst="rect">
            <a:avLst/>
          </a:prstGeom>
          <a:noFill/>
          <a:ln w="9525">
            <a:noFill/>
          </a:ln>
        </p:spPr>
      </p:pic>
      <p:sp>
        <p:nvSpPr>
          <p:cNvPr id="112643" name="矩形 112642"/>
          <p:cNvSpPr/>
          <p:nvPr/>
        </p:nvSpPr>
        <p:spPr>
          <a:xfrm>
            <a:off x="685800" y="762000"/>
            <a:ext cx="8062913" cy="60483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电路结构：增加了控制输入端（</a:t>
            </a:r>
            <a:r>
              <a:rPr lang="en-US" altLang="zh-CN" sz="2800" b="1">
                <a:latin typeface="Times New Roman" panose="02020603050405020304" pitchFamily="18" charset="0"/>
                <a:ea typeface="黑体" panose="02010609060101010101" pitchFamily="2" charset="-122"/>
              </a:rPr>
              <a:t>Enable</a:t>
            </a:r>
            <a:r>
              <a:rPr lang="zh-CN" altLang="en-US" sz="2800" b="1">
                <a:latin typeface="Times New Roman" panose="02020603050405020304" pitchFamily="18" charset="0"/>
                <a:ea typeface="黑体" panose="02010609060101010101" pitchFamily="2" charset="-122"/>
              </a:rPr>
              <a:t>）</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p:txBody>
      </p:sp>
      <p:sp>
        <p:nvSpPr>
          <p:cNvPr id="112644" name="矩形 112643"/>
          <p:cNvSpPr/>
          <p:nvPr/>
        </p:nvSpPr>
        <p:spPr>
          <a:xfrm>
            <a:off x="609600" y="228600"/>
            <a:ext cx="3562350"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．三态门的电路结构</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12645" name="矩形 112644"/>
          <p:cNvSpPr/>
          <p:nvPr/>
        </p:nvSpPr>
        <p:spPr>
          <a:xfrm>
            <a:off x="685800" y="1219200"/>
            <a:ext cx="2495550" cy="604838"/>
          </a:xfrm>
          <a:prstGeom prst="rect">
            <a:avLst/>
          </a:prstGeom>
          <a:noFill/>
          <a:ln w="9525">
            <a:noFill/>
          </a:ln>
        </p:spPr>
        <p:txBody>
          <a:bodyPr wrap="none" anchor="t" anchorCtr="0">
            <a:spAutoFit/>
          </a:bodyPr>
          <a:p>
            <a:pPr>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工作原理：</a:t>
            </a:r>
            <a:endParaRPr lang="zh-CN" altLang="en-US" sz="2800" dirty="0">
              <a:latin typeface="黑体" panose="02010609060101010101" pitchFamily="2" charset="-122"/>
              <a:ea typeface="黑体" panose="02010609060101010101" pitchFamily="2" charset="-122"/>
            </a:endParaRPr>
          </a:p>
        </p:txBody>
      </p:sp>
      <p:grpSp>
        <p:nvGrpSpPr>
          <p:cNvPr id="112646" name="组合 112645"/>
          <p:cNvGrpSpPr/>
          <p:nvPr/>
        </p:nvGrpSpPr>
        <p:grpSpPr>
          <a:xfrm>
            <a:off x="1828800" y="4953000"/>
            <a:ext cx="6627813" cy="1281113"/>
            <a:chOff x="1152" y="3120"/>
            <a:chExt cx="4175" cy="807"/>
          </a:xfrm>
        </p:grpSpPr>
        <p:sp>
          <p:nvSpPr>
            <p:cNvPr id="112647" name="矩形 112646"/>
            <p:cNvSpPr/>
            <p:nvPr/>
          </p:nvSpPr>
          <p:spPr>
            <a:xfrm>
              <a:off x="1152" y="3600"/>
              <a:ext cx="228" cy="327"/>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12648" name="矩形 112647"/>
            <p:cNvSpPr/>
            <p:nvPr/>
          </p:nvSpPr>
          <p:spPr>
            <a:xfrm>
              <a:off x="1968" y="3168"/>
              <a:ext cx="228" cy="327"/>
            </a:xfrm>
            <a:prstGeom prst="rect">
              <a:avLst/>
            </a:prstGeom>
            <a:noFill/>
            <a:ln w="9525">
              <a:noFill/>
            </a:ln>
          </p:spPr>
          <p:txBody>
            <a:bodyPr>
              <a:spAutoFit/>
            </a:bodyPr>
            <a:p>
              <a:r>
                <a:rPr lang="en-US" altLang="zh-CN" sz="2800" b="1" dirty="0">
                  <a:solidFill>
                    <a:schemeClr val="hlink"/>
                  </a:solidFill>
                  <a:latin typeface="Times New Roman" panose="02020603050405020304" pitchFamily="18" charset="0"/>
                  <a:ea typeface="黑体" panose="02010609060101010101" pitchFamily="2" charset="-122"/>
                </a:rPr>
                <a:t>1</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12649" name="矩形 112648"/>
            <p:cNvSpPr/>
            <p:nvPr/>
          </p:nvSpPr>
          <p:spPr>
            <a:xfrm>
              <a:off x="2640" y="3552"/>
              <a:ext cx="564" cy="327"/>
            </a:xfrm>
            <a:prstGeom prst="rect">
              <a:avLst/>
            </a:prstGeom>
            <a:noFill/>
            <a:ln w="9525">
              <a:noFill/>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grpSp>
          <p:nvGrpSpPr>
            <p:cNvPr id="112650" name="组合 112649"/>
            <p:cNvGrpSpPr/>
            <p:nvPr/>
          </p:nvGrpSpPr>
          <p:grpSpPr>
            <a:xfrm>
              <a:off x="4512" y="3120"/>
              <a:ext cx="815" cy="327"/>
              <a:chOff x="144" y="2688"/>
              <a:chExt cx="815" cy="327"/>
            </a:xfrm>
          </p:grpSpPr>
          <p:sp>
            <p:nvSpPr>
              <p:cNvPr id="112651" name="矩形 112650"/>
              <p:cNvSpPr/>
              <p:nvPr/>
            </p:nvSpPr>
            <p:spPr>
              <a:xfrm>
                <a:off x="144" y="2688"/>
                <a:ext cx="815"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Y</a:t>
                </a:r>
                <a:r>
                  <a:rPr lang="zh-CN" altLang="en-US" sz="2800" b="1">
                    <a:solidFill>
                      <a:schemeClr val="hlink"/>
                    </a:solidFill>
                    <a:latin typeface="Times New Roman" panose="02020603050405020304" pitchFamily="18" charset="0"/>
                    <a:ea typeface="黑体" panose="02010609060101010101" pitchFamily="2" charset="-122"/>
                  </a:rPr>
                  <a:t>＝</a:t>
                </a:r>
                <a:r>
                  <a:rPr lang="en-US" altLang="zh-CN" sz="2800" b="1">
                    <a:solidFill>
                      <a:schemeClr val="hlink"/>
                    </a:solidFill>
                    <a:latin typeface="Times New Roman" panose="02020603050405020304" pitchFamily="18" charset="0"/>
                    <a:ea typeface="黑体" panose="02010609060101010101" pitchFamily="2" charset="-122"/>
                  </a:rPr>
                  <a:t>AB</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12652" name="直接连接符 112651"/>
              <p:cNvSpPr/>
              <p:nvPr/>
            </p:nvSpPr>
            <p:spPr>
              <a:xfrm>
                <a:off x="624" y="2736"/>
                <a:ext cx="288" cy="0"/>
              </a:xfrm>
              <a:prstGeom prst="line">
                <a:avLst/>
              </a:prstGeom>
              <a:ln w="25400" cap="flat" cmpd="sng">
                <a:solidFill>
                  <a:srgbClr val="FF0000"/>
                </a:solidFill>
                <a:prstDash val="solid"/>
                <a:headEnd type="none" w="med" len="med"/>
                <a:tailEnd type="none" w="med" len="med"/>
              </a:ln>
            </p:spPr>
          </p:sp>
        </p:grpSp>
      </p:grpSp>
      <p:grpSp>
        <p:nvGrpSpPr>
          <p:cNvPr id="112653" name="组合 112652"/>
          <p:cNvGrpSpPr/>
          <p:nvPr/>
        </p:nvGrpSpPr>
        <p:grpSpPr>
          <a:xfrm>
            <a:off x="755650" y="765175"/>
            <a:ext cx="7391400" cy="1028700"/>
            <a:chOff x="528" y="576"/>
            <a:chExt cx="4656" cy="648"/>
          </a:xfrm>
        </p:grpSpPr>
        <p:sp>
          <p:nvSpPr>
            <p:cNvPr id="112654" name="文本框 112653"/>
            <p:cNvSpPr txBox="1"/>
            <p:nvPr/>
          </p:nvSpPr>
          <p:spPr>
            <a:xfrm>
              <a:off x="528" y="576"/>
              <a:ext cx="4656" cy="648"/>
            </a:xfrm>
            <a:prstGeom prst="rect">
              <a:avLst/>
            </a:prstGeom>
            <a:solidFill>
              <a:srgbClr val="003399"/>
            </a:solidFill>
            <a:ln w="9525" cap="flat" cmpd="sng">
              <a:solidFill>
                <a:schemeClr val="tx1"/>
              </a:solidFill>
              <a:prstDash val="solid"/>
              <a:miter/>
              <a:headEnd type="none" w="med" len="med"/>
              <a:tailEnd type="none" w="med" len="med"/>
            </a:ln>
          </p:spPr>
          <p:txBody>
            <a:bodyPr tIns="82800" bIns="82800">
              <a:spAutoFit/>
            </a:bodyPr>
            <a:p>
              <a:r>
                <a:rPr lang="zh-CN" altLang="en-US" dirty="0">
                  <a:latin typeface="Times New Roman" panose="02020603050405020304" pitchFamily="18" charset="0"/>
                </a:rPr>
                <a:t>　　</a:t>
              </a:r>
              <a:r>
                <a:rPr lang="zh-CN" altLang="en-US" dirty="0">
                  <a:solidFill>
                    <a:schemeClr val="bg1"/>
                  </a:solidFill>
                  <a:latin typeface="Times New Roman" panose="02020603050405020304" pitchFamily="18" charset="0"/>
                </a:rPr>
                <a:t>  </a:t>
              </a:r>
              <a:r>
                <a:rPr lang="en-US" altLang="zh-CN">
                  <a:solidFill>
                    <a:schemeClr val="bg1"/>
                  </a:solidFill>
                  <a:latin typeface="Times New Roman" panose="02020603050405020304" pitchFamily="18" charset="0"/>
                </a:rPr>
                <a:t>EN </a:t>
              </a:r>
              <a:r>
                <a:rPr lang="en-US" altLang="zh-CN" sz="2800">
                  <a:solidFill>
                    <a:schemeClr val="bg1"/>
                  </a:solidFill>
                  <a:latin typeface="Times New Roman" panose="02020603050405020304" pitchFamily="18" charset="0"/>
                  <a:ea typeface="黑体" panose="02010609060101010101" pitchFamily="2" charset="-122"/>
                </a:rPr>
                <a:t>= </a:t>
              </a:r>
              <a:r>
                <a:rPr lang="en-US" altLang="zh-CN" sz="2800" b="1">
                  <a:solidFill>
                    <a:schemeClr val="bg1"/>
                  </a:solidFill>
                  <a:latin typeface="Times New Roman" panose="02020603050405020304" pitchFamily="18" charset="0"/>
                  <a:ea typeface="黑体" panose="02010609060101010101" pitchFamily="2" charset="-122"/>
                </a:rPr>
                <a:t>0</a:t>
              </a:r>
              <a:r>
                <a:rPr lang="zh-CN" altLang="en-US" sz="2800" b="1" dirty="0">
                  <a:solidFill>
                    <a:schemeClr val="bg1"/>
                  </a:solidFill>
                  <a:latin typeface="Times New Roman" panose="02020603050405020304" pitchFamily="18" charset="0"/>
                  <a:ea typeface="黑体" panose="02010609060101010101" pitchFamily="2" charset="-122"/>
                </a:rPr>
                <a:t>时，</a:t>
              </a:r>
              <a:r>
                <a:rPr lang="zh-CN" altLang="en-US" sz="2800" dirty="0">
                  <a:solidFill>
                    <a:schemeClr val="bg1"/>
                  </a:solidFill>
                  <a:latin typeface="Times New Roman" panose="02020603050405020304" pitchFamily="18" charset="0"/>
                  <a:ea typeface="黑体" panose="02010609060101010101" pitchFamily="2" charset="-122"/>
                </a:rPr>
                <a:t>电路为正常的与非工作状态，所以称控制端低电平有效。</a:t>
              </a:r>
              <a:endParaRPr lang="zh-CN" altLang="en-US" sz="2800" dirty="0">
                <a:solidFill>
                  <a:schemeClr val="bg1"/>
                </a:solidFill>
                <a:latin typeface="Times New Roman" panose="02020603050405020304" pitchFamily="18" charset="0"/>
                <a:ea typeface="黑体" panose="02010609060101010101" pitchFamily="2" charset="-122"/>
              </a:endParaRPr>
            </a:p>
          </p:txBody>
        </p:sp>
        <p:sp>
          <p:nvSpPr>
            <p:cNvPr id="112655" name="直接连接符 112654"/>
            <p:cNvSpPr/>
            <p:nvPr/>
          </p:nvSpPr>
          <p:spPr>
            <a:xfrm>
              <a:off x="1171" y="652"/>
              <a:ext cx="245" cy="0"/>
            </a:xfrm>
            <a:prstGeom prst="line">
              <a:avLst/>
            </a:prstGeom>
            <a:ln w="25400" cap="flat" cmpd="sng">
              <a:solidFill>
                <a:schemeClr val="tx1"/>
              </a:solidFill>
              <a:prstDash val="solid"/>
              <a:headEnd type="none" w="med" len="med"/>
              <a:tailEnd type="none" w="med" len="med"/>
            </a:ln>
          </p:spPr>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2642"/>
                                        </p:tgtEl>
                                        <p:attrNameLst>
                                          <p:attrName>style.visibility</p:attrName>
                                        </p:attrNameLst>
                                      </p:cBhvr>
                                    </p:set>
                                    <p:animEffect transition="in" filter="dissolve">
                                      <p:cBhvr>
                                        <p:cTn id="7" dur="500"/>
                                        <p:tgtEl>
                                          <p:spTgt spid="1126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112646"/>
                                        </p:tgtEl>
                                        <p:attrNameLst>
                                          <p:attrName>style.visibility</p:attrName>
                                        </p:attrNameLst>
                                      </p:cBhvr>
                                    </p:set>
                                    <p:animEffect transition="in" filter="barn(outHorizontal)">
                                      <p:cBhvr>
                                        <p:cTn id="12" dur="500"/>
                                        <p:tgtEl>
                                          <p:spTgt spid="1126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2653"/>
                                        </p:tgtEl>
                                        <p:attrNameLst>
                                          <p:attrName>style.visibility</p:attrName>
                                        </p:attrNameLst>
                                      </p:cBhvr>
                                    </p:set>
                                    <p:animEffect transition="in" filter="wipe(up)">
                                      <p:cBhvr>
                                        <p:cTn id="17" dur="500"/>
                                        <p:tgtEl>
                                          <p:spTgt spid="112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13666" name="图片 113665" descr="R96A0272A"/>
          <p:cNvPicPr>
            <a:picLocks noChangeAspect="1"/>
          </p:cNvPicPr>
          <p:nvPr/>
        </p:nvPicPr>
        <p:blipFill>
          <a:blip r:embed="rId1"/>
          <a:stretch>
            <a:fillRect/>
          </a:stretch>
        </p:blipFill>
        <p:spPr>
          <a:xfrm>
            <a:off x="1524000" y="457200"/>
            <a:ext cx="6248400" cy="4592638"/>
          </a:xfrm>
          <a:prstGeom prst="rect">
            <a:avLst/>
          </a:prstGeom>
          <a:noFill/>
          <a:ln w="9525">
            <a:noFill/>
          </a:ln>
        </p:spPr>
      </p:pic>
      <p:sp>
        <p:nvSpPr>
          <p:cNvPr id="113667" name="矩形 113666"/>
          <p:cNvSpPr/>
          <p:nvPr/>
        </p:nvSpPr>
        <p:spPr>
          <a:xfrm>
            <a:off x="1828800" y="4419600"/>
            <a:ext cx="361950"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1</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13668" name="矩形 113667"/>
          <p:cNvSpPr/>
          <p:nvPr/>
        </p:nvSpPr>
        <p:spPr>
          <a:xfrm>
            <a:off x="3200400" y="4495800"/>
            <a:ext cx="361950"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13669" name="矩形 113668"/>
          <p:cNvSpPr/>
          <p:nvPr/>
        </p:nvSpPr>
        <p:spPr>
          <a:xfrm>
            <a:off x="4267200" y="4343400"/>
            <a:ext cx="895350" cy="519113"/>
          </a:xfrm>
          <a:prstGeom prst="rect">
            <a:avLst/>
          </a:prstGeom>
          <a:noFill/>
          <a:ln w="9525">
            <a:noFill/>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13670" name="矩形 113669"/>
          <p:cNvSpPr/>
          <p:nvPr/>
        </p:nvSpPr>
        <p:spPr>
          <a:xfrm>
            <a:off x="3581400" y="2133600"/>
            <a:ext cx="885825"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1.0</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13671" name="矩形 113670"/>
          <p:cNvSpPr/>
          <p:nvPr/>
        </p:nvSpPr>
        <p:spPr>
          <a:xfrm>
            <a:off x="5257800" y="2057400"/>
            <a:ext cx="885825"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1.0</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13672" name="矩形 113671"/>
          <p:cNvSpPr/>
          <p:nvPr/>
        </p:nvSpPr>
        <p:spPr>
          <a:xfrm>
            <a:off x="6629400" y="3962400"/>
            <a:ext cx="895350" cy="519113"/>
          </a:xfrm>
          <a:prstGeom prst="rect">
            <a:avLst/>
          </a:prstGeom>
          <a:noFill/>
          <a:ln w="9525">
            <a:noFill/>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13673" name="矩形 113672"/>
          <p:cNvSpPr/>
          <p:nvPr/>
        </p:nvSpPr>
        <p:spPr>
          <a:xfrm>
            <a:off x="6781800" y="2362200"/>
            <a:ext cx="895350" cy="519113"/>
          </a:xfrm>
          <a:prstGeom prst="rect">
            <a:avLst/>
          </a:prstGeom>
          <a:noFill/>
          <a:ln w="9525">
            <a:noFill/>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13674" name="直接连接符 113673"/>
          <p:cNvSpPr/>
          <p:nvPr/>
        </p:nvSpPr>
        <p:spPr>
          <a:xfrm>
            <a:off x="6477000" y="3375025"/>
            <a:ext cx="1371600" cy="0"/>
          </a:xfrm>
          <a:prstGeom prst="line">
            <a:avLst/>
          </a:prstGeom>
          <a:ln w="25400" cap="flat" cmpd="sng">
            <a:solidFill>
              <a:srgbClr val="FF0000"/>
            </a:solidFill>
            <a:prstDash val="solid"/>
            <a:headEnd type="none" w="med" len="med"/>
            <a:tailEnd type="none" w="med" len="med"/>
          </a:ln>
        </p:spPr>
      </p:sp>
      <p:sp>
        <p:nvSpPr>
          <p:cNvPr id="113675" name="矩形 113674"/>
          <p:cNvSpPr/>
          <p:nvPr/>
        </p:nvSpPr>
        <p:spPr>
          <a:xfrm>
            <a:off x="7848600" y="3200400"/>
            <a:ext cx="895350" cy="519113"/>
          </a:xfrm>
          <a:prstGeom prst="rect">
            <a:avLst/>
          </a:prstGeom>
          <a:noFill/>
          <a:ln w="9525">
            <a:noFill/>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悬空</a:t>
            </a:r>
            <a:endParaRPr lang="zh-CN" altLang="en-US" sz="2800" dirty="0">
              <a:solidFill>
                <a:schemeClr val="hlink"/>
              </a:solidFill>
              <a:latin typeface="Times New Roman" panose="02020603050405020304" pitchFamily="18" charset="0"/>
              <a:ea typeface="黑体" panose="02010609060101010101" pitchFamily="2" charset="-122"/>
            </a:endParaRPr>
          </a:p>
        </p:txBody>
      </p:sp>
      <p:grpSp>
        <p:nvGrpSpPr>
          <p:cNvPr id="113676" name="组合 113675"/>
          <p:cNvGrpSpPr/>
          <p:nvPr/>
        </p:nvGrpSpPr>
        <p:grpSpPr>
          <a:xfrm>
            <a:off x="457200" y="5105400"/>
            <a:ext cx="8183563" cy="738188"/>
            <a:chOff x="336" y="1968"/>
            <a:chExt cx="5155" cy="465"/>
          </a:xfrm>
        </p:grpSpPr>
        <p:sp>
          <p:nvSpPr>
            <p:cNvPr id="113677" name="矩形 113676"/>
            <p:cNvSpPr/>
            <p:nvPr/>
          </p:nvSpPr>
          <p:spPr>
            <a:xfrm>
              <a:off x="336" y="1968"/>
              <a:ext cx="5155" cy="465"/>
            </a:xfrm>
            <a:prstGeom prst="rect">
              <a:avLst/>
            </a:prstGeom>
            <a:solidFill>
              <a:srgbClr val="6C2706"/>
            </a:solidFill>
            <a:ln w="9525">
              <a:noFill/>
            </a:ln>
          </p:spPr>
          <p:txBody>
            <a:bodyPr wrap="none" lIns="198000" tIns="154800" rIns="198000" bIns="154800" anchor="t" anchorCtr="0">
              <a:spAutoFit/>
            </a:bodyPr>
            <a:p>
              <a:r>
                <a:rPr lang="zh-CN" altLang="en-US" sz="2800">
                  <a:solidFill>
                    <a:schemeClr val="bg1"/>
                  </a:solidFill>
                  <a:latin typeface="Times New Roman" panose="02020603050405020304" pitchFamily="18" charset="0"/>
                  <a:ea typeface="黑体" panose="02010609060101010101" pitchFamily="2" charset="-122"/>
                </a:rPr>
                <a:t>当</a:t>
              </a:r>
              <a:r>
                <a:rPr lang="en-US" altLang="zh-CN" sz="2800">
                  <a:solidFill>
                    <a:schemeClr val="bg1"/>
                  </a:solidFill>
                  <a:latin typeface="Times New Roman" panose="02020603050405020304" pitchFamily="18" charset="0"/>
                  <a:ea typeface="黑体" panose="02010609060101010101" pitchFamily="2" charset="-122"/>
                </a:rPr>
                <a:t>EN = 1</a:t>
              </a:r>
              <a:r>
                <a:rPr lang="zh-CN" altLang="en-US" sz="2800" dirty="0">
                  <a:solidFill>
                    <a:schemeClr val="bg1"/>
                  </a:solidFill>
                  <a:latin typeface="Times New Roman" panose="02020603050405020304" pitchFamily="18" charset="0"/>
                  <a:ea typeface="黑体" panose="02010609060101010101" pitchFamily="2" charset="-122"/>
                </a:rPr>
                <a:t>时，门电路输出端处于悬空的高阻状态。</a:t>
              </a:r>
              <a:endParaRPr lang="zh-CN" altLang="en-US" sz="2800" dirty="0">
                <a:solidFill>
                  <a:schemeClr val="bg1"/>
                </a:solidFill>
                <a:latin typeface="Times New Roman" panose="02020603050405020304" pitchFamily="18" charset="0"/>
                <a:ea typeface="黑体" panose="02010609060101010101" pitchFamily="2" charset="-122"/>
              </a:endParaRPr>
            </a:p>
          </p:txBody>
        </p:sp>
        <p:sp>
          <p:nvSpPr>
            <p:cNvPr id="113678" name="直接连接符 113677"/>
            <p:cNvSpPr/>
            <p:nvPr/>
          </p:nvSpPr>
          <p:spPr>
            <a:xfrm>
              <a:off x="672" y="2064"/>
              <a:ext cx="288" cy="0"/>
            </a:xfrm>
            <a:prstGeom prst="line">
              <a:avLst/>
            </a:prstGeom>
            <a:ln w="25400" cap="flat" cmpd="sng">
              <a:solidFill>
                <a:schemeClr val="tx1"/>
              </a:solidFill>
              <a:prstDash val="solid"/>
              <a:headEnd type="none" w="med" len="med"/>
              <a:tailEnd type="none" w="med" len="med"/>
            </a:ln>
          </p:spPr>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3666"/>
                                        </p:tgtEl>
                                        <p:attrNameLst>
                                          <p:attrName>style.visibility</p:attrName>
                                        </p:attrNameLst>
                                      </p:cBhvr>
                                    </p:set>
                                    <p:animEffect transition="in" filter="dissolve">
                                      <p:cBhvr>
                                        <p:cTn id="7" dur="500"/>
                                        <p:tgtEl>
                                          <p:spTgt spid="1136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3667">
                                            <p:txEl>
                                              <p:charRg st="4294967295" end="4294967295"/>
                                            </p:txEl>
                                          </p:spTgt>
                                        </p:tgtEl>
                                        <p:attrNameLst>
                                          <p:attrName>style.visibility</p:attrName>
                                        </p:attrNameLst>
                                      </p:cBhvr>
                                    </p:set>
                                    <p:anim calcmode="lin" valueType="num">
                                      <p:cBhvr>
                                        <p:cTn id="12" dur="500" fill="hold"/>
                                        <p:tgtEl>
                                          <p:spTgt spid="113667">
                                            <p:txEl>
                                              <p:charRg st="4294967295" end="4294967295"/>
                                            </p:txEl>
                                          </p:spTgt>
                                        </p:tgtEl>
                                        <p:attrNameLst>
                                          <p:attrName>ppt_x</p:attrName>
                                        </p:attrNameLst>
                                      </p:cBhvr>
                                      <p:tavLst>
                                        <p:tav tm="0">
                                          <p:val>
                                            <p:strVal val="0-#ppt_w/2"/>
                                          </p:val>
                                        </p:tav>
                                        <p:tav tm="100000">
                                          <p:val>
                                            <p:strVal val="#ppt_x"/>
                                          </p:val>
                                        </p:tav>
                                      </p:tavLst>
                                    </p:anim>
                                    <p:anim calcmode="lin" valueType="num">
                                      <p:cBhvr>
                                        <p:cTn id="13" dur="500" fill="hold"/>
                                        <p:tgtEl>
                                          <p:spTgt spid="113667">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42" fill="hold" grpId="0" nodeType="afterEffect">
                                  <p:stCondLst>
                                    <p:cond delay="0"/>
                                  </p:stCondLst>
                                  <p:childTnLst>
                                    <p:set>
                                      <p:cBhvr>
                                        <p:cTn id="16" dur="1" fill="hold">
                                          <p:stCondLst>
                                            <p:cond delay="0"/>
                                          </p:stCondLst>
                                        </p:cTn>
                                        <p:tgtEl>
                                          <p:spTgt spid="113668">
                                            <p:txEl>
                                              <p:charRg st="4294967295" end="4294967295"/>
                                            </p:txEl>
                                          </p:spTgt>
                                        </p:tgtEl>
                                        <p:attrNameLst>
                                          <p:attrName>style.visibility</p:attrName>
                                        </p:attrNameLst>
                                      </p:cBhvr>
                                    </p:set>
                                    <p:animEffect transition="in" filter="barn(outHorizontal)">
                                      <p:cBhvr>
                                        <p:cTn id="17" dur="500"/>
                                        <p:tgtEl>
                                          <p:spTgt spid="113668">
                                            <p:txEl>
                                              <p:charRg st="4294967295" end="4294967295"/>
                                            </p:txEl>
                                          </p:spTgt>
                                        </p:tgtEl>
                                      </p:cBhvr>
                                    </p:animEffect>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113669">
                                            <p:txEl>
                                              <p:charRg st="4294967295" end="4294967295"/>
                                            </p:txEl>
                                          </p:spTgt>
                                        </p:tgtEl>
                                        <p:attrNameLst>
                                          <p:attrName>style.visibility</p:attrName>
                                        </p:attrNameLst>
                                      </p:cBhvr>
                                    </p:set>
                                    <p:anim calcmode="lin" valueType="num">
                                      <p:cBhvr>
                                        <p:cTn id="21" dur="500" fill="hold"/>
                                        <p:tgtEl>
                                          <p:spTgt spid="113669">
                                            <p:txEl>
                                              <p:charRg st="4294967295" end="4294967295"/>
                                            </p:txEl>
                                          </p:spTgt>
                                        </p:tgtEl>
                                        <p:attrNameLst>
                                          <p:attrName>ppt_w</p:attrName>
                                        </p:attrNameLst>
                                      </p:cBhvr>
                                      <p:tavLst>
                                        <p:tav tm="0">
                                          <p:val>
                                            <p:fltVal val="0.0"/>
                                          </p:val>
                                        </p:tav>
                                        <p:tav tm="100000">
                                          <p:val>
                                            <p:strVal val="#ppt_w"/>
                                          </p:val>
                                        </p:tav>
                                      </p:tavLst>
                                    </p:anim>
                                    <p:anim calcmode="lin" valueType="num">
                                      <p:cBhvr>
                                        <p:cTn id="22" dur="500" fill="hold"/>
                                        <p:tgtEl>
                                          <p:spTgt spid="113669">
                                            <p:txEl>
                                              <p:charRg st="4294967295" end="4294967295"/>
                                            </p:txEl>
                                          </p:spTgt>
                                        </p:tgtEl>
                                        <p:attrNameLst>
                                          <p:attrName>ppt_h</p:attrName>
                                        </p:attrNameLst>
                                      </p:cBhvr>
                                      <p:tavLst>
                                        <p:tav tm="0">
                                          <p:val>
                                            <p:fltVal val="0.0"/>
                                          </p:val>
                                        </p:tav>
                                        <p:tav tm="100000">
                                          <p:val>
                                            <p:strVal val="#ppt_h"/>
                                          </p:val>
                                        </p:tav>
                                      </p:tavLst>
                                    </p:anim>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113671">
                                            <p:txEl>
                                              <p:charRg st="4294967295" end="4294967295"/>
                                            </p:txEl>
                                          </p:spTgt>
                                        </p:tgtEl>
                                        <p:attrNameLst>
                                          <p:attrName>style.visibility</p:attrName>
                                        </p:attrNameLst>
                                      </p:cBhvr>
                                    </p:set>
                                    <p:anim calcmode="lin" valueType="num">
                                      <p:cBhvr>
                                        <p:cTn id="26" dur="500" fill="hold"/>
                                        <p:tgtEl>
                                          <p:spTgt spid="113671">
                                            <p:txEl>
                                              <p:charRg st="4294967295" end="4294967295"/>
                                            </p:txEl>
                                          </p:spTgt>
                                        </p:tgtEl>
                                        <p:attrNameLst>
                                          <p:attrName>ppt_w</p:attrName>
                                        </p:attrNameLst>
                                      </p:cBhvr>
                                      <p:tavLst>
                                        <p:tav tm="0">
                                          <p:val>
                                            <p:fltVal val="0.0"/>
                                          </p:val>
                                        </p:tav>
                                        <p:tav tm="100000">
                                          <p:val>
                                            <p:strVal val="#ppt_w"/>
                                          </p:val>
                                        </p:tav>
                                      </p:tavLst>
                                    </p:anim>
                                    <p:anim calcmode="lin" valueType="num">
                                      <p:cBhvr>
                                        <p:cTn id="27" dur="500" fill="hold"/>
                                        <p:tgtEl>
                                          <p:spTgt spid="113671">
                                            <p:txEl>
                                              <p:charRg st="4294967295" end="4294967295"/>
                                            </p:txEl>
                                          </p:spTgt>
                                        </p:tgtEl>
                                        <p:attrNameLst>
                                          <p:attrName>ppt_h</p:attrName>
                                        </p:attrNameLst>
                                      </p:cBhvr>
                                      <p:tavLst>
                                        <p:tav tm="0">
                                          <p:val>
                                            <p:fltVal val="0.0"/>
                                          </p:val>
                                        </p:tav>
                                        <p:tav tm="100000">
                                          <p:val>
                                            <p:strVal val="#ppt_h"/>
                                          </p:val>
                                        </p:tav>
                                      </p:tavLst>
                                    </p:anim>
                                  </p:childTnLst>
                                </p:cTn>
                              </p:par>
                            </p:childTnLst>
                          </p:cTn>
                        </p:par>
                        <p:par>
                          <p:cTn id="28" fill="hold">
                            <p:stCondLst>
                              <p:cond delay="2000"/>
                            </p:stCondLst>
                            <p:childTnLst>
                              <p:par>
                                <p:cTn id="29" presetID="16" presetClass="entr" presetSubtype="26" fill="hold" grpId="0" nodeType="afterEffect">
                                  <p:stCondLst>
                                    <p:cond delay="0"/>
                                  </p:stCondLst>
                                  <p:childTnLst>
                                    <p:set>
                                      <p:cBhvr>
                                        <p:cTn id="30" dur="1" fill="hold">
                                          <p:stCondLst>
                                            <p:cond delay="0"/>
                                          </p:stCondLst>
                                        </p:cTn>
                                        <p:tgtEl>
                                          <p:spTgt spid="113673">
                                            <p:txEl>
                                              <p:charRg st="4294967295" end="4294967295"/>
                                            </p:txEl>
                                          </p:spTgt>
                                        </p:tgtEl>
                                        <p:attrNameLst>
                                          <p:attrName>style.visibility</p:attrName>
                                        </p:attrNameLst>
                                      </p:cBhvr>
                                    </p:set>
                                    <p:animEffect transition="in" filter="barn(inHorizontal)">
                                      <p:cBhvr>
                                        <p:cTn id="31" dur="500"/>
                                        <p:tgtEl>
                                          <p:spTgt spid="113673">
                                            <p:txEl>
                                              <p:charRg st="4294967295" end="429496729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113670">
                                            <p:txEl>
                                              <p:charRg st="4294967295" end="4294967295"/>
                                            </p:txEl>
                                          </p:spTgt>
                                        </p:tgtEl>
                                        <p:attrNameLst>
                                          <p:attrName>style.visibility</p:attrName>
                                        </p:attrNameLst>
                                      </p:cBhvr>
                                    </p:set>
                                    <p:animEffect transition="in" filter="barn(outHorizontal)">
                                      <p:cBhvr>
                                        <p:cTn id="36" dur="500"/>
                                        <p:tgtEl>
                                          <p:spTgt spid="113670">
                                            <p:txEl>
                                              <p:charRg st="4294967295" end="4294967295"/>
                                            </p:txEl>
                                          </p:spTgt>
                                        </p:tgtEl>
                                      </p:cBhvr>
                                    </p:animEffect>
                                  </p:childTnLst>
                                </p:cTn>
                              </p:par>
                            </p:childTnLst>
                          </p:cTn>
                        </p:par>
                        <p:par>
                          <p:cTn id="37" fill="hold">
                            <p:stCondLst>
                              <p:cond delay="500"/>
                            </p:stCondLst>
                            <p:childTnLst>
                              <p:par>
                                <p:cTn id="38" presetID="12" presetClass="entr" presetSubtype="4" fill="hold" grpId="0" nodeType="afterEffect">
                                  <p:stCondLst>
                                    <p:cond delay="0"/>
                                  </p:stCondLst>
                                  <p:childTnLst>
                                    <p:set>
                                      <p:cBhvr>
                                        <p:cTn id="39" dur="1" fill="hold">
                                          <p:stCondLst>
                                            <p:cond delay="0"/>
                                          </p:stCondLst>
                                        </p:cTn>
                                        <p:tgtEl>
                                          <p:spTgt spid="113672">
                                            <p:txEl>
                                              <p:charRg st="4294967295" end="4294967295"/>
                                            </p:txEl>
                                          </p:spTgt>
                                        </p:tgtEl>
                                        <p:attrNameLst>
                                          <p:attrName>style.visibility</p:attrName>
                                        </p:attrNameLst>
                                      </p:cBhvr>
                                    </p:set>
                                    <p:animEffect transition="in" filter="slide(fromBottom)">
                                      <p:cBhvr>
                                        <p:cTn id="40" dur="500"/>
                                        <p:tgtEl>
                                          <p:spTgt spid="113672">
                                            <p:txEl>
                                              <p:charRg st="4294967295" end="429496729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nodeType="clickEffect">
                                  <p:stCondLst>
                                    <p:cond delay="0"/>
                                  </p:stCondLst>
                                  <p:childTnLst>
                                    <p:set>
                                      <p:cBhvr>
                                        <p:cTn id="44" dur="1" fill="hold">
                                          <p:stCondLst>
                                            <p:cond delay="0"/>
                                          </p:stCondLst>
                                        </p:cTn>
                                        <p:tgtEl>
                                          <p:spTgt spid="113674"/>
                                        </p:tgtEl>
                                        <p:attrNameLst>
                                          <p:attrName>style.visibility</p:attrName>
                                        </p:attrNameLst>
                                      </p:cBhvr>
                                    </p:set>
                                    <p:animEffect transition="in" filter="barn(outHorizontal)">
                                      <p:cBhvr>
                                        <p:cTn id="45" dur="500"/>
                                        <p:tgtEl>
                                          <p:spTgt spid="113674"/>
                                        </p:tgtEl>
                                      </p:cBhvr>
                                    </p:animEffect>
                                  </p:childTnLst>
                                </p:cTn>
                              </p:par>
                            </p:childTnLst>
                          </p:cTn>
                        </p:par>
                        <p:par>
                          <p:cTn id="46" fill="hold">
                            <p:stCondLst>
                              <p:cond delay="500"/>
                            </p:stCondLst>
                            <p:childTnLst>
                              <p:par>
                                <p:cTn id="47" presetID="16" presetClass="entr" presetSubtype="42" fill="hold" grpId="0" nodeType="afterEffect">
                                  <p:stCondLst>
                                    <p:cond delay="0"/>
                                  </p:stCondLst>
                                  <p:childTnLst>
                                    <p:set>
                                      <p:cBhvr>
                                        <p:cTn id="48" dur="1" fill="hold">
                                          <p:stCondLst>
                                            <p:cond delay="0"/>
                                          </p:stCondLst>
                                        </p:cTn>
                                        <p:tgtEl>
                                          <p:spTgt spid="113675">
                                            <p:txEl>
                                              <p:charRg st="4294967295" end="4294967295"/>
                                            </p:txEl>
                                          </p:spTgt>
                                        </p:tgtEl>
                                        <p:attrNameLst>
                                          <p:attrName>style.visibility</p:attrName>
                                        </p:attrNameLst>
                                      </p:cBhvr>
                                    </p:set>
                                    <p:animEffect transition="in" filter="barn(outHorizontal)">
                                      <p:cBhvr>
                                        <p:cTn id="49" dur="500"/>
                                        <p:tgtEl>
                                          <p:spTgt spid="113675">
                                            <p:txEl>
                                              <p:charRg st="4294967295" end="429496729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13676"/>
                                        </p:tgtEl>
                                        <p:attrNameLst>
                                          <p:attrName>style.visibility</p:attrName>
                                        </p:attrNameLst>
                                      </p:cBhvr>
                                    </p:set>
                                    <p:animEffect transition="in" filter="wipe(up)">
                                      <p:cBhvr>
                                        <p:cTn id="54" dur="500"/>
                                        <p:tgtEl>
                                          <p:spTgt spid="113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nimBg="1" advAuto="0"/>
      <p:bldP spid="113668" grpId="0" animBg="1" advAuto="0"/>
      <p:bldP spid="113669" grpId="0" animBg="1" advAuto="0"/>
      <p:bldP spid="113671" grpId="0" animBg="1" advAuto="0"/>
      <p:bldP spid="113673" grpId="0" animBg="1" advAuto="0"/>
      <p:bldP spid="113670" grpId="0" animBg="1" advAuto="0"/>
      <p:bldP spid="113672" grpId="0" animBg="1" advAuto="0"/>
      <p:bldP spid="113675" grpId="0" animBg="1" advAuto="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114690" name="组合 114689"/>
          <p:cNvGrpSpPr/>
          <p:nvPr/>
        </p:nvGrpSpPr>
        <p:grpSpPr>
          <a:xfrm>
            <a:off x="2895600" y="3733800"/>
            <a:ext cx="3841750" cy="2590800"/>
            <a:chOff x="1824" y="2352"/>
            <a:chExt cx="2420" cy="1632"/>
          </a:xfrm>
        </p:grpSpPr>
        <p:graphicFrame>
          <p:nvGraphicFramePr>
            <p:cNvPr id="114691" name="对象 114690"/>
            <p:cNvGraphicFramePr/>
            <p:nvPr/>
          </p:nvGraphicFramePr>
          <p:xfrm>
            <a:off x="1872" y="2352"/>
            <a:ext cx="2304" cy="1239"/>
          </p:xfrm>
          <a:graphic>
            <a:graphicData uri="http://schemas.openxmlformats.org/presentationml/2006/ole">
              <mc:AlternateContent xmlns:mc="http://schemas.openxmlformats.org/markup-compatibility/2006">
                <mc:Choice xmlns:v="urn:schemas-microsoft-com:vml" Requires="v">
                  <p:oleObj spid="_x0000_s3083" name="" r:id="rId1" imgW="8420100" imgH="4524375" progId="Paint.Picture">
                    <p:embed/>
                  </p:oleObj>
                </mc:Choice>
                <mc:Fallback>
                  <p:oleObj name="" r:id="rId1" imgW="8420100" imgH="4524375" progId="Paint.Picture">
                    <p:embed/>
                    <p:pic>
                      <p:nvPicPr>
                        <p:cNvPr id="0" name="图片 3082"/>
                        <p:cNvPicPr/>
                        <p:nvPr/>
                      </p:nvPicPr>
                      <p:blipFill>
                        <a:blip r:embed="rId2"/>
                        <a:stretch>
                          <a:fillRect/>
                        </a:stretch>
                      </p:blipFill>
                      <p:spPr>
                        <a:xfrm>
                          <a:off x="1872" y="2352"/>
                          <a:ext cx="2304" cy="1239"/>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114692" name="矩形 114691"/>
            <p:cNvSpPr/>
            <p:nvPr/>
          </p:nvSpPr>
          <p:spPr>
            <a:xfrm>
              <a:off x="1824" y="3696"/>
              <a:ext cx="2420" cy="288"/>
            </a:xfrm>
            <a:prstGeom prst="rect">
              <a:avLst/>
            </a:prstGeom>
            <a:noFill/>
            <a:ln w="9525">
              <a:noFill/>
            </a:ln>
          </p:spPr>
          <p:txBody>
            <a:bodyPr wrap="none" anchor="t" anchorCtr="0">
              <a:spAutoFit/>
            </a:bodyPr>
            <a:p>
              <a:r>
                <a:rPr lang="zh-CN" altLang="en-US" dirty="0">
                  <a:latin typeface="Times New Roman" panose="02020603050405020304" pitchFamily="18" charset="0"/>
                  <a:ea typeface="黑体" panose="02010609060101010101" pitchFamily="2" charset="-122"/>
                </a:rPr>
                <a:t>控制端高电平有效的三态门</a:t>
              </a:r>
              <a:endParaRPr lang="zh-CN" altLang="en-US" dirty="0">
                <a:latin typeface="Times New Roman" panose="02020603050405020304" pitchFamily="18" charset="0"/>
                <a:ea typeface="黑体" panose="02010609060101010101" pitchFamily="2" charset="-122"/>
              </a:endParaRPr>
            </a:p>
          </p:txBody>
        </p:sp>
      </p:grpSp>
      <p:sp>
        <p:nvSpPr>
          <p:cNvPr id="114693" name="矩形 114692"/>
          <p:cNvSpPr/>
          <p:nvPr/>
        </p:nvSpPr>
        <p:spPr>
          <a:xfrm>
            <a:off x="685800" y="354013"/>
            <a:ext cx="2139950" cy="604837"/>
          </a:xfrm>
          <a:prstGeom prst="rect">
            <a:avLst/>
          </a:prstGeom>
          <a:noFill/>
          <a:ln w="9525">
            <a:noFill/>
          </a:ln>
        </p:spPr>
        <p:txBody>
          <a:bodyPr wrap="none" anchor="t" anchorCtr="0">
            <a:spAutoFit/>
          </a:bodyPr>
          <a:p>
            <a:pPr>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逻辑符号</a:t>
            </a:r>
            <a:endParaRPr lang="zh-CN" altLang="en-US" sz="2800" dirty="0">
              <a:latin typeface="黑体" panose="02010609060101010101" pitchFamily="2" charset="-122"/>
              <a:ea typeface="黑体" panose="02010609060101010101" pitchFamily="2" charset="-122"/>
            </a:endParaRPr>
          </a:p>
        </p:txBody>
      </p:sp>
      <p:grpSp>
        <p:nvGrpSpPr>
          <p:cNvPr id="114694" name="组合 114693"/>
          <p:cNvGrpSpPr/>
          <p:nvPr/>
        </p:nvGrpSpPr>
        <p:grpSpPr>
          <a:xfrm>
            <a:off x="2895600" y="914400"/>
            <a:ext cx="3841750" cy="2590800"/>
            <a:chOff x="1824" y="576"/>
            <a:chExt cx="2420" cy="1632"/>
          </a:xfrm>
        </p:grpSpPr>
        <p:graphicFrame>
          <p:nvGraphicFramePr>
            <p:cNvPr id="114695" name="对象 114694"/>
            <p:cNvGraphicFramePr/>
            <p:nvPr/>
          </p:nvGraphicFramePr>
          <p:xfrm>
            <a:off x="1824" y="576"/>
            <a:ext cx="2329" cy="1256"/>
          </p:xfrm>
          <a:graphic>
            <a:graphicData uri="http://schemas.openxmlformats.org/presentationml/2006/ole">
              <mc:AlternateContent xmlns:mc="http://schemas.openxmlformats.org/markup-compatibility/2006">
                <mc:Choice xmlns:v="urn:schemas-microsoft-com:vml" Requires="v">
                  <p:oleObj spid="_x0000_s3082" name="" r:id="rId3" imgW="8305800" imgH="4476750" progId="Paint.Picture">
                    <p:embed/>
                  </p:oleObj>
                </mc:Choice>
                <mc:Fallback>
                  <p:oleObj name="" r:id="rId3" imgW="8305800" imgH="4476750" progId="Paint.Picture">
                    <p:embed/>
                    <p:pic>
                      <p:nvPicPr>
                        <p:cNvPr id="0" name="图片 3081"/>
                        <p:cNvPicPr/>
                        <p:nvPr/>
                      </p:nvPicPr>
                      <p:blipFill>
                        <a:blip r:embed="rId4"/>
                        <a:stretch>
                          <a:fillRect/>
                        </a:stretch>
                      </p:blipFill>
                      <p:spPr>
                        <a:xfrm>
                          <a:off x="1824" y="576"/>
                          <a:ext cx="2329" cy="1256"/>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114696" name="矩形 114695"/>
            <p:cNvSpPr/>
            <p:nvPr/>
          </p:nvSpPr>
          <p:spPr>
            <a:xfrm>
              <a:off x="1824" y="1920"/>
              <a:ext cx="2420" cy="288"/>
            </a:xfrm>
            <a:prstGeom prst="rect">
              <a:avLst/>
            </a:prstGeom>
            <a:noFill/>
            <a:ln w="9525">
              <a:noFill/>
            </a:ln>
          </p:spPr>
          <p:txBody>
            <a:bodyPr wrap="none" anchor="t" anchorCtr="0">
              <a:spAutoFit/>
            </a:bodyPr>
            <a:p>
              <a:r>
                <a:rPr lang="zh-CN" altLang="en-US" dirty="0">
                  <a:latin typeface="Times New Roman" panose="02020603050405020304" pitchFamily="18" charset="0"/>
                  <a:ea typeface="黑体" panose="02010609060101010101" pitchFamily="2" charset="-122"/>
                </a:rPr>
                <a:t>控制端低电平有效的三态门</a:t>
              </a:r>
              <a:endParaRPr lang="zh-CN" altLang="en-US" dirty="0">
                <a:latin typeface="Times New Roman" panose="02020603050405020304" pitchFamily="18" charset="0"/>
                <a:ea typeface="黑体" panose="02010609060101010101" pitchFamily="2" charset="-122"/>
              </a:endParaRPr>
            </a:p>
          </p:txBody>
        </p:sp>
      </p:grpSp>
      <p:sp>
        <p:nvSpPr>
          <p:cNvPr id="114697" name="圆角矩形标注 114696"/>
          <p:cNvSpPr/>
          <p:nvPr/>
        </p:nvSpPr>
        <p:spPr>
          <a:xfrm>
            <a:off x="6858000" y="1981200"/>
            <a:ext cx="1981200" cy="1524000"/>
          </a:xfrm>
          <a:prstGeom prst="wedgeRoundRectCallout">
            <a:avLst>
              <a:gd name="adj1" fmla="val -126361"/>
              <a:gd name="adj2" fmla="val -55417"/>
              <a:gd name="adj3" fmla="val 16667"/>
            </a:avLst>
          </a:prstGeom>
          <a:gradFill rotWithShape="0">
            <a:gsLst>
              <a:gs pos="0">
                <a:srgbClr val="3333CC"/>
              </a:gs>
              <a:gs pos="100000">
                <a:srgbClr val="A66300"/>
              </a:gs>
            </a:gsLst>
            <a:lin ang="5400000" scaled="1"/>
            <a:tileRect/>
          </a:gradFill>
          <a:ln w="9525" cap="flat" cmpd="sng">
            <a:solidFill>
              <a:srgbClr val="FF99CC"/>
            </a:solidFill>
            <a:prstDash val="solid"/>
            <a:miter/>
            <a:headEnd type="none" w="med" len="med"/>
            <a:tailEnd type="none" w="med" len="med"/>
          </a:ln>
        </p:spPr>
        <p:txBody>
          <a:bodyPr/>
          <a:p>
            <a:pPr algn="ctr"/>
            <a:r>
              <a:rPr lang="zh-CN" altLang="en-US" sz="2800" dirty="0">
                <a:solidFill>
                  <a:schemeClr val="bg1"/>
                </a:solidFill>
                <a:latin typeface="黑体" panose="02010609060101010101" pitchFamily="2" charset="-122"/>
                <a:ea typeface="黑体" panose="02010609060101010101" pitchFamily="2" charset="-122"/>
              </a:rPr>
              <a:t>用“</a:t>
            </a:r>
            <a:r>
              <a:rPr lang="en-US" altLang="zh-CN" sz="2800" b="1" dirty="0">
                <a:solidFill>
                  <a:schemeClr val="bg1"/>
                </a:solidFill>
                <a:latin typeface="黑体" panose="02010609060101010101" pitchFamily="2" charset="-122"/>
                <a:ea typeface="黑体" panose="02010609060101010101" pitchFamily="2" charset="-122"/>
              </a:rPr>
              <a:t>▽</a:t>
            </a:r>
            <a:r>
              <a:rPr lang="en-US" altLang="zh-CN" sz="2800" dirty="0">
                <a:solidFill>
                  <a:schemeClr val="bg1"/>
                </a:solidFill>
                <a:latin typeface="黑体" panose="02010609060101010101" pitchFamily="2" charset="-122"/>
                <a:ea typeface="黑体" panose="02010609060101010101" pitchFamily="2" charset="-122"/>
              </a:rPr>
              <a:t>”</a:t>
            </a:r>
            <a:r>
              <a:rPr lang="zh-CN" altLang="en-US" sz="2800" dirty="0">
                <a:solidFill>
                  <a:schemeClr val="bg1"/>
                </a:solidFill>
                <a:latin typeface="黑体" panose="02010609060101010101" pitchFamily="2" charset="-122"/>
                <a:ea typeface="黑体" panose="02010609060101010101" pitchFamily="2" charset="-122"/>
              </a:rPr>
              <a:t>表示输出为三态。</a:t>
            </a:r>
            <a:endParaRPr lang="zh-CN" altLang="en-US" sz="2800" dirty="0">
              <a:solidFill>
                <a:schemeClr val="bg1"/>
              </a:solidFill>
              <a:latin typeface="黑体" panose="02010609060101010101" pitchFamily="2" charset="-122"/>
              <a:ea typeface="黑体" panose="02010609060101010101" pitchFamily="2" charset="-122"/>
            </a:endParaRPr>
          </a:p>
        </p:txBody>
      </p:sp>
      <p:grpSp>
        <p:nvGrpSpPr>
          <p:cNvPr id="114698" name="组合 114697"/>
          <p:cNvGrpSpPr/>
          <p:nvPr/>
        </p:nvGrpSpPr>
        <p:grpSpPr>
          <a:xfrm>
            <a:off x="533400" y="4876800"/>
            <a:ext cx="4572000" cy="1017588"/>
            <a:chOff x="336" y="3072"/>
            <a:chExt cx="2880" cy="641"/>
          </a:xfrm>
        </p:grpSpPr>
        <p:sp>
          <p:nvSpPr>
            <p:cNvPr id="114699" name="椭圆 114698"/>
            <p:cNvSpPr/>
            <p:nvPr/>
          </p:nvSpPr>
          <p:spPr>
            <a:xfrm>
              <a:off x="1824" y="3072"/>
              <a:ext cx="1392" cy="432"/>
            </a:xfrm>
            <a:prstGeom prst="ellipse">
              <a:avLst/>
            </a:prstGeom>
            <a:noFill/>
            <a:ln w="25400" cap="flat" cmpd="sng">
              <a:solidFill>
                <a:srgbClr val="FF0000"/>
              </a:solidFill>
              <a:prstDash val="solid"/>
              <a:headEnd type="none" w="med" len="med"/>
              <a:tailEnd type="none" w="med" len="med"/>
            </a:ln>
          </p:spPr>
          <p:txBody>
            <a:bodyPr/>
            <a:p>
              <a:endParaRPr lang="zh-CN" altLang="en-US"/>
            </a:p>
          </p:txBody>
        </p:sp>
        <p:sp>
          <p:nvSpPr>
            <p:cNvPr id="114700" name="圆角矩形标注 114699"/>
            <p:cNvSpPr/>
            <p:nvPr/>
          </p:nvSpPr>
          <p:spPr>
            <a:xfrm>
              <a:off x="336" y="3312"/>
              <a:ext cx="1392" cy="401"/>
            </a:xfrm>
            <a:prstGeom prst="wedgeRoundRectCallout">
              <a:avLst>
                <a:gd name="adj1" fmla="val 58259"/>
                <a:gd name="adj2" fmla="val -66708"/>
                <a:gd name="adj3" fmla="val 16667"/>
              </a:avLst>
            </a:prstGeom>
            <a:gradFill rotWithShape="0">
              <a:gsLst>
                <a:gs pos="0">
                  <a:srgbClr val="6C006C"/>
                </a:gs>
                <a:gs pos="100000">
                  <a:srgbClr val="333399"/>
                </a:gs>
              </a:gsLst>
              <a:lin ang="0" scaled="1"/>
              <a:tileRect/>
            </a:gradFill>
            <a:ln w="9525" cap="flat" cmpd="sng">
              <a:solidFill>
                <a:srgbClr val="FFCC00"/>
              </a:solidFill>
              <a:prstDash val="solid"/>
              <a:miter/>
              <a:headEnd type="none" w="med" len="med"/>
              <a:tailEnd type="none" w="med" len="med"/>
            </a:ln>
          </p:spPr>
          <p:txBody>
            <a:bodyPr tIns="82800" bIns="82800">
              <a:spAutoFit/>
            </a:bodyPr>
            <a:p>
              <a:pPr algn="ctr"/>
              <a:r>
                <a:rPr lang="zh-CN" altLang="en-US" sz="2800" dirty="0">
                  <a:solidFill>
                    <a:schemeClr val="bg1"/>
                  </a:solidFill>
                  <a:latin typeface="黑体" panose="02010609060101010101" pitchFamily="2" charset="-122"/>
                  <a:ea typeface="黑体" panose="02010609060101010101" pitchFamily="2" charset="-122"/>
                </a:rPr>
                <a:t>高电平有效</a:t>
              </a:r>
              <a:endParaRPr lang="zh-CN" altLang="en-US" sz="2800" dirty="0">
                <a:solidFill>
                  <a:schemeClr val="bg1"/>
                </a:solidFill>
                <a:latin typeface="黑体" panose="02010609060101010101" pitchFamily="2" charset="-122"/>
                <a:ea typeface="黑体" panose="02010609060101010101" pitchFamily="2" charset="-122"/>
              </a:endParaRPr>
            </a:p>
          </p:txBody>
        </p:sp>
      </p:grpSp>
      <p:grpSp>
        <p:nvGrpSpPr>
          <p:cNvPr id="114701" name="组合 114700"/>
          <p:cNvGrpSpPr/>
          <p:nvPr/>
        </p:nvGrpSpPr>
        <p:grpSpPr>
          <a:xfrm>
            <a:off x="457200" y="1981200"/>
            <a:ext cx="4572000" cy="1017588"/>
            <a:chOff x="288" y="1248"/>
            <a:chExt cx="2880" cy="641"/>
          </a:xfrm>
        </p:grpSpPr>
        <p:sp>
          <p:nvSpPr>
            <p:cNvPr id="114702" name="椭圆 114701"/>
            <p:cNvSpPr/>
            <p:nvPr/>
          </p:nvSpPr>
          <p:spPr>
            <a:xfrm>
              <a:off x="1776" y="1248"/>
              <a:ext cx="1392" cy="432"/>
            </a:xfrm>
            <a:prstGeom prst="ellipse">
              <a:avLst/>
            </a:prstGeom>
            <a:noFill/>
            <a:ln w="25400" cap="flat" cmpd="sng">
              <a:solidFill>
                <a:srgbClr val="FF0000"/>
              </a:solidFill>
              <a:prstDash val="solid"/>
              <a:headEnd type="none" w="med" len="med"/>
              <a:tailEnd type="none" w="med" len="med"/>
            </a:ln>
          </p:spPr>
          <p:txBody>
            <a:bodyPr/>
            <a:p>
              <a:endParaRPr lang="zh-CN" altLang="en-US"/>
            </a:p>
          </p:txBody>
        </p:sp>
        <p:sp>
          <p:nvSpPr>
            <p:cNvPr id="114703" name="圆角矩形标注 114702"/>
            <p:cNvSpPr/>
            <p:nvPr/>
          </p:nvSpPr>
          <p:spPr>
            <a:xfrm>
              <a:off x="288" y="1488"/>
              <a:ext cx="1392" cy="401"/>
            </a:xfrm>
            <a:prstGeom prst="wedgeRoundRectCallout">
              <a:avLst>
                <a:gd name="adj1" fmla="val 58259"/>
                <a:gd name="adj2" fmla="val -66708"/>
                <a:gd name="adj3" fmla="val 16667"/>
              </a:avLst>
            </a:prstGeom>
            <a:gradFill rotWithShape="0">
              <a:gsLst>
                <a:gs pos="0">
                  <a:srgbClr val="6C006C"/>
                </a:gs>
                <a:gs pos="100000">
                  <a:srgbClr val="333399"/>
                </a:gs>
              </a:gsLst>
              <a:lin ang="0" scaled="1"/>
              <a:tileRect/>
            </a:gradFill>
            <a:ln w="9525" cap="flat" cmpd="sng">
              <a:solidFill>
                <a:srgbClr val="FFCC00"/>
              </a:solidFill>
              <a:prstDash val="solid"/>
              <a:miter/>
              <a:headEnd type="none" w="med" len="med"/>
              <a:tailEnd type="none" w="med" len="med"/>
            </a:ln>
          </p:spPr>
          <p:txBody>
            <a:bodyPr tIns="82800" bIns="82800">
              <a:spAutoFit/>
            </a:bodyPr>
            <a:p>
              <a:pPr algn="ctr"/>
              <a:r>
                <a:rPr lang="zh-CN" altLang="en-US" sz="2800" dirty="0">
                  <a:solidFill>
                    <a:schemeClr val="bg1"/>
                  </a:solidFill>
                  <a:latin typeface="黑体" panose="02010609060101010101" pitchFamily="2" charset="-122"/>
                  <a:ea typeface="黑体" panose="02010609060101010101" pitchFamily="2" charset="-122"/>
                </a:rPr>
                <a:t>低电平有效</a:t>
              </a:r>
              <a:endParaRPr lang="zh-CN" altLang="en-US" sz="2800" dirty="0">
                <a:solidFill>
                  <a:schemeClr val="bg1"/>
                </a:solidFill>
                <a:latin typeface="黑体" panose="02010609060101010101" pitchFamily="2" charset="-122"/>
                <a:ea typeface="黑体" panose="02010609060101010101" pitchFamily="2" charset="-122"/>
              </a:endParaRPr>
            </a:p>
          </p:txBody>
        </p:sp>
      </p:gr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14694"/>
                                        </p:tgtEl>
                                        <p:attrNameLst>
                                          <p:attrName>style.visibility</p:attrName>
                                        </p:attrNameLst>
                                      </p:cBhvr>
                                    </p:set>
                                    <p:animEffect transition="in" filter="box(in)">
                                      <p:cBhvr>
                                        <p:cTn id="7" dur="500"/>
                                        <p:tgtEl>
                                          <p:spTgt spid="11469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14701"/>
                                        </p:tgtEl>
                                        <p:attrNameLst>
                                          <p:attrName>style.visibility</p:attrName>
                                        </p:attrNameLst>
                                      </p:cBhvr>
                                    </p:set>
                                    <p:animEffect transition="in" filter="dissolve">
                                      <p:cBhvr>
                                        <p:cTn id="11" dur="500"/>
                                        <p:tgtEl>
                                          <p:spTgt spid="11470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nodeType="clickEffect">
                                  <p:stCondLst>
                                    <p:cond delay="0"/>
                                  </p:stCondLst>
                                  <p:childTnLst>
                                    <p:set>
                                      <p:cBhvr>
                                        <p:cTn id="15" dur="1" fill="hold">
                                          <p:stCondLst>
                                            <p:cond delay="0"/>
                                          </p:stCondLst>
                                        </p:cTn>
                                        <p:tgtEl>
                                          <p:spTgt spid="114690"/>
                                        </p:tgtEl>
                                        <p:attrNameLst>
                                          <p:attrName>style.visibility</p:attrName>
                                        </p:attrNameLst>
                                      </p:cBhvr>
                                    </p:set>
                                    <p:animEffect transition="in" filter="slide(fromLeft)">
                                      <p:cBhvr>
                                        <p:cTn id="16" dur="500"/>
                                        <p:tgtEl>
                                          <p:spTgt spid="114690"/>
                                        </p:tgtEl>
                                      </p:cBhvr>
                                    </p:animEffect>
                                  </p:childTnLst>
                                </p:cTn>
                              </p:par>
                            </p:childTnLst>
                          </p:cTn>
                        </p:par>
                        <p:par>
                          <p:cTn id="17" fill="hold">
                            <p:stCondLst>
                              <p:cond delay="500"/>
                            </p:stCondLst>
                            <p:childTnLst>
                              <p:par>
                                <p:cTn id="18" presetID="16" presetClass="entr" presetSubtype="42" fill="hold" nodeType="afterEffect">
                                  <p:stCondLst>
                                    <p:cond delay="0"/>
                                  </p:stCondLst>
                                  <p:childTnLst>
                                    <p:set>
                                      <p:cBhvr>
                                        <p:cTn id="19" dur="1" fill="hold">
                                          <p:stCondLst>
                                            <p:cond delay="0"/>
                                          </p:stCondLst>
                                        </p:cTn>
                                        <p:tgtEl>
                                          <p:spTgt spid="114698"/>
                                        </p:tgtEl>
                                        <p:attrNameLst>
                                          <p:attrName>style.visibility</p:attrName>
                                        </p:attrNameLst>
                                      </p:cBhvr>
                                    </p:set>
                                    <p:animEffect transition="in" filter="barn(outHorizontal)">
                                      <p:cBhvr>
                                        <p:cTn id="20" dur="500"/>
                                        <p:tgtEl>
                                          <p:spTgt spid="11469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114697">
                                            <p:txEl>
                                              <p:charRg st="4294967295" end="4294967295"/>
                                            </p:txEl>
                                          </p:spTgt>
                                        </p:tgtEl>
                                        <p:attrNameLst>
                                          <p:attrName>style.visibility</p:attrName>
                                        </p:attrNameLst>
                                      </p:cBhvr>
                                    </p:set>
                                    <p:animEffect transition="in" filter="barn(outHorizontal)">
                                      <p:cBhvr>
                                        <p:cTn id="25" dur="500"/>
                                        <p:tgtEl>
                                          <p:spTgt spid="114697">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7" grpId="0" bldLvl="0" animBg="1" advAuto="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15714" name="矩形 115713"/>
          <p:cNvSpPr/>
          <p:nvPr/>
        </p:nvSpPr>
        <p:spPr>
          <a:xfrm>
            <a:off x="609600" y="228600"/>
            <a:ext cx="6051550"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2</a:t>
            </a:r>
            <a:r>
              <a:rPr lang="zh-CN" altLang="en-US" sz="2800" dirty="0">
                <a:solidFill>
                  <a:schemeClr val="accent1"/>
                </a:solidFill>
                <a:latin typeface="黑体" panose="02010609060101010101" pitchFamily="2" charset="-122"/>
                <a:ea typeface="黑体" panose="02010609060101010101" pitchFamily="2" charset="-122"/>
              </a:rPr>
              <a:t>．三态门的主要应用</a:t>
            </a:r>
            <a:r>
              <a:rPr lang="zh-CN" altLang="en-US" sz="2800" dirty="0">
                <a:latin typeface="黑体" panose="02010609060101010101" pitchFamily="2" charset="-122"/>
                <a:ea typeface="黑体" panose="02010609060101010101" pitchFamily="2" charset="-122"/>
              </a:rPr>
              <a:t>－实现总线传输</a:t>
            </a:r>
            <a:endParaRPr lang="zh-CN" altLang="en-US" sz="2800" dirty="0">
              <a:latin typeface="黑体" panose="02010609060101010101" pitchFamily="2" charset="-122"/>
              <a:ea typeface="黑体" panose="02010609060101010101" pitchFamily="2" charset="-122"/>
            </a:endParaRPr>
          </a:p>
        </p:txBody>
      </p:sp>
      <p:sp>
        <p:nvSpPr>
          <p:cNvPr id="115715" name="矩形 115714"/>
          <p:cNvSpPr/>
          <p:nvPr/>
        </p:nvSpPr>
        <p:spPr>
          <a:xfrm>
            <a:off x="533400" y="914400"/>
            <a:ext cx="3505200" cy="24415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要求各门的控制端</a:t>
            </a:r>
            <a:r>
              <a:rPr lang="en-US" altLang="zh-CN" sz="2800" b="1">
                <a:latin typeface="Times New Roman" panose="02020603050405020304" pitchFamily="18" charset="0"/>
                <a:ea typeface="黑体" panose="02010609060101010101" pitchFamily="2" charset="-122"/>
              </a:rPr>
              <a:t>EN</a:t>
            </a:r>
            <a:r>
              <a:rPr lang="zh-CN" altLang="en-US" sz="2800" dirty="0">
                <a:latin typeface="黑体" panose="02010609060101010101" pitchFamily="2" charset="-122"/>
                <a:ea typeface="黑体" panose="02010609060101010101" pitchFamily="2" charset="-122"/>
              </a:rPr>
              <a:t>轮流为高电平，且在任何时刻只有一个门的控制端为高电平。</a:t>
            </a:r>
            <a:endParaRPr lang="zh-CN" altLang="en-US" sz="2800" dirty="0">
              <a:latin typeface="黑体" panose="02010609060101010101" pitchFamily="2" charset="-122"/>
              <a:ea typeface="黑体" panose="02010609060101010101" pitchFamily="2" charset="-122"/>
            </a:endParaRPr>
          </a:p>
        </p:txBody>
      </p:sp>
      <p:pic>
        <p:nvPicPr>
          <p:cNvPr id="115716" name="文本占位符 115715" descr="R96A0273"/>
          <p:cNvPicPr>
            <a:picLocks noChangeAspect="1"/>
          </p:cNvPicPr>
          <p:nvPr>
            <p:ph type="body" idx="1"/>
          </p:nvPr>
        </p:nvPicPr>
        <p:blipFill>
          <a:blip r:embed="rId1"/>
          <a:stretch>
            <a:fillRect/>
          </a:stretch>
        </p:blipFill>
        <p:spPr>
          <a:xfrm>
            <a:off x="4419600" y="914400"/>
            <a:ext cx="4038600" cy="4824413"/>
          </a:xfrm>
          <a:ln w="19050">
            <a:solidFill>
              <a:srgbClr val="00FF00"/>
            </a:solidFill>
            <a:miter/>
          </a:ln>
        </p:spPr>
      </p:pic>
      <p:sp>
        <p:nvSpPr>
          <p:cNvPr id="115717" name="矩形 115716"/>
          <p:cNvSpPr/>
          <p:nvPr/>
        </p:nvSpPr>
        <p:spPr>
          <a:xfrm>
            <a:off x="4191000" y="5758815"/>
            <a:ext cx="4654550"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用三态门实现总线传输 </a:t>
            </a:r>
            <a:endParaRPr lang="zh-CN" altLang="en-US" dirty="0">
              <a:latin typeface="黑体" panose="02010609060101010101" pitchFamily="2" charset="-122"/>
              <a:ea typeface="黑体" panose="02010609060101010101" pitchFamily="2" charset="-122"/>
            </a:endParaRPr>
          </a:p>
        </p:txBody>
      </p:sp>
      <p:sp>
        <p:nvSpPr>
          <p:cNvPr id="115718" name="矩形 115717"/>
          <p:cNvSpPr/>
          <p:nvPr/>
        </p:nvSpPr>
        <p:spPr>
          <a:xfrm>
            <a:off x="609600" y="3429000"/>
            <a:ext cx="3505200" cy="19716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如有</a:t>
            </a:r>
            <a:r>
              <a:rPr lang="en-US" altLang="zh-CN" sz="2800" b="1" dirty="0">
                <a:latin typeface="Times New Roman" panose="02020603050405020304" pitchFamily="18" charset="0"/>
                <a:ea typeface="黑体" panose="02010609060101010101" pitchFamily="2" charset="-122"/>
              </a:rPr>
              <a:t>8</a:t>
            </a:r>
            <a:r>
              <a:rPr lang="zh-CN" altLang="en-US" sz="2800" dirty="0">
                <a:latin typeface="Times New Roman" panose="02020603050405020304" pitchFamily="18" charset="0"/>
                <a:ea typeface="黑体" panose="02010609060101010101" pitchFamily="2" charset="-122"/>
              </a:rPr>
              <a:t>个门，则</a:t>
            </a:r>
            <a:r>
              <a:rPr lang="en-US" altLang="zh-CN" sz="2800" b="1" dirty="0">
                <a:latin typeface="Times New Roman" panose="02020603050405020304" pitchFamily="18" charset="0"/>
                <a:ea typeface="黑体" panose="02010609060101010101" pitchFamily="2" charset="-122"/>
              </a:rPr>
              <a:t>8</a:t>
            </a:r>
            <a:r>
              <a:rPr lang="zh-CN" altLang="en-US" sz="2800" dirty="0">
                <a:latin typeface="Times New Roman" panose="02020603050405020304" pitchFamily="18" charset="0"/>
                <a:ea typeface="黑体" panose="02010609060101010101" pitchFamily="2" charset="-122"/>
              </a:rPr>
              <a:t>个</a:t>
            </a:r>
            <a:r>
              <a:rPr lang="en-US" altLang="zh-CN" sz="2800" b="1">
                <a:latin typeface="Times New Roman" panose="02020603050405020304" pitchFamily="18" charset="0"/>
                <a:ea typeface="黑体" panose="02010609060101010101" pitchFamily="2" charset="-122"/>
              </a:rPr>
              <a:t>EN</a:t>
            </a:r>
            <a:r>
              <a:rPr lang="zh-CN" altLang="en-US" sz="2800" dirty="0">
                <a:latin typeface="Times New Roman" panose="02020603050405020304" pitchFamily="18" charset="0"/>
                <a:ea typeface="黑体" panose="02010609060101010101" pitchFamily="2" charset="-122"/>
              </a:rPr>
              <a:t>端的波形应依次为高电平，如下页所示。</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5717">
                                            <p:txEl>
                                              <p:charRg st="4294967295" end="4294967295"/>
                                            </p:txEl>
                                          </p:spTgt>
                                        </p:tgtEl>
                                        <p:attrNameLst>
                                          <p:attrName>style.visibility</p:attrName>
                                        </p:attrNameLst>
                                      </p:cBhvr>
                                    </p:set>
                                    <p:anim calcmode="lin" valueType="num">
                                      <p:cBhvr>
                                        <p:cTn id="7" dur="500" fill="hold"/>
                                        <p:tgtEl>
                                          <p:spTgt spid="115717">
                                            <p:txEl>
                                              <p:charRg st="4294967295" end="4294967295"/>
                                            </p:txEl>
                                          </p:spTgt>
                                        </p:tgtEl>
                                        <p:attrNameLst>
                                          <p:attrName>ppt_x</p:attrName>
                                        </p:attrNameLst>
                                      </p:cBhvr>
                                      <p:tavLst>
                                        <p:tav tm="0">
                                          <p:val>
                                            <p:strVal val="#ppt_x"/>
                                          </p:val>
                                        </p:tav>
                                        <p:tav tm="100000">
                                          <p:val>
                                            <p:strVal val="#ppt_x"/>
                                          </p:val>
                                        </p:tav>
                                      </p:tavLst>
                                    </p:anim>
                                    <p:anim calcmode="lin" valueType="num">
                                      <p:cBhvr>
                                        <p:cTn id="8" dur="500" fill="hold"/>
                                        <p:tgtEl>
                                          <p:spTgt spid="115717">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5715">
                                            <p:txEl>
                                              <p:charRg st="4294967295" end="4294967295"/>
                                            </p:txEl>
                                          </p:spTgt>
                                        </p:tgtEl>
                                        <p:attrNameLst>
                                          <p:attrName>style.visibility</p:attrName>
                                        </p:attrNameLst>
                                      </p:cBhvr>
                                    </p:set>
                                    <p:anim calcmode="lin" valueType="num">
                                      <p:cBhvr>
                                        <p:cTn id="13" dur="500" fill="hold"/>
                                        <p:tgtEl>
                                          <p:spTgt spid="115715">
                                            <p:txEl>
                                              <p:charRg st="4294967295" end="4294967295"/>
                                            </p:txEl>
                                          </p:spTgt>
                                        </p:tgtEl>
                                        <p:attrNameLst>
                                          <p:attrName>ppt_x</p:attrName>
                                        </p:attrNameLst>
                                      </p:cBhvr>
                                      <p:tavLst>
                                        <p:tav tm="0">
                                          <p:val>
                                            <p:strVal val="0-#ppt_w/2"/>
                                          </p:val>
                                        </p:tav>
                                        <p:tav tm="100000">
                                          <p:val>
                                            <p:strVal val="#ppt_x"/>
                                          </p:val>
                                        </p:tav>
                                      </p:tavLst>
                                    </p:anim>
                                    <p:anim calcmode="lin" valueType="num">
                                      <p:cBhvr>
                                        <p:cTn id="14" dur="500" fill="hold"/>
                                        <p:tgtEl>
                                          <p:spTgt spid="11571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5718">
                                            <p:txEl>
                                              <p:charRg st="4294967295" end="4294967295"/>
                                            </p:txEl>
                                          </p:spTgt>
                                        </p:tgtEl>
                                        <p:attrNameLst>
                                          <p:attrName>style.visibility</p:attrName>
                                        </p:attrNameLst>
                                      </p:cBhvr>
                                    </p:set>
                                    <p:anim calcmode="lin" valueType="num">
                                      <p:cBhvr>
                                        <p:cTn id="19" dur="500" fill="hold"/>
                                        <p:tgtEl>
                                          <p:spTgt spid="115718">
                                            <p:txEl>
                                              <p:charRg st="4294967295" end="4294967295"/>
                                            </p:txEl>
                                          </p:spTgt>
                                        </p:tgtEl>
                                        <p:attrNameLst>
                                          <p:attrName>ppt_x</p:attrName>
                                        </p:attrNameLst>
                                      </p:cBhvr>
                                      <p:tavLst>
                                        <p:tav tm="0">
                                          <p:val>
                                            <p:strVal val="0-#ppt_w/2"/>
                                          </p:val>
                                        </p:tav>
                                        <p:tav tm="100000">
                                          <p:val>
                                            <p:strVal val="#ppt_x"/>
                                          </p:val>
                                        </p:tav>
                                      </p:tavLst>
                                    </p:anim>
                                    <p:anim calcmode="lin" valueType="num">
                                      <p:cBhvr>
                                        <p:cTn id="20" dur="500" fill="hold"/>
                                        <p:tgtEl>
                                          <p:spTgt spid="115718">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animBg="1" advAuto="0"/>
      <p:bldP spid="115715" grpId="0" animBg="1" advAuto="0"/>
      <p:bldP spid="115718" grpId="0" animBg="1" advAuto="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aphicFrame>
        <p:nvGraphicFramePr>
          <p:cNvPr id="116738" name="对象 116737"/>
          <p:cNvGraphicFramePr/>
          <p:nvPr/>
        </p:nvGraphicFramePr>
        <p:xfrm>
          <a:off x="609600" y="1066800"/>
          <a:ext cx="8142288" cy="4305300"/>
        </p:xfrm>
        <a:graphic>
          <a:graphicData uri="http://schemas.openxmlformats.org/presentationml/2006/ole">
            <mc:AlternateContent xmlns:mc="http://schemas.openxmlformats.org/markup-compatibility/2006">
              <mc:Choice xmlns:v="urn:schemas-microsoft-com:vml" Requires="v">
                <p:oleObj spid="_x0000_s3084" name="" r:id="rId1" imgW="8143875" imgH="4305300" progId="Paint.Picture">
                  <p:embed/>
                </p:oleObj>
              </mc:Choice>
              <mc:Fallback>
                <p:oleObj name="" r:id="rId1" imgW="8143875" imgH="4305300" progId="Paint.Picture">
                  <p:embed/>
                  <p:pic>
                    <p:nvPicPr>
                      <p:cNvPr id="0" name="图片 3083"/>
                      <p:cNvPicPr/>
                      <p:nvPr/>
                    </p:nvPicPr>
                    <p:blipFill>
                      <a:blip r:embed="rId2"/>
                      <a:stretch>
                        <a:fillRect/>
                      </a:stretch>
                    </p:blipFill>
                    <p:spPr>
                      <a:xfrm>
                        <a:off x="609600" y="1066800"/>
                        <a:ext cx="8142288" cy="4305300"/>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0898" name="矩形 80897"/>
          <p:cNvSpPr/>
          <p:nvPr/>
        </p:nvSpPr>
        <p:spPr>
          <a:xfrm>
            <a:off x="457200" y="228600"/>
            <a:ext cx="5873750" cy="733425"/>
          </a:xfrm>
          <a:prstGeom prst="rect">
            <a:avLst/>
          </a:prstGeom>
          <a:noFill/>
          <a:ln w="9525">
            <a:noFill/>
          </a:ln>
        </p:spPr>
        <p:txBody>
          <a:bodyPr wrap="none" anchor="t" anchorCtr="0">
            <a:spAutoFit/>
          </a:bodyPr>
          <a:p>
            <a:pPr>
              <a:lnSpc>
                <a:spcPct val="150000"/>
              </a:lnSpc>
            </a:pPr>
            <a:r>
              <a:rPr lang="en-US" altLang="zh-CN" sz="2800" dirty="0">
                <a:solidFill>
                  <a:schemeClr val="accent1"/>
                </a:solidFill>
                <a:latin typeface="黑体" panose="02010609060101010101" pitchFamily="2" charset="-122"/>
                <a:ea typeface="黑体" panose="02010609060101010101" pitchFamily="2" charset="-122"/>
              </a:rPr>
              <a:t>2. </a:t>
            </a:r>
            <a:r>
              <a:rPr lang="zh-CN" altLang="en-US" sz="2800" dirty="0">
                <a:solidFill>
                  <a:schemeClr val="accent1"/>
                </a:solidFill>
                <a:latin typeface="黑体" panose="02010609060101010101" pitchFamily="2" charset="-122"/>
                <a:ea typeface="黑体" panose="02010609060101010101" pitchFamily="2" charset="-122"/>
              </a:rPr>
              <a:t>结合电压传输特性介绍几个参数</a:t>
            </a:r>
            <a:r>
              <a:rPr lang="zh-CN" altLang="en-US" sz="2800" dirty="0">
                <a:solidFill>
                  <a:srgbClr val="47FF47"/>
                </a:solidFill>
                <a:latin typeface="黑体" panose="02010609060101010101" pitchFamily="2" charset="-122"/>
                <a:ea typeface="黑体" panose="02010609060101010101" pitchFamily="2" charset="-122"/>
              </a:rPr>
              <a:t> </a:t>
            </a:r>
            <a:endParaRPr lang="zh-CN" altLang="en-US" sz="2800" dirty="0">
              <a:solidFill>
                <a:srgbClr val="47FF47"/>
              </a:solidFill>
              <a:latin typeface="黑体" panose="02010609060101010101" pitchFamily="2" charset="-122"/>
              <a:ea typeface="黑体" panose="02010609060101010101" pitchFamily="2" charset="-122"/>
            </a:endParaRPr>
          </a:p>
        </p:txBody>
      </p:sp>
      <p:pic>
        <p:nvPicPr>
          <p:cNvPr id="80899" name="图片 80898" descr="R96A0260"/>
          <p:cNvPicPr>
            <a:picLocks noChangeAspect="1"/>
          </p:cNvPicPr>
          <p:nvPr/>
        </p:nvPicPr>
        <p:blipFill>
          <a:blip r:embed="rId1"/>
          <a:stretch>
            <a:fillRect/>
          </a:stretch>
        </p:blipFill>
        <p:spPr>
          <a:xfrm>
            <a:off x="1447800" y="2438400"/>
            <a:ext cx="6477000" cy="3790950"/>
          </a:xfrm>
          <a:prstGeom prst="rect">
            <a:avLst/>
          </a:prstGeom>
          <a:noFill/>
          <a:ln w="19050" cap="flat" cmpd="sng">
            <a:solidFill>
              <a:srgbClr val="00FF00"/>
            </a:solidFill>
            <a:prstDash val="solid"/>
            <a:miter/>
            <a:headEnd type="none" w="med" len="med"/>
            <a:tailEnd type="none" w="med" len="med"/>
          </a:ln>
        </p:spPr>
      </p:pic>
      <p:grpSp>
        <p:nvGrpSpPr>
          <p:cNvPr id="80900" name="组合 80899"/>
          <p:cNvGrpSpPr/>
          <p:nvPr/>
        </p:nvGrpSpPr>
        <p:grpSpPr>
          <a:xfrm>
            <a:off x="228600" y="990600"/>
            <a:ext cx="3200400" cy="2438400"/>
            <a:chOff x="144" y="624"/>
            <a:chExt cx="2016" cy="1536"/>
          </a:xfrm>
        </p:grpSpPr>
        <p:sp>
          <p:nvSpPr>
            <p:cNvPr id="80901" name="矩形 80900"/>
            <p:cNvSpPr/>
            <p:nvPr/>
          </p:nvSpPr>
          <p:spPr>
            <a:xfrm>
              <a:off x="144" y="624"/>
              <a:ext cx="2016" cy="866"/>
            </a:xfrm>
            <a:prstGeom prst="rect">
              <a:avLst/>
            </a:prstGeom>
            <a:noFill/>
            <a:ln w="9525">
              <a:noFill/>
            </a:ln>
          </p:spPr>
          <p:txBody>
            <a:bodyPr>
              <a:spAutoFit/>
            </a:bodyPr>
            <a:p>
              <a:pPr>
                <a:lnSpc>
                  <a:spcPct val="150000"/>
                </a:lnSpc>
              </a:pPr>
              <a:r>
                <a:rPr lang="en-US" altLang="zh-CN">
                  <a:latin typeface="Times New Roman" panose="02020603050405020304" pitchFamily="18" charset="0"/>
                </a:rPr>
                <a:t> </a:t>
              </a:r>
              <a:r>
                <a:rPr lang="en-US" altLang="zh-CN" sz="2800">
                  <a:latin typeface="Times New Roman" panose="02020603050405020304" pitchFamily="18" charset="0"/>
                  <a:ea typeface="黑体" panose="02010609060101010101" pitchFamily="2" charset="-122"/>
                </a:rPr>
                <a:t>(1) </a:t>
              </a:r>
              <a:r>
                <a:rPr lang="zh-CN" altLang="en-US" sz="2800" dirty="0">
                  <a:latin typeface="Times New Roman" panose="02020603050405020304" pitchFamily="18" charset="0"/>
                  <a:ea typeface="黑体" panose="02010609060101010101" pitchFamily="2" charset="-122"/>
                </a:rPr>
                <a:t>输出高电平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endParaRPr lang="en-US" altLang="zh-CN" sz="2800" b="1" baseline="-25000">
                <a:latin typeface="Times New Roman" panose="02020603050405020304" pitchFamily="18" charset="0"/>
                <a:ea typeface="黑体" panose="02010609060101010101" pitchFamily="2" charset="-122"/>
              </a:endParaRPr>
            </a:p>
            <a:p>
              <a:pPr>
                <a:lnSpc>
                  <a:spcPct val="150000"/>
                </a:lnSpc>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典型值为</a:t>
              </a:r>
              <a:r>
                <a:rPr lang="en-US" altLang="zh-CN" sz="2800" b="1">
                  <a:latin typeface="Times New Roman" panose="02020603050405020304" pitchFamily="18" charset="0"/>
                  <a:ea typeface="黑体" panose="02010609060101010101" pitchFamily="2" charset="-122"/>
                </a:rPr>
                <a:t>3V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0902" name="椭圆 80901"/>
            <p:cNvSpPr/>
            <p:nvPr/>
          </p:nvSpPr>
          <p:spPr>
            <a:xfrm>
              <a:off x="1296" y="1824"/>
              <a:ext cx="624" cy="336"/>
            </a:xfrm>
            <a:prstGeom prst="ellipse">
              <a:avLst/>
            </a:prstGeom>
            <a:noFill/>
            <a:ln w="25400" cap="flat" cmpd="sng">
              <a:solidFill>
                <a:srgbClr val="FF0000"/>
              </a:solidFill>
              <a:prstDash val="solid"/>
              <a:headEnd type="none" w="med" len="med"/>
              <a:tailEnd type="none" w="med" len="med"/>
            </a:ln>
          </p:spPr>
          <p:txBody>
            <a:bodyPr/>
            <a:p>
              <a:endParaRPr lang="zh-CN" altLang="en-US"/>
            </a:p>
          </p:txBody>
        </p:sp>
      </p:grpSp>
      <p:grpSp>
        <p:nvGrpSpPr>
          <p:cNvPr id="80903" name="组合 80902"/>
          <p:cNvGrpSpPr/>
          <p:nvPr/>
        </p:nvGrpSpPr>
        <p:grpSpPr>
          <a:xfrm>
            <a:off x="2057400" y="914400"/>
            <a:ext cx="6172200" cy="4800600"/>
            <a:chOff x="1296" y="576"/>
            <a:chExt cx="3888" cy="3024"/>
          </a:xfrm>
        </p:grpSpPr>
        <p:sp>
          <p:nvSpPr>
            <p:cNvPr id="80904" name="矩形 80903"/>
            <p:cNvSpPr/>
            <p:nvPr/>
          </p:nvSpPr>
          <p:spPr>
            <a:xfrm>
              <a:off x="2832" y="576"/>
              <a:ext cx="2352" cy="866"/>
            </a:xfrm>
            <a:prstGeom prst="rect">
              <a:avLst/>
            </a:prstGeom>
            <a:noFill/>
            <a:ln w="9525">
              <a:noFill/>
            </a:ln>
          </p:spPr>
          <p:txBody>
            <a:bodyPr>
              <a:spAutoFit/>
            </a:bodyPr>
            <a:p>
              <a:pPr>
                <a:lnSpc>
                  <a:spcPct val="150000"/>
                </a:lnSpc>
              </a:pPr>
              <a:r>
                <a:rPr lang="en-US" altLang="zh-CN" sz="2800" dirty="0">
                  <a:latin typeface="Times New Roman" panose="02020603050405020304" pitchFamily="18" charset="0"/>
                  <a:ea typeface="黑体" panose="02010609060101010101" pitchFamily="2" charset="-122"/>
                </a:rPr>
                <a:t>(2) </a:t>
              </a:r>
              <a:r>
                <a:rPr lang="zh-CN" altLang="en-US" sz="2800" dirty="0">
                  <a:latin typeface="Times New Roman" panose="02020603050405020304" pitchFamily="18" charset="0"/>
                  <a:ea typeface="黑体" panose="02010609060101010101" pitchFamily="2" charset="-122"/>
                </a:rPr>
                <a:t>输出低电平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OL</a:t>
              </a:r>
              <a:endParaRPr lang="en-US" altLang="zh-CN" sz="2800" b="1" baseline="-25000">
                <a:latin typeface="Times New Roman" panose="02020603050405020304" pitchFamily="18" charset="0"/>
                <a:ea typeface="黑体" panose="02010609060101010101" pitchFamily="2" charset="-122"/>
              </a:endParaRPr>
            </a:p>
            <a:p>
              <a:pPr>
                <a:lnSpc>
                  <a:spcPct val="150000"/>
                </a:lnSpc>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典型值为</a:t>
              </a:r>
              <a:r>
                <a:rPr lang="en-US" altLang="zh-CN" sz="2800" b="1" dirty="0">
                  <a:latin typeface="Times New Roman" panose="02020603050405020304" pitchFamily="18" charset="0"/>
                  <a:ea typeface="黑体" panose="02010609060101010101" pitchFamily="2" charset="-122"/>
                </a:rPr>
                <a:t>0.3</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0905" name="椭圆 80904"/>
            <p:cNvSpPr/>
            <p:nvPr/>
          </p:nvSpPr>
          <p:spPr>
            <a:xfrm>
              <a:off x="1296" y="3264"/>
              <a:ext cx="624" cy="336"/>
            </a:xfrm>
            <a:prstGeom prst="ellipse">
              <a:avLst/>
            </a:prstGeom>
            <a:noFill/>
            <a:ln w="25400" cap="flat" cmpd="sng">
              <a:solidFill>
                <a:srgbClr val="FF0000"/>
              </a:solidFill>
              <a:prstDash val="solid"/>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0899"/>
                                        </p:tgtEl>
                                        <p:attrNameLst>
                                          <p:attrName>style.visibility</p:attrName>
                                        </p:attrNameLst>
                                      </p:cBhvr>
                                    </p:set>
                                    <p:animEffect transition="in" filter="checkerboard(across)">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0900"/>
                                        </p:tgtEl>
                                        <p:attrNameLst>
                                          <p:attrName>style.visibility</p:attrName>
                                        </p:attrNameLst>
                                      </p:cBhvr>
                                    </p:set>
                                    <p:anim calcmode="lin" valueType="num">
                                      <p:cBhvr>
                                        <p:cTn id="12" dur="500" fill="hold"/>
                                        <p:tgtEl>
                                          <p:spTgt spid="80900"/>
                                        </p:tgtEl>
                                        <p:attrNameLst>
                                          <p:attrName>ppt_x</p:attrName>
                                        </p:attrNameLst>
                                      </p:cBhvr>
                                      <p:tavLst>
                                        <p:tav tm="0">
                                          <p:val>
                                            <p:strVal val="0-#ppt_w/2"/>
                                          </p:val>
                                        </p:tav>
                                        <p:tav tm="100000">
                                          <p:val>
                                            <p:strVal val="#ppt_x"/>
                                          </p:val>
                                        </p:tav>
                                      </p:tavLst>
                                    </p:anim>
                                    <p:anim calcmode="lin" valueType="num">
                                      <p:cBhvr>
                                        <p:cTn id="13" dur="500" fill="hold"/>
                                        <p:tgtEl>
                                          <p:spTgt spid="8090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0903"/>
                                        </p:tgtEl>
                                        <p:attrNameLst>
                                          <p:attrName>style.visibility</p:attrName>
                                        </p:attrNameLst>
                                      </p:cBhvr>
                                    </p:set>
                                    <p:anim calcmode="lin" valueType="num">
                                      <p:cBhvr>
                                        <p:cTn id="18" dur="500" fill="hold"/>
                                        <p:tgtEl>
                                          <p:spTgt spid="80903"/>
                                        </p:tgtEl>
                                        <p:attrNameLst>
                                          <p:attrName>ppt_x</p:attrName>
                                        </p:attrNameLst>
                                      </p:cBhvr>
                                      <p:tavLst>
                                        <p:tav tm="0">
                                          <p:val>
                                            <p:strVal val="1+#ppt_w/2"/>
                                          </p:val>
                                        </p:tav>
                                        <p:tav tm="100000">
                                          <p:val>
                                            <p:strVal val="#ppt_x"/>
                                          </p:val>
                                        </p:tav>
                                      </p:tavLst>
                                    </p:anim>
                                    <p:anim calcmode="lin" valueType="num">
                                      <p:cBhvr>
                                        <p:cTn id="19"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1922" name="矩形 81921"/>
          <p:cNvSpPr/>
          <p:nvPr/>
        </p:nvSpPr>
        <p:spPr>
          <a:xfrm>
            <a:off x="228600" y="304800"/>
            <a:ext cx="3429000" cy="2528888"/>
          </a:xfrm>
          <a:prstGeom prst="rect">
            <a:avLst/>
          </a:prstGeom>
          <a:noFill/>
          <a:ln w="9525">
            <a:noFill/>
          </a:ln>
        </p:spPr>
        <p:txBody>
          <a:bodyPr>
            <a:spAutoFit/>
          </a:bodyPr>
          <a:p>
            <a:pPr>
              <a:lnSpc>
                <a:spcPct val="120000"/>
              </a:lnSpc>
              <a:spcBef>
                <a:spcPct val="30000"/>
              </a:spcBef>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(3) </a:t>
            </a:r>
            <a:r>
              <a:rPr lang="zh-CN" altLang="en-US" sz="2800" dirty="0">
                <a:latin typeface="Times New Roman" panose="02020603050405020304" pitchFamily="18" charset="0"/>
                <a:ea typeface="黑体" panose="02010609060101010101" pitchFamily="2" charset="-122"/>
              </a:rPr>
              <a:t>开门电平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一般要求</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≤1.8V</a:t>
            </a:r>
            <a:endParaRPr lang="en-US" altLang="zh-CN" sz="28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(4) </a:t>
            </a:r>
            <a:r>
              <a:rPr lang="zh-CN" altLang="en-US" sz="2800" dirty="0">
                <a:latin typeface="Times New Roman" panose="02020603050405020304" pitchFamily="18" charset="0"/>
                <a:ea typeface="黑体" panose="02010609060101010101" pitchFamily="2" charset="-122"/>
              </a:rPr>
              <a:t>关门电平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一般要求</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≥0.8V</a:t>
            </a:r>
            <a:endParaRPr lang="en-US" altLang="zh-CN" sz="2800">
              <a:latin typeface="Times New Roman" panose="02020603050405020304" pitchFamily="18" charset="0"/>
              <a:ea typeface="黑体" panose="02010609060101010101" pitchFamily="2" charset="-122"/>
            </a:endParaRPr>
          </a:p>
        </p:txBody>
      </p:sp>
      <p:sp>
        <p:nvSpPr>
          <p:cNvPr id="81923" name="矩形 81922"/>
          <p:cNvSpPr/>
          <p:nvPr/>
        </p:nvSpPr>
        <p:spPr>
          <a:xfrm>
            <a:off x="381000" y="4419600"/>
            <a:ext cx="8458200" cy="946150"/>
          </a:xfrm>
          <a:prstGeom prst="rect">
            <a:avLst/>
          </a:prstGeom>
          <a:noFill/>
          <a:ln w="9525">
            <a:noFill/>
          </a:ln>
        </p:spPr>
        <p:txBody>
          <a:bodyPr>
            <a:spAutoFit/>
          </a:bodyPr>
          <a:p>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在保证输出为额定低电平的条件下，允许的最小输入高电平的数值，称为开门电平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1924" name="矩形 81923"/>
          <p:cNvSpPr/>
          <p:nvPr/>
        </p:nvSpPr>
        <p:spPr>
          <a:xfrm>
            <a:off x="457200" y="5410200"/>
            <a:ext cx="8458200" cy="946150"/>
          </a:xfrm>
          <a:prstGeom prst="rect">
            <a:avLst/>
          </a:prstGeom>
          <a:noFill/>
          <a:ln w="9525">
            <a:noFill/>
          </a:ln>
        </p:spPr>
        <p:txBody>
          <a:bodyPr>
            <a:spAutoFit/>
          </a:bodyPr>
          <a:p>
            <a:r>
              <a:rPr lang="zh-CN" altLang="en-US" sz="2800" dirty="0">
                <a:latin typeface="Times New Roman" panose="02020603050405020304" pitchFamily="18" charset="0"/>
                <a:ea typeface="黑体" panose="02010609060101010101" pitchFamily="2" charset="-122"/>
              </a:rPr>
              <a:t>　　在保证输出为额定高电平的条件下，允许的最大输入低电平的数值，称为关门电平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pic>
        <p:nvPicPr>
          <p:cNvPr id="81925" name="图片 81924" descr="R96A0260"/>
          <p:cNvPicPr>
            <a:picLocks noChangeAspect="1"/>
          </p:cNvPicPr>
          <p:nvPr/>
        </p:nvPicPr>
        <p:blipFill>
          <a:blip r:embed="rId1"/>
          <a:stretch>
            <a:fillRect/>
          </a:stretch>
        </p:blipFill>
        <p:spPr>
          <a:xfrm>
            <a:off x="3657600" y="228600"/>
            <a:ext cx="5257800" cy="3078163"/>
          </a:xfrm>
          <a:prstGeom prst="rect">
            <a:avLst/>
          </a:prstGeom>
          <a:noFill/>
          <a:ln w="19050" cap="flat" cmpd="sng">
            <a:solidFill>
              <a:srgbClr val="00FF00"/>
            </a:solidFill>
            <a:prstDash val="solid"/>
            <a:miter/>
            <a:headEnd type="none" w="med" len="med"/>
            <a:tailEnd type="none" w="med" len="med"/>
          </a:ln>
        </p:spPr>
      </p:pic>
      <p:grpSp>
        <p:nvGrpSpPr>
          <p:cNvPr id="81926" name="组合 81925"/>
          <p:cNvGrpSpPr/>
          <p:nvPr/>
        </p:nvGrpSpPr>
        <p:grpSpPr>
          <a:xfrm>
            <a:off x="4876800" y="990600"/>
            <a:ext cx="1381125" cy="3338513"/>
            <a:chOff x="2928" y="1152"/>
            <a:chExt cx="870" cy="2103"/>
          </a:xfrm>
        </p:grpSpPr>
        <p:sp>
          <p:nvSpPr>
            <p:cNvPr id="81927" name="直接连接符 81926"/>
            <p:cNvSpPr/>
            <p:nvPr/>
          </p:nvSpPr>
          <p:spPr>
            <a:xfrm>
              <a:off x="3504" y="1152"/>
              <a:ext cx="0" cy="1776"/>
            </a:xfrm>
            <a:prstGeom prst="line">
              <a:avLst/>
            </a:prstGeom>
            <a:ln w="25400" cap="flat" cmpd="sng">
              <a:solidFill>
                <a:srgbClr val="FF0000"/>
              </a:solidFill>
              <a:prstDash val="solid"/>
              <a:headEnd type="none" w="med" len="med"/>
              <a:tailEnd type="none" w="med" len="med"/>
            </a:ln>
          </p:spPr>
        </p:sp>
        <p:sp>
          <p:nvSpPr>
            <p:cNvPr id="81928" name="直接连接符 81927"/>
            <p:cNvSpPr/>
            <p:nvPr/>
          </p:nvSpPr>
          <p:spPr>
            <a:xfrm>
              <a:off x="2928" y="1200"/>
              <a:ext cx="720" cy="0"/>
            </a:xfrm>
            <a:prstGeom prst="line">
              <a:avLst/>
            </a:prstGeom>
            <a:ln w="12700" cap="flat" cmpd="sng">
              <a:solidFill>
                <a:srgbClr val="FF00FF"/>
              </a:solidFill>
              <a:prstDash val="sysDot"/>
              <a:headEnd type="none" w="med" len="med"/>
              <a:tailEnd type="none" w="med" len="med"/>
            </a:ln>
          </p:spPr>
        </p:sp>
        <p:sp>
          <p:nvSpPr>
            <p:cNvPr id="81929" name="矩形 81928"/>
            <p:cNvSpPr/>
            <p:nvPr/>
          </p:nvSpPr>
          <p:spPr>
            <a:xfrm>
              <a:off x="3216" y="2928"/>
              <a:ext cx="582"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p:txBody>
        </p:sp>
      </p:grpSp>
      <p:grpSp>
        <p:nvGrpSpPr>
          <p:cNvPr id="81930" name="组合 81929"/>
          <p:cNvGrpSpPr/>
          <p:nvPr/>
        </p:nvGrpSpPr>
        <p:grpSpPr>
          <a:xfrm>
            <a:off x="6324600" y="2743200"/>
            <a:ext cx="803275" cy="1585913"/>
            <a:chOff x="3888" y="2256"/>
            <a:chExt cx="506" cy="999"/>
          </a:xfrm>
        </p:grpSpPr>
        <p:sp>
          <p:nvSpPr>
            <p:cNvPr id="81931" name="直接连接符 81930"/>
            <p:cNvSpPr/>
            <p:nvPr/>
          </p:nvSpPr>
          <p:spPr>
            <a:xfrm>
              <a:off x="4128" y="2256"/>
              <a:ext cx="0" cy="672"/>
            </a:xfrm>
            <a:prstGeom prst="line">
              <a:avLst/>
            </a:prstGeom>
            <a:ln w="25400" cap="flat" cmpd="sng">
              <a:solidFill>
                <a:srgbClr val="FF0000"/>
              </a:solidFill>
              <a:prstDash val="solid"/>
              <a:headEnd type="none" w="med" len="med"/>
              <a:tailEnd type="none" w="med" len="med"/>
            </a:ln>
          </p:spPr>
        </p:sp>
        <p:sp>
          <p:nvSpPr>
            <p:cNvPr id="81932" name="矩形 81931"/>
            <p:cNvSpPr/>
            <p:nvPr/>
          </p:nvSpPr>
          <p:spPr>
            <a:xfrm>
              <a:off x="3888" y="2928"/>
              <a:ext cx="506"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1925"/>
                                        </p:tgtEl>
                                        <p:attrNameLst>
                                          <p:attrName>style.visibility</p:attrName>
                                        </p:attrNameLst>
                                      </p:cBhvr>
                                    </p:set>
                                    <p:animEffect transition="in" filter="checkerboard(across)">
                                      <p:cBhvr>
                                        <p:cTn id="7" dur="500"/>
                                        <p:tgtEl>
                                          <p:spTgt spid="819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1930"/>
                                        </p:tgtEl>
                                        <p:attrNameLst>
                                          <p:attrName>style.visibility</p:attrName>
                                        </p:attrNameLst>
                                      </p:cBhvr>
                                    </p:set>
                                    <p:animEffect transition="in" filter="barn(outHorizontal)">
                                      <p:cBhvr>
                                        <p:cTn id="12" dur="500"/>
                                        <p:tgtEl>
                                          <p:spTgt spid="81930"/>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1923">
                                            <p:txEl>
                                              <p:charRg st="4294967295" end="4294967295"/>
                                            </p:txEl>
                                          </p:spTgt>
                                        </p:tgtEl>
                                        <p:attrNameLst>
                                          <p:attrName>style.visibility</p:attrName>
                                        </p:attrNameLst>
                                      </p:cBhvr>
                                    </p:set>
                                    <p:anim calcmode="lin" valueType="num">
                                      <p:cBhvr>
                                        <p:cTn id="16" dur="500" fill="hold"/>
                                        <p:tgtEl>
                                          <p:spTgt spid="81923">
                                            <p:txEl>
                                              <p:charRg st="4294967295" end="4294967295"/>
                                            </p:txEl>
                                          </p:spTgt>
                                        </p:tgtEl>
                                        <p:attrNameLst>
                                          <p:attrName>ppt_x</p:attrName>
                                        </p:attrNameLst>
                                      </p:cBhvr>
                                      <p:tavLst>
                                        <p:tav tm="0">
                                          <p:val>
                                            <p:strVal val="0-#ppt_w/2"/>
                                          </p:val>
                                        </p:tav>
                                        <p:tav tm="100000">
                                          <p:val>
                                            <p:strVal val="#ppt_x"/>
                                          </p:val>
                                        </p:tav>
                                      </p:tavLst>
                                    </p:anim>
                                    <p:anim calcmode="lin" valueType="num">
                                      <p:cBhvr>
                                        <p:cTn id="17" dur="500" fill="hold"/>
                                        <p:tgtEl>
                                          <p:spTgt spid="8192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81926"/>
                                        </p:tgtEl>
                                        <p:attrNameLst>
                                          <p:attrName>style.visibility</p:attrName>
                                        </p:attrNameLst>
                                      </p:cBhvr>
                                    </p:set>
                                    <p:anim calcmode="lin" valueType="num">
                                      <p:cBhvr>
                                        <p:cTn id="22" dur="500" fill="hold"/>
                                        <p:tgtEl>
                                          <p:spTgt spid="81926"/>
                                        </p:tgtEl>
                                        <p:attrNameLst>
                                          <p:attrName>ppt_w</p:attrName>
                                        </p:attrNameLst>
                                      </p:cBhvr>
                                      <p:tavLst>
                                        <p:tav tm="0">
                                          <p:val>
                                            <p:fltVal val="0.0"/>
                                          </p:val>
                                        </p:tav>
                                        <p:tav tm="100000">
                                          <p:val>
                                            <p:strVal val="#ppt_w"/>
                                          </p:val>
                                        </p:tav>
                                      </p:tavLst>
                                    </p:anim>
                                    <p:anim calcmode="lin" valueType="num">
                                      <p:cBhvr>
                                        <p:cTn id="23" dur="500" fill="hold"/>
                                        <p:tgtEl>
                                          <p:spTgt spid="8192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81924">
                                            <p:txEl>
                                              <p:charRg st="4294967295" end="4294967295"/>
                                            </p:txEl>
                                          </p:spTgt>
                                        </p:tgtEl>
                                        <p:attrNameLst>
                                          <p:attrName>style.visibility</p:attrName>
                                        </p:attrNameLst>
                                      </p:cBhvr>
                                    </p:set>
                                    <p:anim calcmode="lin" valueType="num">
                                      <p:cBhvr>
                                        <p:cTn id="27" dur="500" fill="hold"/>
                                        <p:tgtEl>
                                          <p:spTgt spid="81924">
                                            <p:txEl>
                                              <p:charRg st="4294967295" end="4294967295"/>
                                            </p:txEl>
                                          </p:spTgt>
                                        </p:tgtEl>
                                        <p:attrNameLst>
                                          <p:attrName>ppt_x</p:attrName>
                                        </p:attrNameLst>
                                      </p:cBhvr>
                                      <p:tavLst>
                                        <p:tav tm="0">
                                          <p:val>
                                            <p:strVal val="0-#ppt_w/2"/>
                                          </p:val>
                                        </p:tav>
                                        <p:tav tm="100000">
                                          <p:val>
                                            <p:strVal val="#ppt_x"/>
                                          </p:val>
                                        </p:tav>
                                      </p:tavLst>
                                    </p:anim>
                                    <p:anim calcmode="lin" valueType="num">
                                      <p:cBhvr>
                                        <p:cTn id="28" dur="500" fill="hold"/>
                                        <p:tgtEl>
                                          <p:spTgt spid="8192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advAuto="0"/>
      <p:bldP spid="81924" grpId="0" animBg="1" advAuto="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2946" name="矩形 82945"/>
          <p:cNvSpPr/>
          <p:nvPr/>
        </p:nvSpPr>
        <p:spPr>
          <a:xfrm>
            <a:off x="228600" y="176213"/>
            <a:ext cx="8686800" cy="2230437"/>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(5) </a:t>
            </a:r>
            <a:r>
              <a:rPr lang="zh-CN" altLang="en-US" sz="2800" dirty="0">
                <a:latin typeface="Times New Roman" panose="02020603050405020304" pitchFamily="18" charset="0"/>
                <a:ea typeface="黑体" panose="02010609060101010101" pitchFamily="2" charset="-122"/>
              </a:rPr>
              <a:t>阈值电压</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TH</a:t>
            </a:r>
            <a:endParaRPr lang="en-US" altLang="zh-CN" sz="2800" b="1" baseline="-25000">
              <a:latin typeface="Times New Roman" panose="02020603050405020304" pitchFamily="18" charset="0"/>
              <a:ea typeface="黑体" panose="02010609060101010101" pitchFamily="2" charset="-122"/>
            </a:endParaRPr>
          </a:p>
          <a:p>
            <a:pPr>
              <a:lnSpc>
                <a:spcPct val="150000"/>
              </a:lnSpc>
              <a:spcBef>
                <a:spcPct val="50000"/>
              </a:spcBef>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电压传输特性曲线转折区中点所对应的</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值称为阈值电压</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TH</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又称门槛电平）。通常</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TH</a:t>
            </a:r>
            <a:r>
              <a:rPr lang="en-US" altLang="zh-CN" sz="2800" b="1">
                <a:solidFill>
                  <a:srgbClr val="47FF47"/>
                </a:solidFill>
                <a:latin typeface="Times New Roman" panose="02020603050405020304" pitchFamily="18" charset="0"/>
                <a:ea typeface="黑体" panose="02010609060101010101" pitchFamily="2" charset="-122"/>
              </a:rPr>
              <a:t>≈1.4V</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p:txBody>
      </p:sp>
      <p:sp>
        <p:nvSpPr>
          <p:cNvPr id="82947" name="矩形 82946"/>
          <p:cNvSpPr/>
          <p:nvPr/>
        </p:nvSpPr>
        <p:spPr>
          <a:xfrm>
            <a:off x="381000" y="2667000"/>
            <a:ext cx="8458200" cy="2957513"/>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(6) </a:t>
            </a:r>
            <a:r>
              <a:rPr lang="zh-CN" altLang="en-US" sz="2800" dirty="0">
                <a:latin typeface="Times New Roman" panose="02020603050405020304" pitchFamily="18" charset="0"/>
                <a:ea typeface="黑体" panose="02010609060101010101" pitchFamily="2" charset="-122"/>
              </a:rPr>
              <a:t>噪声容限（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50000"/>
              </a:lnSpc>
              <a:spcBef>
                <a:spcPct val="5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噪声容限也称</a:t>
            </a:r>
            <a:r>
              <a:rPr lang="zh-CN" altLang="en-US" sz="2800" dirty="0">
                <a:solidFill>
                  <a:srgbClr val="47FF47"/>
                </a:solidFill>
                <a:latin typeface="Times New Roman" panose="02020603050405020304" pitchFamily="18" charset="0"/>
                <a:ea typeface="黑体" panose="02010609060101010101" pitchFamily="2" charset="-122"/>
              </a:rPr>
              <a:t>抗干扰能力</a:t>
            </a:r>
            <a:r>
              <a:rPr lang="zh-CN" altLang="en-US" sz="2800" dirty="0">
                <a:latin typeface="Times New Roman" panose="02020603050405020304" pitchFamily="18" charset="0"/>
                <a:ea typeface="黑体" panose="02010609060101010101" pitchFamily="2" charset="-122"/>
              </a:rPr>
              <a:t>，它反映门电路在多大的干扰电压下仍能正常工作。</a:t>
            </a:r>
            <a:endParaRPr lang="zh-CN" altLang="en-US" sz="2800" dirty="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r>
              <a:rPr lang="zh-CN" altLang="en-US" sz="2800" dirty="0">
                <a:latin typeface="Times New Roman" panose="02020603050405020304" pitchFamily="18" charset="0"/>
                <a:ea typeface="黑体" panose="02010609060101010101" pitchFamily="2" charset="-122"/>
              </a:rPr>
              <a:t>越大，电路的抗干扰能力越强。</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2947">
                                            <p:txEl>
                                              <p:charRg st="4294967295" end="4294967295"/>
                                            </p:txEl>
                                          </p:spTgt>
                                        </p:tgtEl>
                                        <p:attrNameLst>
                                          <p:attrName>style.visibility</p:attrName>
                                        </p:attrNameLst>
                                      </p:cBhvr>
                                    </p:set>
                                    <p:animEffect transition="in" filter="barn(inHorizontal)">
                                      <p:cBhvr>
                                        <p:cTn id="7" dur="500"/>
                                        <p:tgtEl>
                                          <p:spTgt spid="82947">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animBg="1" advAuto="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83970" name="图片 83969" descr="R96A0260"/>
          <p:cNvPicPr>
            <a:picLocks noChangeAspect="1"/>
          </p:cNvPicPr>
          <p:nvPr/>
        </p:nvPicPr>
        <p:blipFill>
          <a:blip r:embed="rId1"/>
          <a:stretch>
            <a:fillRect/>
          </a:stretch>
        </p:blipFill>
        <p:spPr>
          <a:xfrm>
            <a:off x="685800" y="914400"/>
            <a:ext cx="8077200" cy="4727575"/>
          </a:xfrm>
          <a:prstGeom prst="rect">
            <a:avLst/>
          </a:prstGeom>
          <a:noFill/>
          <a:ln w="19050" cap="flat" cmpd="sng">
            <a:solidFill>
              <a:srgbClr val="00FF00"/>
            </a:solidFill>
            <a:prstDash val="solid"/>
            <a:miter/>
            <a:headEnd type="none" w="med" len="med"/>
            <a:tailEnd type="none" w="med" len="med"/>
          </a:ln>
        </p:spPr>
      </p:pic>
      <p:grpSp>
        <p:nvGrpSpPr>
          <p:cNvPr id="83971" name="组合 83970"/>
          <p:cNvGrpSpPr/>
          <p:nvPr/>
        </p:nvGrpSpPr>
        <p:grpSpPr>
          <a:xfrm>
            <a:off x="2209800" y="2209800"/>
            <a:ext cx="2447925" cy="4405313"/>
            <a:chOff x="1392" y="1392"/>
            <a:chExt cx="1542" cy="2775"/>
          </a:xfrm>
        </p:grpSpPr>
        <p:sp>
          <p:nvSpPr>
            <p:cNvPr id="83972" name="直接连接符 83971"/>
            <p:cNvSpPr/>
            <p:nvPr/>
          </p:nvSpPr>
          <p:spPr>
            <a:xfrm>
              <a:off x="2544" y="1392"/>
              <a:ext cx="0" cy="2400"/>
            </a:xfrm>
            <a:prstGeom prst="line">
              <a:avLst/>
            </a:prstGeom>
            <a:ln w="25400" cap="flat" cmpd="sng">
              <a:solidFill>
                <a:srgbClr val="FF0000"/>
              </a:solidFill>
              <a:prstDash val="solid"/>
              <a:headEnd type="none" w="med" len="med"/>
              <a:tailEnd type="none" w="med" len="med"/>
            </a:ln>
          </p:spPr>
        </p:sp>
        <p:sp>
          <p:nvSpPr>
            <p:cNvPr id="83973" name="直接连接符 83972"/>
            <p:cNvSpPr/>
            <p:nvPr/>
          </p:nvSpPr>
          <p:spPr>
            <a:xfrm>
              <a:off x="1632" y="1392"/>
              <a:ext cx="912" cy="0"/>
            </a:xfrm>
            <a:prstGeom prst="line">
              <a:avLst/>
            </a:prstGeom>
            <a:ln w="12700" cap="flat" cmpd="sng">
              <a:solidFill>
                <a:srgbClr val="FF00FF"/>
              </a:solidFill>
              <a:prstDash val="sysDot"/>
              <a:headEnd type="none" w="med" len="med"/>
              <a:tailEnd type="none" w="med" len="med"/>
            </a:ln>
          </p:spPr>
        </p:sp>
        <p:sp>
          <p:nvSpPr>
            <p:cNvPr id="83974" name="矩形 83973"/>
            <p:cNvSpPr/>
            <p:nvPr/>
          </p:nvSpPr>
          <p:spPr>
            <a:xfrm>
              <a:off x="2352" y="3840"/>
              <a:ext cx="582" cy="327"/>
            </a:xfrm>
            <a:prstGeom prst="rect">
              <a:avLst/>
            </a:prstGeom>
            <a:noFill/>
            <a:ln w="9525">
              <a:noFill/>
            </a:ln>
          </p:spPr>
          <p:txBody>
            <a:bodyPr>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p:txBody>
        </p:sp>
        <p:sp>
          <p:nvSpPr>
            <p:cNvPr id="83975" name="直接连接符 83974"/>
            <p:cNvSpPr/>
            <p:nvPr/>
          </p:nvSpPr>
          <p:spPr>
            <a:xfrm>
              <a:off x="1776" y="3024"/>
              <a:ext cx="0" cy="768"/>
            </a:xfrm>
            <a:prstGeom prst="line">
              <a:avLst/>
            </a:prstGeom>
            <a:ln w="25400" cap="flat" cmpd="sng">
              <a:solidFill>
                <a:srgbClr val="FF0000"/>
              </a:solidFill>
              <a:prstDash val="solid"/>
              <a:headEnd type="none" w="med" len="med"/>
              <a:tailEnd type="none" w="med" len="med"/>
            </a:ln>
          </p:spPr>
        </p:sp>
        <p:sp>
          <p:nvSpPr>
            <p:cNvPr id="83976" name="直接连接符 83975"/>
            <p:cNvSpPr/>
            <p:nvPr/>
          </p:nvSpPr>
          <p:spPr>
            <a:xfrm>
              <a:off x="1776" y="3648"/>
              <a:ext cx="768" cy="0"/>
            </a:xfrm>
            <a:prstGeom prst="line">
              <a:avLst/>
            </a:prstGeom>
            <a:ln w="25400" cap="flat" cmpd="sng">
              <a:solidFill>
                <a:srgbClr val="FF00FF"/>
              </a:solidFill>
              <a:prstDash val="solid"/>
              <a:headEnd type="none" w="med" len="med"/>
              <a:tailEnd type="triangle" w="med" len="lg"/>
            </a:ln>
          </p:spPr>
        </p:sp>
        <p:sp>
          <p:nvSpPr>
            <p:cNvPr id="83977" name="矩形 83976"/>
            <p:cNvSpPr/>
            <p:nvPr/>
          </p:nvSpPr>
          <p:spPr>
            <a:xfrm>
              <a:off x="1872" y="3696"/>
              <a:ext cx="495" cy="333"/>
            </a:xfrm>
            <a:prstGeom prst="rect">
              <a:avLst/>
            </a:prstGeom>
            <a:gradFill rotWithShape="0">
              <a:gsLst>
                <a:gs pos="0">
                  <a:srgbClr val="000000">
                    <a:alpha val="100000"/>
                  </a:srgbClr>
                </a:gs>
                <a:gs pos="20000">
                  <a:srgbClr val="000040">
                    <a:alpha val="100000"/>
                  </a:srgbClr>
                </a:gs>
                <a:gs pos="50000">
                  <a:srgbClr val="400040">
                    <a:alpha val="100000"/>
                  </a:srgbClr>
                </a:gs>
                <a:gs pos="75000">
                  <a:srgbClr val="8F0040">
                    <a:alpha val="100000"/>
                  </a:srgbClr>
                </a:gs>
                <a:gs pos="89999">
                  <a:srgbClr val="F27300">
                    <a:alpha val="100000"/>
                  </a:srgbClr>
                </a:gs>
                <a:gs pos="100000">
                  <a:srgbClr val="FFBF00">
                    <a:alpha val="100000"/>
                  </a:srgbClr>
                </a:gs>
              </a:gsLst>
              <a:lin ang="5400000" scaled="1"/>
              <a:tileRect/>
            </a:gradFill>
            <a:ln w="9525" cap="flat" cmpd="sng">
              <a:solidFill>
                <a:srgbClr val="FFCC99"/>
              </a:solidFill>
              <a:prstDash val="solid"/>
              <a:miter/>
              <a:headEnd type="none" w="med" len="med"/>
              <a:tailEnd type="none" w="med" len="med"/>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endParaRPr lang="en-US" altLang="zh-CN" sz="2800" b="1" baseline="-25000">
                <a:latin typeface="Times New Roman" panose="02020603050405020304" pitchFamily="18" charset="0"/>
                <a:ea typeface="黑体" panose="02010609060101010101" pitchFamily="2" charset="-122"/>
              </a:endParaRPr>
            </a:p>
          </p:txBody>
        </p:sp>
        <p:sp>
          <p:nvSpPr>
            <p:cNvPr id="83978" name="矩形 83977"/>
            <p:cNvSpPr/>
            <p:nvPr/>
          </p:nvSpPr>
          <p:spPr>
            <a:xfrm>
              <a:off x="1392" y="3840"/>
              <a:ext cx="438"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endParaRPr lang="en-US" altLang="zh-CN" sz="2800" b="1" baseline="-25000">
                <a:latin typeface="Times New Roman" panose="02020603050405020304" pitchFamily="18" charset="0"/>
                <a:ea typeface="黑体" panose="02010609060101010101" pitchFamily="2" charset="-122"/>
              </a:endParaRPr>
            </a:p>
          </p:txBody>
        </p:sp>
      </p:grpSp>
      <p:grpSp>
        <p:nvGrpSpPr>
          <p:cNvPr id="83979" name="组合 83978"/>
          <p:cNvGrpSpPr/>
          <p:nvPr/>
        </p:nvGrpSpPr>
        <p:grpSpPr>
          <a:xfrm>
            <a:off x="4953000" y="4724400"/>
            <a:ext cx="2551113" cy="1890713"/>
            <a:chOff x="3120" y="2976"/>
            <a:chExt cx="1607" cy="1191"/>
          </a:xfrm>
        </p:grpSpPr>
        <p:sp>
          <p:nvSpPr>
            <p:cNvPr id="83980" name="直接连接符 83979"/>
            <p:cNvSpPr/>
            <p:nvPr/>
          </p:nvSpPr>
          <p:spPr>
            <a:xfrm>
              <a:off x="3312" y="2976"/>
              <a:ext cx="0" cy="768"/>
            </a:xfrm>
            <a:prstGeom prst="line">
              <a:avLst/>
            </a:prstGeom>
            <a:ln w="25400" cap="flat" cmpd="sng">
              <a:solidFill>
                <a:srgbClr val="FF0000"/>
              </a:solidFill>
              <a:prstDash val="solid"/>
              <a:headEnd type="none" w="med" len="med"/>
              <a:tailEnd type="none" w="med" len="med"/>
            </a:ln>
          </p:spPr>
        </p:sp>
        <p:sp>
          <p:nvSpPr>
            <p:cNvPr id="83981" name="矩形 83980"/>
            <p:cNvSpPr/>
            <p:nvPr/>
          </p:nvSpPr>
          <p:spPr>
            <a:xfrm>
              <a:off x="3120" y="3840"/>
              <a:ext cx="528" cy="327"/>
            </a:xfrm>
            <a:prstGeom prst="rect">
              <a:avLst/>
            </a:prstGeom>
            <a:noFill/>
            <a:ln w="9525">
              <a:noFill/>
            </a:ln>
          </p:spPr>
          <p:txBody>
            <a:bodyPr>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p:txBody>
        </p:sp>
        <p:sp>
          <p:nvSpPr>
            <p:cNvPr id="83982" name="直接连接符 83981"/>
            <p:cNvSpPr/>
            <p:nvPr/>
          </p:nvSpPr>
          <p:spPr>
            <a:xfrm>
              <a:off x="4368" y="3024"/>
              <a:ext cx="0" cy="768"/>
            </a:xfrm>
            <a:prstGeom prst="line">
              <a:avLst/>
            </a:prstGeom>
            <a:ln w="25400" cap="flat" cmpd="sng">
              <a:solidFill>
                <a:srgbClr val="FF0000"/>
              </a:solidFill>
              <a:prstDash val="solid"/>
              <a:headEnd type="none" w="med" len="med"/>
              <a:tailEnd type="none" w="med" len="med"/>
            </a:ln>
          </p:spPr>
        </p:sp>
        <p:sp>
          <p:nvSpPr>
            <p:cNvPr id="83983" name="直接连接符 83982"/>
            <p:cNvSpPr/>
            <p:nvPr/>
          </p:nvSpPr>
          <p:spPr>
            <a:xfrm flipH="1">
              <a:off x="3312" y="3648"/>
              <a:ext cx="1056" cy="0"/>
            </a:xfrm>
            <a:prstGeom prst="line">
              <a:avLst/>
            </a:prstGeom>
            <a:ln w="25400" cap="flat" cmpd="sng">
              <a:solidFill>
                <a:srgbClr val="00FF00"/>
              </a:solidFill>
              <a:prstDash val="solid"/>
              <a:headEnd type="none" w="med" len="med"/>
              <a:tailEnd type="triangle" w="med" len="lg"/>
            </a:ln>
          </p:spPr>
        </p:sp>
        <p:sp>
          <p:nvSpPr>
            <p:cNvPr id="83984" name="矩形 83983"/>
            <p:cNvSpPr/>
            <p:nvPr/>
          </p:nvSpPr>
          <p:spPr>
            <a:xfrm>
              <a:off x="3696" y="3696"/>
              <a:ext cx="512" cy="333"/>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00CCFF"/>
              </a:solidFill>
              <a:prstDash val="solid"/>
              <a:miter/>
              <a:headEnd type="none" w="med" len="med"/>
              <a:tailEnd type="none" w="med" len="med"/>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endParaRPr lang="en-US" altLang="zh-CN" sz="2800" b="1" baseline="-25000">
                <a:latin typeface="Times New Roman" panose="02020603050405020304" pitchFamily="18" charset="0"/>
                <a:ea typeface="黑体" panose="02010609060101010101" pitchFamily="2" charset="-122"/>
              </a:endParaRPr>
            </a:p>
          </p:txBody>
        </p:sp>
        <p:sp>
          <p:nvSpPr>
            <p:cNvPr id="83985" name="矩形 83984"/>
            <p:cNvSpPr/>
            <p:nvPr/>
          </p:nvSpPr>
          <p:spPr>
            <a:xfrm>
              <a:off x="4272" y="3792"/>
              <a:ext cx="455"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endParaRPr lang="en-US" altLang="zh-CN" sz="2800" b="1" baseline="-25000">
                <a:latin typeface="Times New Roman" panose="02020603050405020304" pitchFamily="18" charset="0"/>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3970"/>
                                        </p:tgtEl>
                                        <p:attrNameLst>
                                          <p:attrName>style.visibility</p:attrName>
                                        </p:attrNameLst>
                                      </p:cBhvr>
                                    </p:set>
                                    <p:animEffect transition="in" filter="checkerboard(across)">
                                      <p:cBhvr>
                                        <p:cTn id="7" dur="500"/>
                                        <p:tgtEl>
                                          <p:spTgt spid="839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3971"/>
                                        </p:tgtEl>
                                        <p:attrNameLst>
                                          <p:attrName>style.visibility</p:attrName>
                                        </p:attrNameLst>
                                      </p:cBhvr>
                                    </p:set>
                                    <p:animEffect transition="in" filter="barn(outHorizontal)">
                                      <p:cBhvr>
                                        <p:cTn id="12" dur="500"/>
                                        <p:tgtEl>
                                          <p:spTgt spid="83971"/>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83979"/>
                                        </p:tgtEl>
                                        <p:attrNameLst>
                                          <p:attrName>style.visibility</p:attrName>
                                        </p:attrNameLst>
                                      </p:cBhvr>
                                    </p:set>
                                    <p:anim calcmode="lin" valueType="num">
                                      <p:cBhvr>
                                        <p:cTn id="17" dur="500" fill="hold"/>
                                        <p:tgtEl>
                                          <p:spTgt spid="83979"/>
                                        </p:tgtEl>
                                        <p:attrNameLst>
                                          <p:attrName>ppt_w</p:attrName>
                                        </p:attrNameLst>
                                      </p:cBhvr>
                                      <p:tavLst>
                                        <p:tav tm="0">
                                          <p:val>
                                            <p:fltVal val="0.0"/>
                                          </p:val>
                                        </p:tav>
                                        <p:tav tm="100000">
                                          <p:val>
                                            <p:strVal val="#ppt_w"/>
                                          </p:val>
                                        </p:tav>
                                      </p:tavLst>
                                    </p:anim>
                                    <p:anim calcmode="lin" valueType="num">
                                      <p:cBhvr>
                                        <p:cTn id="18" dur="500" fill="hold"/>
                                        <p:tgtEl>
                                          <p:spTgt spid="839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6450" name="矩形 616449"/>
          <p:cNvSpPr/>
          <p:nvPr/>
        </p:nvSpPr>
        <p:spPr>
          <a:xfrm>
            <a:off x="323850" y="1555750"/>
            <a:ext cx="8424863" cy="49688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lvl="0">
              <a:spcBef>
                <a:spcPct val="0"/>
              </a:spcBef>
              <a:buNone/>
            </a:pPr>
            <a:r>
              <a:rPr lang="en-US" altLang="zh-CN" sz="2000" b="1"/>
              <a:t>(3176.54)</a:t>
            </a:r>
            <a:r>
              <a:rPr lang="en-US" altLang="zh-CN" sz="2000" b="1" baseline="-25000"/>
              <a:t>10</a:t>
            </a:r>
            <a:r>
              <a:rPr lang="zh-CN" altLang="en-US" sz="2000" b="1" dirty="0"/>
              <a:t>＝ </a:t>
            </a:r>
            <a:r>
              <a:rPr lang="en-US" altLang="zh-CN" sz="2000" b="1"/>
              <a:t>3×10</a:t>
            </a:r>
            <a:r>
              <a:rPr lang="en-US" altLang="zh-CN" sz="2000" b="1" baseline="30000"/>
              <a:t>3</a:t>
            </a:r>
            <a:r>
              <a:rPr lang="en-US" altLang="zh-CN" sz="2000" b="1"/>
              <a:t> </a:t>
            </a:r>
            <a:r>
              <a:rPr lang="zh-CN" altLang="en-US" sz="2000" b="1" dirty="0"/>
              <a:t>＋ </a:t>
            </a:r>
            <a:r>
              <a:rPr lang="en-US" altLang="zh-CN" sz="2000" b="1"/>
              <a:t>1×10</a:t>
            </a:r>
            <a:r>
              <a:rPr lang="en-US" altLang="zh-CN" sz="2000" b="1" baseline="30000"/>
              <a:t>2</a:t>
            </a:r>
            <a:r>
              <a:rPr lang="en-US" altLang="zh-CN" sz="2000" b="1"/>
              <a:t> </a:t>
            </a:r>
            <a:r>
              <a:rPr lang="zh-CN" altLang="en-US" sz="2000" b="1" dirty="0"/>
              <a:t>＋</a:t>
            </a:r>
            <a:r>
              <a:rPr lang="en-US" altLang="zh-CN" sz="2000" b="1"/>
              <a:t>7×10</a:t>
            </a:r>
            <a:r>
              <a:rPr lang="en-US" altLang="zh-CN" sz="2000" b="1" baseline="30000"/>
              <a:t>1</a:t>
            </a:r>
            <a:r>
              <a:rPr lang="zh-CN" altLang="en-US" sz="2000" b="1" dirty="0"/>
              <a:t>＋</a:t>
            </a:r>
            <a:r>
              <a:rPr lang="en-US" altLang="zh-CN" sz="2000" b="1"/>
              <a:t>6×10</a:t>
            </a:r>
            <a:r>
              <a:rPr lang="en-US" altLang="zh-CN" sz="2000" b="1" baseline="30000"/>
              <a:t>0</a:t>
            </a:r>
            <a:r>
              <a:rPr lang="zh-CN" altLang="en-US" sz="2000" b="1" dirty="0"/>
              <a:t>＋</a:t>
            </a:r>
            <a:r>
              <a:rPr lang="en-US" altLang="zh-CN" sz="2000" b="1"/>
              <a:t>5×10</a:t>
            </a:r>
            <a:r>
              <a:rPr lang="zh-CN" altLang="en-US" sz="2000" b="1" baseline="30000" dirty="0"/>
              <a:t>－</a:t>
            </a:r>
            <a:r>
              <a:rPr lang="en-US" altLang="zh-CN" sz="2000" b="1" baseline="30000"/>
              <a:t>1</a:t>
            </a:r>
            <a:r>
              <a:rPr lang="zh-CN" altLang="en-US" sz="2000" b="1" dirty="0"/>
              <a:t>＋</a:t>
            </a:r>
            <a:r>
              <a:rPr lang="en-US" altLang="zh-CN" sz="2000" b="1"/>
              <a:t>4 ×10</a:t>
            </a:r>
            <a:r>
              <a:rPr lang="zh-CN" altLang="en-US" sz="2000" b="1" baseline="30000" dirty="0"/>
              <a:t>－</a:t>
            </a:r>
            <a:r>
              <a:rPr lang="en-US" altLang="zh-CN" sz="2000" b="1" baseline="30000"/>
              <a:t>2</a:t>
            </a:r>
            <a:endParaRPr lang="en-US" altLang="zh-CN" sz="2000" b="1" baseline="30000"/>
          </a:p>
          <a:p>
            <a:pPr lvl="0">
              <a:buNone/>
            </a:pPr>
            <a:endParaRPr lang="en-US" altLang="zh-CN" sz="2000" b="1"/>
          </a:p>
          <a:p>
            <a:pPr lvl="0">
              <a:buNone/>
            </a:pPr>
            <a:r>
              <a:rPr lang="en-US" altLang="zh-CN" sz="2000" b="1"/>
              <a:t>(1011.11)</a:t>
            </a:r>
            <a:r>
              <a:rPr lang="en-US" altLang="zh-CN" sz="2000" b="1" baseline="-25000"/>
              <a:t>2</a:t>
            </a:r>
            <a:r>
              <a:rPr lang="zh-CN" altLang="en-US" sz="2000" b="1" dirty="0"/>
              <a:t>＝ </a:t>
            </a:r>
            <a:r>
              <a:rPr lang="en-US" altLang="zh-CN" sz="2000" b="1"/>
              <a:t>1×2</a:t>
            </a:r>
            <a:r>
              <a:rPr lang="en-US" altLang="zh-CN" sz="2000" b="1" baseline="30000"/>
              <a:t>3</a:t>
            </a:r>
            <a:r>
              <a:rPr lang="en-US" altLang="zh-CN" sz="2000" b="1"/>
              <a:t> </a:t>
            </a:r>
            <a:r>
              <a:rPr lang="zh-CN" altLang="en-US" sz="2000" b="1" dirty="0"/>
              <a:t>＋</a:t>
            </a:r>
            <a:r>
              <a:rPr lang="en-US" altLang="zh-CN" sz="2000" b="1"/>
              <a:t>0×2</a:t>
            </a:r>
            <a:r>
              <a:rPr lang="en-US" altLang="zh-CN" sz="2000" b="1" baseline="30000"/>
              <a:t>2</a:t>
            </a:r>
            <a:r>
              <a:rPr lang="zh-CN" altLang="en-US" sz="2000" b="1" dirty="0"/>
              <a:t>＋ </a:t>
            </a:r>
            <a:r>
              <a:rPr lang="en-US" altLang="zh-CN" sz="2000" b="1"/>
              <a:t>1×2</a:t>
            </a:r>
            <a:r>
              <a:rPr lang="en-US" altLang="zh-CN" sz="2000" b="1" baseline="30000"/>
              <a:t>1</a:t>
            </a:r>
            <a:r>
              <a:rPr lang="zh-CN" altLang="en-US" sz="2000" b="1" dirty="0"/>
              <a:t>＋ </a:t>
            </a:r>
            <a:r>
              <a:rPr lang="en-US" altLang="zh-CN" sz="2000" b="1"/>
              <a:t>1×2</a:t>
            </a:r>
            <a:r>
              <a:rPr lang="en-US" altLang="zh-CN" sz="2000" b="1" baseline="30000"/>
              <a:t>0</a:t>
            </a:r>
            <a:r>
              <a:rPr lang="zh-CN" altLang="en-US" sz="2000" b="1" dirty="0"/>
              <a:t>＋</a:t>
            </a:r>
            <a:r>
              <a:rPr lang="en-US" altLang="zh-CN" sz="2000" b="1"/>
              <a:t>1×2</a:t>
            </a:r>
            <a:r>
              <a:rPr lang="zh-CN" altLang="en-US" sz="2000" b="1" baseline="30000" dirty="0"/>
              <a:t>－</a:t>
            </a:r>
            <a:r>
              <a:rPr lang="en-US" altLang="zh-CN" sz="2000" b="1" baseline="30000"/>
              <a:t>1</a:t>
            </a:r>
            <a:r>
              <a:rPr lang="zh-CN" altLang="en-US" sz="2000" b="1" dirty="0"/>
              <a:t>＋</a:t>
            </a:r>
            <a:r>
              <a:rPr lang="en-US" altLang="zh-CN" sz="2000" b="1"/>
              <a:t>1 ×2</a:t>
            </a:r>
            <a:r>
              <a:rPr lang="zh-CN" altLang="en-US" sz="2000" b="1" baseline="30000" dirty="0"/>
              <a:t>－</a:t>
            </a:r>
            <a:r>
              <a:rPr lang="en-US" altLang="zh-CN" sz="2000" b="1" baseline="30000"/>
              <a:t>2 </a:t>
            </a:r>
            <a:r>
              <a:rPr lang="zh-CN" altLang="en-US" sz="2000" b="1" baseline="30000" dirty="0"/>
              <a:t>　        </a:t>
            </a:r>
            <a:endParaRPr lang="zh-CN" altLang="en-US" sz="2000" b="1" baseline="30000" dirty="0"/>
          </a:p>
          <a:p>
            <a:pPr lvl="0">
              <a:buNone/>
            </a:pPr>
            <a:r>
              <a:rPr lang="zh-CN" altLang="en-US" sz="2000" b="1" dirty="0"/>
              <a:t>   ＝</a:t>
            </a:r>
            <a:r>
              <a:rPr lang="en-US" altLang="zh-CN" sz="2000" b="1"/>
              <a:t>8+0+2+1+0.5+0.25</a:t>
            </a:r>
            <a:endParaRPr lang="en-US" altLang="zh-CN" sz="2000" b="1"/>
          </a:p>
          <a:p>
            <a:pPr lvl="0">
              <a:buNone/>
            </a:pPr>
            <a:r>
              <a:rPr lang="en-US" altLang="zh-CN" sz="2000" b="1"/>
              <a:t>    </a:t>
            </a:r>
            <a:r>
              <a:rPr lang="zh-CN" altLang="en-US" sz="2000" b="1" dirty="0"/>
              <a:t>＝</a:t>
            </a:r>
            <a:r>
              <a:rPr lang="en-US" altLang="zh-CN" sz="2000" b="1"/>
              <a:t>(11.75)</a:t>
            </a:r>
            <a:r>
              <a:rPr lang="en-US" altLang="zh-CN" sz="2000" b="1" baseline="-25000"/>
              <a:t>10</a:t>
            </a:r>
            <a:endParaRPr lang="en-US" altLang="zh-CN" sz="2000" b="1" baseline="-25000"/>
          </a:p>
          <a:p>
            <a:pPr lvl="0">
              <a:buNone/>
            </a:pPr>
            <a:endParaRPr lang="en-US" altLang="zh-CN" sz="2000" b="1"/>
          </a:p>
          <a:p>
            <a:pPr lvl="0">
              <a:buNone/>
            </a:pPr>
            <a:r>
              <a:rPr lang="en-US" altLang="zh-CN" sz="2000" b="1"/>
              <a:t>(437.25)</a:t>
            </a:r>
            <a:r>
              <a:rPr lang="en-US" altLang="zh-CN" sz="2000" b="1" baseline="-25000"/>
              <a:t>8</a:t>
            </a:r>
            <a:r>
              <a:rPr lang="zh-CN" altLang="en-US" sz="2000" b="1" dirty="0"/>
              <a:t>＝ </a:t>
            </a:r>
            <a:r>
              <a:rPr lang="en-US" altLang="zh-CN" sz="2000" b="1"/>
              <a:t>4×8</a:t>
            </a:r>
            <a:r>
              <a:rPr lang="en-US" altLang="zh-CN" sz="2000" b="1" baseline="30000"/>
              <a:t>2</a:t>
            </a:r>
            <a:r>
              <a:rPr lang="en-US" altLang="zh-CN" sz="2000" b="1"/>
              <a:t> </a:t>
            </a:r>
            <a:r>
              <a:rPr lang="zh-CN" altLang="en-US" sz="2000" b="1" dirty="0"/>
              <a:t>＋</a:t>
            </a:r>
            <a:r>
              <a:rPr lang="en-US" altLang="zh-CN" sz="2000" b="1"/>
              <a:t>3×8</a:t>
            </a:r>
            <a:r>
              <a:rPr lang="en-US" altLang="zh-CN" sz="2000" b="1" baseline="30000"/>
              <a:t>1</a:t>
            </a:r>
            <a:r>
              <a:rPr lang="zh-CN" altLang="en-US" sz="2000" b="1" dirty="0"/>
              <a:t>＋</a:t>
            </a:r>
            <a:r>
              <a:rPr lang="en-US" altLang="zh-CN" sz="2000" b="1"/>
              <a:t>7×8</a:t>
            </a:r>
            <a:r>
              <a:rPr lang="en-US" altLang="zh-CN" sz="2000" b="1" baseline="30000"/>
              <a:t>0</a:t>
            </a:r>
            <a:r>
              <a:rPr lang="zh-CN" altLang="en-US" sz="2000" b="1" dirty="0"/>
              <a:t>＋</a:t>
            </a:r>
            <a:r>
              <a:rPr lang="en-US" altLang="zh-CN" sz="2000" b="1"/>
              <a:t>2×8</a:t>
            </a:r>
            <a:r>
              <a:rPr lang="zh-CN" altLang="en-US" sz="2000" b="1" baseline="30000" dirty="0"/>
              <a:t>－</a:t>
            </a:r>
            <a:r>
              <a:rPr lang="en-US" altLang="zh-CN" sz="2000" b="1" baseline="30000"/>
              <a:t>1</a:t>
            </a:r>
            <a:r>
              <a:rPr lang="zh-CN" altLang="en-US" sz="2000" b="1" dirty="0"/>
              <a:t>＋</a:t>
            </a:r>
            <a:r>
              <a:rPr lang="en-US" altLang="zh-CN" sz="2000" b="1"/>
              <a:t>5 ×8</a:t>
            </a:r>
            <a:r>
              <a:rPr lang="zh-CN" altLang="en-US" sz="2000" b="1" baseline="30000" dirty="0"/>
              <a:t>－</a:t>
            </a:r>
            <a:r>
              <a:rPr lang="en-US" altLang="zh-CN" sz="2000" b="1" baseline="30000"/>
              <a:t>2</a:t>
            </a:r>
            <a:endParaRPr lang="en-US" altLang="zh-CN" sz="2000" b="1" baseline="30000"/>
          </a:p>
          <a:p>
            <a:pPr lvl="0">
              <a:buNone/>
            </a:pPr>
            <a:r>
              <a:rPr lang="en-US" altLang="zh-CN" sz="2000" b="1"/>
              <a:t>   </a:t>
            </a:r>
            <a:r>
              <a:rPr lang="zh-CN" altLang="en-US" sz="2000" b="1" dirty="0"/>
              <a:t>＝</a:t>
            </a:r>
            <a:r>
              <a:rPr lang="en-US" altLang="zh-CN" sz="2000" b="1"/>
              <a:t>256+24+7+1+0.25+0.78125</a:t>
            </a:r>
            <a:r>
              <a:rPr lang="en-US" altLang="zh-CN" sz="2000" b="1" baseline="30000"/>
              <a:t> </a:t>
            </a:r>
            <a:endParaRPr lang="en-US" altLang="zh-CN" sz="2000" b="1" baseline="30000"/>
          </a:p>
          <a:p>
            <a:pPr lvl="0">
              <a:buNone/>
            </a:pPr>
            <a:r>
              <a:rPr lang="en-US" altLang="zh-CN" sz="2000" b="1"/>
              <a:t>   </a:t>
            </a:r>
            <a:r>
              <a:rPr lang="zh-CN" altLang="en-US" sz="2000" b="1" dirty="0"/>
              <a:t>＝</a:t>
            </a:r>
            <a:r>
              <a:rPr lang="en-US" altLang="zh-CN" sz="2000" b="1"/>
              <a:t>(287.328125)</a:t>
            </a:r>
            <a:r>
              <a:rPr lang="en-US" altLang="zh-CN" sz="2000" b="1" baseline="-25000"/>
              <a:t>10</a:t>
            </a:r>
            <a:endParaRPr lang="en-US" altLang="zh-CN" sz="2000" b="1" baseline="-25000"/>
          </a:p>
          <a:p>
            <a:pPr lvl="0">
              <a:buNone/>
            </a:pPr>
            <a:endParaRPr lang="en-US" altLang="zh-CN" sz="2000" b="1"/>
          </a:p>
          <a:p>
            <a:pPr lvl="0">
              <a:buNone/>
            </a:pPr>
            <a:r>
              <a:rPr lang="en-US" altLang="zh-CN" sz="2000" b="1"/>
              <a:t>(3BE.C4)</a:t>
            </a:r>
            <a:r>
              <a:rPr lang="en-US" altLang="zh-CN" sz="2000" b="1" baseline="-25000"/>
              <a:t>16</a:t>
            </a:r>
            <a:r>
              <a:rPr lang="zh-CN" altLang="en-US" sz="2000" b="1" dirty="0"/>
              <a:t>＝ </a:t>
            </a:r>
            <a:r>
              <a:rPr lang="en-US" altLang="zh-CN" sz="2000" b="1"/>
              <a:t>3×16</a:t>
            </a:r>
            <a:r>
              <a:rPr lang="en-US" altLang="zh-CN" sz="2000" b="1" baseline="30000"/>
              <a:t>2</a:t>
            </a:r>
            <a:r>
              <a:rPr lang="en-US" altLang="zh-CN" sz="2000" b="1"/>
              <a:t> </a:t>
            </a:r>
            <a:r>
              <a:rPr lang="zh-CN" altLang="en-US" sz="2000" b="1" dirty="0"/>
              <a:t>＋ </a:t>
            </a:r>
            <a:r>
              <a:rPr lang="en-US" altLang="zh-CN" sz="2000" b="1"/>
              <a:t>11×16</a:t>
            </a:r>
            <a:r>
              <a:rPr lang="en-US" altLang="zh-CN" sz="2000" b="1" baseline="30000"/>
              <a:t>1</a:t>
            </a:r>
            <a:r>
              <a:rPr lang="en-US" altLang="zh-CN" sz="2000" b="1"/>
              <a:t> </a:t>
            </a:r>
            <a:r>
              <a:rPr lang="zh-CN" altLang="en-US" sz="2000" b="1" dirty="0"/>
              <a:t>＋</a:t>
            </a:r>
            <a:r>
              <a:rPr lang="en-US" altLang="zh-CN" sz="2000" b="1"/>
              <a:t>14×16</a:t>
            </a:r>
            <a:r>
              <a:rPr lang="en-US" altLang="zh-CN" sz="2000" b="1" baseline="30000"/>
              <a:t>0</a:t>
            </a:r>
            <a:r>
              <a:rPr lang="zh-CN" altLang="en-US" sz="2000" b="1" dirty="0"/>
              <a:t>＋</a:t>
            </a:r>
            <a:r>
              <a:rPr lang="en-US" altLang="zh-CN" sz="2000" b="1"/>
              <a:t>12 ×16</a:t>
            </a:r>
            <a:r>
              <a:rPr lang="zh-CN" altLang="en-US" sz="2000" b="1" baseline="30000" dirty="0"/>
              <a:t>－</a:t>
            </a:r>
            <a:r>
              <a:rPr lang="en-US" altLang="zh-CN" sz="2000" b="1" baseline="30000"/>
              <a:t>1 </a:t>
            </a:r>
            <a:r>
              <a:rPr lang="zh-CN" altLang="en-US" sz="2000" b="1" dirty="0"/>
              <a:t>＋</a:t>
            </a:r>
            <a:r>
              <a:rPr lang="en-US" altLang="zh-CN" sz="2000" b="1"/>
              <a:t>4 ×16</a:t>
            </a:r>
            <a:r>
              <a:rPr lang="zh-CN" altLang="en-US" sz="2000" b="1" baseline="30000" dirty="0"/>
              <a:t>－</a:t>
            </a:r>
            <a:r>
              <a:rPr lang="en-US" altLang="zh-CN" sz="2000" b="1" baseline="30000"/>
              <a:t>2</a:t>
            </a:r>
            <a:endParaRPr lang="en-US" altLang="zh-CN" sz="2000" b="1" baseline="30000"/>
          </a:p>
          <a:p>
            <a:pPr lvl="0">
              <a:buNone/>
            </a:pPr>
            <a:r>
              <a:rPr lang="en-US" altLang="zh-CN" sz="2000" b="1"/>
              <a:t>   </a:t>
            </a:r>
            <a:r>
              <a:rPr lang="zh-CN" altLang="en-US" sz="2000" b="1" dirty="0"/>
              <a:t>＝</a:t>
            </a:r>
            <a:r>
              <a:rPr lang="en-US" altLang="zh-CN" sz="2000" b="1"/>
              <a:t>768+176+14+1+0.75+0.015625</a:t>
            </a:r>
            <a:r>
              <a:rPr lang="en-US" altLang="zh-CN" sz="2000" b="1" baseline="30000"/>
              <a:t> </a:t>
            </a:r>
            <a:endParaRPr lang="en-US" altLang="zh-CN" sz="2000" b="1" baseline="30000"/>
          </a:p>
          <a:p>
            <a:pPr lvl="0">
              <a:buNone/>
            </a:pPr>
            <a:r>
              <a:rPr lang="en-US" altLang="zh-CN" sz="2000" b="1"/>
              <a:t>   </a:t>
            </a:r>
            <a:r>
              <a:rPr lang="zh-CN" altLang="en-US" sz="2000" b="1" dirty="0"/>
              <a:t>＝</a:t>
            </a:r>
            <a:r>
              <a:rPr lang="en-US" altLang="zh-CN" sz="2000" b="1"/>
              <a:t>(958.765625)</a:t>
            </a:r>
            <a:r>
              <a:rPr lang="en-US" altLang="zh-CN" sz="2000" b="1" baseline="-25000"/>
              <a:t>10</a:t>
            </a:r>
            <a:endParaRPr lang="en-US" altLang="zh-CN" sz="2800" b="1" baseline="30000"/>
          </a:p>
        </p:txBody>
      </p:sp>
      <p:sp>
        <p:nvSpPr>
          <p:cNvPr id="616451" name="文本框 616450"/>
          <p:cNvSpPr txBox="1"/>
          <p:nvPr/>
        </p:nvSpPr>
        <p:spPr>
          <a:xfrm>
            <a:off x="2268538" y="540068"/>
            <a:ext cx="4392612" cy="519112"/>
          </a:xfrm>
          <a:prstGeom prst="rect">
            <a:avLst/>
          </a:prstGeom>
          <a:solidFill>
            <a:srgbClr val="FFCC00"/>
          </a:solidFill>
          <a:ln w="9525">
            <a:noFill/>
          </a:ln>
        </p:spPr>
        <p:txBody>
          <a:bodyPr>
            <a:spAutoFit/>
          </a:bodyPr>
          <a:p>
            <a:pPr algn="ctr">
              <a:spcBef>
                <a:spcPct val="50000"/>
              </a:spcBef>
            </a:pPr>
            <a:r>
              <a:rPr lang="zh-CN" altLang="en-US" sz="2800" b="1" dirty="0">
                <a:solidFill>
                  <a:srgbClr val="FF0000"/>
                </a:solidFill>
                <a:effectLst>
                  <a:outerShdw blurRad="38100" dist="38100" dir="2700000">
                    <a:srgbClr val="000000"/>
                  </a:outerShdw>
                </a:effectLst>
                <a:latin typeface="Times New Roman" panose="02020603050405020304" pitchFamily="18" charset="0"/>
              </a:rPr>
              <a:t>各种进制比较</a:t>
            </a:r>
            <a:endParaRPr lang="zh-CN" altLang="en-US" sz="2800" b="1" dirty="0">
              <a:solidFill>
                <a:srgbClr val="FF0000"/>
              </a:solidFill>
              <a:effectLst>
                <a:outerShdw blurRad="38100" dist="38100" dir="2700000">
                  <a:srgbClr val="000000"/>
                </a:outerShdw>
              </a:effectLst>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6451"/>
                                        </p:tgtEl>
                                        <p:attrNameLst>
                                          <p:attrName>style.visibility</p:attrName>
                                        </p:attrNameLst>
                                      </p:cBhvr>
                                      <p:to>
                                        <p:strVal val="visible"/>
                                      </p:to>
                                    </p:set>
                                    <p:anim calcmode="lin" valueType="num">
                                      <p:cBhvr additive="base">
                                        <p:cTn id="7" dur="500" fill="hold"/>
                                        <p:tgtEl>
                                          <p:spTgt spid="616451"/>
                                        </p:tgtEl>
                                        <p:attrNameLst>
                                          <p:attrName>ppt_x</p:attrName>
                                        </p:attrNameLst>
                                      </p:cBhvr>
                                      <p:tavLst>
                                        <p:tav tm="0">
                                          <p:val>
                                            <p:strVal val="#ppt_x"/>
                                          </p:val>
                                        </p:tav>
                                        <p:tav tm="100000">
                                          <p:val>
                                            <p:strVal val="#ppt_x"/>
                                          </p:val>
                                        </p:tav>
                                      </p:tavLst>
                                    </p:anim>
                                    <p:anim calcmode="lin" valueType="num">
                                      <p:cBhvr additive="base">
                                        <p:cTn id="8" dur="500" fill="hold"/>
                                        <p:tgtEl>
                                          <p:spTgt spid="6164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6450">
                                            <p:txEl>
                                              <p:charRg st="0" end="55"/>
                                            </p:txEl>
                                          </p:spTgt>
                                        </p:tgtEl>
                                        <p:attrNameLst>
                                          <p:attrName>style.visibility</p:attrName>
                                        </p:attrNameLst>
                                      </p:cBhvr>
                                      <p:to>
                                        <p:strVal val="visible"/>
                                      </p:to>
                                    </p:set>
                                    <p:anim calcmode="lin" valueType="num">
                                      <p:cBhvr additive="base">
                                        <p:cTn id="13" dur="500" fill="hold"/>
                                        <p:tgtEl>
                                          <p:spTgt spid="616450">
                                            <p:txEl>
                                              <p:charRg st="0" end="5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6450">
                                            <p:txEl>
                                              <p:charRg st="0" end="5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6450">
                                            <p:txEl>
                                              <p:charRg st="56" end="114"/>
                                            </p:txEl>
                                          </p:spTgt>
                                        </p:tgtEl>
                                        <p:attrNameLst>
                                          <p:attrName>style.visibility</p:attrName>
                                        </p:attrNameLst>
                                      </p:cBhvr>
                                      <p:to>
                                        <p:strVal val="visible"/>
                                      </p:to>
                                    </p:set>
                                    <p:anim calcmode="lin" valueType="num">
                                      <p:cBhvr additive="base">
                                        <p:cTn id="19" dur="500" fill="hold"/>
                                        <p:tgtEl>
                                          <p:spTgt spid="616450">
                                            <p:txEl>
                                              <p:charRg st="56" end="11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6450">
                                            <p:txEl>
                                              <p:charRg st="56" end="11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16450">
                                            <p:txEl>
                                              <p:charRg st="114" end="135"/>
                                            </p:txEl>
                                          </p:spTgt>
                                        </p:tgtEl>
                                        <p:attrNameLst>
                                          <p:attrName>style.visibility</p:attrName>
                                        </p:attrNameLst>
                                      </p:cBhvr>
                                      <p:to>
                                        <p:strVal val="visible"/>
                                      </p:to>
                                    </p:set>
                                    <p:anim calcmode="lin" valueType="num">
                                      <p:cBhvr additive="base">
                                        <p:cTn id="23" dur="500" fill="hold"/>
                                        <p:tgtEl>
                                          <p:spTgt spid="616450">
                                            <p:txEl>
                                              <p:charRg st="114" end="13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16450">
                                            <p:txEl>
                                              <p:charRg st="114" end="13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16450">
                                            <p:txEl>
                                              <p:charRg st="135" end="150"/>
                                            </p:txEl>
                                          </p:spTgt>
                                        </p:tgtEl>
                                        <p:attrNameLst>
                                          <p:attrName>style.visibility</p:attrName>
                                        </p:attrNameLst>
                                      </p:cBhvr>
                                      <p:to>
                                        <p:strVal val="visible"/>
                                      </p:to>
                                    </p:set>
                                    <p:anim calcmode="lin" valueType="num">
                                      <p:cBhvr additive="base">
                                        <p:cTn id="27" dur="500" fill="hold"/>
                                        <p:tgtEl>
                                          <p:spTgt spid="616450">
                                            <p:txEl>
                                              <p:charRg st="135" end="15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6450">
                                            <p:txEl>
                                              <p:charRg st="135" end="15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16450">
                                            <p:txEl>
                                              <p:charRg st="151" end="191"/>
                                            </p:txEl>
                                          </p:spTgt>
                                        </p:tgtEl>
                                        <p:attrNameLst>
                                          <p:attrName>style.visibility</p:attrName>
                                        </p:attrNameLst>
                                      </p:cBhvr>
                                      <p:to>
                                        <p:strVal val="visible"/>
                                      </p:to>
                                    </p:set>
                                    <p:anim calcmode="lin" valueType="num">
                                      <p:cBhvr additive="base">
                                        <p:cTn id="33" dur="500" fill="hold"/>
                                        <p:tgtEl>
                                          <p:spTgt spid="616450">
                                            <p:txEl>
                                              <p:charRg st="151" end="19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16450">
                                            <p:txEl>
                                              <p:charRg st="151" end="191"/>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16450">
                                            <p:txEl>
                                              <p:charRg st="191" end="220"/>
                                            </p:txEl>
                                          </p:spTgt>
                                        </p:tgtEl>
                                        <p:attrNameLst>
                                          <p:attrName>style.visibility</p:attrName>
                                        </p:attrNameLst>
                                      </p:cBhvr>
                                      <p:to>
                                        <p:strVal val="visible"/>
                                      </p:to>
                                    </p:set>
                                    <p:anim calcmode="lin" valueType="num">
                                      <p:cBhvr additive="base">
                                        <p:cTn id="37" dur="500" fill="hold"/>
                                        <p:tgtEl>
                                          <p:spTgt spid="616450">
                                            <p:txEl>
                                              <p:charRg st="191" end="22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6450">
                                            <p:txEl>
                                              <p:charRg st="191" end="22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16450">
                                            <p:txEl>
                                              <p:charRg st="220" end="239"/>
                                            </p:txEl>
                                          </p:spTgt>
                                        </p:tgtEl>
                                        <p:attrNameLst>
                                          <p:attrName>style.visibility</p:attrName>
                                        </p:attrNameLst>
                                      </p:cBhvr>
                                      <p:to>
                                        <p:strVal val="visible"/>
                                      </p:to>
                                    </p:set>
                                    <p:anim calcmode="lin" valueType="num">
                                      <p:cBhvr additive="base">
                                        <p:cTn id="41" dur="500" fill="hold"/>
                                        <p:tgtEl>
                                          <p:spTgt spid="616450">
                                            <p:txEl>
                                              <p:charRg st="220" end="23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16450">
                                            <p:txEl>
                                              <p:charRg st="220" end="23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616450">
                                            <p:txEl>
                                              <p:charRg st="240" end="293"/>
                                            </p:txEl>
                                          </p:spTgt>
                                        </p:tgtEl>
                                        <p:attrNameLst>
                                          <p:attrName>style.visibility</p:attrName>
                                        </p:attrNameLst>
                                      </p:cBhvr>
                                      <p:to>
                                        <p:strVal val="visible"/>
                                      </p:to>
                                    </p:set>
                                    <p:anim calcmode="lin" valueType="num">
                                      <p:cBhvr additive="base">
                                        <p:cTn id="47" dur="500" fill="hold"/>
                                        <p:tgtEl>
                                          <p:spTgt spid="616450">
                                            <p:txEl>
                                              <p:charRg st="240" end="29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16450">
                                            <p:txEl>
                                              <p:charRg st="240" end="293"/>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16450">
                                            <p:txEl>
                                              <p:charRg st="293" end="325"/>
                                            </p:txEl>
                                          </p:spTgt>
                                        </p:tgtEl>
                                        <p:attrNameLst>
                                          <p:attrName>style.visibility</p:attrName>
                                        </p:attrNameLst>
                                      </p:cBhvr>
                                      <p:to>
                                        <p:strVal val="visible"/>
                                      </p:to>
                                    </p:set>
                                    <p:anim calcmode="lin" valueType="num">
                                      <p:cBhvr additive="base">
                                        <p:cTn id="51" dur="500" fill="hold"/>
                                        <p:tgtEl>
                                          <p:spTgt spid="616450">
                                            <p:txEl>
                                              <p:charRg st="293" end="325"/>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16450">
                                            <p:txEl>
                                              <p:charRg st="293" end="325"/>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616450">
                                            <p:txEl>
                                              <p:charRg st="325" end="344"/>
                                            </p:txEl>
                                          </p:spTgt>
                                        </p:tgtEl>
                                        <p:attrNameLst>
                                          <p:attrName>style.visibility</p:attrName>
                                        </p:attrNameLst>
                                      </p:cBhvr>
                                      <p:to>
                                        <p:strVal val="visible"/>
                                      </p:to>
                                    </p:set>
                                    <p:anim calcmode="lin" valueType="num">
                                      <p:cBhvr additive="base">
                                        <p:cTn id="55" dur="500" fill="hold"/>
                                        <p:tgtEl>
                                          <p:spTgt spid="616450">
                                            <p:txEl>
                                              <p:charRg st="325" end="34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16450">
                                            <p:txEl>
                                              <p:charRg st="325" end="3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51"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4994" name="矩形 84993"/>
          <p:cNvSpPr/>
          <p:nvPr/>
        </p:nvSpPr>
        <p:spPr>
          <a:xfrm>
            <a:off x="533400" y="533400"/>
            <a:ext cx="8077200" cy="2314575"/>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①  </a:t>
            </a:r>
            <a:r>
              <a:rPr lang="zh-CN" altLang="en-US" sz="2800" dirty="0">
                <a:latin typeface="Times New Roman" panose="02020603050405020304" pitchFamily="18" charset="0"/>
                <a:ea typeface="黑体" panose="02010609060101010101" pitchFamily="2" charset="-122"/>
              </a:rPr>
              <a:t>低电平噪声容限（低电平正向干扰范围）</a:t>
            </a:r>
            <a:endParaRPr lang="zh-CN" altLang="en-US" sz="2800" dirty="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NL</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OFF</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IL</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r>
              <a:rPr lang="zh-CN" altLang="en-US" sz="2800" dirty="0">
                <a:latin typeface="Times New Roman" panose="02020603050405020304" pitchFamily="18" charset="0"/>
                <a:ea typeface="黑体" panose="02010609060101010101" pitchFamily="2" charset="-122"/>
              </a:rPr>
              <a:t>为电路输入低电平的典型值</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0.3</a:t>
            </a:r>
            <a:r>
              <a:rPr lang="en-US" altLang="zh-CN" sz="2800" b="1">
                <a:latin typeface="Times New Roman" panose="02020603050405020304" pitchFamily="18" charset="0"/>
                <a:ea typeface="黑体" panose="02010609060101010101" pitchFamily="2" charset="-122"/>
              </a:rPr>
              <a:t>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若</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=0.8V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则有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en-US" altLang="zh-CN" sz="2800" b="1">
                <a:latin typeface="Times New Roman" panose="02020603050405020304" pitchFamily="18" charset="0"/>
                <a:ea typeface="黑体" panose="02010609060101010101" pitchFamily="2" charset="-122"/>
              </a:rPr>
              <a:t>=0.8-0.3=0.5 (V)</a:t>
            </a:r>
            <a:r>
              <a:rPr lang="en-US" altLang="zh-CN" sz="2800">
                <a:latin typeface="Times New Roman" panose="02020603050405020304" pitchFamily="18" charset="0"/>
                <a:ea typeface="黑体" panose="02010609060101010101" pitchFamily="2" charset="-122"/>
              </a:rPr>
              <a:t>  </a:t>
            </a:r>
            <a:endParaRPr lang="en-US" altLang="zh-CN" sz="2800" b="1">
              <a:latin typeface="Times New Roman" panose="02020603050405020304" pitchFamily="18" charset="0"/>
              <a:ea typeface="黑体" panose="02010609060101010101" pitchFamily="2" charset="-122"/>
            </a:endParaRPr>
          </a:p>
        </p:txBody>
      </p:sp>
      <p:sp>
        <p:nvSpPr>
          <p:cNvPr id="84995" name="矩形 84994"/>
          <p:cNvSpPr/>
          <p:nvPr/>
        </p:nvSpPr>
        <p:spPr>
          <a:xfrm>
            <a:off x="533400" y="3352800"/>
            <a:ext cx="8077200" cy="2314575"/>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②  </a:t>
            </a:r>
            <a:r>
              <a:rPr lang="zh-CN" altLang="en-US" sz="2800" dirty="0">
                <a:latin typeface="Times New Roman" panose="02020603050405020304" pitchFamily="18" charset="0"/>
                <a:ea typeface="黑体" panose="02010609060101010101" pitchFamily="2" charset="-122"/>
              </a:rPr>
              <a:t>高电平噪声容限（高电平负向干扰范围）</a:t>
            </a:r>
            <a:endParaRPr lang="zh-CN" altLang="en-US" sz="2800" b="1" dirty="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NH</a:t>
            </a:r>
            <a:r>
              <a:rPr lang="en-US" altLang="zh-CN" sz="2800" b="1">
                <a:solidFill>
                  <a:srgbClr val="47FF47"/>
                </a:solidFill>
                <a:latin typeface="Times New Roman" panose="02020603050405020304" pitchFamily="18" charset="0"/>
                <a:ea typeface="黑体" panose="02010609060101010101" pitchFamily="2" charset="-122"/>
              </a:rPr>
              <a:t> = U</a:t>
            </a:r>
            <a:r>
              <a:rPr lang="en-US" altLang="zh-CN" sz="2800" b="1" baseline="-25000">
                <a:solidFill>
                  <a:srgbClr val="47FF47"/>
                </a:solidFill>
                <a:latin typeface="Times New Roman" panose="02020603050405020304" pitchFamily="18" charset="0"/>
                <a:ea typeface="黑体" panose="02010609060101010101" pitchFamily="2" charset="-122"/>
              </a:rPr>
              <a:t>IH</a:t>
            </a:r>
            <a:r>
              <a:rPr lang="en-US" altLang="zh-CN" sz="2800" b="1">
                <a:solidFill>
                  <a:srgbClr val="47FF47"/>
                </a:solidFill>
                <a:latin typeface="Times New Roman" panose="02020603050405020304" pitchFamily="18" charset="0"/>
                <a:ea typeface="黑体" panose="02010609060101010101" pitchFamily="2" charset="-122"/>
              </a:rPr>
              <a:t> - U</a:t>
            </a:r>
            <a:r>
              <a:rPr lang="en-US" altLang="zh-CN" sz="2800" b="1" baseline="-25000">
                <a:solidFill>
                  <a:srgbClr val="47FF47"/>
                </a:solidFill>
                <a:latin typeface="Times New Roman" panose="02020603050405020304" pitchFamily="18" charset="0"/>
                <a:ea typeface="黑体" panose="02010609060101010101" pitchFamily="2" charset="-122"/>
              </a:rPr>
              <a:t>ON</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r>
              <a:rPr lang="zh-CN" altLang="en-US" sz="2800" dirty="0">
                <a:latin typeface="Times New Roman" panose="02020603050405020304" pitchFamily="18" charset="0"/>
                <a:ea typeface="黑体" panose="02010609060101010101" pitchFamily="2" charset="-122"/>
              </a:rPr>
              <a:t>为电路输入高电平的典型值</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3</a:t>
            </a:r>
            <a:r>
              <a:rPr lang="en-US" altLang="zh-CN" sz="2800" b="1">
                <a:latin typeface="Times New Roman" panose="02020603050405020304" pitchFamily="18" charset="0"/>
                <a:ea typeface="黑体" panose="02010609060101010101" pitchFamily="2" charset="-122"/>
              </a:rPr>
              <a:t>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若</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=1.8V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则有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 </a:t>
            </a:r>
            <a:r>
              <a:rPr lang="en-US" altLang="zh-CN" sz="2800" b="1">
                <a:latin typeface="Times New Roman" panose="02020603050405020304" pitchFamily="18" charset="0"/>
                <a:ea typeface="黑体" panose="02010609060101010101" pitchFamily="2" charset="-122"/>
              </a:rPr>
              <a:t>= 3-1.8 =1.2 (V)</a:t>
            </a:r>
            <a:endParaRPr lang="en-US" altLang="zh-CN" sz="2800" b="1">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4995">
                                            <p:txEl>
                                              <p:charRg st="4294967295" end="4294967295"/>
                                            </p:txEl>
                                          </p:spTgt>
                                        </p:tgtEl>
                                        <p:attrNameLst>
                                          <p:attrName>style.visibility</p:attrName>
                                        </p:attrNameLst>
                                      </p:cBhvr>
                                    </p:set>
                                    <p:animEffect transition="in" filter="barn(outHorizontal)">
                                      <p:cBhvr>
                                        <p:cTn id="7" dur="500"/>
                                        <p:tgtEl>
                                          <p:spTgt spid="8499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nimBg="1" advAuto="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18786" name="矩形 118785" descr="绿色大理石"/>
          <p:cNvSpPr/>
          <p:nvPr/>
        </p:nvSpPr>
        <p:spPr>
          <a:xfrm>
            <a:off x="533400" y="1066800"/>
            <a:ext cx="82296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一、</a:t>
            </a:r>
            <a:r>
              <a:rPr lang="en-US" altLang="zh-CN" sz="3200" b="1">
                <a:solidFill>
                  <a:schemeClr val="folHlink"/>
                </a:solidFill>
                <a:effectLst>
                  <a:outerShdw blurRad="38100" dist="38100" dir="2700000">
                    <a:srgbClr val="000000"/>
                  </a:outerShdw>
                </a:effectLst>
                <a:latin typeface="Arial" panose="020B0604020202020204" pitchFamily="34" charset="0"/>
              </a:rPr>
              <a:t>  CMOS</a:t>
            </a:r>
            <a:r>
              <a:rPr lang="zh-CN" altLang="en-US" sz="3200" b="1" dirty="0">
                <a:solidFill>
                  <a:schemeClr val="folHlink"/>
                </a:solidFill>
                <a:effectLst>
                  <a:outerShdw blurRad="38100" dist="38100" dir="2700000">
                    <a:srgbClr val="000000"/>
                  </a:outerShdw>
                </a:effectLst>
                <a:latin typeface="Arial" panose="020B0604020202020204" pitchFamily="34" charset="0"/>
              </a:rPr>
              <a:t>反相器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118787" name="矩形 118786" descr="绿色大理石"/>
          <p:cNvSpPr/>
          <p:nvPr/>
        </p:nvSpPr>
        <p:spPr>
          <a:xfrm>
            <a:off x="533400" y="1676400"/>
            <a:ext cx="82296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二、</a:t>
            </a:r>
            <a:r>
              <a:rPr lang="en-US" altLang="zh-CN" sz="3200" b="1">
                <a:solidFill>
                  <a:schemeClr val="folHlink"/>
                </a:solidFill>
                <a:effectLst>
                  <a:outerShdw blurRad="38100" dist="38100" dir="2700000">
                    <a:srgbClr val="000000"/>
                  </a:outerShdw>
                </a:effectLst>
                <a:latin typeface="Arial" panose="020B0604020202020204" pitchFamily="34" charset="0"/>
              </a:rPr>
              <a:t> </a:t>
            </a:r>
            <a:r>
              <a:rPr lang="zh-CN" altLang="en-US" sz="3200" b="1" dirty="0">
                <a:solidFill>
                  <a:schemeClr val="folHlink"/>
                </a:solidFill>
                <a:effectLst>
                  <a:outerShdw blurRad="38100" dist="38100" dir="2700000">
                    <a:srgbClr val="000000"/>
                  </a:outerShdw>
                </a:effectLst>
                <a:latin typeface="Arial" panose="020B0604020202020204" pitchFamily="34" charset="0"/>
              </a:rPr>
              <a:t>其它类型的</a:t>
            </a:r>
            <a:r>
              <a:rPr lang="en-US" altLang="zh-CN" sz="3200" b="1">
                <a:solidFill>
                  <a:schemeClr val="folHlink"/>
                </a:solidFill>
                <a:effectLst>
                  <a:outerShdw blurRad="38100" dist="38100" dir="2700000">
                    <a:srgbClr val="000000"/>
                  </a:outerShdw>
                </a:effectLst>
                <a:latin typeface="Arial" panose="020B0604020202020204" pitchFamily="34" charset="0"/>
              </a:rPr>
              <a:t>CMOS</a:t>
            </a:r>
            <a:r>
              <a:rPr lang="zh-CN" altLang="en-US" sz="3200" b="1" dirty="0">
                <a:solidFill>
                  <a:schemeClr val="folHlink"/>
                </a:solidFill>
                <a:effectLst>
                  <a:outerShdw blurRad="38100" dist="38100" dir="2700000">
                    <a:srgbClr val="000000"/>
                  </a:outerShdw>
                </a:effectLst>
                <a:latin typeface="Arial" panose="020B0604020202020204" pitchFamily="34" charset="0"/>
              </a:rPr>
              <a:t>门电路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118788" name="矩形 118787"/>
          <p:cNvSpPr/>
          <p:nvPr/>
        </p:nvSpPr>
        <p:spPr>
          <a:xfrm>
            <a:off x="1219200" y="393065"/>
            <a:ext cx="6624638" cy="645160"/>
          </a:xfrm>
          <a:prstGeom prst="rect">
            <a:avLst/>
          </a:prstGeom>
          <a:noFill/>
          <a:ln w="9525">
            <a:noFill/>
          </a:ln>
        </p:spPr>
        <p:txBody>
          <a:bodyPr>
            <a:spAutoFit/>
          </a:bodyPr>
          <a:p>
            <a:pPr algn="ctr"/>
            <a:r>
              <a:rPr lang="en-US" altLang="zh-CN" sz="3600" b="1">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10.2.5  CMOS </a:t>
            </a:r>
            <a:r>
              <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门电路</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p:txBody>
      </p:sp>
      <p:sp>
        <p:nvSpPr>
          <p:cNvPr id="118789" name="矩形 118788" descr="绿色大理石"/>
          <p:cNvSpPr/>
          <p:nvPr/>
        </p:nvSpPr>
        <p:spPr>
          <a:xfrm>
            <a:off x="457200" y="4929823"/>
            <a:ext cx="83058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lIns="92075" tIns="46038" rIns="92075" bIns="46038" anchor="b" anchorCtr="0">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三、</a:t>
            </a:r>
            <a:r>
              <a:rPr lang="en-US" altLang="zh-CN" sz="3200" b="1">
                <a:solidFill>
                  <a:schemeClr val="folHlink"/>
                </a:solidFill>
                <a:effectLst>
                  <a:outerShdw blurRad="38100" dist="38100" dir="2700000">
                    <a:srgbClr val="000000"/>
                  </a:outerShdw>
                </a:effectLst>
                <a:latin typeface="Arial" panose="020B0604020202020204" pitchFamily="34" charset="0"/>
              </a:rPr>
              <a:t> TTL</a:t>
            </a:r>
            <a:r>
              <a:rPr lang="zh-CN" altLang="en-US" sz="3200" b="1" dirty="0">
                <a:solidFill>
                  <a:schemeClr val="folHlink"/>
                </a:solidFill>
                <a:effectLst>
                  <a:outerShdw blurRad="38100" dist="38100" dir="2700000">
                    <a:srgbClr val="000000"/>
                  </a:outerShdw>
                </a:effectLst>
                <a:latin typeface="Arial" panose="020B0604020202020204" pitchFamily="34" charset="0"/>
              </a:rPr>
              <a:t>门电路和</a:t>
            </a:r>
            <a:r>
              <a:rPr lang="en-US" altLang="zh-CN" sz="3200" b="1">
                <a:solidFill>
                  <a:schemeClr val="folHlink"/>
                </a:solidFill>
                <a:effectLst>
                  <a:outerShdw blurRad="38100" dist="38100" dir="2700000">
                    <a:srgbClr val="000000"/>
                  </a:outerShdw>
                </a:effectLst>
                <a:latin typeface="Arial" panose="020B0604020202020204" pitchFamily="34" charset="0"/>
              </a:rPr>
              <a:t>CMOS</a:t>
            </a:r>
            <a:r>
              <a:rPr lang="zh-CN" altLang="en-US" sz="3200" b="1" dirty="0">
                <a:solidFill>
                  <a:schemeClr val="folHlink"/>
                </a:solidFill>
                <a:effectLst>
                  <a:outerShdw blurRad="38100" dist="38100" dir="2700000">
                    <a:srgbClr val="000000"/>
                  </a:outerShdw>
                </a:effectLst>
                <a:latin typeface="Arial" panose="020B0604020202020204" pitchFamily="34" charset="0"/>
              </a:rPr>
              <a:t>门电路的相互连接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118790" name="矩形 118789" descr="绿色大理石"/>
          <p:cNvSpPr/>
          <p:nvPr/>
        </p:nvSpPr>
        <p:spPr>
          <a:xfrm>
            <a:off x="457200" y="3657600"/>
            <a:ext cx="83058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一、</a:t>
            </a:r>
            <a:r>
              <a:rPr lang="en-US" altLang="zh-CN" sz="3200" b="1">
                <a:solidFill>
                  <a:schemeClr val="folHlink"/>
                </a:solidFill>
                <a:effectLst>
                  <a:outerShdw blurRad="38100" dist="38100" dir="2700000">
                    <a:srgbClr val="000000"/>
                  </a:outerShdw>
                </a:effectLst>
                <a:latin typeface="Arial" panose="020B0604020202020204" pitchFamily="34" charset="0"/>
              </a:rPr>
              <a:t>  CMOS</a:t>
            </a:r>
            <a:r>
              <a:rPr lang="zh-CN" altLang="en-US" sz="3200" b="1" dirty="0">
                <a:solidFill>
                  <a:schemeClr val="folHlink"/>
                </a:solidFill>
                <a:effectLst>
                  <a:outerShdw blurRad="38100" dist="38100" dir="2700000">
                    <a:srgbClr val="000000"/>
                  </a:outerShdw>
                </a:effectLst>
                <a:latin typeface="Arial" panose="020B0604020202020204" pitchFamily="34" charset="0"/>
              </a:rPr>
              <a:t>门电路的使用知识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118791" name="矩形 118790" descr="绿色大理石"/>
          <p:cNvSpPr/>
          <p:nvPr/>
        </p:nvSpPr>
        <p:spPr>
          <a:xfrm>
            <a:off x="457200" y="4267200"/>
            <a:ext cx="83058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二、</a:t>
            </a:r>
            <a:r>
              <a:rPr lang="en-US" altLang="zh-CN" sz="3200" b="1">
                <a:solidFill>
                  <a:schemeClr val="folHlink"/>
                </a:solidFill>
                <a:effectLst>
                  <a:outerShdw blurRad="38100" dist="38100" dir="2700000">
                    <a:srgbClr val="000000"/>
                  </a:outerShdw>
                </a:effectLst>
                <a:latin typeface="Arial" panose="020B0604020202020204" pitchFamily="34" charset="0"/>
              </a:rPr>
              <a:t>  TTL</a:t>
            </a:r>
            <a:r>
              <a:rPr lang="zh-CN" altLang="en-US" sz="3200" b="1" dirty="0">
                <a:solidFill>
                  <a:schemeClr val="folHlink"/>
                </a:solidFill>
                <a:effectLst>
                  <a:outerShdw blurRad="38100" dist="38100" dir="2700000">
                    <a:srgbClr val="000000"/>
                  </a:outerShdw>
                </a:effectLst>
                <a:latin typeface="Arial" panose="020B0604020202020204" pitchFamily="34" charset="0"/>
              </a:rPr>
              <a:t>门电路的使用知识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118792" name="矩形 118791"/>
          <p:cNvSpPr/>
          <p:nvPr/>
        </p:nvSpPr>
        <p:spPr>
          <a:xfrm>
            <a:off x="0" y="2362200"/>
            <a:ext cx="8763000" cy="1198880"/>
          </a:xfrm>
          <a:prstGeom prst="rect">
            <a:avLst/>
          </a:prstGeom>
          <a:noFill/>
          <a:ln w="9525">
            <a:noFill/>
          </a:ln>
        </p:spPr>
        <p:txBody>
          <a:bodyPr wrap="square">
            <a:spAutoFit/>
          </a:bodyPr>
          <a:p>
            <a:pPr algn="ctr"/>
            <a:r>
              <a:rPr lang="en-US" altLang="zh-CN" sz="3600" b="1">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10.2.6  CMOS</a:t>
            </a: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门电路和</a:t>
            </a:r>
            <a:r>
              <a:rPr lang="en-US" altLang="zh-CN" sz="3600" b="1">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TTL</a:t>
            </a: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门电路</a:t>
            </a: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的</a:t>
            </a:r>
            <a:endPar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a:p>
            <a:pPr algn="ct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使用知识及相互连接</a:t>
            </a:r>
            <a:endPar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20834" name="矩形 120833"/>
          <p:cNvSpPr/>
          <p:nvPr/>
        </p:nvSpPr>
        <p:spPr>
          <a:xfrm>
            <a:off x="762000" y="1524000"/>
            <a:ext cx="7924800" cy="3513138"/>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门电路：以</a:t>
            </a:r>
            <a:r>
              <a:rPr lang="en-US" altLang="zh-CN" sz="2800" b="1">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管作为开关元件构成的门电路。</a:t>
            </a:r>
            <a:endParaRPr lang="zh-CN" altLang="en-US" sz="2800" dirty="0">
              <a:latin typeface="Times New Roman" panose="02020603050405020304" pitchFamily="18" charset="0"/>
              <a:ea typeface="黑体" panose="02010609060101010101" pitchFamily="2" charset="-122"/>
            </a:endParaRPr>
          </a:p>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门电路，尤其是</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门电路具有制造工艺简单、集成度高、抗干扰能力强、功耗低、价格便宜等优点，得到了十分迅速的发展。</a:t>
            </a:r>
            <a:endParaRPr lang="zh-CN" altLang="en-US" sz="2800" dirty="0">
              <a:latin typeface="Times New Roman" panose="02020603050405020304" pitchFamily="18" charset="0"/>
              <a:ea typeface="黑体" panose="02010609060101010101" pitchFamily="2" charset="-122"/>
            </a:endParaRPr>
          </a:p>
        </p:txBody>
      </p:sp>
      <p:sp>
        <p:nvSpPr>
          <p:cNvPr id="120835" name="矩形 120834"/>
          <p:cNvSpPr/>
          <p:nvPr/>
        </p:nvSpPr>
        <p:spPr>
          <a:xfrm>
            <a:off x="1066800" y="444500"/>
            <a:ext cx="6624638" cy="645160"/>
          </a:xfrm>
          <a:prstGeom prst="rect">
            <a:avLst/>
          </a:prstGeom>
          <a:noFill/>
          <a:ln w="9525">
            <a:noFill/>
          </a:ln>
        </p:spPr>
        <p:txBody>
          <a:bodyPr>
            <a:spAutoFit/>
          </a:bodyPr>
          <a:p>
            <a:pPr algn="ctr"/>
            <a:r>
              <a:rPr lang="en-US" altLang="zh-CN" sz="36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10.2.5   CMOS </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门电路</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0834">
                                            <p:txEl>
                                              <p:charRg st="0" end="28"/>
                                            </p:txEl>
                                          </p:spTgt>
                                        </p:tgtEl>
                                        <p:attrNameLst>
                                          <p:attrName>style.visibility</p:attrName>
                                        </p:attrNameLst>
                                      </p:cBhvr>
                                    </p:set>
                                    <p:animEffect transition="in" filter="barn(outVertical)">
                                      <p:cBhvr>
                                        <p:cTn id="7" dur="500"/>
                                        <p:tgtEl>
                                          <p:spTgt spid="120834">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20834">
                                            <p:txEl>
                                              <p:charRg st="28" end="99"/>
                                            </p:txEl>
                                          </p:spTgt>
                                        </p:tgtEl>
                                        <p:attrNameLst>
                                          <p:attrName>style.visibility</p:attrName>
                                        </p:attrNameLst>
                                      </p:cBhvr>
                                    </p:set>
                                    <p:animEffect transition="in" filter="barn(outVertical)">
                                      <p:cBhvr>
                                        <p:cTn id="12" dur="500"/>
                                        <p:tgtEl>
                                          <p:spTgt spid="120834">
                                            <p:txEl>
                                              <p:charRg st="28"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animBg="1" advAuto="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21858" name="标题 121857"/>
          <p:cNvSpPr>
            <a:spLocks noGrp="1"/>
          </p:cNvSpPr>
          <p:nvPr>
            <p:ph type="title"/>
          </p:nvPr>
        </p:nvSpPr>
        <p:spPr>
          <a:xfrm>
            <a:off x="457200" y="590550"/>
            <a:ext cx="7772400" cy="517525"/>
          </a:xfrm>
        </p:spPr>
        <p:txBody>
          <a:bodyPr lIns="92075" tIns="46038" rIns="92075" bIns="46038" anchor="ctr" anchorCtr="0"/>
          <a:p>
            <a:pPr algn="l"/>
            <a:r>
              <a:rPr lang="zh-CN" altLang="en-US" sz="3200" b="1">
                <a:solidFill>
                  <a:schemeClr val="bg1"/>
                </a:solidFill>
                <a:ea typeface="宋体" panose="02010600030101010101" pitchFamily="2" charset="-122"/>
              </a:rPr>
              <a:t>一、</a:t>
            </a:r>
            <a:r>
              <a:rPr lang="en-US" altLang="zh-CN" sz="3200" b="1">
                <a:solidFill>
                  <a:schemeClr val="bg1"/>
                </a:solidFill>
              </a:rPr>
              <a:t>  CMOS</a:t>
            </a:r>
            <a:r>
              <a:rPr lang="zh-CN" altLang="en-US" sz="3200" b="1" dirty="0">
                <a:solidFill>
                  <a:schemeClr val="bg1"/>
                </a:solidFill>
              </a:rPr>
              <a:t>反相器</a:t>
            </a:r>
            <a:endParaRPr lang="zh-CN" altLang="en-US" sz="3200" b="1" dirty="0">
              <a:solidFill>
                <a:schemeClr val="bg1"/>
              </a:solidFill>
            </a:endParaRPr>
          </a:p>
        </p:txBody>
      </p:sp>
      <p:sp>
        <p:nvSpPr>
          <p:cNvPr id="121859" name="矩形 121858"/>
          <p:cNvSpPr/>
          <p:nvPr/>
        </p:nvSpPr>
        <p:spPr>
          <a:xfrm>
            <a:off x="533400" y="4267200"/>
            <a:ext cx="3660775" cy="519113"/>
          </a:xfrm>
          <a:prstGeom prst="rect">
            <a:avLst/>
          </a:prstGeom>
          <a:noFill/>
          <a:ln w="9525">
            <a:noFill/>
          </a:ln>
        </p:spPr>
        <p:txBody>
          <a:bodyPr wrap="none" anchor="t" anchorCtr="0">
            <a:spAutoFit/>
          </a:bodyPr>
          <a:p>
            <a:r>
              <a:rPr lang="en-US" altLang="zh-CN" sz="2800" dirty="0">
                <a:solidFill>
                  <a:schemeClr val="accent1"/>
                </a:solidFill>
                <a:latin typeface="Times New Roman" panose="02020603050405020304" pitchFamily="18" charset="0"/>
                <a:ea typeface="黑体" panose="02010609060101010101" pitchFamily="2" charset="-122"/>
              </a:rPr>
              <a:t>1</a:t>
            </a:r>
            <a:r>
              <a:rPr lang="zh-CN" altLang="en-US" sz="2800" dirty="0">
                <a:solidFill>
                  <a:schemeClr val="accent1"/>
                </a:solidFill>
                <a:latin typeface="Times New Roman" panose="02020603050405020304" pitchFamily="18" charset="0"/>
                <a:ea typeface="黑体" panose="02010609060101010101" pitchFamily="2" charset="-122"/>
              </a:rPr>
              <a:t>．</a:t>
            </a:r>
            <a:r>
              <a:rPr lang="en-US" altLang="zh-CN" sz="2800" b="1">
                <a:solidFill>
                  <a:schemeClr val="accent1"/>
                </a:solidFill>
                <a:latin typeface="Times New Roman" panose="02020603050405020304" pitchFamily="18" charset="0"/>
                <a:ea typeface="黑体" panose="02010609060101010101" pitchFamily="2" charset="-122"/>
              </a:rPr>
              <a:t>MOS</a:t>
            </a:r>
            <a:r>
              <a:rPr lang="zh-CN" altLang="en-US" sz="2800" dirty="0">
                <a:solidFill>
                  <a:schemeClr val="accent1"/>
                </a:solidFill>
                <a:latin typeface="Times New Roman" panose="02020603050405020304" pitchFamily="18" charset="0"/>
                <a:ea typeface="黑体" panose="02010609060101010101" pitchFamily="2" charset="-122"/>
              </a:rPr>
              <a:t>管的开关特性</a:t>
            </a:r>
            <a:endParaRPr lang="zh-CN" altLang="en-US" sz="2800" dirty="0">
              <a:solidFill>
                <a:schemeClr val="accent1"/>
              </a:solidFill>
              <a:latin typeface="Times New Roman" panose="02020603050405020304" pitchFamily="18" charset="0"/>
              <a:ea typeface="黑体" panose="02010609060101010101" pitchFamily="2" charset="-122"/>
            </a:endParaRPr>
          </a:p>
        </p:txBody>
      </p:sp>
      <p:sp>
        <p:nvSpPr>
          <p:cNvPr id="121860" name="矩形 121859"/>
          <p:cNvSpPr/>
          <p:nvPr/>
        </p:nvSpPr>
        <p:spPr>
          <a:xfrm>
            <a:off x="381000" y="1066800"/>
            <a:ext cx="8497888" cy="2973388"/>
          </a:xfrm>
          <a:prstGeom prst="rect">
            <a:avLst/>
          </a:prstGeom>
          <a:noFill/>
          <a:ln w="9525">
            <a:noFill/>
          </a:ln>
        </p:spPr>
        <p:txBody>
          <a:bodyPr>
            <a:spAutoFit/>
          </a:bodyPr>
          <a:p>
            <a:pPr>
              <a:lnSpc>
                <a:spcPct val="135000"/>
              </a:lnSpc>
            </a:pPr>
            <a:r>
              <a:rPr lang="en-US" altLang="zh-CN" sz="2800" dirty="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管有</a:t>
            </a:r>
            <a:r>
              <a:rPr lang="en-US" altLang="zh-CN" sz="2800">
                <a:latin typeface="Times New Roman" panose="02020603050405020304" pitchFamily="18" charset="0"/>
                <a:ea typeface="黑体" panose="02010609060101010101" pitchFamily="2" charset="-122"/>
              </a:rPr>
              <a:t>NMOS</a:t>
            </a:r>
            <a:r>
              <a:rPr lang="zh-CN" altLang="en-US" sz="2800" dirty="0">
                <a:latin typeface="Times New Roman" panose="02020603050405020304" pitchFamily="18" charset="0"/>
                <a:ea typeface="黑体" panose="02010609060101010101" pitchFamily="2" charset="-122"/>
              </a:rPr>
              <a:t>管和</a:t>
            </a:r>
            <a:r>
              <a:rPr lang="en-US" altLang="zh-CN" sz="2800">
                <a:latin typeface="Times New Roman" panose="02020603050405020304" pitchFamily="18" charset="0"/>
                <a:ea typeface="黑体" panose="02010609060101010101" pitchFamily="2" charset="-122"/>
              </a:rPr>
              <a:t>PMOS</a:t>
            </a:r>
            <a:r>
              <a:rPr lang="zh-CN" altLang="en-US" sz="2800" dirty="0">
                <a:latin typeface="Times New Roman" panose="02020603050405020304" pitchFamily="18" charset="0"/>
                <a:ea typeface="黑体" panose="02010609060101010101" pitchFamily="2" charset="-122"/>
              </a:rPr>
              <a:t>管两种。</a:t>
            </a:r>
            <a:endParaRPr lang="zh-CN" altLang="en-US" sz="2800" dirty="0">
              <a:latin typeface="Times New Roman" panose="02020603050405020304" pitchFamily="18" charset="0"/>
              <a:ea typeface="黑体" panose="02010609060101010101" pitchFamily="2" charset="-122"/>
            </a:endParaRPr>
          </a:p>
          <a:p>
            <a:pPr>
              <a:lnSpc>
                <a:spcPct val="135000"/>
              </a:lnSpc>
            </a:pPr>
            <a:r>
              <a:rPr lang="zh-CN" altLang="en-US" sz="2800" dirty="0">
                <a:latin typeface="Times New Roman" panose="02020603050405020304" pitchFamily="18" charset="0"/>
                <a:ea typeface="黑体" panose="02010609060101010101" pitchFamily="2" charset="-122"/>
              </a:rPr>
              <a:t>        当</a:t>
            </a:r>
            <a:r>
              <a:rPr lang="en-US" altLang="zh-CN" sz="2800">
                <a:latin typeface="Times New Roman" panose="02020603050405020304" pitchFamily="18" charset="0"/>
                <a:ea typeface="黑体" panose="02010609060101010101" pitchFamily="2" charset="-122"/>
              </a:rPr>
              <a:t>NMOS</a:t>
            </a:r>
            <a:r>
              <a:rPr lang="zh-CN" altLang="en-US" sz="2800" dirty="0">
                <a:latin typeface="Times New Roman" panose="02020603050405020304" pitchFamily="18" charset="0"/>
                <a:ea typeface="黑体" panose="02010609060101010101" pitchFamily="2" charset="-122"/>
              </a:rPr>
              <a:t>管和</a:t>
            </a:r>
            <a:r>
              <a:rPr lang="en-US" altLang="zh-CN" sz="2800">
                <a:latin typeface="Times New Roman" panose="02020603050405020304" pitchFamily="18" charset="0"/>
                <a:ea typeface="黑体" panose="02010609060101010101" pitchFamily="2" charset="-122"/>
              </a:rPr>
              <a:t>PMOS</a:t>
            </a:r>
            <a:r>
              <a:rPr lang="zh-CN" altLang="en-US" sz="2800" dirty="0">
                <a:latin typeface="Times New Roman" panose="02020603050405020304" pitchFamily="18" charset="0"/>
                <a:ea typeface="黑体" panose="02010609060101010101" pitchFamily="2" charset="-122"/>
              </a:rPr>
              <a:t>管成对出现在电路中，且二者在工作中互补，称为</a:t>
            </a:r>
            <a:r>
              <a:rPr lang="en-US" altLang="zh-CN" sz="2800">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管</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意为互补</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a:t>
            </a:r>
            <a:endParaRPr lang="zh-CN" altLang="en-US" sz="2800" dirty="0">
              <a:latin typeface="Times New Roman" panose="02020603050405020304" pitchFamily="18" charset="0"/>
              <a:ea typeface="黑体" panose="02010609060101010101" pitchFamily="2" charset="-122"/>
            </a:endParaRPr>
          </a:p>
          <a:p>
            <a:pPr>
              <a:lnSpc>
                <a:spcPct val="135000"/>
              </a:lnSpc>
            </a:pPr>
            <a:r>
              <a:rPr lang="zh-CN" altLang="en-US" sz="2800" dirty="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管有增强型和耗尽型两种。</a:t>
            </a:r>
            <a:endParaRPr lang="zh-CN" altLang="en-US" sz="2800" dirty="0">
              <a:latin typeface="Times New Roman" panose="02020603050405020304" pitchFamily="18" charset="0"/>
              <a:ea typeface="黑体" panose="02010609060101010101" pitchFamily="2" charset="-122"/>
            </a:endParaRPr>
          </a:p>
          <a:p>
            <a:pPr>
              <a:lnSpc>
                <a:spcPct val="135000"/>
              </a:lnSpc>
            </a:pPr>
            <a:r>
              <a:rPr lang="zh-CN" altLang="en-US" sz="2800" dirty="0">
                <a:latin typeface="Times New Roman" panose="02020603050405020304" pitchFamily="18" charset="0"/>
                <a:ea typeface="黑体" panose="02010609060101010101" pitchFamily="2" charset="-122"/>
              </a:rPr>
              <a:t>        在数字电路中，多采用增强型。</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1860">
                                            <p:txEl>
                                              <p:charRg st="0" end="28"/>
                                            </p:txEl>
                                          </p:spTgt>
                                        </p:tgtEl>
                                        <p:attrNameLst>
                                          <p:attrName>style.visibility</p:attrName>
                                        </p:attrNameLst>
                                      </p:cBhvr>
                                    </p:set>
                                    <p:animEffect transition="in" filter="dissolve">
                                      <p:cBhvr>
                                        <p:cTn id="7" dur="500"/>
                                        <p:tgtEl>
                                          <p:spTgt spid="121860">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1860">
                                            <p:txEl>
                                              <p:charRg st="28" end="82"/>
                                            </p:txEl>
                                          </p:spTgt>
                                        </p:tgtEl>
                                        <p:attrNameLst>
                                          <p:attrName>style.visibility</p:attrName>
                                        </p:attrNameLst>
                                      </p:cBhvr>
                                    </p:set>
                                    <p:animEffect transition="in" filter="dissolve">
                                      <p:cBhvr>
                                        <p:cTn id="12" dur="500"/>
                                        <p:tgtEl>
                                          <p:spTgt spid="121860">
                                            <p:txEl>
                                              <p:charRg st="28" end="8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1860">
                                            <p:txEl>
                                              <p:charRg st="82" end="100"/>
                                            </p:txEl>
                                          </p:spTgt>
                                        </p:tgtEl>
                                        <p:attrNameLst>
                                          <p:attrName>style.visibility</p:attrName>
                                        </p:attrNameLst>
                                      </p:cBhvr>
                                    </p:set>
                                    <p:animEffect transition="in" filter="dissolve">
                                      <p:cBhvr>
                                        <p:cTn id="17" dur="500"/>
                                        <p:tgtEl>
                                          <p:spTgt spid="121860">
                                            <p:txEl>
                                              <p:charRg st="82" end="10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1860">
                                            <p:txEl>
                                              <p:charRg st="100" end="123"/>
                                            </p:txEl>
                                          </p:spTgt>
                                        </p:tgtEl>
                                        <p:attrNameLst>
                                          <p:attrName>style.visibility</p:attrName>
                                        </p:attrNameLst>
                                      </p:cBhvr>
                                    </p:set>
                                    <p:animEffect transition="in" filter="dissolve">
                                      <p:cBhvr>
                                        <p:cTn id="22" dur="500"/>
                                        <p:tgtEl>
                                          <p:spTgt spid="121860">
                                            <p:txEl>
                                              <p:charRg st="100" end="12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21859">
                                            <p:txEl>
                                              <p:charRg st="4294967295" end="4294967295"/>
                                            </p:txEl>
                                          </p:spTgt>
                                        </p:tgtEl>
                                        <p:attrNameLst>
                                          <p:attrName>style.visibility</p:attrName>
                                        </p:attrNameLst>
                                      </p:cBhvr>
                                    </p:set>
                                    <p:anim calcmode="lin" valueType="num">
                                      <p:cBhvr>
                                        <p:cTn id="27" dur="500" fill="hold"/>
                                        <p:tgtEl>
                                          <p:spTgt spid="121859">
                                            <p:txEl>
                                              <p:charRg st="4294967295" end="4294967295"/>
                                            </p:txEl>
                                          </p:spTgt>
                                        </p:tgtEl>
                                        <p:attrNameLst>
                                          <p:attrName>ppt_x</p:attrName>
                                        </p:attrNameLst>
                                      </p:cBhvr>
                                      <p:tavLst>
                                        <p:tav tm="0">
                                          <p:val>
                                            <p:strVal val="0-#ppt_w/2"/>
                                          </p:val>
                                        </p:tav>
                                        <p:tav tm="100000">
                                          <p:val>
                                            <p:strVal val="#ppt_x"/>
                                          </p:val>
                                        </p:tav>
                                      </p:tavLst>
                                    </p:anim>
                                    <p:anim calcmode="lin" valueType="num">
                                      <p:cBhvr>
                                        <p:cTn id="28" dur="500" fill="hold"/>
                                        <p:tgtEl>
                                          <p:spTgt spid="12185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animBg="1" advAuto="0" build="p"/>
      <p:bldP spid="121859" grpId="0" animBg="1" advAuto="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22882" name="文本占位符 122881" descr="R96A0274"/>
          <p:cNvPicPr>
            <a:picLocks noChangeAspect="1"/>
          </p:cNvPicPr>
          <p:nvPr>
            <p:ph type="body" idx="1"/>
          </p:nvPr>
        </p:nvPicPr>
        <p:blipFill>
          <a:blip r:embed="rId1"/>
          <a:stretch>
            <a:fillRect/>
          </a:stretch>
        </p:blipFill>
        <p:spPr>
          <a:xfrm>
            <a:off x="457200" y="990600"/>
            <a:ext cx="8153400" cy="3821113"/>
          </a:xfrm>
          <a:ln w="19050">
            <a:solidFill>
              <a:srgbClr val="00FF00"/>
            </a:solidFill>
            <a:miter/>
          </a:ln>
        </p:spPr>
      </p:pic>
      <p:sp>
        <p:nvSpPr>
          <p:cNvPr id="122883" name="矩形 122882"/>
          <p:cNvSpPr/>
          <p:nvPr/>
        </p:nvSpPr>
        <p:spPr>
          <a:xfrm>
            <a:off x="1905000" y="4953000"/>
            <a:ext cx="5588000" cy="822325"/>
          </a:xfrm>
          <a:prstGeom prst="rect">
            <a:avLst/>
          </a:prstGeom>
          <a:noFill/>
          <a:ln w="9525">
            <a:noFill/>
          </a:ln>
        </p:spPr>
        <p:txBody>
          <a:bodyPr wrap="none" anchor="ctr" anchorCtr="0">
            <a:spAutoFit/>
          </a:bodyPr>
          <a:p>
            <a:pPr defTabSz="914400">
              <a:tabLst>
                <a:tab pos="1924050" algn="l"/>
              </a:tabLst>
            </a:pPr>
            <a:r>
              <a:rPr lang="zh-CN" altLang="en-US">
                <a:latin typeface="Times New Roman" panose="02020603050405020304" pitchFamily="18" charset="0"/>
                <a:ea typeface="黑体" panose="02010609060101010101" pitchFamily="2" charset="-122"/>
              </a:rPr>
              <a:t>图</a:t>
            </a:r>
            <a:r>
              <a:rPr lang="en-US" altLang="zh-CN">
                <a:latin typeface="Times New Roman" panose="02020603050405020304" pitchFamily="18" charset="0"/>
                <a:ea typeface="黑体" panose="02010609060101010101" pitchFamily="2" charset="-122"/>
              </a:rPr>
              <a:t>2-24 </a:t>
            </a:r>
            <a:r>
              <a:rPr lang="en-US" altLang="zh-CN" dirty="0">
                <a:latin typeface="Times New Roman" panose="02020603050405020304" pitchFamily="18" charset="0"/>
                <a:ea typeface="黑体" panose="02010609060101010101" pitchFamily="2" charset="-122"/>
              </a:rPr>
              <a:t>  </a:t>
            </a:r>
            <a:r>
              <a:rPr lang="en-US" altLang="zh-CN">
                <a:latin typeface="Times New Roman" panose="02020603050405020304" pitchFamily="18" charset="0"/>
                <a:ea typeface="黑体" panose="02010609060101010101" pitchFamily="2" charset="-122"/>
              </a:rPr>
              <a:t> NMOS</a:t>
            </a:r>
            <a:r>
              <a:rPr lang="zh-CN" altLang="en-US" dirty="0">
                <a:latin typeface="Times New Roman" panose="02020603050405020304" pitchFamily="18" charset="0"/>
                <a:ea typeface="黑体" panose="02010609060101010101" pitchFamily="2" charset="-122"/>
              </a:rPr>
              <a:t>管的电路符号及转移特性</a:t>
            </a:r>
            <a:endParaRPr lang="zh-CN" altLang="en-US" dirty="0">
              <a:latin typeface="Times New Roman" panose="02020603050405020304" pitchFamily="18" charset="0"/>
              <a:ea typeface="黑体" panose="02010609060101010101" pitchFamily="2" charset="-122"/>
            </a:endParaRPr>
          </a:p>
          <a:p>
            <a:pPr defTabSz="914400">
              <a:tabLst>
                <a:tab pos="1924050" algn="l"/>
              </a:tabLst>
            </a:pPr>
            <a:r>
              <a:rPr lang="zh-CN" altLang="en-US">
                <a:latin typeface="Times New Roman" panose="02020603050405020304" pitchFamily="18" charset="0"/>
                <a:ea typeface="黑体" panose="02010609060101010101" pitchFamily="2" charset="-122"/>
              </a:rPr>
              <a:t>  </a:t>
            </a:r>
            <a:r>
              <a:rPr lang="en-US" altLang="zh-CN">
                <a:latin typeface="Times New Roman" panose="02020603050405020304" pitchFamily="18" charset="0"/>
                <a:ea typeface="黑体" panose="02010609060101010101" pitchFamily="2" charset="-122"/>
              </a:rPr>
              <a:t>(a) </a:t>
            </a:r>
            <a:r>
              <a:rPr lang="zh-CN" altLang="en-US" dirty="0">
                <a:latin typeface="Times New Roman" panose="02020603050405020304" pitchFamily="18" charset="0"/>
                <a:ea typeface="黑体" panose="02010609060101010101" pitchFamily="2" charset="-122"/>
              </a:rPr>
              <a:t>电路符号     （</a:t>
            </a:r>
            <a:r>
              <a:rPr lang="en-US" altLang="zh-CN">
                <a:latin typeface="Times New Roman" panose="02020603050405020304" pitchFamily="18" charset="0"/>
                <a:ea typeface="黑体" panose="02010609060101010101" pitchFamily="2" charset="-122"/>
              </a:rPr>
              <a:t>b</a:t>
            </a:r>
            <a:r>
              <a:rPr lang="zh-CN" altLang="en-US">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转移特性</a:t>
            </a:r>
            <a:endParaRPr lang="zh-CN" altLang="en-US" dirty="0">
              <a:latin typeface="Times New Roman" panose="02020603050405020304" pitchFamily="18" charset="0"/>
            </a:endParaRPr>
          </a:p>
        </p:txBody>
      </p:sp>
      <p:sp>
        <p:nvSpPr>
          <p:cNvPr id="122884" name="矩形 122883"/>
          <p:cNvSpPr/>
          <p:nvPr/>
        </p:nvSpPr>
        <p:spPr>
          <a:xfrm>
            <a:off x="914400" y="1066800"/>
            <a:ext cx="1863725" cy="519113"/>
          </a:xfrm>
          <a:prstGeom prst="rect">
            <a:avLst/>
          </a:prstGeom>
          <a:noFill/>
          <a:ln w="9525">
            <a:noFill/>
          </a:ln>
        </p:spPr>
        <p:txBody>
          <a:bodyPr wrap="none" anchor="t" anchorCtr="0">
            <a:spAutoFit/>
          </a:bodyPr>
          <a:p>
            <a:r>
              <a:rPr lang="en-US" altLang="zh-CN" sz="2800">
                <a:solidFill>
                  <a:schemeClr val="hlink"/>
                </a:solidFill>
                <a:latin typeface="Times New Roman" panose="02020603050405020304" pitchFamily="18" charset="0"/>
                <a:ea typeface="黑体" panose="02010609060101010101" pitchFamily="2" charset="-122"/>
              </a:rPr>
              <a:t>D</a:t>
            </a:r>
            <a:r>
              <a:rPr lang="zh-CN" altLang="en-US" sz="2800" dirty="0">
                <a:solidFill>
                  <a:schemeClr val="hlink"/>
                </a:solidFill>
                <a:latin typeface="Times New Roman" panose="02020603050405020304" pitchFamily="18" charset="0"/>
                <a:ea typeface="黑体" panose="02010609060101010101" pitchFamily="2" charset="-122"/>
              </a:rPr>
              <a:t>接正电源</a:t>
            </a:r>
            <a:endParaRPr lang="zh-CN" altLang="en-US" sz="2800" dirty="0">
              <a:solidFill>
                <a:schemeClr val="hlink"/>
              </a:solidFill>
              <a:latin typeface="Times New Roman" panose="02020603050405020304" pitchFamily="18" charset="0"/>
              <a:ea typeface="黑体" panose="02010609060101010101" pitchFamily="2" charset="-122"/>
            </a:endParaRPr>
          </a:p>
        </p:txBody>
      </p:sp>
      <p:grpSp>
        <p:nvGrpSpPr>
          <p:cNvPr id="122885" name="组合 122884"/>
          <p:cNvGrpSpPr/>
          <p:nvPr/>
        </p:nvGrpSpPr>
        <p:grpSpPr>
          <a:xfrm>
            <a:off x="2971800" y="2514600"/>
            <a:ext cx="304800" cy="762000"/>
            <a:chOff x="1872" y="1584"/>
            <a:chExt cx="192" cy="480"/>
          </a:xfrm>
        </p:grpSpPr>
        <p:sp>
          <p:nvSpPr>
            <p:cNvPr id="122886" name="直接连接符 122885"/>
            <p:cNvSpPr/>
            <p:nvPr/>
          </p:nvSpPr>
          <p:spPr>
            <a:xfrm>
              <a:off x="2064" y="1584"/>
              <a:ext cx="0" cy="480"/>
            </a:xfrm>
            <a:prstGeom prst="line">
              <a:avLst/>
            </a:prstGeom>
            <a:ln w="25400" cap="flat" cmpd="sng">
              <a:solidFill>
                <a:srgbClr val="FF0000"/>
              </a:solidFill>
              <a:prstDash val="solid"/>
              <a:headEnd type="none" w="med" len="med"/>
              <a:tailEnd type="none" w="med" len="med"/>
            </a:ln>
          </p:spPr>
        </p:sp>
        <p:sp>
          <p:nvSpPr>
            <p:cNvPr id="122887" name="直接连接符 122886"/>
            <p:cNvSpPr/>
            <p:nvPr/>
          </p:nvSpPr>
          <p:spPr>
            <a:xfrm flipH="1">
              <a:off x="1872" y="2064"/>
              <a:ext cx="192" cy="0"/>
            </a:xfrm>
            <a:prstGeom prst="line">
              <a:avLst/>
            </a:prstGeom>
            <a:ln w="25400" cap="flat" cmpd="sng">
              <a:solidFill>
                <a:srgbClr val="FF0000"/>
              </a:solidFill>
              <a:prstDash val="solid"/>
              <a:headEnd type="none" w="med" len="med"/>
              <a:tailEnd type="none" w="med" len="med"/>
            </a:ln>
          </p:spPr>
        </p:sp>
      </p:grpSp>
      <p:grpSp>
        <p:nvGrpSpPr>
          <p:cNvPr id="122888" name="组合 122887"/>
          <p:cNvGrpSpPr/>
          <p:nvPr/>
        </p:nvGrpSpPr>
        <p:grpSpPr>
          <a:xfrm>
            <a:off x="3581400" y="1600200"/>
            <a:ext cx="1676400" cy="1828800"/>
            <a:chOff x="2304" y="1056"/>
            <a:chExt cx="1056" cy="1152"/>
          </a:xfrm>
        </p:grpSpPr>
        <p:sp>
          <p:nvSpPr>
            <p:cNvPr id="122889" name="矩形 122888" descr="再生纸"/>
            <p:cNvSpPr/>
            <p:nvPr/>
          </p:nvSpPr>
          <p:spPr>
            <a:xfrm>
              <a:off x="2304" y="1728"/>
              <a:ext cx="570" cy="333"/>
            </a:xfrm>
            <a:prstGeom prst="rect">
              <a:avLst/>
            </a:prstGeom>
            <a:blipFill rotWithShape="0">
              <a:blip r:embed="rId2"/>
            </a:blipFill>
            <a:ln w="9525" cap="flat" cmpd="sng">
              <a:solidFill>
                <a:srgbClr val="FFFF00"/>
              </a:solidFill>
              <a:prstDash val="solid"/>
              <a:miter/>
              <a:headEnd type="none" w="med" len="med"/>
              <a:tailEnd type="none" w="med" len="med"/>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2890" name="直接连接符 122889"/>
            <p:cNvSpPr/>
            <p:nvPr/>
          </p:nvSpPr>
          <p:spPr>
            <a:xfrm flipV="1">
              <a:off x="3360" y="1056"/>
              <a:ext cx="0" cy="1152"/>
            </a:xfrm>
            <a:prstGeom prst="line">
              <a:avLst/>
            </a:prstGeom>
            <a:ln w="25400" cap="flat" cmpd="sng">
              <a:solidFill>
                <a:srgbClr val="FF00FF"/>
              </a:solidFill>
              <a:prstDash val="dash"/>
              <a:headEnd type="none" w="med" len="med"/>
              <a:tailEnd type="none" w="med" len="med"/>
            </a:ln>
          </p:spPr>
        </p:sp>
        <p:sp>
          <p:nvSpPr>
            <p:cNvPr id="122891" name="直接连接符 122890"/>
            <p:cNvSpPr/>
            <p:nvPr/>
          </p:nvSpPr>
          <p:spPr>
            <a:xfrm flipH="1">
              <a:off x="2880" y="1920"/>
              <a:ext cx="480" cy="0"/>
            </a:xfrm>
            <a:prstGeom prst="line">
              <a:avLst/>
            </a:prstGeom>
            <a:ln w="25400" cap="flat" cmpd="sng">
              <a:solidFill>
                <a:srgbClr val="FF6600"/>
              </a:solidFill>
              <a:prstDash val="solid"/>
              <a:headEnd type="none" w="med" len="med"/>
              <a:tailEnd type="triangle" w="med" len="med"/>
            </a:ln>
          </p:spPr>
        </p:sp>
      </p:grpSp>
      <p:grpSp>
        <p:nvGrpSpPr>
          <p:cNvPr id="122892" name="组合 122891"/>
          <p:cNvGrpSpPr/>
          <p:nvPr/>
        </p:nvGrpSpPr>
        <p:grpSpPr>
          <a:xfrm>
            <a:off x="5257800" y="2209800"/>
            <a:ext cx="3276600" cy="976313"/>
            <a:chOff x="3360" y="1440"/>
            <a:chExt cx="2064" cy="615"/>
          </a:xfrm>
        </p:grpSpPr>
        <p:sp>
          <p:nvSpPr>
            <p:cNvPr id="122893" name="矩形 122892"/>
            <p:cNvSpPr/>
            <p:nvPr/>
          </p:nvSpPr>
          <p:spPr>
            <a:xfrm>
              <a:off x="3984" y="1728"/>
              <a:ext cx="564" cy="327"/>
            </a:xfrm>
            <a:prstGeom prst="rect">
              <a:avLst/>
            </a:prstGeom>
            <a:noFill/>
            <a:ln w="9525">
              <a:noFill/>
            </a:ln>
          </p:spPr>
          <p:txBody>
            <a:bodyPr wrap="none" anchor="t" anchorCtr="0">
              <a:spAutoFit/>
            </a:bodyPr>
            <a:p>
              <a:r>
                <a:rPr lang="zh-CN" altLang="en-US" sz="2800" dirty="0">
                  <a:solidFill>
                    <a:srgbClr val="00FF00"/>
                  </a:solidFill>
                  <a:latin typeface="Times New Roman" panose="02020603050405020304" pitchFamily="18" charset="0"/>
                  <a:ea typeface="黑体" panose="02010609060101010101" pitchFamily="2" charset="-122"/>
                </a:rPr>
                <a:t>导通</a:t>
              </a:r>
              <a:endParaRPr lang="zh-CN" altLang="en-US" sz="2800" dirty="0">
                <a:solidFill>
                  <a:srgbClr val="00FF00"/>
                </a:solidFill>
                <a:latin typeface="Times New Roman" panose="02020603050405020304" pitchFamily="18" charset="0"/>
                <a:ea typeface="黑体" panose="02010609060101010101" pitchFamily="2" charset="-122"/>
              </a:endParaRPr>
            </a:p>
          </p:txBody>
        </p:sp>
        <p:sp>
          <p:nvSpPr>
            <p:cNvPr id="122894" name="矩形 122893"/>
            <p:cNvSpPr/>
            <p:nvPr/>
          </p:nvSpPr>
          <p:spPr>
            <a:xfrm>
              <a:off x="3744" y="1440"/>
              <a:ext cx="1680" cy="327"/>
            </a:xfrm>
            <a:prstGeom prst="rect">
              <a:avLst/>
            </a:prstGeom>
            <a:noFill/>
            <a:ln w="9525">
              <a:noFill/>
            </a:ln>
          </p:spPr>
          <p:txBody>
            <a:bodyPr wrap="none" anchor="t" anchorCtr="0">
              <a:spAutoFit/>
            </a:bodyPr>
            <a:p>
              <a:r>
                <a:rPr lang="zh-CN" altLang="en-US" sz="2800" dirty="0">
                  <a:solidFill>
                    <a:srgbClr val="00FF00"/>
                  </a:solidFill>
                  <a:latin typeface="Times New Roman" panose="02020603050405020304" pitchFamily="18" charset="0"/>
                  <a:ea typeface="黑体" panose="02010609060101010101" pitchFamily="2" charset="-122"/>
                </a:rPr>
                <a:t>导通电阻相当小</a:t>
              </a:r>
              <a:endParaRPr lang="zh-CN" altLang="en-US" sz="2800" dirty="0">
                <a:solidFill>
                  <a:srgbClr val="00FF00"/>
                </a:solidFill>
                <a:latin typeface="Times New Roman" panose="02020603050405020304" pitchFamily="18" charset="0"/>
                <a:ea typeface="黑体" panose="02010609060101010101" pitchFamily="2" charset="-122"/>
              </a:endParaRPr>
            </a:p>
          </p:txBody>
        </p:sp>
        <p:sp>
          <p:nvSpPr>
            <p:cNvPr id="122895" name="直接连接符 122894"/>
            <p:cNvSpPr/>
            <p:nvPr/>
          </p:nvSpPr>
          <p:spPr>
            <a:xfrm>
              <a:off x="3360" y="1920"/>
              <a:ext cx="576" cy="0"/>
            </a:xfrm>
            <a:prstGeom prst="line">
              <a:avLst/>
            </a:prstGeom>
            <a:ln w="25400" cap="flat" cmpd="sng">
              <a:solidFill>
                <a:srgbClr val="00FF00"/>
              </a:solidFill>
              <a:prstDash val="solid"/>
              <a:headEnd type="none" w="med" len="med"/>
              <a:tailEnd type="triangle" w="med" len="med"/>
            </a:ln>
          </p:spPr>
        </p:sp>
      </p:grpSp>
      <p:sp>
        <p:nvSpPr>
          <p:cNvPr id="122896" name="矩形 122895"/>
          <p:cNvSpPr/>
          <p:nvPr/>
        </p:nvSpPr>
        <p:spPr>
          <a:xfrm>
            <a:off x="609600" y="387350"/>
            <a:ext cx="4556125" cy="521970"/>
          </a:xfrm>
          <a:prstGeom prst="rect">
            <a:avLst/>
          </a:prstGeom>
          <a:noFill/>
          <a:ln w="9525">
            <a:noFill/>
          </a:ln>
        </p:spPr>
        <p:txBody>
          <a:bodyPr wrap="none" anchor="t" anchorCtr="0">
            <a:spAutoFit/>
          </a:bodyPr>
          <a:p>
            <a:r>
              <a:rPr lang="en-US" altLang="zh-CN" dirty="0">
                <a:latin typeface="Times New Roman" panose="02020603050405020304" pitchFamily="18" charset="0"/>
              </a:rPr>
              <a:t> </a:t>
            </a:r>
            <a:r>
              <a:rPr lang="zh-CN" altLang="en-US" sz="2800" b="1" dirty="0">
                <a:solidFill>
                  <a:schemeClr val="bg1"/>
                </a:solidFill>
                <a:latin typeface="Times New Roman" panose="02020603050405020304" pitchFamily="18" charset="0"/>
                <a:ea typeface="黑体" panose="02010609060101010101" pitchFamily="2" charset="-122"/>
              </a:rPr>
              <a:t>（</a:t>
            </a:r>
            <a:r>
              <a:rPr lang="en-US" altLang="zh-CN" sz="2800" b="1" dirty="0">
                <a:solidFill>
                  <a:schemeClr val="bg1"/>
                </a:solidFill>
                <a:latin typeface="Times New Roman" panose="02020603050405020304" pitchFamily="18" charset="0"/>
                <a:ea typeface="黑体" panose="02010609060101010101" pitchFamily="2" charset="-122"/>
              </a:rPr>
              <a:t>1</a:t>
            </a:r>
            <a:r>
              <a:rPr lang="zh-CN" altLang="en-US" sz="2800" b="1" dirty="0">
                <a:solidFill>
                  <a:schemeClr val="bg1"/>
                </a:solidFill>
                <a:latin typeface="Times New Roman" panose="02020603050405020304" pitchFamily="18" charset="0"/>
                <a:ea typeface="黑体" panose="02010609060101010101" pitchFamily="2" charset="-122"/>
              </a:rPr>
              <a:t>）</a:t>
            </a:r>
            <a:r>
              <a:rPr lang="en-US" altLang="zh-CN" sz="2800" b="1">
                <a:solidFill>
                  <a:schemeClr val="bg1"/>
                </a:solidFill>
                <a:latin typeface="Times New Roman" panose="02020603050405020304" pitchFamily="18" charset="0"/>
                <a:ea typeface="黑体" panose="02010609060101010101" pitchFamily="2" charset="-122"/>
              </a:rPr>
              <a:t>NMOS</a:t>
            </a:r>
            <a:r>
              <a:rPr lang="zh-CN" altLang="en-US" sz="2800" dirty="0">
                <a:solidFill>
                  <a:schemeClr val="bg1"/>
                </a:solidFill>
                <a:latin typeface="Times New Roman" panose="02020603050405020304" pitchFamily="18" charset="0"/>
                <a:ea typeface="黑体" panose="02010609060101010101" pitchFamily="2" charset="-122"/>
              </a:rPr>
              <a:t>管的开关特性</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2883">
                                            <p:txEl>
                                              <p:charRg st="4294967295" end="4294967295"/>
                                            </p:txEl>
                                          </p:spTgt>
                                        </p:tgtEl>
                                        <p:attrNameLst>
                                          <p:attrName>style.visibility</p:attrName>
                                        </p:attrNameLst>
                                      </p:cBhvr>
                                    </p:set>
                                    <p:anim calcmode="lin" valueType="num">
                                      <p:cBhvr>
                                        <p:cTn id="7" dur="500" fill="hold"/>
                                        <p:tgtEl>
                                          <p:spTgt spid="122883">
                                            <p:txEl>
                                              <p:charRg st="4294967295" end="4294967295"/>
                                            </p:txEl>
                                          </p:spTgt>
                                        </p:tgtEl>
                                        <p:attrNameLst>
                                          <p:attrName>ppt_x</p:attrName>
                                        </p:attrNameLst>
                                      </p:cBhvr>
                                      <p:tavLst>
                                        <p:tav tm="0">
                                          <p:val>
                                            <p:strVal val="#ppt_x"/>
                                          </p:val>
                                        </p:tav>
                                        <p:tav tm="100000">
                                          <p:val>
                                            <p:strVal val="#ppt_x"/>
                                          </p:val>
                                        </p:tav>
                                      </p:tavLst>
                                    </p:anim>
                                    <p:anim calcmode="lin" valueType="num">
                                      <p:cBhvr>
                                        <p:cTn id="8" dur="500" fill="hold"/>
                                        <p:tgtEl>
                                          <p:spTgt spid="122883">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nodeType="clickEffect">
                                  <p:stCondLst>
                                    <p:cond delay="0"/>
                                  </p:stCondLst>
                                  <p:childTnLst>
                                    <p:set>
                                      <p:cBhvr>
                                        <p:cTn id="12" dur="1" fill="hold">
                                          <p:stCondLst>
                                            <p:cond delay="0"/>
                                          </p:stCondLst>
                                        </p:cTn>
                                        <p:tgtEl>
                                          <p:spTgt spid="122885"/>
                                        </p:tgtEl>
                                        <p:attrNameLst>
                                          <p:attrName>style.visibility</p:attrName>
                                        </p:attrNameLst>
                                      </p:cBhvr>
                                    </p:set>
                                    <p:animEffect transition="in" filter="barn(inHorizontal)">
                                      <p:cBhvr>
                                        <p:cTn id="13" dur="500"/>
                                        <p:tgtEl>
                                          <p:spTgt spid="12288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2884">
                                            <p:txEl>
                                              <p:charRg st="4294967295" end="4294967295"/>
                                            </p:txEl>
                                          </p:spTgt>
                                        </p:tgtEl>
                                        <p:attrNameLst>
                                          <p:attrName>style.visibility</p:attrName>
                                        </p:attrNameLst>
                                      </p:cBhvr>
                                    </p:set>
                                    <p:anim calcmode="lin" valueType="num">
                                      <p:cBhvr>
                                        <p:cTn id="18" dur="500" fill="hold"/>
                                        <p:tgtEl>
                                          <p:spTgt spid="122884">
                                            <p:txEl>
                                              <p:charRg st="4294967295" end="4294967295"/>
                                            </p:txEl>
                                          </p:spTgt>
                                        </p:tgtEl>
                                        <p:attrNameLst>
                                          <p:attrName>ppt_x</p:attrName>
                                        </p:attrNameLst>
                                      </p:cBhvr>
                                      <p:tavLst>
                                        <p:tav tm="0">
                                          <p:val>
                                            <p:strVal val="0-#ppt_w/2"/>
                                          </p:val>
                                        </p:tav>
                                        <p:tav tm="100000">
                                          <p:val>
                                            <p:strVal val="#ppt_x"/>
                                          </p:val>
                                        </p:tav>
                                      </p:tavLst>
                                    </p:anim>
                                    <p:anim calcmode="lin" valueType="num">
                                      <p:cBhvr>
                                        <p:cTn id="19" dur="500" fill="hold"/>
                                        <p:tgtEl>
                                          <p:spTgt spid="12288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22888"/>
                                        </p:tgtEl>
                                        <p:attrNameLst>
                                          <p:attrName>style.visibility</p:attrName>
                                        </p:attrNameLst>
                                      </p:cBhvr>
                                    </p:set>
                                    <p:animEffect transition="in" filter="wipe(up)">
                                      <p:cBhvr>
                                        <p:cTn id="24" dur="500"/>
                                        <p:tgtEl>
                                          <p:spTgt spid="122888"/>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122892"/>
                                        </p:tgtEl>
                                        <p:attrNameLst>
                                          <p:attrName>style.visibility</p:attrName>
                                        </p:attrNameLst>
                                      </p:cBhvr>
                                    </p:set>
                                    <p:anim calcmode="lin" valueType="num">
                                      <p:cBhvr>
                                        <p:cTn id="29" dur="500" fill="hold"/>
                                        <p:tgtEl>
                                          <p:spTgt spid="122892"/>
                                        </p:tgtEl>
                                        <p:attrNameLst>
                                          <p:attrName>ppt_w</p:attrName>
                                        </p:attrNameLst>
                                      </p:cBhvr>
                                      <p:tavLst>
                                        <p:tav tm="0">
                                          <p:val>
                                            <p:fltVal val="0.0"/>
                                          </p:val>
                                        </p:tav>
                                        <p:tav tm="100000">
                                          <p:val>
                                            <p:strVal val="#ppt_w"/>
                                          </p:val>
                                        </p:tav>
                                      </p:tavLst>
                                    </p:anim>
                                    <p:anim calcmode="lin" valueType="num">
                                      <p:cBhvr>
                                        <p:cTn id="30" dur="500" fill="hold"/>
                                        <p:tgtEl>
                                          <p:spTgt spid="122892"/>
                                        </p:tgtEl>
                                        <p:attrNameLst>
                                          <p:attrName>ppt_h</p:attrName>
                                        </p:attrNameLst>
                                      </p:cBhvr>
                                      <p:tavLst>
                                        <p:tav tm="0">
                                          <p:val>
                                            <p:fltVal val="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nimBg="1" advAuto="0"/>
      <p:bldP spid="122884" grpId="0" animBg="1" advAuto="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23906" name="图片 123905" descr="R96A0275"/>
          <p:cNvPicPr>
            <a:picLocks noChangeAspect="1"/>
          </p:cNvPicPr>
          <p:nvPr/>
        </p:nvPicPr>
        <p:blipFill>
          <a:blip r:embed="rId1"/>
          <a:stretch>
            <a:fillRect/>
          </a:stretch>
        </p:blipFill>
        <p:spPr>
          <a:xfrm>
            <a:off x="457200" y="990600"/>
            <a:ext cx="8229600" cy="3859213"/>
          </a:xfrm>
          <a:prstGeom prst="rect">
            <a:avLst/>
          </a:prstGeom>
          <a:noFill/>
          <a:ln w="9525">
            <a:noFill/>
          </a:ln>
        </p:spPr>
      </p:pic>
      <p:sp>
        <p:nvSpPr>
          <p:cNvPr id="123907" name="矩形 123906"/>
          <p:cNvSpPr/>
          <p:nvPr/>
        </p:nvSpPr>
        <p:spPr>
          <a:xfrm>
            <a:off x="1905000" y="4953000"/>
            <a:ext cx="5537200" cy="822325"/>
          </a:xfrm>
          <a:prstGeom prst="rect">
            <a:avLst/>
          </a:prstGeom>
          <a:noFill/>
          <a:ln w="9525">
            <a:noFill/>
          </a:ln>
        </p:spPr>
        <p:txBody>
          <a:bodyPr wrap="none" anchor="ctr" anchorCtr="0">
            <a:spAutoFit/>
          </a:bodyPr>
          <a:p>
            <a:pPr defTabSz="914400">
              <a:tabLst>
                <a:tab pos="1924050" algn="l"/>
              </a:tabLst>
            </a:pPr>
            <a:r>
              <a:rPr lang="zh-CN" altLang="en-US">
                <a:latin typeface="Times New Roman" panose="02020603050405020304" pitchFamily="18" charset="0"/>
                <a:ea typeface="黑体" panose="02010609060101010101" pitchFamily="2" charset="-122"/>
              </a:rPr>
              <a:t>图</a:t>
            </a:r>
            <a:r>
              <a:rPr lang="en-US" altLang="zh-CN">
                <a:latin typeface="Times New Roman" panose="02020603050405020304" pitchFamily="18" charset="0"/>
                <a:ea typeface="黑体" panose="02010609060101010101" pitchFamily="2" charset="-122"/>
              </a:rPr>
              <a:t>2-</a:t>
            </a:r>
            <a:r>
              <a:rPr lang="en-US" altLang="zh-CN" dirty="0">
                <a:latin typeface="Times New Roman" panose="02020603050405020304" pitchFamily="18" charset="0"/>
                <a:ea typeface="黑体" panose="02010609060101010101" pitchFamily="2" charset="-122"/>
              </a:rPr>
              <a:t>25</a:t>
            </a:r>
            <a:r>
              <a:rPr lang="en-US" altLang="zh-CN">
                <a:latin typeface="Times New Roman" panose="02020603050405020304" pitchFamily="18" charset="0"/>
                <a:ea typeface="黑体" panose="02010609060101010101" pitchFamily="2" charset="-122"/>
              </a:rPr>
              <a:t> </a:t>
            </a:r>
            <a:r>
              <a:rPr lang="en-US" altLang="zh-CN" dirty="0">
                <a:latin typeface="Times New Roman" panose="02020603050405020304" pitchFamily="18" charset="0"/>
                <a:ea typeface="黑体" panose="02010609060101010101" pitchFamily="2" charset="-122"/>
              </a:rPr>
              <a:t>  </a:t>
            </a:r>
            <a:r>
              <a:rPr lang="en-US" altLang="zh-CN">
                <a:latin typeface="Times New Roman" panose="02020603050405020304" pitchFamily="18" charset="0"/>
                <a:ea typeface="黑体" panose="02010609060101010101" pitchFamily="2" charset="-122"/>
              </a:rPr>
              <a:t> PMOS</a:t>
            </a:r>
            <a:r>
              <a:rPr lang="zh-CN" altLang="en-US" dirty="0">
                <a:latin typeface="Times New Roman" panose="02020603050405020304" pitchFamily="18" charset="0"/>
                <a:ea typeface="黑体" panose="02010609060101010101" pitchFamily="2" charset="-122"/>
              </a:rPr>
              <a:t>管的电路符号及转移特性</a:t>
            </a:r>
            <a:endParaRPr lang="zh-CN" altLang="en-US" dirty="0">
              <a:latin typeface="Times New Roman" panose="02020603050405020304" pitchFamily="18" charset="0"/>
              <a:ea typeface="黑体" panose="02010609060101010101" pitchFamily="2" charset="-122"/>
            </a:endParaRPr>
          </a:p>
          <a:p>
            <a:pPr defTabSz="914400">
              <a:tabLst>
                <a:tab pos="1924050" algn="l"/>
              </a:tabLst>
            </a:pPr>
            <a:r>
              <a:rPr lang="zh-CN" altLang="en-US">
                <a:latin typeface="Times New Roman" panose="02020603050405020304" pitchFamily="18" charset="0"/>
                <a:ea typeface="黑体" panose="02010609060101010101" pitchFamily="2" charset="-122"/>
              </a:rPr>
              <a:t>  </a:t>
            </a:r>
            <a:r>
              <a:rPr lang="en-US" altLang="zh-CN">
                <a:latin typeface="Times New Roman" panose="02020603050405020304" pitchFamily="18" charset="0"/>
                <a:ea typeface="黑体" panose="02010609060101010101" pitchFamily="2" charset="-122"/>
              </a:rPr>
              <a:t>(a) </a:t>
            </a:r>
            <a:r>
              <a:rPr lang="zh-CN" altLang="en-US" dirty="0">
                <a:latin typeface="Times New Roman" panose="02020603050405020304" pitchFamily="18" charset="0"/>
                <a:ea typeface="黑体" panose="02010609060101010101" pitchFamily="2" charset="-122"/>
              </a:rPr>
              <a:t>电路符号     （</a:t>
            </a:r>
            <a:r>
              <a:rPr lang="en-US" altLang="zh-CN">
                <a:latin typeface="Times New Roman" panose="02020603050405020304" pitchFamily="18" charset="0"/>
                <a:ea typeface="黑体" panose="02010609060101010101" pitchFamily="2" charset="-122"/>
              </a:rPr>
              <a:t>b</a:t>
            </a:r>
            <a:r>
              <a:rPr lang="zh-CN" altLang="en-US">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转移特性</a:t>
            </a:r>
            <a:endParaRPr lang="zh-CN" altLang="en-US" dirty="0">
              <a:latin typeface="Times New Roman" panose="02020603050405020304" pitchFamily="18" charset="0"/>
            </a:endParaRPr>
          </a:p>
        </p:txBody>
      </p:sp>
      <p:sp>
        <p:nvSpPr>
          <p:cNvPr id="123908" name="矩形 123907"/>
          <p:cNvSpPr/>
          <p:nvPr/>
        </p:nvSpPr>
        <p:spPr>
          <a:xfrm>
            <a:off x="914400" y="1066800"/>
            <a:ext cx="1863725" cy="519113"/>
          </a:xfrm>
          <a:prstGeom prst="rect">
            <a:avLst/>
          </a:prstGeom>
          <a:noFill/>
          <a:ln w="9525">
            <a:noFill/>
          </a:ln>
        </p:spPr>
        <p:txBody>
          <a:bodyPr wrap="none" anchor="t" anchorCtr="0">
            <a:spAutoFit/>
          </a:bodyPr>
          <a:p>
            <a:r>
              <a:rPr lang="en-US" altLang="zh-CN" sz="2800">
                <a:solidFill>
                  <a:schemeClr val="hlink"/>
                </a:solidFill>
                <a:latin typeface="Times New Roman" panose="02020603050405020304" pitchFamily="18" charset="0"/>
                <a:ea typeface="黑体" panose="02010609060101010101" pitchFamily="2" charset="-122"/>
              </a:rPr>
              <a:t>D</a:t>
            </a:r>
            <a:r>
              <a:rPr lang="zh-CN" altLang="en-US" sz="2800" dirty="0">
                <a:solidFill>
                  <a:schemeClr val="hlink"/>
                </a:solidFill>
                <a:latin typeface="Times New Roman" panose="02020603050405020304" pitchFamily="18" charset="0"/>
                <a:ea typeface="黑体" panose="02010609060101010101" pitchFamily="2" charset="-122"/>
              </a:rPr>
              <a:t>接负电源</a:t>
            </a:r>
            <a:endParaRPr lang="zh-CN" altLang="en-US" sz="2800" dirty="0">
              <a:solidFill>
                <a:schemeClr val="hlink"/>
              </a:solidFill>
              <a:latin typeface="Times New Roman" panose="02020603050405020304" pitchFamily="18" charset="0"/>
              <a:ea typeface="黑体" panose="02010609060101010101" pitchFamily="2" charset="-122"/>
            </a:endParaRPr>
          </a:p>
        </p:txBody>
      </p:sp>
      <p:grpSp>
        <p:nvGrpSpPr>
          <p:cNvPr id="123909" name="组合 123908"/>
          <p:cNvGrpSpPr/>
          <p:nvPr/>
        </p:nvGrpSpPr>
        <p:grpSpPr>
          <a:xfrm>
            <a:off x="3048000" y="2590800"/>
            <a:ext cx="304800" cy="762000"/>
            <a:chOff x="1872" y="1584"/>
            <a:chExt cx="192" cy="480"/>
          </a:xfrm>
        </p:grpSpPr>
        <p:sp>
          <p:nvSpPr>
            <p:cNvPr id="123910" name="直接连接符 123909"/>
            <p:cNvSpPr/>
            <p:nvPr/>
          </p:nvSpPr>
          <p:spPr>
            <a:xfrm>
              <a:off x="2064" y="1584"/>
              <a:ext cx="0" cy="480"/>
            </a:xfrm>
            <a:prstGeom prst="line">
              <a:avLst/>
            </a:prstGeom>
            <a:ln w="25400" cap="flat" cmpd="sng">
              <a:solidFill>
                <a:srgbClr val="FF0000"/>
              </a:solidFill>
              <a:prstDash val="solid"/>
              <a:headEnd type="none" w="med" len="med"/>
              <a:tailEnd type="none" w="med" len="med"/>
            </a:ln>
          </p:spPr>
        </p:sp>
        <p:sp>
          <p:nvSpPr>
            <p:cNvPr id="123911" name="直接连接符 123910"/>
            <p:cNvSpPr/>
            <p:nvPr/>
          </p:nvSpPr>
          <p:spPr>
            <a:xfrm flipH="1">
              <a:off x="1872" y="2064"/>
              <a:ext cx="192" cy="0"/>
            </a:xfrm>
            <a:prstGeom prst="line">
              <a:avLst/>
            </a:prstGeom>
            <a:ln w="25400" cap="flat" cmpd="sng">
              <a:solidFill>
                <a:srgbClr val="FF0000"/>
              </a:solidFill>
              <a:prstDash val="solid"/>
              <a:headEnd type="none" w="med" len="med"/>
              <a:tailEnd type="none" w="med" len="med"/>
            </a:ln>
          </p:spPr>
        </p:sp>
      </p:grpSp>
      <p:sp>
        <p:nvSpPr>
          <p:cNvPr id="123912" name="直接连接符 123911"/>
          <p:cNvSpPr/>
          <p:nvPr/>
        </p:nvSpPr>
        <p:spPr>
          <a:xfrm flipV="1">
            <a:off x="5334000" y="2667000"/>
            <a:ext cx="0" cy="1828800"/>
          </a:xfrm>
          <a:prstGeom prst="line">
            <a:avLst/>
          </a:prstGeom>
          <a:ln w="25400" cap="flat" cmpd="sng">
            <a:solidFill>
              <a:srgbClr val="FF00FF"/>
            </a:solidFill>
            <a:prstDash val="dash"/>
            <a:headEnd type="none" w="med" len="med"/>
            <a:tailEnd type="none" w="med" len="med"/>
          </a:ln>
        </p:spPr>
      </p:sp>
      <p:sp>
        <p:nvSpPr>
          <p:cNvPr id="123913" name="矩形 123912"/>
          <p:cNvSpPr/>
          <p:nvPr/>
        </p:nvSpPr>
        <p:spPr>
          <a:xfrm>
            <a:off x="609600" y="304800"/>
            <a:ext cx="4494213" cy="519113"/>
          </a:xfrm>
          <a:prstGeom prst="rect">
            <a:avLst/>
          </a:prstGeom>
          <a:noFill/>
          <a:ln w="9525">
            <a:noFill/>
          </a:ln>
        </p:spPr>
        <p:txBody>
          <a:bodyPr wrap="none" anchor="t" anchorCtr="0">
            <a:spAutoFit/>
          </a:bodyPr>
          <a:p>
            <a:r>
              <a:rPr lang="en-US" altLang="zh-CN" dirty="0">
                <a:latin typeface="Times New Roman" panose="02020603050405020304" pitchFamily="18" charset="0"/>
              </a:rPr>
              <a:t> </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2</a:t>
            </a:r>
            <a:r>
              <a:rPr lang="zh-CN" altLang="en-US" sz="2800" b="1" dirty="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PMOS</a:t>
            </a:r>
            <a:r>
              <a:rPr lang="zh-CN" altLang="en-US" sz="2800" dirty="0">
                <a:latin typeface="Times New Roman" panose="02020603050405020304" pitchFamily="18" charset="0"/>
                <a:ea typeface="黑体" panose="02010609060101010101" pitchFamily="2" charset="-122"/>
              </a:rPr>
              <a:t>管的开关特性</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grpSp>
        <p:nvGrpSpPr>
          <p:cNvPr id="123914" name="组合 123913"/>
          <p:cNvGrpSpPr/>
          <p:nvPr/>
        </p:nvGrpSpPr>
        <p:grpSpPr>
          <a:xfrm>
            <a:off x="3200400" y="2971800"/>
            <a:ext cx="2673350" cy="3414713"/>
            <a:chOff x="2016" y="1872"/>
            <a:chExt cx="1684" cy="2151"/>
          </a:xfrm>
        </p:grpSpPr>
        <p:sp>
          <p:nvSpPr>
            <p:cNvPr id="123915" name="矩形 123914"/>
            <p:cNvSpPr/>
            <p:nvPr/>
          </p:nvSpPr>
          <p:spPr>
            <a:xfrm>
              <a:off x="2400" y="1872"/>
              <a:ext cx="564" cy="327"/>
            </a:xfrm>
            <a:prstGeom prst="rect">
              <a:avLst/>
            </a:prstGeom>
            <a:noFill/>
            <a:ln w="9525">
              <a:noFill/>
            </a:ln>
          </p:spPr>
          <p:txBody>
            <a:bodyPr wrap="none" anchor="t" anchorCtr="0">
              <a:spAutoFit/>
            </a:bodyPr>
            <a:p>
              <a:r>
                <a:rPr lang="zh-CN" altLang="en-US" sz="2800" dirty="0">
                  <a:solidFill>
                    <a:srgbClr val="00FF00"/>
                  </a:solidFill>
                  <a:latin typeface="Times New Roman" panose="02020603050405020304" pitchFamily="18" charset="0"/>
                  <a:ea typeface="黑体" panose="02010609060101010101" pitchFamily="2" charset="-122"/>
                </a:rPr>
                <a:t>导通</a:t>
              </a:r>
              <a:endParaRPr lang="zh-CN" altLang="en-US" sz="2800" dirty="0">
                <a:solidFill>
                  <a:srgbClr val="00FF00"/>
                </a:solidFill>
                <a:latin typeface="Times New Roman" panose="02020603050405020304" pitchFamily="18" charset="0"/>
                <a:ea typeface="黑体" panose="02010609060101010101" pitchFamily="2" charset="-122"/>
              </a:endParaRPr>
            </a:p>
          </p:txBody>
        </p:sp>
        <p:sp>
          <p:nvSpPr>
            <p:cNvPr id="123916" name="矩形 123915"/>
            <p:cNvSpPr/>
            <p:nvPr/>
          </p:nvSpPr>
          <p:spPr>
            <a:xfrm>
              <a:off x="2016" y="3696"/>
              <a:ext cx="1684" cy="327"/>
            </a:xfrm>
            <a:prstGeom prst="rect">
              <a:avLst/>
            </a:prstGeom>
            <a:noFill/>
            <a:ln w="9525">
              <a:noFill/>
            </a:ln>
          </p:spPr>
          <p:txBody>
            <a:bodyPr wrap="none" anchor="t" anchorCtr="0">
              <a:spAutoFit/>
            </a:bodyPr>
            <a:p>
              <a:r>
                <a:rPr lang="zh-CN" altLang="en-US" sz="2800" dirty="0">
                  <a:solidFill>
                    <a:srgbClr val="00FF00"/>
                  </a:solidFill>
                  <a:latin typeface="Times New Roman" panose="02020603050405020304" pitchFamily="18" charset="0"/>
                  <a:ea typeface="黑体" panose="02010609060101010101" pitchFamily="2" charset="-122"/>
                </a:rPr>
                <a:t>导通电阻相当小</a:t>
              </a:r>
              <a:endParaRPr lang="zh-CN" altLang="en-US" sz="2800" dirty="0">
                <a:solidFill>
                  <a:srgbClr val="00FF00"/>
                </a:solidFill>
                <a:latin typeface="Times New Roman" panose="02020603050405020304" pitchFamily="18" charset="0"/>
                <a:ea typeface="黑体" panose="02010609060101010101" pitchFamily="2" charset="-122"/>
              </a:endParaRPr>
            </a:p>
          </p:txBody>
        </p:sp>
        <p:sp>
          <p:nvSpPr>
            <p:cNvPr id="123917" name="直接连接符 123916"/>
            <p:cNvSpPr/>
            <p:nvPr/>
          </p:nvSpPr>
          <p:spPr>
            <a:xfrm flipH="1">
              <a:off x="2976" y="1872"/>
              <a:ext cx="384" cy="0"/>
            </a:xfrm>
            <a:prstGeom prst="line">
              <a:avLst/>
            </a:prstGeom>
            <a:ln w="25400" cap="flat" cmpd="sng">
              <a:solidFill>
                <a:srgbClr val="00FF00"/>
              </a:solidFill>
              <a:prstDash val="solid"/>
              <a:headEnd type="none" w="med" len="med"/>
              <a:tailEnd type="triangle" w="med" len="med"/>
            </a:ln>
          </p:spPr>
        </p:sp>
      </p:grpSp>
      <p:grpSp>
        <p:nvGrpSpPr>
          <p:cNvPr id="123918" name="组合 123917"/>
          <p:cNvGrpSpPr/>
          <p:nvPr/>
        </p:nvGrpSpPr>
        <p:grpSpPr>
          <a:xfrm>
            <a:off x="5334000" y="2971800"/>
            <a:ext cx="1819275" cy="757238"/>
            <a:chOff x="3360" y="1872"/>
            <a:chExt cx="1146" cy="477"/>
          </a:xfrm>
        </p:grpSpPr>
        <p:sp>
          <p:nvSpPr>
            <p:cNvPr id="123919" name="矩形 123918" descr="再生纸"/>
            <p:cNvSpPr/>
            <p:nvPr/>
          </p:nvSpPr>
          <p:spPr>
            <a:xfrm>
              <a:off x="3936" y="2016"/>
              <a:ext cx="570" cy="333"/>
            </a:xfrm>
            <a:prstGeom prst="rect">
              <a:avLst/>
            </a:prstGeom>
            <a:blipFill rotWithShape="0">
              <a:blip r:embed="rId2"/>
            </a:blipFill>
            <a:ln w="9525" cap="flat" cmpd="sng">
              <a:solidFill>
                <a:srgbClr val="FFFF00"/>
              </a:solidFill>
              <a:prstDash val="solid"/>
              <a:miter/>
              <a:headEnd type="none" w="med" len="med"/>
              <a:tailEnd type="none" w="med" len="med"/>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3920" name="直接连接符 123919"/>
            <p:cNvSpPr/>
            <p:nvPr/>
          </p:nvSpPr>
          <p:spPr>
            <a:xfrm>
              <a:off x="3360" y="1872"/>
              <a:ext cx="672" cy="0"/>
            </a:xfrm>
            <a:prstGeom prst="line">
              <a:avLst/>
            </a:prstGeom>
            <a:ln w="25400" cap="flat" cmpd="sng">
              <a:solidFill>
                <a:srgbClr val="FF6600"/>
              </a:solidFill>
              <a:prstDash val="solid"/>
              <a:headEnd type="none" w="med" len="med"/>
              <a:tailEnd type="triangle" w="med" len="med"/>
            </a:ln>
          </p:spPr>
        </p:sp>
      </p:gr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23906"/>
                                        </p:tgtEl>
                                        <p:attrNameLst>
                                          <p:attrName>style.visibility</p:attrName>
                                        </p:attrNameLst>
                                      </p:cBhvr>
                                    </p:set>
                                    <p:animEffect transition="in" filter="box(in)">
                                      <p:cBhvr>
                                        <p:cTn id="7" dur="500"/>
                                        <p:tgtEl>
                                          <p:spTgt spid="12390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3907">
                                            <p:txEl>
                                              <p:charRg st="4294967295" end="4294967295"/>
                                            </p:txEl>
                                          </p:spTgt>
                                        </p:tgtEl>
                                        <p:attrNameLst>
                                          <p:attrName>style.visibility</p:attrName>
                                        </p:attrNameLst>
                                      </p:cBhvr>
                                    </p:set>
                                    <p:anim calcmode="lin" valueType="num">
                                      <p:cBhvr>
                                        <p:cTn id="11" dur="500" fill="hold"/>
                                        <p:tgtEl>
                                          <p:spTgt spid="123907">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23907">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123909"/>
                                        </p:tgtEl>
                                        <p:attrNameLst>
                                          <p:attrName>style.visibility</p:attrName>
                                        </p:attrNameLst>
                                      </p:cBhvr>
                                    </p:set>
                                    <p:animEffect transition="in" filter="barn(inHorizontal)">
                                      <p:cBhvr>
                                        <p:cTn id="17" dur="500"/>
                                        <p:tgtEl>
                                          <p:spTgt spid="12390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23908">
                                            <p:txEl>
                                              <p:charRg st="4294967295" end="4294967295"/>
                                            </p:txEl>
                                          </p:spTgt>
                                        </p:tgtEl>
                                        <p:attrNameLst>
                                          <p:attrName>style.visibility</p:attrName>
                                        </p:attrNameLst>
                                      </p:cBhvr>
                                    </p:set>
                                    <p:anim calcmode="lin" valueType="num">
                                      <p:cBhvr>
                                        <p:cTn id="22" dur="500" fill="hold"/>
                                        <p:tgtEl>
                                          <p:spTgt spid="123908">
                                            <p:txEl>
                                              <p:charRg st="4294967295" end="4294967295"/>
                                            </p:txEl>
                                          </p:spTgt>
                                        </p:tgtEl>
                                        <p:attrNameLst>
                                          <p:attrName>ppt_x</p:attrName>
                                        </p:attrNameLst>
                                      </p:cBhvr>
                                      <p:tavLst>
                                        <p:tav tm="0">
                                          <p:val>
                                            <p:strVal val="0-#ppt_w/2"/>
                                          </p:val>
                                        </p:tav>
                                        <p:tav tm="100000">
                                          <p:val>
                                            <p:strVal val="#ppt_x"/>
                                          </p:val>
                                        </p:tav>
                                      </p:tavLst>
                                    </p:anim>
                                    <p:anim calcmode="lin" valueType="num">
                                      <p:cBhvr>
                                        <p:cTn id="23" dur="500" fill="hold"/>
                                        <p:tgtEl>
                                          <p:spTgt spid="123908">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nodeType="clickEffect">
                                  <p:stCondLst>
                                    <p:cond delay="0"/>
                                  </p:stCondLst>
                                  <p:childTnLst>
                                    <p:set>
                                      <p:cBhvr>
                                        <p:cTn id="27" dur="1" fill="hold">
                                          <p:stCondLst>
                                            <p:cond delay="0"/>
                                          </p:stCondLst>
                                        </p:cTn>
                                        <p:tgtEl>
                                          <p:spTgt spid="123912"/>
                                        </p:tgtEl>
                                        <p:attrNameLst>
                                          <p:attrName>style.visibility</p:attrName>
                                        </p:attrNameLst>
                                      </p:cBhvr>
                                    </p:set>
                                    <p:animEffect transition="in" filter="barn(inHorizontal)">
                                      <p:cBhvr>
                                        <p:cTn id="28" dur="500"/>
                                        <p:tgtEl>
                                          <p:spTgt spid="1239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nodeType="clickEffect">
                                  <p:stCondLst>
                                    <p:cond delay="0"/>
                                  </p:stCondLst>
                                  <p:childTnLst>
                                    <p:set>
                                      <p:cBhvr>
                                        <p:cTn id="32" dur="1" fill="hold">
                                          <p:stCondLst>
                                            <p:cond delay="0"/>
                                          </p:stCondLst>
                                        </p:cTn>
                                        <p:tgtEl>
                                          <p:spTgt spid="123914"/>
                                        </p:tgtEl>
                                        <p:attrNameLst>
                                          <p:attrName>style.visibility</p:attrName>
                                        </p:attrNameLst>
                                      </p:cBhvr>
                                    </p:set>
                                    <p:animEffect transition="in" filter="barn(outHorizontal)">
                                      <p:cBhvr>
                                        <p:cTn id="33" dur="500"/>
                                        <p:tgtEl>
                                          <p:spTgt spid="1239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23918"/>
                                        </p:tgtEl>
                                        <p:attrNameLst>
                                          <p:attrName>style.visibility</p:attrName>
                                        </p:attrNameLst>
                                      </p:cBhvr>
                                    </p:set>
                                    <p:animEffect transition="in" filter="wipe(up)">
                                      <p:cBhvr>
                                        <p:cTn id="38" dur="500"/>
                                        <p:tgtEl>
                                          <p:spTgt spid="123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animBg="1" advAuto="0"/>
      <p:bldP spid="123908" grpId="0" animBg="1" advAuto="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24930" name="图片 124929" descr="R96A0276"/>
          <p:cNvPicPr>
            <a:picLocks noChangeAspect="1"/>
          </p:cNvPicPr>
          <p:nvPr/>
        </p:nvPicPr>
        <p:blipFill>
          <a:blip r:embed="rId1"/>
          <a:stretch>
            <a:fillRect/>
          </a:stretch>
        </p:blipFill>
        <p:spPr>
          <a:xfrm>
            <a:off x="2286000" y="1295400"/>
            <a:ext cx="3657600" cy="3657600"/>
          </a:xfrm>
          <a:prstGeom prst="rect">
            <a:avLst/>
          </a:prstGeom>
          <a:noFill/>
          <a:ln w="19050" cap="flat" cmpd="sng">
            <a:solidFill>
              <a:srgbClr val="00FF00"/>
            </a:solidFill>
            <a:prstDash val="solid"/>
            <a:miter/>
            <a:headEnd type="none" w="med" len="med"/>
            <a:tailEnd type="none" w="med" len="med"/>
          </a:ln>
        </p:spPr>
      </p:pic>
      <p:sp>
        <p:nvSpPr>
          <p:cNvPr id="124931" name="矩形 124930"/>
          <p:cNvSpPr/>
          <p:nvPr/>
        </p:nvSpPr>
        <p:spPr>
          <a:xfrm>
            <a:off x="2514600" y="4996815"/>
            <a:ext cx="3213100" cy="521970"/>
          </a:xfrm>
          <a:prstGeom prst="rect">
            <a:avLst/>
          </a:prstGeom>
          <a:noFill/>
          <a:ln w="9525">
            <a:noFill/>
          </a:ln>
        </p:spPr>
        <p:txBody>
          <a:bodyPr wrap="none" anchor="ctr" anchorCtr="0">
            <a:spAutoFit/>
          </a:bodyPr>
          <a:p>
            <a:r>
              <a:rPr lang="zh-CN" altLang="en-US">
                <a:latin typeface="Times New Roman" panose="02020603050405020304" pitchFamily="18" charset="0"/>
              </a:rPr>
              <a:t>图</a:t>
            </a:r>
            <a:r>
              <a:rPr lang="en-US" altLang="zh-CN">
                <a:latin typeface="Times New Roman" panose="02020603050405020304" pitchFamily="18" charset="0"/>
              </a:rPr>
              <a:t>     CMOS</a:t>
            </a:r>
            <a:r>
              <a:rPr lang="zh-CN" altLang="en-US" dirty="0">
                <a:latin typeface="Times New Roman" panose="02020603050405020304" pitchFamily="18" charset="0"/>
              </a:rPr>
              <a:t>反相器 </a:t>
            </a:r>
            <a:endParaRPr lang="zh-CN" altLang="en-US" dirty="0">
              <a:latin typeface="Times New Roman" panose="02020603050405020304" pitchFamily="18" charset="0"/>
            </a:endParaRPr>
          </a:p>
        </p:txBody>
      </p:sp>
      <p:sp>
        <p:nvSpPr>
          <p:cNvPr id="124932" name="矩形 124931"/>
          <p:cNvSpPr/>
          <p:nvPr/>
        </p:nvSpPr>
        <p:spPr>
          <a:xfrm>
            <a:off x="5943600" y="1905000"/>
            <a:ext cx="1519238" cy="528638"/>
          </a:xfrm>
          <a:prstGeom prst="rect">
            <a:avLst/>
          </a:prstGeom>
          <a:solidFill>
            <a:srgbClr val="A3FFA3"/>
          </a:solidFill>
          <a:ln w="9525" cap="flat" cmpd="sng">
            <a:solidFill>
              <a:srgbClr val="FF9900"/>
            </a:solidFill>
            <a:prstDash val="solid"/>
            <a:miter/>
            <a:headEnd type="none" w="med" len="med"/>
            <a:tailEnd type="none" w="med" len="med"/>
          </a:ln>
        </p:spPr>
        <p:txBody>
          <a:bodyPr wrap="none" anchor="ctr" anchorCtr="0">
            <a:spAutoFit/>
          </a:bodyPr>
          <a:p>
            <a:r>
              <a:rPr lang="en-US" altLang="zh-CN" sz="2800">
                <a:solidFill>
                  <a:schemeClr val="hlink"/>
                </a:solidFill>
                <a:latin typeface="Times New Roman" panose="02020603050405020304" pitchFamily="18" charset="0"/>
                <a:ea typeface="黑体" panose="02010609060101010101" pitchFamily="2" charset="-122"/>
              </a:rPr>
              <a:t>PMOS</a:t>
            </a:r>
            <a:r>
              <a:rPr lang="zh-CN" altLang="en-US" sz="2800" dirty="0">
                <a:solidFill>
                  <a:schemeClr val="hlink"/>
                </a:solidFill>
                <a:latin typeface="Times New Roman" panose="02020603050405020304" pitchFamily="18" charset="0"/>
                <a:ea typeface="黑体" panose="02010609060101010101" pitchFamily="2" charset="-122"/>
              </a:rPr>
              <a:t>管</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4933" name="矩形 124932"/>
          <p:cNvSpPr/>
          <p:nvPr/>
        </p:nvSpPr>
        <p:spPr>
          <a:xfrm>
            <a:off x="6019800" y="2438400"/>
            <a:ext cx="1260475" cy="528638"/>
          </a:xfrm>
          <a:prstGeom prst="rect">
            <a:avLst/>
          </a:prstGeom>
          <a:solidFill>
            <a:srgbClr val="A3FFA3"/>
          </a:solidFill>
          <a:ln w="9525" cap="flat" cmpd="sng">
            <a:solidFill>
              <a:srgbClr val="FF9900"/>
            </a:solidFill>
            <a:prstDash val="solid"/>
            <a:miter/>
            <a:headEnd type="none" w="med" len="med"/>
            <a:tailEnd type="none" w="med" len="med"/>
          </a:ln>
        </p:spPr>
        <p:txBody>
          <a:bodyPr wrap="none" anchor="ctr" anchorCtr="0">
            <a:spAutoFit/>
          </a:bodyPr>
          <a:p>
            <a:r>
              <a:rPr lang="zh-CN" altLang="en-US" sz="2800" dirty="0">
                <a:solidFill>
                  <a:schemeClr val="hlink"/>
                </a:solidFill>
                <a:latin typeface="Times New Roman" panose="02020603050405020304" pitchFamily="18" charset="0"/>
                <a:ea typeface="黑体" panose="02010609060101010101" pitchFamily="2" charset="-122"/>
              </a:rPr>
              <a:t>负载管</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4934" name="矩形 124933"/>
          <p:cNvSpPr/>
          <p:nvPr/>
        </p:nvSpPr>
        <p:spPr>
          <a:xfrm>
            <a:off x="5943600" y="3429000"/>
            <a:ext cx="1577975" cy="528638"/>
          </a:xfrm>
          <a:prstGeom prst="rect">
            <a:avLst/>
          </a:prstGeom>
          <a:solidFill>
            <a:srgbClr val="A3FFA3"/>
          </a:solidFill>
          <a:ln w="9525" cap="flat" cmpd="sng">
            <a:solidFill>
              <a:srgbClr val="FF9900"/>
            </a:solidFill>
            <a:prstDash val="solid"/>
            <a:miter/>
            <a:headEnd type="none" w="med" len="med"/>
            <a:tailEnd type="none" w="med" len="med"/>
          </a:ln>
        </p:spPr>
        <p:txBody>
          <a:bodyPr wrap="none" anchor="ctr" anchorCtr="0">
            <a:spAutoFit/>
          </a:bodyPr>
          <a:p>
            <a:r>
              <a:rPr lang="en-US" altLang="zh-CN" sz="2800">
                <a:solidFill>
                  <a:schemeClr val="hlink"/>
                </a:solidFill>
                <a:latin typeface="Times New Roman" panose="02020603050405020304" pitchFamily="18" charset="0"/>
                <a:ea typeface="黑体" panose="02010609060101010101" pitchFamily="2" charset="-122"/>
              </a:rPr>
              <a:t>NMOS</a:t>
            </a:r>
            <a:r>
              <a:rPr lang="zh-CN" altLang="en-US" sz="2800" dirty="0">
                <a:solidFill>
                  <a:schemeClr val="hlink"/>
                </a:solidFill>
                <a:latin typeface="Times New Roman" panose="02020603050405020304" pitchFamily="18" charset="0"/>
                <a:ea typeface="黑体" panose="02010609060101010101" pitchFamily="2" charset="-122"/>
              </a:rPr>
              <a:t>管</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4935" name="矩形 124934"/>
          <p:cNvSpPr/>
          <p:nvPr/>
        </p:nvSpPr>
        <p:spPr>
          <a:xfrm>
            <a:off x="6019800" y="3962400"/>
            <a:ext cx="1349375" cy="528638"/>
          </a:xfrm>
          <a:prstGeom prst="rect">
            <a:avLst/>
          </a:prstGeom>
          <a:solidFill>
            <a:srgbClr val="A3FFA3"/>
          </a:solidFill>
          <a:ln w="9525" cap="flat" cmpd="sng">
            <a:solidFill>
              <a:srgbClr val="FF9900"/>
            </a:solidFill>
            <a:prstDash val="solid"/>
            <a:miter/>
            <a:headEnd type="none" w="med" len="med"/>
            <a:tailEnd type="none" w="med" len="med"/>
          </a:ln>
        </p:spPr>
        <p:txBody>
          <a:bodyPr anchor="ctr" anchorCtr="0">
            <a:spAutoFit/>
          </a:bodyPr>
          <a:p>
            <a:r>
              <a:rPr lang="zh-CN" altLang="en-US" sz="2800" dirty="0">
                <a:solidFill>
                  <a:schemeClr val="hlink"/>
                </a:solidFill>
                <a:latin typeface="Times New Roman" panose="02020603050405020304" pitchFamily="18" charset="0"/>
                <a:ea typeface="黑体" panose="02010609060101010101" pitchFamily="2" charset="-122"/>
              </a:rPr>
              <a:t>驱动管</a:t>
            </a:r>
            <a:r>
              <a:rPr lang="zh-CN" altLang="en-US" sz="2800" dirty="0">
                <a:latin typeface="Times New Roman" panose="02020603050405020304" pitchFamily="18" charset="0"/>
                <a:ea typeface="黑体" panose="02010609060101010101" pitchFamily="2" charset="-122"/>
              </a:rPr>
              <a:t> </a:t>
            </a:r>
            <a:endParaRPr lang="zh-CN" altLang="en-US" sz="2800" dirty="0">
              <a:latin typeface="Times New Roman" panose="02020603050405020304" pitchFamily="18" charset="0"/>
              <a:ea typeface="黑体" panose="02010609060101010101" pitchFamily="2" charset="-122"/>
            </a:endParaRPr>
          </a:p>
        </p:txBody>
      </p:sp>
      <p:sp>
        <p:nvSpPr>
          <p:cNvPr id="124936" name="矩形 124935"/>
          <p:cNvSpPr/>
          <p:nvPr/>
        </p:nvSpPr>
        <p:spPr>
          <a:xfrm>
            <a:off x="1600200" y="5562600"/>
            <a:ext cx="6284913" cy="519113"/>
          </a:xfrm>
          <a:prstGeom prst="rect">
            <a:avLst/>
          </a:prstGeom>
          <a:noFill/>
          <a:ln w="9525">
            <a:noFill/>
          </a:ln>
        </p:spPr>
        <p:txBody>
          <a:bodyPr>
            <a:spAutoFit/>
          </a:bodyPr>
          <a:p>
            <a:r>
              <a:rPr lang="zh-CN" altLang="en-US" sz="2800" dirty="0">
                <a:latin typeface="Times New Roman" panose="02020603050405020304" pitchFamily="18" charset="0"/>
                <a:ea typeface="黑体" panose="02010609060101010101" pitchFamily="2" charset="-122"/>
              </a:rPr>
              <a:t>开启电压</a:t>
            </a:r>
            <a:r>
              <a:rPr lang="en-US" altLang="zh-CN" sz="2800" dirty="0">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U</a:t>
            </a:r>
            <a:r>
              <a:rPr lang="en-US" altLang="zh-CN" sz="2800" baseline="-30000">
                <a:latin typeface="Times New Roman" panose="02020603050405020304" pitchFamily="18" charset="0"/>
                <a:ea typeface="黑体" panose="02010609060101010101" pitchFamily="2" charset="-122"/>
              </a:rPr>
              <a:t>TP</a:t>
            </a:r>
            <a:r>
              <a:rPr lang="en-US" altLang="zh-CN" sz="2800">
                <a:latin typeface="Times New Roman" panose="02020603050405020304" pitchFamily="18" charset="0"/>
                <a:ea typeface="黑体" panose="02010609060101010101" pitchFamily="2" charset="-122"/>
              </a:rPr>
              <a:t>|=U</a:t>
            </a:r>
            <a:r>
              <a:rPr lang="en-US" altLang="zh-CN" sz="2800" baseline="-30000">
                <a:latin typeface="Times New Roman" panose="02020603050405020304" pitchFamily="18" charset="0"/>
                <a:ea typeface="黑体" panose="02010609060101010101" pitchFamily="2" charset="-122"/>
              </a:rPr>
              <a:t>TN</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且小于</a:t>
            </a:r>
            <a:r>
              <a:rPr lang="en-US" altLang="zh-CN" sz="2800">
                <a:latin typeface="Times New Roman" panose="02020603050405020304" pitchFamily="18" charset="0"/>
                <a:ea typeface="黑体" panose="02010609060101010101" pitchFamily="2" charset="-122"/>
              </a:rPr>
              <a:t>V</a:t>
            </a:r>
            <a:r>
              <a:rPr lang="en-US" altLang="zh-CN" sz="2800" baseline="-30000">
                <a:latin typeface="Times New Roman" panose="02020603050405020304" pitchFamily="18" charset="0"/>
                <a:ea typeface="黑体" panose="02010609060101010101" pitchFamily="2" charset="-122"/>
              </a:rPr>
              <a:t>DD</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ndParaRPr>
          </a:p>
        </p:txBody>
      </p:sp>
      <p:sp>
        <p:nvSpPr>
          <p:cNvPr id="124937" name="矩形 124936"/>
          <p:cNvSpPr/>
          <p:nvPr/>
        </p:nvSpPr>
        <p:spPr>
          <a:xfrm>
            <a:off x="646430" y="0"/>
            <a:ext cx="7239000" cy="1074738"/>
          </a:xfrm>
          <a:prstGeom prst="rect">
            <a:avLst/>
          </a:prstGeom>
          <a:noFill/>
          <a:ln w="9525">
            <a:noFill/>
          </a:ln>
        </p:spPr>
        <p:txBody>
          <a:bodyPr>
            <a:spAutoFit/>
          </a:bodyPr>
          <a:p>
            <a:pPr>
              <a:lnSpc>
                <a:spcPct val="90000"/>
              </a:lnSpc>
              <a:spcBef>
                <a:spcPct val="5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2</a:t>
            </a:r>
            <a:r>
              <a:rPr lang="zh-CN" altLang="en-US" sz="2800" dirty="0">
                <a:solidFill>
                  <a:schemeClr val="accent1"/>
                </a:solidFill>
                <a:latin typeface="黑体" panose="02010609060101010101" pitchFamily="2" charset="-122"/>
                <a:ea typeface="黑体" panose="02010609060101010101" pitchFamily="2" charset="-122"/>
              </a:rPr>
              <a:t>．</a:t>
            </a:r>
            <a:r>
              <a:rPr lang="en-US" altLang="zh-CN" sz="2800" b="1">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黑体" panose="02010609060101010101" pitchFamily="2" charset="-122"/>
                <a:ea typeface="黑体" panose="02010609060101010101" pitchFamily="2" charset="-122"/>
              </a:rPr>
              <a:t>反相器的工作原理</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90000"/>
              </a:lnSpc>
              <a:spcBef>
                <a:spcPct val="50000"/>
              </a:spcBef>
              <a:buClr>
                <a:schemeClr val="accent2"/>
              </a:buClr>
              <a:buSzPct val="80000"/>
              <a:buFont typeface="Wingdings" panose="05000000000000000000" pitchFamily="2" charset="2"/>
            </a:pPr>
            <a:r>
              <a:rPr lang="zh-CN" altLang="en-US" sz="2800" dirty="0">
                <a:solidFill>
                  <a:schemeClr val="accent1"/>
                </a:solidFill>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）基本电路结构</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24930"/>
                                        </p:tgtEl>
                                        <p:attrNameLst>
                                          <p:attrName>style.visibility</p:attrName>
                                        </p:attrNameLst>
                                      </p:cBhvr>
                                    </p:set>
                                    <p:animEffect transition="in" filter="box(in)">
                                      <p:cBhvr>
                                        <p:cTn id="7" dur="500"/>
                                        <p:tgtEl>
                                          <p:spTgt spid="12493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24931">
                                            <p:txEl>
                                              <p:charRg st="4294967295" end="4294967295"/>
                                            </p:txEl>
                                          </p:spTgt>
                                        </p:tgtEl>
                                        <p:attrNameLst>
                                          <p:attrName>style.visibility</p:attrName>
                                        </p:attrNameLst>
                                      </p:cBhvr>
                                    </p:set>
                                    <p:animEffect transition="in" filter="slide(fromBottom)">
                                      <p:cBhvr>
                                        <p:cTn id="11" dur="500"/>
                                        <p:tgtEl>
                                          <p:spTgt spid="124931">
                                            <p:txEl>
                                              <p:charRg st="4294967295" end="429496729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24932">
                                            <p:txEl>
                                              <p:charRg st="4294967295" end="4294967295"/>
                                            </p:txEl>
                                          </p:spTgt>
                                        </p:tgtEl>
                                        <p:attrNameLst>
                                          <p:attrName>style.visibility</p:attrName>
                                        </p:attrNameLst>
                                      </p:cBhvr>
                                    </p:set>
                                    <p:animEffect transition="in" filter="box(in)">
                                      <p:cBhvr>
                                        <p:cTn id="16" dur="500"/>
                                        <p:tgtEl>
                                          <p:spTgt spid="124932">
                                            <p:txEl>
                                              <p:charRg st="4294967295" end="4294967295"/>
                                            </p:txEl>
                                          </p:spTgt>
                                        </p:tgtEl>
                                      </p:cBhvr>
                                    </p:animEffect>
                                  </p:childTnLst>
                                </p:cTn>
                              </p:par>
                            </p:childTnLst>
                          </p:cTn>
                        </p:par>
                        <p:par>
                          <p:cTn id="17" fill="hold">
                            <p:stCondLst>
                              <p:cond delay="500"/>
                            </p:stCondLst>
                            <p:childTnLst>
                              <p:par>
                                <p:cTn id="18" presetID="4" presetClass="entr" presetSubtype="16" fill="hold" grpId="0" nodeType="afterEffect">
                                  <p:stCondLst>
                                    <p:cond delay="0"/>
                                  </p:stCondLst>
                                  <p:childTnLst>
                                    <p:set>
                                      <p:cBhvr>
                                        <p:cTn id="19" dur="1" fill="hold">
                                          <p:stCondLst>
                                            <p:cond delay="0"/>
                                          </p:stCondLst>
                                        </p:cTn>
                                        <p:tgtEl>
                                          <p:spTgt spid="124934">
                                            <p:txEl>
                                              <p:charRg st="4294967295" end="4294967295"/>
                                            </p:txEl>
                                          </p:spTgt>
                                        </p:tgtEl>
                                        <p:attrNameLst>
                                          <p:attrName>style.visibility</p:attrName>
                                        </p:attrNameLst>
                                      </p:cBhvr>
                                    </p:set>
                                    <p:animEffect transition="in" filter="box(in)">
                                      <p:cBhvr>
                                        <p:cTn id="20" dur="500"/>
                                        <p:tgtEl>
                                          <p:spTgt spid="124934">
                                            <p:txEl>
                                              <p:charRg st="4294967295" end="429496729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24933">
                                            <p:txEl>
                                              <p:charRg st="4294967295" end="4294967295"/>
                                            </p:txEl>
                                          </p:spTgt>
                                        </p:tgtEl>
                                        <p:attrNameLst>
                                          <p:attrName>style.visibility</p:attrName>
                                        </p:attrNameLst>
                                      </p:cBhvr>
                                    </p:set>
                                    <p:animEffect transition="in" filter="box(in)">
                                      <p:cBhvr>
                                        <p:cTn id="25" dur="500"/>
                                        <p:tgtEl>
                                          <p:spTgt spid="124933">
                                            <p:txEl>
                                              <p:charRg st="4294967295" end="4294967295"/>
                                            </p:txEl>
                                          </p:spTgt>
                                        </p:tgtEl>
                                      </p:cBhvr>
                                    </p:animEffect>
                                  </p:childTnLst>
                                </p:cTn>
                              </p:par>
                            </p:childTnLst>
                          </p:cTn>
                        </p:par>
                        <p:par>
                          <p:cTn id="26" fill="hold">
                            <p:stCondLst>
                              <p:cond delay="500"/>
                            </p:stCondLst>
                            <p:childTnLst>
                              <p:par>
                                <p:cTn id="27" presetID="4" presetClass="entr" presetSubtype="16" fill="hold" grpId="0" nodeType="afterEffect">
                                  <p:stCondLst>
                                    <p:cond delay="0"/>
                                  </p:stCondLst>
                                  <p:childTnLst>
                                    <p:set>
                                      <p:cBhvr>
                                        <p:cTn id="28" dur="1" fill="hold">
                                          <p:stCondLst>
                                            <p:cond delay="0"/>
                                          </p:stCondLst>
                                        </p:cTn>
                                        <p:tgtEl>
                                          <p:spTgt spid="124935">
                                            <p:txEl>
                                              <p:charRg st="4294967295" end="4294967295"/>
                                            </p:txEl>
                                          </p:spTgt>
                                        </p:tgtEl>
                                        <p:attrNameLst>
                                          <p:attrName>style.visibility</p:attrName>
                                        </p:attrNameLst>
                                      </p:cBhvr>
                                    </p:set>
                                    <p:animEffect transition="in" filter="box(in)">
                                      <p:cBhvr>
                                        <p:cTn id="29" dur="500"/>
                                        <p:tgtEl>
                                          <p:spTgt spid="124935">
                                            <p:txEl>
                                              <p:charRg st="4294967295" end="429496729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24936">
                                            <p:txEl>
                                              <p:charRg st="4294967295" end="4294967295"/>
                                            </p:txEl>
                                          </p:spTgt>
                                        </p:tgtEl>
                                        <p:attrNameLst>
                                          <p:attrName>style.visibility</p:attrName>
                                        </p:attrNameLst>
                                      </p:cBhvr>
                                    </p:set>
                                    <p:anim calcmode="lin" valueType="num">
                                      <p:cBhvr>
                                        <p:cTn id="34" dur="500" fill="hold"/>
                                        <p:tgtEl>
                                          <p:spTgt spid="124936">
                                            <p:txEl>
                                              <p:charRg st="4294967295" end="4294967295"/>
                                            </p:txEl>
                                          </p:spTgt>
                                        </p:tgtEl>
                                        <p:attrNameLst>
                                          <p:attrName>ppt_x</p:attrName>
                                        </p:attrNameLst>
                                      </p:cBhvr>
                                      <p:tavLst>
                                        <p:tav tm="0">
                                          <p:val>
                                            <p:strVal val="0-#ppt_w/2"/>
                                          </p:val>
                                        </p:tav>
                                        <p:tav tm="100000">
                                          <p:val>
                                            <p:strVal val="#ppt_x"/>
                                          </p:val>
                                        </p:tav>
                                      </p:tavLst>
                                    </p:anim>
                                    <p:anim calcmode="lin" valueType="num">
                                      <p:cBhvr>
                                        <p:cTn id="35" dur="500" fill="hold"/>
                                        <p:tgtEl>
                                          <p:spTgt spid="124936">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animBg="1" advAuto="0"/>
      <p:bldP spid="124932" grpId="0" bldLvl="0" animBg="1" advAuto="0"/>
      <p:bldP spid="124934" grpId="0" bldLvl="0" animBg="1" advAuto="0"/>
      <p:bldP spid="124933" grpId="0" bldLvl="0" animBg="1" advAuto="0"/>
      <p:bldP spid="124935" grpId="0" bldLvl="0" animBg="1" advAuto="0"/>
      <p:bldP spid="124936" grpId="0" animBg="1" advAuto="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25954" name="矩形 125953"/>
          <p:cNvSpPr/>
          <p:nvPr/>
        </p:nvSpPr>
        <p:spPr>
          <a:xfrm>
            <a:off x="304800" y="381000"/>
            <a:ext cx="7772400" cy="533400"/>
          </a:xfrm>
          <a:prstGeom prst="rect">
            <a:avLst/>
          </a:prstGeom>
          <a:noFill/>
          <a:ln w="9525">
            <a:noFill/>
          </a:ln>
        </p:spPr>
        <p:txBody>
          <a:bodyPr/>
          <a:p>
            <a:pPr marL="342900" indent="-342900">
              <a:lnSpc>
                <a:spcPct val="90000"/>
              </a:lnSpc>
              <a:spcBef>
                <a:spcPct val="20000"/>
              </a:spcBef>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）工作原理</a:t>
            </a:r>
            <a:endParaRPr lang="zh-CN" altLang="en-US" sz="2800" dirty="0">
              <a:latin typeface="黑体" panose="02010609060101010101" pitchFamily="2" charset="-122"/>
              <a:ea typeface="黑体" panose="02010609060101010101" pitchFamily="2" charset="-122"/>
            </a:endParaRPr>
          </a:p>
        </p:txBody>
      </p:sp>
      <p:pic>
        <p:nvPicPr>
          <p:cNvPr id="125955" name="图片 125954" descr="R96A0276"/>
          <p:cNvPicPr>
            <a:picLocks noChangeAspect="1"/>
          </p:cNvPicPr>
          <p:nvPr/>
        </p:nvPicPr>
        <p:blipFill>
          <a:blip r:embed="rId1"/>
          <a:stretch>
            <a:fillRect/>
          </a:stretch>
        </p:blipFill>
        <p:spPr>
          <a:xfrm>
            <a:off x="2057400" y="1219200"/>
            <a:ext cx="4648200" cy="4648200"/>
          </a:xfrm>
          <a:prstGeom prst="rect">
            <a:avLst/>
          </a:prstGeom>
          <a:noFill/>
          <a:ln w="19050" cap="flat" cmpd="sng">
            <a:solidFill>
              <a:srgbClr val="00FF00"/>
            </a:solidFill>
            <a:prstDash val="solid"/>
            <a:miter/>
            <a:headEnd type="none" w="med" len="med"/>
            <a:tailEnd type="none" w="med" len="med"/>
          </a:ln>
        </p:spPr>
      </p:pic>
      <p:sp>
        <p:nvSpPr>
          <p:cNvPr id="125956" name="矩形 125955"/>
          <p:cNvSpPr/>
          <p:nvPr/>
        </p:nvSpPr>
        <p:spPr>
          <a:xfrm>
            <a:off x="2819400" y="5835015"/>
            <a:ext cx="3302000" cy="521970"/>
          </a:xfrm>
          <a:prstGeom prst="rect">
            <a:avLst/>
          </a:prstGeom>
          <a:noFill/>
          <a:ln w="9525">
            <a:noFill/>
          </a:ln>
        </p:spPr>
        <p:txBody>
          <a:bodyPr wrap="none" anchor="ctr" anchorCtr="0">
            <a:spAutoFit/>
          </a:bodyPr>
          <a:p>
            <a:r>
              <a:rPr lang="zh-CN" altLang="en-US">
                <a:latin typeface="Times New Roman" panose="02020603050405020304" pitchFamily="18" charset="0"/>
              </a:rPr>
              <a:t>图</a:t>
            </a:r>
            <a:r>
              <a:rPr lang="en-US" altLang="zh-CN">
                <a:latin typeface="Times New Roman" panose="02020603050405020304" pitchFamily="18" charset="0"/>
              </a:rPr>
              <a:t>      CMOS</a:t>
            </a:r>
            <a:r>
              <a:rPr lang="zh-CN" altLang="en-US" dirty="0">
                <a:latin typeface="Times New Roman" panose="02020603050405020304" pitchFamily="18" charset="0"/>
              </a:rPr>
              <a:t>反相器 </a:t>
            </a:r>
            <a:endParaRPr lang="zh-CN" altLang="en-US" dirty="0">
              <a:latin typeface="Times New Roman" panose="02020603050405020304" pitchFamily="18" charset="0"/>
            </a:endParaRPr>
          </a:p>
        </p:txBody>
      </p:sp>
      <p:sp>
        <p:nvSpPr>
          <p:cNvPr id="125957" name="矩形 125956"/>
          <p:cNvSpPr/>
          <p:nvPr/>
        </p:nvSpPr>
        <p:spPr>
          <a:xfrm>
            <a:off x="2286000" y="2819400"/>
            <a:ext cx="133350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IL</a:t>
            </a:r>
            <a:r>
              <a:rPr lang="en-US" altLang="zh-CN" sz="2800" b="1">
                <a:solidFill>
                  <a:schemeClr val="hlink"/>
                </a:solidFill>
                <a:latin typeface="Times New Roman" panose="02020603050405020304" pitchFamily="18" charset="0"/>
                <a:ea typeface="黑体" panose="02010609060101010101" pitchFamily="2" charset="-122"/>
              </a:rPr>
              <a:t>=0V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25958" name="矩形 125957"/>
          <p:cNvSpPr/>
          <p:nvPr/>
        </p:nvSpPr>
        <p:spPr>
          <a:xfrm>
            <a:off x="5105400" y="4572000"/>
            <a:ext cx="8953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5959" name="矩形 125958"/>
          <p:cNvSpPr/>
          <p:nvPr/>
        </p:nvSpPr>
        <p:spPr>
          <a:xfrm>
            <a:off x="5562600" y="2209800"/>
            <a:ext cx="895350" cy="806450"/>
          </a:xfrm>
          <a:prstGeom prst="rect">
            <a:avLst/>
          </a:prstGeom>
          <a:noFill/>
          <a:ln w="9525">
            <a:noFill/>
          </a:ln>
        </p:spPr>
        <p:txBody>
          <a:bodyPr wrap="none" tIns="82800" bIns="82800"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5960" name="矩形 125959"/>
          <p:cNvSpPr/>
          <p:nvPr/>
        </p:nvSpPr>
        <p:spPr>
          <a:xfrm>
            <a:off x="4953000" y="3581400"/>
            <a:ext cx="1781175"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OH</a:t>
            </a:r>
            <a:r>
              <a:rPr lang="en-US" altLang="zh-CN" sz="2800" b="1">
                <a:solidFill>
                  <a:schemeClr val="hlink"/>
                </a:solidFill>
                <a:latin typeface="Times New Roman" panose="02020603050405020304" pitchFamily="18" charset="0"/>
                <a:ea typeface="黑体" panose="02010609060101010101" pitchFamily="2" charset="-122"/>
              </a:rPr>
              <a:t>≈V</a:t>
            </a:r>
            <a:r>
              <a:rPr lang="en-US" altLang="zh-CN" sz="2800" b="1" baseline="-25000">
                <a:solidFill>
                  <a:schemeClr val="hlink"/>
                </a:solidFill>
                <a:latin typeface="Times New Roman" panose="02020603050405020304" pitchFamily="18" charset="0"/>
                <a:ea typeface="黑体" panose="02010609060101010101" pitchFamily="2" charset="-122"/>
              </a:rPr>
              <a:t>DD</a:t>
            </a:r>
            <a:endParaRPr lang="en-US" altLang="zh-CN" sz="2800" b="1" baseline="-25000">
              <a:solidFill>
                <a:schemeClr val="hlink"/>
              </a:solidFill>
              <a:latin typeface="Times New Roman" panose="02020603050405020304" pitchFamily="18" charset="0"/>
              <a:ea typeface="黑体" panose="02010609060101010101" pitchFamily="2" charset="-122"/>
            </a:endParaRPr>
          </a:p>
        </p:txBody>
      </p:sp>
      <p:sp>
        <p:nvSpPr>
          <p:cNvPr id="125961" name="矩形 125960" descr="再生纸"/>
          <p:cNvSpPr/>
          <p:nvPr/>
        </p:nvSpPr>
        <p:spPr>
          <a:xfrm>
            <a:off x="7010400" y="1828800"/>
            <a:ext cx="1809750" cy="3860800"/>
          </a:xfrm>
          <a:prstGeom prst="rect">
            <a:avLst/>
          </a:prstGeom>
          <a:blipFill rotWithShape="0">
            <a:blip r:embed="rId2"/>
          </a:blipFill>
          <a:ln w="9525" cap="flat" cmpd="sng">
            <a:solidFill>
              <a:srgbClr val="CC99FF"/>
            </a:solidFill>
            <a:prstDash val="solid"/>
            <a:miter/>
            <a:headEnd type="none" w="med" len="med"/>
            <a:tailEnd type="none" w="med" len="med"/>
          </a:ln>
        </p:spPr>
        <p:txBody>
          <a:bodyPr>
            <a:spAutoFit/>
          </a:bodyPr>
          <a:p>
            <a:pPr>
              <a:lnSpc>
                <a:spcPct val="110000"/>
              </a:lnSpc>
              <a:buClr>
                <a:schemeClr val="accent2"/>
              </a:buClr>
              <a:buSzPct val="80000"/>
              <a:buFont typeface="Wingdings" panose="05000000000000000000" pitchFamily="2" charset="2"/>
            </a:pPr>
            <a:r>
              <a:rPr lang="zh-CN" altLang="en-US" sz="2800">
                <a:solidFill>
                  <a:schemeClr val="hlink"/>
                </a:solidFill>
                <a:latin typeface="Times New Roman" panose="02020603050405020304" pitchFamily="18" charset="0"/>
                <a:ea typeface="黑体" panose="02010609060101010101" pitchFamily="2" charset="-122"/>
              </a:rPr>
              <a:t>当</a:t>
            </a:r>
            <a:r>
              <a:rPr lang="en-US" altLang="zh-CN" sz="2800" b="1" i="1" err="1">
                <a:solidFill>
                  <a:schemeClr val="hlink"/>
                </a:solidFill>
                <a:latin typeface="Times New Roman" panose="02020603050405020304" pitchFamily="18" charset="0"/>
                <a:ea typeface="黑体" panose="02010609060101010101" pitchFamily="2" charset="-122"/>
              </a:rPr>
              <a:t>u</a:t>
            </a:r>
            <a:r>
              <a:rPr lang="en-US" altLang="zh-CN" sz="2800" b="1" baseline="-25000" err="1">
                <a:solidFill>
                  <a:schemeClr val="hlink"/>
                </a:solidFill>
                <a:latin typeface="Times New Roman" panose="02020603050405020304" pitchFamily="18" charset="0"/>
                <a:ea typeface="黑体" panose="02010609060101010101" pitchFamily="2" charset="-122"/>
              </a:rPr>
              <a:t>I</a:t>
            </a:r>
            <a:r>
              <a:rPr lang="en-US" altLang="zh-CN" sz="2800" b="1">
                <a:solidFill>
                  <a:schemeClr val="hlink"/>
                </a:solidFill>
                <a:latin typeface="Times New Roman" panose="02020603050405020304" pitchFamily="18" charset="0"/>
                <a:ea typeface="黑体" panose="02010609060101010101" pitchFamily="2" charset="-122"/>
              </a:rPr>
              <a:t>= U</a:t>
            </a:r>
            <a:r>
              <a:rPr lang="en-US" altLang="zh-CN" sz="2800" b="1" baseline="-25000">
                <a:solidFill>
                  <a:schemeClr val="hlink"/>
                </a:solidFill>
                <a:latin typeface="Times New Roman" panose="02020603050405020304" pitchFamily="18" charset="0"/>
                <a:ea typeface="黑体" panose="02010609060101010101" pitchFamily="2" charset="-122"/>
              </a:rPr>
              <a:t>IL</a:t>
            </a:r>
            <a:r>
              <a:rPr lang="en-US" altLang="zh-CN" sz="2800" b="1">
                <a:solidFill>
                  <a:schemeClr val="hlink"/>
                </a:solidFill>
                <a:latin typeface="Times New Roman" panose="02020603050405020304" pitchFamily="18" charset="0"/>
                <a:ea typeface="黑体" panose="02010609060101010101" pitchFamily="2" charset="-122"/>
              </a:rPr>
              <a:t>=0V</a:t>
            </a:r>
            <a:r>
              <a:rPr lang="zh-CN" altLang="en-US" sz="2800" dirty="0">
                <a:solidFill>
                  <a:schemeClr val="hlink"/>
                </a:solidFill>
                <a:latin typeface="Times New Roman" panose="02020603050405020304" pitchFamily="18" charset="0"/>
                <a:ea typeface="黑体" panose="02010609060101010101" pitchFamily="2" charset="-122"/>
              </a:rPr>
              <a:t>时，</a:t>
            </a:r>
            <a:r>
              <a:rPr lang="en-US" altLang="zh-CN" sz="2800" b="1">
                <a:solidFill>
                  <a:schemeClr val="hlink"/>
                </a:solidFill>
                <a:latin typeface="Times New Roman" panose="02020603050405020304" pitchFamily="18" charset="0"/>
                <a:ea typeface="黑体" panose="02010609060101010101" pitchFamily="2" charset="-122"/>
              </a:rPr>
              <a:t>VT</a:t>
            </a:r>
            <a:r>
              <a:rPr lang="en-US" altLang="zh-CN" sz="2800" b="1" baseline="-25000">
                <a:solidFill>
                  <a:schemeClr val="hlink"/>
                </a:solidFill>
                <a:latin typeface="Times New Roman" panose="02020603050405020304" pitchFamily="18" charset="0"/>
                <a:ea typeface="黑体" panose="02010609060101010101" pitchFamily="2" charset="-122"/>
              </a:rPr>
              <a:t>N</a:t>
            </a:r>
            <a:r>
              <a:rPr lang="zh-CN" altLang="en-US" sz="2800" dirty="0">
                <a:solidFill>
                  <a:schemeClr val="hlink"/>
                </a:solidFill>
                <a:latin typeface="Times New Roman" panose="02020603050405020304" pitchFamily="18" charset="0"/>
                <a:ea typeface="黑体" panose="02010609060101010101" pitchFamily="2" charset="-122"/>
              </a:rPr>
              <a:t>截止，</a:t>
            </a:r>
            <a:r>
              <a:rPr lang="en-US" altLang="zh-CN" sz="2800" b="1">
                <a:solidFill>
                  <a:schemeClr val="hlink"/>
                </a:solidFill>
                <a:latin typeface="Times New Roman" panose="02020603050405020304" pitchFamily="18" charset="0"/>
                <a:ea typeface="黑体" panose="02010609060101010101" pitchFamily="2" charset="-122"/>
              </a:rPr>
              <a:t>VT</a:t>
            </a:r>
            <a:r>
              <a:rPr lang="en-US" altLang="zh-CN" sz="2800" b="1" baseline="-25000">
                <a:solidFill>
                  <a:schemeClr val="hlink"/>
                </a:solidFill>
                <a:latin typeface="Times New Roman" panose="02020603050405020304" pitchFamily="18" charset="0"/>
                <a:ea typeface="黑体" panose="02010609060101010101" pitchFamily="2" charset="-122"/>
              </a:rPr>
              <a:t>P</a:t>
            </a:r>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i="1" dirty="0">
                <a:solidFill>
                  <a:schemeClr val="hlink"/>
                </a:solidFill>
                <a:latin typeface="Times New Roman" panose="02020603050405020304" pitchFamily="18" charset="0"/>
                <a:ea typeface="黑体" panose="02010609060101010101" pitchFamily="2" charset="-122"/>
              </a:rPr>
              <a:t>  </a:t>
            </a:r>
            <a:r>
              <a:rPr lang="en-US" altLang="zh-CN" sz="2800" b="1" i="1" err="1">
                <a:solidFill>
                  <a:schemeClr val="hlink"/>
                </a:solidFill>
                <a:latin typeface="Times New Roman" panose="02020603050405020304" pitchFamily="18" charset="0"/>
                <a:ea typeface="黑体" panose="02010609060101010101" pitchFamily="2" charset="-122"/>
              </a:rPr>
              <a:t>u</a:t>
            </a:r>
            <a:r>
              <a:rPr lang="en-US" altLang="zh-CN" sz="2800" b="1" baseline="-25000" err="1">
                <a:solidFill>
                  <a:schemeClr val="hlink"/>
                </a:solidFill>
                <a:latin typeface="Times New Roman" panose="02020603050405020304" pitchFamily="18" charset="0"/>
                <a:ea typeface="黑体" panose="02010609060101010101" pitchFamily="2" charset="-122"/>
              </a:rPr>
              <a:t>O</a:t>
            </a:r>
            <a:r>
              <a:rPr lang="en-US" altLang="zh-CN" sz="2800" b="1" baseline="-25000">
                <a:solidFill>
                  <a:schemeClr val="hlink"/>
                </a:solidFill>
                <a:latin typeface="Times New Roman" panose="02020603050405020304" pitchFamily="18" charset="0"/>
                <a:ea typeface="黑体" panose="02010609060101010101" pitchFamily="2" charset="-122"/>
              </a:rPr>
              <a:t> </a:t>
            </a:r>
            <a:r>
              <a:rPr lang="en-US" altLang="zh-CN" sz="2800" b="1">
                <a:solidFill>
                  <a:schemeClr val="hlink"/>
                </a:solidFill>
                <a:latin typeface="Times New Roman" panose="02020603050405020304" pitchFamily="18" charset="0"/>
                <a:ea typeface="黑体" panose="02010609060101010101" pitchFamily="2" charset="-122"/>
              </a:rPr>
              <a:t>= U</a:t>
            </a:r>
            <a:r>
              <a:rPr lang="en-US" altLang="zh-CN" sz="2800" b="1" baseline="-25000">
                <a:solidFill>
                  <a:schemeClr val="hlink"/>
                </a:solidFill>
                <a:latin typeface="Times New Roman" panose="02020603050405020304" pitchFamily="18" charset="0"/>
                <a:ea typeface="黑体" panose="02010609060101010101" pitchFamily="2" charset="-122"/>
              </a:rPr>
              <a:t>OH</a:t>
            </a:r>
            <a:r>
              <a:rPr lang="en-US" altLang="zh-CN" sz="2800" b="1">
                <a:solidFill>
                  <a:schemeClr val="hlink"/>
                </a:solidFill>
                <a:latin typeface="Times New Roman" panose="02020603050405020304" pitchFamily="18" charset="0"/>
                <a:ea typeface="黑体" panose="02010609060101010101" pitchFamily="2" charset="-122"/>
              </a:rPr>
              <a:t>≈V</a:t>
            </a:r>
            <a:r>
              <a:rPr lang="en-US" altLang="zh-CN" sz="2800" b="1" baseline="-25000">
                <a:solidFill>
                  <a:schemeClr val="hlink"/>
                </a:solidFill>
                <a:latin typeface="Times New Roman" panose="02020603050405020304" pitchFamily="18" charset="0"/>
                <a:ea typeface="黑体" panose="02010609060101010101" pitchFamily="2" charset="-122"/>
              </a:rPr>
              <a:t>DD</a:t>
            </a:r>
            <a:r>
              <a:rPr lang="en-US" altLang="zh-CN" sz="2800" b="1">
                <a:solidFill>
                  <a:schemeClr val="hlink"/>
                </a:solidFill>
                <a:latin typeface="Times New Roman" panose="02020603050405020304" pitchFamily="18" charset="0"/>
                <a:ea typeface="黑体" panose="02010609060101010101" pitchFamily="2" charset="-122"/>
              </a:rPr>
              <a:t> </a:t>
            </a:r>
            <a:endParaRPr lang="en-US" altLang="zh-CN" sz="2800">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5955"/>
                                        </p:tgtEl>
                                        <p:attrNameLst>
                                          <p:attrName>style.visibility</p:attrName>
                                        </p:attrNameLst>
                                      </p:cBhvr>
                                    </p:set>
                                    <p:animEffect transition="in" filter="blinds(horizontal)">
                                      <p:cBhvr>
                                        <p:cTn id="7" dur="500"/>
                                        <p:tgtEl>
                                          <p:spTgt spid="12595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25956">
                                            <p:txEl>
                                              <p:charRg st="4294967295" end="4294967295"/>
                                            </p:txEl>
                                          </p:spTgt>
                                        </p:tgtEl>
                                        <p:attrNameLst>
                                          <p:attrName>style.visibility</p:attrName>
                                        </p:attrNameLst>
                                      </p:cBhvr>
                                    </p:set>
                                    <p:animEffect transition="in" filter="slide(fromBottom)">
                                      <p:cBhvr>
                                        <p:cTn id="11" dur="500"/>
                                        <p:tgtEl>
                                          <p:spTgt spid="125956">
                                            <p:txEl>
                                              <p:charRg st="4294967295" end="429496729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125957">
                                            <p:txEl>
                                              <p:charRg st="4294967295" end="4294967295"/>
                                            </p:txEl>
                                          </p:spTgt>
                                        </p:tgtEl>
                                        <p:attrNameLst>
                                          <p:attrName>style.visibility</p:attrName>
                                        </p:attrNameLst>
                                      </p:cBhvr>
                                    </p:set>
                                    <p:animEffect transition="in" filter="barn(outHorizontal)">
                                      <p:cBhvr>
                                        <p:cTn id="16" dur="500"/>
                                        <p:tgtEl>
                                          <p:spTgt spid="125957">
                                            <p:txEl>
                                              <p:charRg st="4294967295" end="4294967295"/>
                                            </p:txEl>
                                          </p:spTgt>
                                        </p:tgtEl>
                                      </p:cBhvr>
                                    </p:animEffect>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125958">
                                            <p:txEl>
                                              <p:charRg st="4294967295" end="4294967295"/>
                                            </p:txEl>
                                          </p:spTgt>
                                        </p:tgtEl>
                                        <p:attrNameLst>
                                          <p:attrName>style.visibility</p:attrName>
                                        </p:attrNameLst>
                                      </p:cBhvr>
                                    </p:set>
                                    <p:animEffect transition="in" filter="slide(fromBottom)">
                                      <p:cBhvr>
                                        <p:cTn id="20" dur="500"/>
                                        <p:tgtEl>
                                          <p:spTgt spid="125958">
                                            <p:txEl>
                                              <p:charRg st="4294967295" end="429496729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25959">
                                            <p:txEl>
                                              <p:charRg st="4294967295" end="4294967295"/>
                                            </p:txEl>
                                          </p:spTgt>
                                        </p:tgtEl>
                                        <p:attrNameLst>
                                          <p:attrName>style.visibility</p:attrName>
                                        </p:attrNameLst>
                                      </p:cBhvr>
                                    </p:set>
                                    <p:animEffect transition="in" filter="barn(inHorizontal)">
                                      <p:cBhvr>
                                        <p:cTn id="25" dur="500"/>
                                        <p:tgtEl>
                                          <p:spTgt spid="125959">
                                            <p:txEl>
                                              <p:charRg st="4294967295" end="4294967295"/>
                                            </p:tx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125960">
                                            <p:txEl>
                                              <p:charRg st="4294967295" end="4294967295"/>
                                            </p:txEl>
                                          </p:spTgt>
                                        </p:tgtEl>
                                        <p:attrNameLst>
                                          <p:attrName>style.visibility</p:attrName>
                                        </p:attrNameLst>
                                      </p:cBhvr>
                                    </p:set>
                                    <p:animEffect transition="in" filter="wipe(up)">
                                      <p:cBhvr>
                                        <p:cTn id="29" dur="500"/>
                                        <p:tgtEl>
                                          <p:spTgt spid="125960">
                                            <p:txEl>
                                              <p:charRg st="4294967295" end="429496729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125961">
                                            <p:txEl>
                                              <p:charRg st="4294967295" end="4294967295"/>
                                            </p:txEl>
                                          </p:spTgt>
                                        </p:tgtEl>
                                        <p:attrNameLst>
                                          <p:attrName>style.visibility</p:attrName>
                                        </p:attrNameLst>
                                      </p:cBhvr>
                                    </p:set>
                                    <p:animEffect transition="in" filter="barn(outHorizontal)">
                                      <p:cBhvr>
                                        <p:cTn id="34" dur="500"/>
                                        <p:tgtEl>
                                          <p:spTgt spid="12596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animBg="1" advAuto="0"/>
      <p:bldP spid="125957" grpId="0" animBg="1" advAuto="0"/>
      <p:bldP spid="125958" grpId="0" animBg="1" advAuto="0"/>
      <p:bldP spid="125959" grpId="0" animBg="1" advAuto="0"/>
      <p:bldP spid="125960" grpId="0" animBg="1" advAuto="0"/>
      <p:bldP spid="125961" grpId="0" bldLvl="0" animBg="1" advAuto="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26978" name="图片 126977" descr="R96A0276"/>
          <p:cNvPicPr>
            <a:picLocks noChangeAspect="1"/>
          </p:cNvPicPr>
          <p:nvPr/>
        </p:nvPicPr>
        <p:blipFill>
          <a:blip r:embed="rId1"/>
          <a:stretch>
            <a:fillRect/>
          </a:stretch>
        </p:blipFill>
        <p:spPr>
          <a:xfrm>
            <a:off x="838200" y="381000"/>
            <a:ext cx="4648200" cy="4648200"/>
          </a:xfrm>
          <a:prstGeom prst="rect">
            <a:avLst/>
          </a:prstGeom>
          <a:noFill/>
          <a:ln w="19050" cap="flat" cmpd="sng">
            <a:solidFill>
              <a:srgbClr val="00FF00"/>
            </a:solidFill>
            <a:prstDash val="solid"/>
            <a:miter/>
            <a:headEnd type="none" w="med" len="med"/>
            <a:tailEnd type="none" w="med" len="med"/>
          </a:ln>
        </p:spPr>
      </p:pic>
      <p:sp>
        <p:nvSpPr>
          <p:cNvPr id="126979" name="矩形 126978"/>
          <p:cNvSpPr/>
          <p:nvPr/>
        </p:nvSpPr>
        <p:spPr>
          <a:xfrm>
            <a:off x="1524000" y="5073015"/>
            <a:ext cx="3302000" cy="521970"/>
          </a:xfrm>
          <a:prstGeom prst="rect">
            <a:avLst/>
          </a:prstGeom>
          <a:noFill/>
          <a:ln w="9525">
            <a:noFill/>
          </a:ln>
        </p:spPr>
        <p:txBody>
          <a:bodyPr wrap="none" anchor="ctr" anchorCtr="0">
            <a:spAutoFit/>
          </a:bodyPr>
          <a:p>
            <a:r>
              <a:rPr lang="zh-CN" altLang="en-US">
                <a:latin typeface="Times New Roman" panose="02020603050405020304" pitchFamily="18" charset="0"/>
              </a:rPr>
              <a:t>图</a:t>
            </a:r>
            <a:r>
              <a:rPr lang="en-US" altLang="zh-CN">
                <a:latin typeface="Times New Roman" panose="02020603050405020304" pitchFamily="18" charset="0"/>
              </a:rPr>
              <a:t>      CMOS</a:t>
            </a:r>
            <a:r>
              <a:rPr lang="zh-CN" altLang="en-US" dirty="0">
                <a:latin typeface="Times New Roman" panose="02020603050405020304" pitchFamily="18" charset="0"/>
              </a:rPr>
              <a:t>反相器 </a:t>
            </a:r>
            <a:endParaRPr lang="zh-CN" altLang="en-US" dirty="0">
              <a:latin typeface="Times New Roman" panose="02020603050405020304" pitchFamily="18" charset="0"/>
            </a:endParaRPr>
          </a:p>
        </p:txBody>
      </p:sp>
      <p:sp>
        <p:nvSpPr>
          <p:cNvPr id="126980" name="矩形 126979"/>
          <p:cNvSpPr/>
          <p:nvPr/>
        </p:nvSpPr>
        <p:spPr>
          <a:xfrm>
            <a:off x="838200" y="1905000"/>
            <a:ext cx="1620838"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IH</a:t>
            </a:r>
            <a:r>
              <a:rPr lang="en-US" altLang="zh-CN" sz="2800" b="1">
                <a:solidFill>
                  <a:schemeClr val="hlink"/>
                </a:solidFill>
                <a:latin typeface="Times New Roman" panose="02020603050405020304" pitchFamily="18" charset="0"/>
                <a:ea typeface="黑体" panose="02010609060101010101" pitchFamily="2" charset="-122"/>
              </a:rPr>
              <a:t>= V</a:t>
            </a:r>
            <a:r>
              <a:rPr lang="en-US" altLang="zh-CN" sz="2800" b="1" baseline="-25000">
                <a:solidFill>
                  <a:schemeClr val="hlink"/>
                </a:solidFill>
                <a:latin typeface="Times New Roman" panose="02020603050405020304" pitchFamily="18" charset="0"/>
                <a:ea typeface="黑体" panose="02010609060101010101" pitchFamily="2" charset="-122"/>
              </a:rPr>
              <a:t>DD</a:t>
            </a:r>
            <a:endParaRPr lang="en-US" altLang="zh-CN" sz="2800" b="1" baseline="-25000">
              <a:solidFill>
                <a:schemeClr val="hlink"/>
              </a:solidFill>
              <a:latin typeface="Times New Roman" panose="02020603050405020304" pitchFamily="18" charset="0"/>
              <a:ea typeface="黑体" panose="02010609060101010101" pitchFamily="2" charset="-122"/>
            </a:endParaRPr>
          </a:p>
        </p:txBody>
      </p:sp>
      <p:sp>
        <p:nvSpPr>
          <p:cNvPr id="126981" name="矩形 126980"/>
          <p:cNvSpPr/>
          <p:nvPr/>
        </p:nvSpPr>
        <p:spPr>
          <a:xfrm>
            <a:off x="4419600" y="1371600"/>
            <a:ext cx="895350" cy="806450"/>
          </a:xfrm>
          <a:prstGeom prst="rect">
            <a:avLst/>
          </a:prstGeom>
          <a:noFill/>
          <a:ln w="9525">
            <a:noFill/>
          </a:ln>
        </p:spPr>
        <p:txBody>
          <a:bodyPr wrap="none" tIns="82800" bIns="82800"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6982" name="矩形 126981"/>
          <p:cNvSpPr/>
          <p:nvPr/>
        </p:nvSpPr>
        <p:spPr>
          <a:xfrm>
            <a:off x="3733800" y="2667000"/>
            <a:ext cx="1671638"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OL</a:t>
            </a:r>
            <a:r>
              <a:rPr lang="en-US" altLang="zh-CN" sz="2800" b="1">
                <a:solidFill>
                  <a:schemeClr val="hlink"/>
                </a:solidFill>
                <a:latin typeface="Times New Roman" panose="02020603050405020304" pitchFamily="18" charset="0"/>
                <a:ea typeface="黑体" panose="02010609060101010101" pitchFamily="2" charset="-122"/>
              </a:rPr>
              <a:t>≈ 0V</a:t>
            </a:r>
            <a:endParaRPr lang="en-US" altLang="zh-CN" sz="2800" b="1" baseline="-25000">
              <a:solidFill>
                <a:schemeClr val="hlink"/>
              </a:solidFill>
              <a:latin typeface="Times New Roman" panose="02020603050405020304" pitchFamily="18" charset="0"/>
              <a:ea typeface="黑体" panose="02010609060101010101" pitchFamily="2" charset="-122"/>
            </a:endParaRPr>
          </a:p>
        </p:txBody>
      </p:sp>
      <p:sp>
        <p:nvSpPr>
          <p:cNvPr id="126983" name="矩形 126982" descr="蓝色砂纸"/>
          <p:cNvSpPr/>
          <p:nvPr/>
        </p:nvSpPr>
        <p:spPr>
          <a:xfrm>
            <a:off x="6248400" y="762000"/>
            <a:ext cx="2068513" cy="3390900"/>
          </a:xfrm>
          <a:prstGeom prst="rect">
            <a:avLst/>
          </a:prstGeom>
          <a:blipFill rotWithShape="0">
            <a:blip r:embed="rId2"/>
          </a:blipFill>
          <a:ln w="9525" cap="flat" cmpd="sng">
            <a:solidFill>
              <a:srgbClr val="FF99CC"/>
            </a:solidFill>
            <a:prstDash val="solid"/>
            <a:miter/>
            <a:headEnd type="none" w="med" len="med"/>
            <a:tailEnd type="none" w="med" len="med"/>
          </a:ln>
        </p:spPr>
        <p:txBody>
          <a:bodyPr>
            <a:spAutoFit/>
          </a:bodyPr>
          <a:p>
            <a:pPr>
              <a:lnSpc>
                <a:spcPct val="110000"/>
              </a:lnSpc>
              <a:buClr>
                <a:schemeClr val="accent2"/>
              </a:buClr>
              <a:buSzPct val="80000"/>
              <a:buFont typeface="Wingdings" panose="05000000000000000000" pitchFamily="2" charset="2"/>
            </a:pPr>
            <a:r>
              <a:rPr lang="zh-CN" altLang="en-US" sz="2800">
                <a:solidFill>
                  <a:schemeClr val="hlink"/>
                </a:solidFill>
                <a:latin typeface="Times New Roman" panose="02020603050405020304" pitchFamily="18" charset="0"/>
                <a:ea typeface="黑体" panose="02010609060101010101" pitchFamily="2" charset="-122"/>
              </a:rPr>
              <a:t>当</a:t>
            </a:r>
            <a:r>
              <a:rPr lang="en-US" altLang="zh-CN" sz="2800" b="1" i="1" err="1">
                <a:solidFill>
                  <a:schemeClr val="hlink"/>
                </a:solidFill>
                <a:latin typeface="Times New Roman" panose="02020603050405020304" pitchFamily="18" charset="0"/>
                <a:ea typeface="黑体" panose="02010609060101010101" pitchFamily="2" charset="-122"/>
              </a:rPr>
              <a:t>u</a:t>
            </a:r>
            <a:r>
              <a:rPr lang="en-US" altLang="zh-CN" sz="2800" b="1" baseline="-25000" err="1">
                <a:solidFill>
                  <a:schemeClr val="hlink"/>
                </a:solidFill>
                <a:latin typeface="Times New Roman" panose="02020603050405020304" pitchFamily="18" charset="0"/>
                <a:ea typeface="黑体" panose="02010609060101010101" pitchFamily="2" charset="-122"/>
              </a:rPr>
              <a:t>I</a:t>
            </a:r>
            <a:r>
              <a:rPr lang="en-US" altLang="zh-CN" sz="2800" b="1">
                <a:solidFill>
                  <a:schemeClr val="hlink"/>
                </a:solidFill>
                <a:latin typeface="Times New Roman" panose="02020603050405020304" pitchFamily="18" charset="0"/>
                <a:ea typeface="黑体" panose="02010609060101010101" pitchFamily="2" charset="-122"/>
              </a:rPr>
              <a:t> =</a:t>
            </a:r>
            <a:endParaRPr lang="en-US" altLang="zh-CN" sz="2800" b="1">
              <a:solidFill>
                <a:schemeClr val="hlink"/>
              </a:solidFill>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IH</a:t>
            </a:r>
            <a:r>
              <a:rPr lang="en-US" altLang="zh-CN" sz="2800" b="1">
                <a:solidFill>
                  <a:schemeClr val="hlink"/>
                </a:solidFill>
                <a:latin typeface="Times New Roman" panose="02020603050405020304" pitchFamily="18" charset="0"/>
                <a:ea typeface="黑体" panose="02010609060101010101" pitchFamily="2" charset="-122"/>
              </a:rPr>
              <a:t> = V</a:t>
            </a:r>
            <a:r>
              <a:rPr lang="en-US" altLang="zh-CN" sz="2800" b="1" baseline="-25000">
                <a:solidFill>
                  <a:schemeClr val="hlink"/>
                </a:solidFill>
                <a:latin typeface="Times New Roman" panose="02020603050405020304" pitchFamily="18" charset="0"/>
                <a:ea typeface="黑体" panose="02010609060101010101" pitchFamily="2" charset="-122"/>
              </a:rPr>
              <a:t>DD</a:t>
            </a:r>
            <a:r>
              <a:rPr lang="en-US" altLang="zh-CN" sz="2800">
                <a:solidFill>
                  <a:schemeClr val="hlink"/>
                </a:solidFill>
                <a:latin typeface="Times New Roman" panose="02020603050405020304" pitchFamily="18" charset="0"/>
                <a:ea typeface="黑体" panose="02010609060101010101" pitchFamily="2" charset="-122"/>
              </a:rPr>
              <a:t> </a:t>
            </a:r>
            <a:r>
              <a:rPr lang="zh-CN" altLang="en-US" sz="2800">
                <a:solidFill>
                  <a:schemeClr val="hlink"/>
                </a:solidFill>
                <a:latin typeface="Times New Roman" panose="02020603050405020304" pitchFamily="18" charset="0"/>
                <a:ea typeface="黑体" panose="02010609060101010101" pitchFamily="2" charset="-122"/>
              </a:rPr>
              <a:t>，</a:t>
            </a:r>
            <a:r>
              <a:rPr lang="en-US" altLang="zh-CN" sz="2800" b="1">
                <a:solidFill>
                  <a:schemeClr val="hlink"/>
                </a:solidFill>
                <a:latin typeface="Times New Roman" panose="02020603050405020304" pitchFamily="18" charset="0"/>
                <a:ea typeface="黑体" panose="02010609060101010101" pitchFamily="2" charset="-122"/>
              </a:rPr>
              <a:t>VT</a:t>
            </a:r>
            <a:r>
              <a:rPr lang="en-US" altLang="zh-CN" sz="2800" b="1" baseline="-25000">
                <a:solidFill>
                  <a:schemeClr val="hlink"/>
                </a:solidFill>
                <a:latin typeface="Times New Roman" panose="02020603050405020304" pitchFamily="18" charset="0"/>
                <a:ea typeface="黑体" panose="02010609060101010101" pitchFamily="2" charset="-122"/>
              </a:rPr>
              <a:t>N</a:t>
            </a:r>
            <a:r>
              <a:rPr lang="zh-CN" altLang="en-US" sz="2800" dirty="0">
                <a:solidFill>
                  <a:schemeClr val="hlink"/>
                </a:solidFill>
                <a:latin typeface="Times New Roman" panose="02020603050405020304" pitchFamily="18" charset="0"/>
                <a:ea typeface="黑体" panose="02010609060101010101" pitchFamily="2" charset="-122"/>
              </a:rPr>
              <a:t>导通，</a:t>
            </a:r>
            <a:r>
              <a:rPr lang="en-US" altLang="zh-CN" sz="2800" b="1">
                <a:solidFill>
                  <a:schemeClr val="hlink"/>
                </a:solidFill>
                <a:latin typeface="Times New Roman" panose="02020603050405020304" pitchFamily="18" charset="0"/>
                <a:ea typeface="黑体" panose="02010609060101010101" pitchFamily="2" charset="-122"/>
              </a:rPr>
              <a:t>VT</a:t>
            </a:r>
            <a:r>
              <a:rPr lang="en-US" altLang="zh-CN" sz="2800" b="1" baseline="-25000">
                <a:solidFill>
                  <a:schemeClr val="hlink"/>
                </a:solidFill>
                <a:latin typeface="Times New Roman" panose="02020603050405020304" pitchFamily="18" charset="0"/>
                <a:ea typeface="黑体" panose="02010609060101010101" pitchFamily="2" charset="-122"/>
              </a:rPr>
              <a:t>P</a:t>
            </a:r>
            <a:r>
              <a:rPr lang="zh-CN" altLang="en-US" sz="2800" dirty="0">
                <a:solidFill>
                  <a:schemeClr val="hlink"/>
                </a:solidFill>
                <a:latin typeface="Times New Roman" panose="02020603050405020304" pitchFamily="18" charset="0"/>
                <a:ea typeface="黑体" panose="02010609060101010101" pitchFamily="2" charset="-122"/>
              </a:rPr>
              <a:t>截止，          </a:t>
            </a:r>
            <a:r>
              <a:rPr lang="en-US" altLang="zh-CN" sz="2800" b="1" i="1" err="1">
                <a:solidFill>
                  <a:schemeClr val="hlink"/>
                </a:solidFill>
                <a:latin typeface="Times New Roman" panose="02020603050405020304" pitchFamily="18" charset="0"/>
                <a:ea typeface="黑体" panose="02010609060101010101" pitchFamily="2" charset="-122"/>
              </a:rPr>
              <a:t>u</a:t>
            </a:r>
            <a:r>
              <a:rPr lang="en-US" altLang="zh-CN" sz="2800" b="1" baseline="-25000" err="1">
                <a:solidFill>
                  <a:schemeClr val="hlink"/>
                </a:solidFill>
                <a:latin typeface="Times New Roman" panose="02020603050405020304" pitchFamily="18" charset="0"/>
                <a:ea typeface="黑体" panose="02010609060101010101" pitchFamily="2" charset="-122"/>
              </a:rPr>
              <a:t>O</a:t>
            </a:r>
            <a:r>
              <a:rPr lang="en-US" altLang="zh-CN" sz="2800" b="1">
                <a:solidFill>
                  <a:schemeClr val="hlink"/>
                </a:solidFill>
                <a:latin typeface="Times New Roman" panose="02020603050405020304" pitchFamily="18" charset="0"/>
                <a:ea typeface="黑体" panose="02010609060101010101" pitchFamily="2" charset="-122"/>
              </a:rPr>
              <a:t> =U</a:t>
            </a:r>
            <a:r>
              <a:rPr lang="en-US" altLang="zh-CN" sz="2800" b="1" baseline="-25000">
                <a:solidFill>
                  <a:schemeClr val="hlink"/>
                </a:solidFill>
                <a:latin typeface="Times New Roman" panose="02020603050405020304" pitchFamily="18" charset="0"/>
                <a:ea typeface="黑体" panose="02010609060101010101" pitchFamily="2" charset="-122"/>
              </a:rPr>
              <a:t>OL</a:t>
            </a:r>
            <a:r>
              <a:rPr lang="en-US" altLang="zh-CN" sz="2800" b="1">
                <a:solidFill>
                  <a:schemeClr val="hlink"/>
                </a:solidFill>
                <a:latin typeface="Times New Roman" panose="02020603050405020304" pitchFamily="18" charset="0"/>
                <a:ea typeface="黑体" panose="02010609060101010101" pitchFamily="2" charset="-122"/>
              </a:rPr>
              <a:t>≈0V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26984" name="矩形 126983"/>
          <p:cNvSpPr/>
          <p:nvPr/>
        </p:nvSpPr>
        <p:spPr>
          <a:xfrm>
            <a:off x="4495800" y="3276600"/>
            <a:ext cx="8953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6978"/>
                                        </p:tgtEl>
                                        <p:attrNameLst>
                                          <p:attrName>style.visibility</p:attrName>
                                        </p:attrNameLst>
                                      </p:cBhvr>
                                    </p:set>
                                    <p:animEffect transition="in" filter="blinds(horizontal)">
                                      <p:cBhvr>
                                        <p:cTn id="7" dur="500"/>
                                        <p:tgtEl>
                                          <p:spTgt spid="12697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26979">
                                            <p:txEl>
                                              <p:charRg st="4294967295" end="4294967295"/>
                                            </p:txEl>
                                          </p:spTgt>
                                        </p:tgtEl>
                                        <p:attrNameLst>
                                          <p:attrName>style.visibility</p:attrName>
                                        </p:attrNameLst>
                                      </p:cBhvr>
                                    </p:set>
                                    <p:animEffect transition="in" filter="slide(fromBottom)">
                                      <p:cBhvr>
                                        <p:cTn id="11" dur="500"/>
                                        <p:tgtEl>
                                          <p:spTgt spid="126979">
                                            <p:txEl>
                                              <p:charRg st="4294967295" end="429496729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126980">
                                            <p:txEl>
                                              <p:charRg st="4294967295" end="4294967295"/>
                                            </p:txEl>
                                          </p:spTgt>
                                        </p:tgtEl>
                                        <p:attrNameLst>
                                          <p:attrName>style.visibility</p:attrName>
                                        </p:attrNameLst>
                                      </p:cBhvr>
                                    </p:set>
                                    <p:animEffect transition="in" filter="barn(outHorizontal)">
                                      <p:cBhvr>
                                        <p:cTn id="16" dur="500"/>
                                        <p:tgtEl>
                                          <p:spTgt spid="126980">
                                            <p:txEl>
                                              <p:charRg st="4294967295" end="4294967295"/>
                                            </p:txEl>
                                          </p:spTgt>
                                        </p:tgtEl>
                                      </p:cBhvr>
                                    </p:animEffect>
                                  </p:childTnLst>
                                </p:cTn>
                              </p:par>
                            </p:childTnLst>
                          </p:cTn>
                        </p:par>
                        <p:par>
                          <p:cTn id="17" fill="hold">
                            <p:stCondLst>
                              <p:cond delay="500"/>
                            </p:stCondLst>
                            <p:childTnLst>
                              <p:par>
                                <p:cTn id="18" presetID="16" presetClass="entr" presetSubtype="26" fill="hold" grpId="0" nodeType="afterEffect">
                                  <p:stCondLst>
                                    <p:cond delay="0"/>
                                  </p:stCondLst>
                                  <p:childTnLst>
                                    <p:set>
                                      <p:cBhvr>
                                        <p:cTn id="19" dur="1" fill="hold">
                                          <p:stCondLst>
                                            <p:cond delay="0"/>
                                          </p:stCondLst>
                                        </p:cTn>
                                        <p:tgtEl>
                                          <p:spTgt spid="126981">
                                            <p:txEl>
                                              <p:charRg st="4294967295" end="4294967295"/>
                                            </p:txEl>
                                          </p:spTgt>
                                        </p:tgtEl>
                                        <p:attrNameLst>
                                          <p:attrName>style.visibility</p:attrName>
                                        </p:attrNameLst>
                                      </p:cBhvr>
                                    </p:set>
                                    <p:animEffect transition="in" filter="barn(inHorizontal)">
                                      <p:cBhvr>
                                        <p:cTn id="20" dur="500"/>
                                        <p:tgtEl>
                                          <p:spTgt spid="126981">
                                            <p:txEl>
                                              <p:charRg st="4294967295" end="429496729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126984">
                                            <p:txEl>
                                              <p:charRg st="4294967295" end="4294967295"/>
                                            </p:txEl>
                                          </p:spTgt>
                                        </p:tgtEl>
                                        <p:attrNameLst>
                                          <p:attrName>style.visibility</p:attrName>
                                        </p:attrNameLst>
                                      </p:cBhvr>
                                    </p:set>
                                    <p:animEffect transition="in" filter="barn(outHorizontal)">
                                      <p:cBhvr>
                                        <p:cTn id="25" dur="500"/>
                                        <p:tgtEl>
                                          <p:spTgt spid="126984">
                                            <p:txEl>
                                              <p:charRg st="4294967295" end="4294967295"/>
                                            </p:tx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126982">
                                            <p:txEl>
                                              <p:charRg st="4294967295" end="4294967295"/>
                                            </p:txEl>
                                          </p:spTgt>
                                        </p:tgtEl>
                                        <p:attrNameLst>
                                          <p:attrName>style.visibility</p:attrName>
                                        </p:attrNameLst>
                                      </p:cBhvr>
                                    </p:set>
                                    <p:animEffect transition="in" filter="wipe(up)">
                                      <p:cBhvr>
                                        <p:cTn id="29" dur="500"/>
                                        <p:tgtEl>
                                          <p:spTgt spid="126982">
                                            <p:txEl>
                                              <p:charRg st="4294967295" end="429496729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26983">
                                            <p:txEl>
                                              <p:charRg st="4294967295" end="4294967295"/>
                                            </p:txEl>
                                          </p:spTgt>
                                        </p:tgtEl>
                                        <p:attrNameLst>
                                          <p:attrName>style.visibility</p:attrName>
                                        </p:attrNameLst>
                                      </p:cBhvr>
                                    </p:set>
                                    <p:animEffect transition="in" filter="dissolve">
                                      <p:cBhvr>
                                        <p:cTn id="34" dur="500"/>
                                        <p:tgtEl>
                                          <p:spTgt spid="12698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animBg="1" advAuto="0"/>
      <p:bldP spid="126980" grpId="0" animBg="1" advAuto="0"/>
      <p:bldP spid="126981" grpId="0" animBg="1" advAuto="0"/>
      <p:bldP spid="126984" grpId="0" animBg="1" advAuto="0"/>
      <p:bldP spid="126982" grpId="0" animBg="1" advAuto="0"/>
      <p:bldP spid="126983" grpId="0" bldLvl="0" animBg="1" advAuto="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28002" name="矩形 128001"/>
          <p:cNvSpPr/>
          <p:nvPr/>
        </p:nvSpPr>
        <p:spPr>
          <a:xfrm>
            <a:off x="381000" y="453390"/>
            <a:ext cx="8001000" cy="1143000"/>
          </a:xfrm>
          <a:prstGeom prst="rect">
            <a:avLst/>
          </a:prstGeom>
          <a:noFill/>
          <a:ln w="9525">
            <a:noFill/>
          </a:ln>
        </p:spPr>
        <p:txBody>
          <a:bodyPr/>
          <a:p>
            <a:pPr marL="342900" indent="-342900">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3</a:t>
            </a:r>
            <a:r>
              <a:rPr lang="zh-CN" altLang="en-US" sz="2800" dirty="0">
                <a:latin typeface="黑体" panose="02010609060101010101" pitchFamily="2" charset="-122"/>
                <a:ea typeface="黑体" panose="02010609060101010101" pitchFamily="2" charset="-122"/>
              </a:rPr>
              <a:t>）逻辑功能</a:t>
            </a:r>
            <a:endParaRPr lang="zh-CN" altLang="en-US" sz="2800" dirty="0">
              <a:latin typeface="黑体" panose="02010609060101010101" pitchFamily="2" charset="-122"/>
              <a:ea typeface="黑体" panose="02010609060101010101" pitchFamily="2" charset="-122"/>
            </a:endParaRPr>
          </a:p>
          <a:p>
            <a:pPr marL="342900" indent="-342900">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实现反相器功能（非逻辑）。</a:t>
            </a:r>
            <a:endParaRPr lang="zh-CN" altLang="en-US" sz="2800" dirty="0">
              <a:latin typeface="黑体" panose="02010609060101010101" pitchFamily="2" charset="-122"/>
              <a:ea typeface="黑体" panose="02010609060101010101" pitchFamily="2" charset="-122"/>
            </a:endParaRPr>
          </a:p>
        </p:txBody>
      </p:sp>
      <p:sp>
        <p:nvSpPr>
          <p:cNvPr id="128003" name="矩形 128002"/>
          <p:cNvSpPr/>
          <p:nvPr/>
        </p:nvSpPr>
        <p:spPr>
          <a:xfrm>
            <a:off x="381000" y="1752600"/>
            <a:ext cx="8458200" cy="265588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）工作特点</a:t>
            </a:r>
            <a:endParaRPr lang="zh-CN" altLang="en-US" sz="2800" dirty="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总是一管导通而另一管截止，流过</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的静态电流极小（纳安数量级），因而</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反相器的</a:t>
            </a:r>
            <a:r>
              <a:rPr lang="zh-CN" altLang="en-US" sz="2800" dirty="0">
                <a:solidFill>
                  <a:srgbClr val="00FF00"/>
                </a:solidFill>
                <a:latin typeface="Times New Roman" panose="02020603050405020304" pitchFamily="18" charset="0"/>
                <a:ea typeface="黑体" panose="02010609060101010101" pitchFamily="2" charset="-122"/>
              </a:rPr>
              <a:t>静态功耗极小</a:t>
            </a:r>
            <a:r>
              <a:rPr lang="zh-CN" altLang="en-US" sz="2800" dirty="0">
                <a:latin typeface="Times New Roman" panose="02020603050405020304" pitchFamily="18" charset="0"/>
                <a:ea typeface="黑体" panose="02010609060101010101" pitchFamily="2" charset="-122"/>
              </a:rPr>
              <a:t>。这是</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电路最突出的优点之一。</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8003">
                                            <p:txEl>
                                              <p:charRg st="4294967295" end="4294967295"/>
                                            </p:txEl>
                                          </p:spTgt>
                                        </p:tgtEl>
                                        <p:attrNameLst>
                                          <p:attrName>style.visibility</p:attrName>
                                        </p:attrNameLst>
                                      </p:cBhvr>
                                    </p:set>
                                    <p:animEffect transition="in" filter="dissolve">
                                      <p:cBhvr>
                                        <p:cTn id="7" dur="500"/>
                                        <p:tgtEl>
                                          <p:spTgt spid="12800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7474" name="文本框 617473"/>
          <p:cNvSpPr txBox="1"/>
          <p:nvPr/>
        </p:nvSpPr>
        <p:spPr>
          <a:xfrm>
            <a:off x="323850" y="561023"/>
            <a:ext cx="1447800" cy="519112"/>
          </a:xfrm>
          <a:prstGeom prst="rect">
            <a:avLst/>
          </a:prstGeom>
          <a:solidFill>
            <a:srgbClr val="FFFF66"/>
          </a:solidFill>
          <a:ln w="9525">
            <a:noFill/>
          </a:ln>
        </p:spPr>
        <p:txBody>
          <a:bodyPr>
            <a:spAutoFit/>
          </a:bodyPr>
          <a:p>
            <a:pPr algn="ctr">
              <a:spcBef>
                <a:spcPct val="50000"/>
              </a:spcBef>
            </a:pPr>
            <a:r>
              <a:rPr lang="zh-CN" altLang="en-US" sz="2800" b="1" dirty="0">
                <a:solidFill>
                  <a:srgbClr val="FF3300"/>
                </a:solidFill>
                <a:effectLst>
                  <a:outerShdw blurRad="38100" dist="38100" dir="2700000">
                    <a:srgbClr val="000000"/>
                  </a:outerShdw>
                </a:effectLst>
                <a:latin typeface="Times New Roman" panose="02020603050405020304" pitchFamily="18" charset="0"/>
                <a:ea typeface="幼圆" pitchFamily="49" charset="-122"/>
              </a:rPr>
              <a:t>结论</a:t>
            </a:r>
            <a:endParaRPr lang="zh-CN" altLang="en-US" sz="2000" b="1">
              <a:solidFill>
                <a:srgbClr val="FF3300"/>
              </a:solidFill>
              <a:effectLst>
                <a:outerShdw blurRad="38100" dist="38100" dir="2700000">
                  <a:srgbClr val="000000"/>
                </a:outerShdw>
              </a:effectLst>
              <a:latin typeface="Times New Roman" panose="02020603050405020304" pitchFamily="18" charset="0"/>
              <a:ea typeface="幼圆" pitchFamily="49" charset="-122"/>
            </a:endParaRPr>
          </a:p>
        </p:txBody>
      </p:sp>
      <p:sp>
        <p:nvSpPr>
          <p:cNvPr id="617475" name="文本框 617474"/>
          <p:cNvSpPr txBox="1"/>
          <p:nvPr/>
        </p:nvSpPr>
        <p:spPr>
          <a:xfrm>
            <a:off x="323850" y="1654175"/>
            <a:ext cx="8748713" cy="4799013"/>
          </a:xfrm>
          <a:prstGeom prst="rect">
            <a:avLst/>
          </a:prstGeom>
          <a:noFill/>
          <a:ln w="12700">
            <a:noFill/>
          </a:ln>
        </p:spPr>
        <p:txBody>
          <a:bodyPr>
            <a:spAutoFit/>
          </a:bodyPr>
          <a:p>
            <a:pPr marL="342900" indent="-342900"/>
            <a:r>
              <a:rPr lang="zh-CN" altLang="en-US" sz="2800" b="1" dirty="0">
                <a:latin typeface="Times New Roman" panose="02020603050405020304" pitchFamily="18" charset="0"/>
              </a:rPr>
              <a:t>①一般地，</a:t>
            </a:r>
            <a:r>
              <a:rPr lang="en-US" altLang="zh-CN" sz="2800" b="1">
                <a:latin typeface="Times New Roman" panose="02020603050405020304" pitchFamily="18" charset="0"/>
              </a:rPr>
              <a:t>N</a:t>
            </a:r>
            <a:r>
              <a:rPr lang="zh-CN" altLang="en-US" sz="2800" b="1" dirty="0">
                <a:latin typeface="Times New Roman" panose="02020603050405020304" pitchFamily="18" charset="0"/>
              </a:rPr>
              <a:t>进制需要用到</a:t>
            </a:r>
            <a:r>
              <a:rPr lang="en-US" altLang="zh-CN" sz="2800" b="1">
                <a:latin typeface="Times New Roman" panose="02020603050405020304" pitchFamily="18" charset="0"/>
              </a:rPr>
              <a:t>N</a:t>
            </a:r>
            <a:r>
              <a:rPr lang="zh-CN" altLang="en-US" sz="2800" b="1" dirty="0">
                <a:latin typeface="Times New Roman" panose="02020603050405020304" pitchFamily="18" charset="0"/>
              </a:rPr>
              <a:t>个数码，基数是</a:t>
            </a:r>
            <a:r>
              <a:rPr lang="en-US" altLang="zh-CN" sz="2800" b="1">
                <a:latin typeface="Times New Roman" panose="02020603050405020304" pitchFamily="18" charset="0"/>
              </a:rPr>
              <a:t>N</a:t>
            </a:r>
            <a:r>
              <a:rPr lang="zh-CN" altLang="en-US" sz="2800" b="1">
                <a:latin typeface="Times New Roman" panose="02020603050405020304" pitchFamily="18" charset="0"/>
              </a:rPr>
              <a:t>；</a:t>
            </a:r>
            <a:r>
              <a:rPr lang="zh-CN" altLang="en-US" sz="2800" b="1" dirty="0">
                <a:latin typeface="Times New Roman" panose="02020603050405020304" pitchFamily="18" charset="0"/>
              </a:rPr>
              <a:t>运算规律为逢</a:t>
            </a:r>
            <a:r>
              <a:rPr lang="en-US" altLang="zh-CN" sz="2800" b="1">
                <a:latin typeface="Times New Roman" panose="02020603050405020304" pitchFamily="18" charset="0"/>
              </a:rPr>
              <a:t>N</a:t>
            </a:r>
            <a:r>
              <a:rPr lang="zh-CN" altLang="en-US" sz="2800" b="1" dirty="0">
                <a:latin typeface="Times New Roman" panose="02020603050405020304" pitchFamily="18" charset="0"/>
              </a:rPr>
              <a:t>进一。</a:t>
            </a:r>
            <a:endParaRPr lang="zh-CN" altLang="en-US" sz="2800" b="1" dirty="0">
              <a:latin typeface="Times New Roman" panose="02020603050405020304" pitchFamily="18" charset="0"/>
            </a:endParaRPr>
          </a:p>
          <a:p>
            <a:pPr marL="342900" indent="-342900" eaLnBrk="0" hangingPunct="0">
              <a:spcBef>
                <a:spcPct val="50000"/>
              </a:spcBef>
              <a:buClr>
                <a:schemeClr val="tx2"/>
              </a:buClr>
              <a:buSzPct val="75000"/>
              <a:buFont typeface="Monotype Sorts" pitchFamily="2" charset="2"/>
            </a:pPr>
            <a:r>
              <a:rPr lang="zh-CN" altLang="en-US" sz="2800" b="1" dirty="0">
                <a:latin typeface="Times New Roman" panose="02020603050405020304" pitchFamily="18" charset="0"/>
              </a:rPr>
              <a:t>②如果一个</a:t>
            </a:r>
            <a:r>
              <a:rPr lang="en-US" altLang="zh-CN" sz="2800" b="1">
                <a:latin typeface="Times New Roman" panose="02020603050405020304" pitchFamily="18" charset="0"/>
              </a:rPr>
              <a:t>N</a:t>
            </a:r>
            <a:r>
              <a:rPr lang="zh-CN" altLang="en-US" sz="2800" b="1" dirty="0">
                <a:latin typeface="Times New Roman" panose="02020603050405020304" pitchFamily="18" charset="0"/>
              </a:rPr>
              <a:t>进制数</a:t>
            </a:r>
            <a:r>
              <a:rPr lang="en-US" altLang="zh-CN" sz="2800" b="1">
                <a:latin typeface="Times New Roman" panose="02020603050405020304" pitchFamily="18" charset="0"/>
              </a:rPr>
              <a:t>M</a:t>
            </a:r>
            <a:r>
              <a:rPr lang="zh-CN" altLang="en-US" sz="2800" b="1" dirty="0">
                <a:latin typeface="Times New Roman" panose="02020603050405020304" pitchFamily="18" charset="0"/>
              </a:rPr>
              <a:t>包含ｎ位整数和ｍ位小数，即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n-1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n-2 </a:t>
            </a:r>
            <a:r>
              <a:rPr lang="en-US" altLang="zh-CN" sz="2800" b="1">
                <a:latin typeface="Times New Roman" panose="02020603050405020304" pitchFamily="18" charset="0"/>
              </a:rPr>
              <a:t>… a</a:t>
            </a:r>
            <a:r>
              <a:rPr lang="en-US" altLang="zh-CN" sz="2800" b="1" baseline="-25000">
                <a:latin typeface="Times New Roman" panose="02020603050405020304" pitchFamily="18" charset="0"/>
              </a:rPr>
              <a:t>1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0 · </a:t>
            </a:r>
            <a:r>
              <a:rPr lang="en-US" altLang="zh-CN" sz="2800" b="1">
                <a:latin typeface="Times New Roman" panose="02020603050405020304" pitchFamily="18" charset="0"/>
              </a:rPr>
              <a:t>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1 </a:t>
            </a:r>
            <a:r>
              <a:rPr lang="en-US" altLang="zh-CN" sz="2800" b="1">
                <a:latin typeface="Times New Roman" panose="02020603050405020304" pitchFamily="18" charset="0"/>
              </a:rPr>
              <a:t>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2 </a:t>
            </a:r>
            <a:r>
              <a:rPr lang="en-US" altLang="zh-CN" sz="2800" b="1">
                <a:latin typeface="Times New Roman" panose="02020603050405020304" pitchFamily="18" charset="0"/>
              </a:rPr>
              <a:t>… 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m</a:t>
            </a:r>
            <a:r>
              <a:rPr lang="en-US" altLang="zh-CN" sz="2800" b="1">
                <a:latin typeface="Times New Roman" panose="02020603050405020304" pitchFamily="18" charset="0"/>
              </a:rPr>
              <a:t>)</a:t>
            </a:r>
            <a:r>
              <a:rPr lang="en-US" altLang="zh-CN" sz="2800" b="1" baseline="-25000">
                <a:latin typeface="Times New Roman" panose="02020603050405020304" pitchFamily="18" charset="0"/>
              </a:rPr>
              <a:t>2</a:t>
            </a:r>
            <a:endParaRPr lang="en-US" altLang="zh-CN" sz="2800" b="1" baseline="-25000">
              <a:latin typeface="Times New Roman" panose="02020603050405020304" pitchFamily="18" charset="0"/>
            </a:endParaRPr>
          </a:p>
          <a:p>
            <a:pPr marL="342900" indent="-342900" eaLnBrk="0" hangingPunct="0">
              <a:spcBef>
                <a:spcPct val="50000"/>
              </a:spcBef>
              <a:buClr>
                <a:schemeClr val="tx2"/>
              </a:buClr>
              <a:buSzPct val="75000"/>
              <a:buFont typeface="Monotype Sorts" pitchFamily="2" charset="2"/>
            </a:pPr>
            <a:r>
              <a:rPr lang="zh-CN" altLang="en-US" sz="2800" b="1" dirty="0">
                <a:latin typeface="Times New Roman" panose="02020603050405020304" pitchFamily="18" charset="0"/>
              </a:rPr>
              <a:t>则该数的权展开式为：</a:t>
            </a:r>
            <a:endParaRPr lang="zh-CN" altLang="en-US" sz="2800" b="1" dirty="0">
              <a:latin typeface="Times New Roman" panose="02020603050405020304" pitchFamily="18" charset="0"/>
            </a:endParaRPr>
          </a:p>
          <a:p>
            <a:pPr marL="342900" indent="-342900" eaLnBrk="0" hangingPunct="0">
              <a:spcBef>
                <a:spcPct val="50000"/>
              </a:spcBef>
              <a:buClr>
                <a:schemeClr val="tx2"/>
              </a:buClr>
              <a:buSzPct val="75000"/>
              <a:buFont typeface="Monotype Sorts" pitchFamily="2" charset="2"/>
            </a:pPr>
            <a:r>
              <a:rPr lang="en-US" altLang="zh-CN" sz="2800" b="1">
                <a:latin typeface="Times New Roman" panose="02020603050405020304" pitchFamily="18" charset="0"/>
              </a:rPr>
              <a:t>(M)</a:t>
            </a:r>
            <a:r>
              <a:rPr lang="en-US" altLang="zh-CN" sz="2800" b="1" baseline="-25000">
                <a:latin typeface="Times New Roman" panose="02020603050405020304" pitchFamily="18" charset="0"/>
              </a:rPr>
              <a:t>2</a:t>
            </a:r>
            <a:r>
              <a:rPr lang="en-US" altLang="zh-CN" sz="2800" b="1">
                <a:latin typeface="Times New Roman" panose="02020603050405020304" pitchFamily="18" charset="0"/>
              </a:rPr>
              <a:t> </a:t>
            </a:r>
            <a:r>
              <a:rPr lang="zh-CN" altLang="en-US" sz="2800" b="1">
                <a:latin typeface="Times New Roman" panose="02020603050405020304" pitchFamily="18" charset="0"/>
              </a:rPr>
              <a:t>＝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n-1</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n-1</a:t>
            </a:r>
            <a:r>
              <a:rPr lang="en-US" altLang="zh-CN" sz="2800" b="1">
                <a:latin typeface="Times New Roman" panose="02020603050405020304" pitchFamily="18" charset="0"/>
              </a:rPr>
              <a:t> </a:t>
            </a:r>
            <a:r>
              <a:rPr lang="zh-CN" altLang="en-US" sz="2800" b="1">
                <a:latin typeface="Times New Roman" panose="02020603050405020304" pitchFamily="18" charset="0"/>
              </a:rPr>
              <a:t>＋</a:t>
            </a:r>
            <a:r>
              <a:rPr lang="zh-CN" altLang="en-US" sz="2800" b="1" baseline="-25000">
                <a:latin typeface="Times New Roman" panose="02020603050405020304" pitchFamily="18" charset="0"/>
              </a:rPr>
              <a:t>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n-2 </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n-2</a:t>
            </a:r>
            <a:r>
              <a:rPr lang="en-US" altLang="zh-CN" sz="2800" b="1">
                <a:latin typeface="Times New Roman" panose="02020603050405020304" pitchFamily="18" charset="0"/>
              </a:rPr>
              <a:t> </a:t>
            </a:r>
            <a:r>
              <a:rPr lang="zh-CN" altLang="en-US" sz="2800" b="1">
                <a:latin typeface="Times New Roman" panose="02020603050405020304" pitchFamily="18" charset="0"/>
              </a:rPr>
              <a:t>＋  </a:t>
            </a:r>
            <a:r>
              <a:rPr lang="en-US" altLang="zh-CN" sz="2800" b="1">
                <a:latin typeface="Times New Roman" panose="02020603050405020304" pitchFamily="18" charset="0"/>
              </a:rPr>
              <a:t>…  </a:t>
            </a:r>
            <a:r>
              <a:rPr lang="zh-CN" altLang="en-US" sz="2800" b="1">
                <a:latin typeface="Times New Roman" panose="02020603050405020304" pitchFamily="18" charset="0"/>
              </a:rPr>
              <a:t>＋</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1</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1</a:t>
            </a:r>
            <a:r>
              <a:rPr lang="zh-CN" altLang="en-US" sz="2800" b="1">
                <a:latin typeface="Times New Roman" panose="02020603050405020304" pitchFamily="18" charset="0"/>
              </a:rPr>
              <a:t>＋</a:t>
            </a:r>
            <a:r>
              <a:rPr lang="zh-CN" altLang="en-US" sz="2800" b="1" baseline="-25000">
                <a:latin typeface="Times New Roman" panose="02020603050405020304" pitchFamily="18" charset="0"/>
              </a:rPr>
              <a:t> </a:t>
            </a:r>
            <a:r>
              <a:rPr lang="en-US" altLang="zh-CN" sz="2800" b="1">
                <a:latin typeface="Times New Roman" panose="02020603050405020304" pitchFamily="18" charset="0"/>
              </a:rPr>
              <a:t>a</a:t>
            </a:r>
            <a:r>
              <a:rPr lang="en-US" altLang="zh-CN" sz="2800" b="1" baseline="-25000">
                <a:latin typeface="Times New Roman" panose="02020603050405020304" pitchFamily="18" charset="0"/>
              </a:rPr>
              <a:t>0 </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0</a:t>
            </a:r>
            <a:r>
              <a:rPr lang="zh-CN" altLang="en-US" sz="2800" b="1">
                <a:latin typeface="Times New Roman" panose="02020603050405020304" pitchFamily="18" charset="0"/>
              </a:rPr>
              <a:t>＋</a:t>
            </a:r>
            <a:r>
              <a:rPr lang="en-US" altLang="zh-CN" sz="2800" b="1">
                <a:latin typeface="Times New Roman" panose="02020603050405020304" pitchFamily="18" charset="0"/>
              </a:rPr>
              <a:t>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1 </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-1</a:t>
            </a:r>
            <a:r>
              <a:rPr lang="zh-CN" altLang="en-US" sz="2800" b="1">
                <a:latin typeface="Times New Roman" panose="02020603050405020304" pitchFamily="18" charset="0"/>
              </a:rPr>
              <a:t>＋</a:t>
            </a:r>
            <a:r>
              <a:rPr lang="en-US" altLang="zh-CN" sz="2800" b="1">
                <a:latin typeface="Times New Roman" panose="02020603050405020304" pitchFamily="18" charset="0"/>
              </a:rPr>
              <a:t>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2 </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-2</a:t>
            </a:r>
            <a:r>
              <a:rPr lang="zh-CN" altLang="en-US" sz="2800" b="1">
                <a:latin typeface="Times New Roman" panose="02020603050405020304" pitchFamily="18" charset="0"/>
              </a:rPr>
              <a:t>＋</a:t>
            </a:r>
            <a:r>
              <a:rPr lang="en-US" altLang="zh-CN" sz="2800" b="1">
                <a:latin typeface="Times New Roman" panose="02020603050405020304" pitchFamily="18" charset="0"/>
              </a:rPr>
              <a:t>… </a:t>
            </a:r>
            <a:r>
              <a:rPr lang="zh-CN" altLang="en-US" sz="2800" b="1">
                <a:latin typeface="Times New Roman" panose="02020603050405020304" pitchFamily="18" charset="0"/>
              </a:rPr>
              <a:t>＋</a:t>
            </a:r>
            <a:r>
              <a:rPr lang="en-US" altLang="zh-CN" sz="2800" b="1">
                <a:latin typeface="Times New Roman" panose="02020603050405020304" pitchFamily="18" charset="0"/>
              </a:rPr>
              <a:t>a</a:t>
            </a:r>
            <a:r>
              <a:rPr lang="zh-CN" altLang="en-US" sz="2800" b="1" baseline="-25000">
                <a:latin typeface="Times New Roman" panose="02020603050405020304" pitchFamily="18" charset="0"/>
              </a:rPr>
              <a:t>－</a:t>
            </a:r>
            <a:r>
              <a:rPr lang="en-US" altLang="zh-CN" sz="2800" b="1" baseline="-25000">
                <a:latin typeface="Times New Roman" panose="02020603050405020304" pitchFamily="18" charset="0"/>
              </a:rPr>
              <a:t>m</a:t>
            </a:r>
            <a:r>
              <a:rPr lang="en-US" altLang="zh-CN" sz="2800" b="1">
                <a:latin typeface="Times New Roman" panose="02020603050405020304" pitchFamily="18" charset="0"/>
              </a:rPr>
              <a:t>×N</a:t>
            </a:r>
            <a:r>
              <a:rPr lang="en-US" altLang="zh-CN" sz="2800" b="1" baseline="30000">
                <a:latin typeface="Times New Roman" panose="02020603050405020304" pitchFamily="18" charset="0"/>
              </a:rPr>
              <a:t>-m                          </a:t>
            </a:r>
            <a:endParaRPr lang="en-US" altLang="zh-CN" sz="2800" b="1" baseline="30000">
              <a:latin typeface="Times New Roman" panose="02020603050405020304" pitchFamily="18" charset="0"/>
            </a:endParaRPr>
          </a:p>
          <a:p>
            <a:pPr marL="342900" indent="-342900" eaLnBrk="0" hangingPunct="0">
              <a:spcBef>
                <a:spcPct val="50000"/>
              </a:spcBef>
              <a:buClr>
                <a:schemeClr val="tx2"/>
              </a:buClr>
              <a:buSzPct val="75000"/>
              <a:buFont typeface="Monotype Sorts" pitchFamily="2" charset="2"/>
            </a:pPr>
            <a:r>
              <a:rPr lang="en-US" altLang="zh-CN" sz="2800" b="1">
                <a:solidFill>
                  <a:srgbClr val="FF0000"/>
                </a:solidFill>
                <a:latin typeface="Times New Roman" panose="02020603050405020304" pitchFamily="18" charset="0"/>
              </a:rPr>
              <a:t>③</a:t>
            </a:r>
            <a:r>
              <a:rPr lang="zh-CN" altLang="en-US" sz="2800" b="1" dirty="0">
                <a:solidFill>
                  <a:srgbClr val="FF0000"/>
                </a:solidFill>
                <a:latin typeface="Times New Roman" panose="02020603050405020304" pitchFamily="18" charset="0"/>
              </a:rPr>
              <a:t>由权展开式很容易将一个</a:t>
            </a:r>
            <a:r>
              <a:rPr lang="en-US" altLang="zh-CN" sz="2800" b="1">
                <a:solidFill>
                  <a:srgbClr val="FF0000"/>
                </a:solidFill>
                <a:latin typeface="Times New Roman" panose="02020603050405020304" pitchFamily="18" charset="0"/>
              </a:rPr>
              <a:t>N</a:t>
            </a:r>
            <a:r>
              <a:rPr lang="zh-CN" altLang="en-US" sz="2800" b="1" dirty="0">
                <a:solidFill>
                  <a:srgbClr val="FF0000"/>
                </a:solidFill>
                <a:latin typeface="Times New Roman" panose="02020603050405020304" pitchFamily="18" charset="0"/>
              </a:rPr>
              <a:t>进制数转换为十进制数。</a:t>
            </a:r>
            <a:endParaRPr lang="zh-CN" altLang="en-US" sz="2800" b="1" dirty="0">
              <a:solidFill>
                <a:srgbClr val="FF0000"/>
              </a:solidFill>
              <a:latin typeface="Times New Roman" panose="02020603050405020304" pitchFamily="18" charset="0"/>
            </a:endParaRPr>
          </a:p>
          <a:p>
            <a:pPr marL="342900" indent="-342900" eaLnBrk="0" hangingPunct="0">
              <a:spcBef>
                <a:spcPct val="50000"/>
              </a:spcBef>
              <a:buClr>
                <a:schemeClr val="tx2"/>
              </a:buClr>
              <a:buSzPct val="75000"/>
              <a:buFont typeface="Monotype Sorts" pitchFamily="2" charset="2"/>
            </a:pPr>
            <a:endParaRPr lang="zh-CN" altLang="en-US" sz="2800" b="1" baseline="-25000" dirty="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174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17475">
                                            <p:txEl>
                                              <p:charRg st="0" end="33"/>
                                            </p:txEl>
                                          </p:spTgt>
                                        </p:tgtEl>
                                        <p:attrNameLst>
                                          <p:attrName>style.visibility</p:attrName>
                                        </p:attrNameLst>
                                      </p:cBhvr>
                                      <p:to>
                                        <p:strVal val="visible"/>
                                      </p:to>
                                    </p:set>
                                    <p:animEffect transition="in" filter="wipe(left)">
                                      <p:cBhvr>
                                        <p:cTn id="11" dur="500"/>
                                        <p:tgtEl>
                                          <p:spTgt spid="617475">
                                            <p:txEl>
                                              <p:charRg st="0" end="3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17475">
                                            <p:txEl>
                                              <p:charRg st="33" end="142"/>
                                            </p:txEl>
                                          </p:spTgt>
                                        </p:tgtEl>
                                        <p:attrNameLst>
                                          <p:attrName>style.visibility</p:attrName>
                                        </p:attrNameLst>
                                      </p:cBhvr>
                                      <p:to>
                                        <p:strVal val="visible"/>
                                      </p:to>
                                    </p:set>
                                    <p:animEffect transition="in" filter="wipe(left)">
                                      <p:cBhvr>
                                        <p:cTn id="16" dur="500"/>
                                        <p:tgtEl>
                                          <p:spTgt spid="617475">
                                            <p:txEl>
                                              <p:charRg st="33" end="14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17475">
                                            <p:txEl>
                                              <p:charRg st="142" end="153"/>
                                            </p:txEl>
                                          </p:spTgt>
                                        </p:tgtEl>
                                        <p:attrNameLst>
                                          <p:attrName>style.visibility</p:attrName>
                                        </p:attrNameLst>
                                      </p:cBhvr>
                                      <p:to>
                                        <p:strVal val="visible"/>
                                      </p:to>
                                    </p:set>
                                    <p:animEffect transition="in" filter="wipe(left)">
                                      <p:cBhvr>
                                        <p:cTn id="21" dur="500"/>
                                        <p:tgtEl>
                                          <p:spTgt spid="617475">
                                            <p:txEl>
                                              <p:charRg st="142" end="15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17475">
                                            <p:txEl>
                                              <p:charRg st="153" end="259"/>
                                            </p:txEl>
                                          </p:spTgt>
                                        </p:tgtEl>
                                        <p:attrNameLst>
                                          <p:attrName>style.visibility</p:attrName>
                                        </p:attrNameLst>
                                      </p:cBhvr>
                                      <p:to>
                                        <p:strVal val="visible"/>
                                      </p:to>
                                    </p:set>
                                    <p:animEffect transition="in" filter="wipe(left)">
                                      <p:cBhvr>
                                        <p:cTn id="26" dur="500"/>
                                        <p:tgtEl>
                                          <p:spTgt spid="617475">
                                            <p:txEl>
                                              <p:charRg st="153" end="25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17475">
                                            <p:txEl>
                                              <p:charRg st="259" end="284"/>
                                            </p:txEl>
                                          </p:spTgt>
                                        </p:tgtEl>
                                        <p:attrNameLst>
                                          <p:attrName>style.visibility</p:attrName>
                                        </p:attrNameLst>
                                      </p:cBhvr>
                                      <p:to>
                                        <p:strVal val="visible"/>
                                      </p:to>
                                    </p:set>
                                    <p:animEffect transition="in" filter="wipe(left)">
                                      <p:cBhvr>
                                        <p:cTn id="31" dur="500"/>
                                        <p:tgtEl>
                                          <p:spTgt spid="617475">
                                            <p:txEl>
                                              <p:charRg st="259" end="2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474" grpId="0" bldLvl="0" animBg="1"/>
      <p:bldP spid="617475" grpId="0" build="p"/>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29026" name="图片 129025" descr="R96A0277"/>
          <p:cNvPicPr>
            <a:picLocks noChangeAspect="1"/>
          </p:cNvPicPr>
          <p:nvPr/>
        </p:nvPicPr>
        <p:blipFill>
          <a:blip r:embed="rId1"/>
          <a:stretch>
            <a:fillRect/>
          </a:stretch>
        </p:blipFill>
        <p:spPr>
          <a:xfrm>
            <a:off x="1752600" y="1250950"/>
            <a:ext cx="5843588" cy="4486275"/>
          </a:xfrm>
          <a:prstGeom prst="rect">
            <a:avLst/>
          </a:prstGeom>
          <a:noFill/>
          <a:ln w="19050" cap="flat" cmpd="sng">
            <a:solidFill>
              <a:srgbClr val="00FF00"/>
            </a:solidFill>
            <a:prstDash val="solid"/>
            <a:miter/>
            <a:headEnd type="none" w="med" len="med"/>
            <a:tailEnd type="none" w="med" len="med"/>
          </a:ln>
        </p:spPr>
      </p:pic>
      <p:sp>
        <p:nvSpPr>
          <p:cNvPr id="129027" name="矩形 129026"/>
          <p:cNvSpPr/>
          <p:nvPr/>
        </p:nvSpPr>
        <p:spPr>
          <a:xfrm>
            <a:off x="155575" y="5758815"/>
            <a:ext cx="7862570"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b="1">
                <a:latin typeface="Times New Roman" panose="02020603050405020304" pitchFamily="18" charset="0"/>
                <a:ea typeface="黑体" panose="02010609060101010101" pitchFamily="2" charset="-122"/>
              </a:rPr>
              <a:t> CMOS</a:t>
            </a:r>
            <a:r>
              <a:rPr lang="zh-CN" altLang="en-US" dirty="0">
                <a:latin typeface="黑体" panose="02010609060101010101" pitchFamily="2" charset="-122"/>
                <a:ea typeface="黑体" panose="02010609060101010101" pitchFamily="2" charset="-122"/>
              </a:rPr>
              <a:t>反相器的电压传输特性和电流传输特性</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29028" name="矩形 129027"/>
          <p:cNvSpPr/>
          <p:nvPr/>
        </p:nvSpPr>
        <p:spPr>
          <a:xfrm>
            <a:off x="762000" y="228600"/>
            <a:ext cx="551180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3</a:t>
            </a:r>
            <a:r>
              <a:rPr lang="zh-CN" altLang="en-US" sz="2800" dirty="0">
                <a:solidFill>
                  <a:schemeClr val="accent1"/>
                </a:solidFill>
                <a:latin typeface="黑体" panose="02010609060101010101" pitchFamily="2" charset="-122"/>
                <a:ea typeface="黑体" panose="02010609060101010101" pitchFamily="2" charset="-122"/>
              </a:rPr>
              <a:t>． 电压传输特性和电流传输特性</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29029" name="矩形 129028"/>
          <p:cNvSpPr/>
          <p:nvPr/>
        </p:nvSpPr>
        <p:spPr>
          <a:xfrm>
            <a:off x="533400" y="1555750"/>
            <a:ext cx="2320925" cy="1028700"/>
          </a:xfrm>
          <a:prstGeom prst="rect">
            <a:avLst/>
          </a:prstGeom>
          <a:gradFill rotWithShape="0">
            <a:gsLst>
              <a:gs pos="0">
                <a:srgbClr val="B5B5ED"/>
              </a:gs>
              <a:gs pos="100000">
                <a:srgbClr val="FFD6AD"/>
              </a:gs>
            </a:gsLst>
            <a:lin ang="5400000" scaled="1"/>
            <a:tileRect/>
          </a:gradFill>
          <a:ln w="9525" cap="flat" cmpd="sng">
            <a:solidFill>
              <a:srgbClr val="FFFF00"/>
            </a:solidFill>
            <a:prstDash val="solid"/>
            <a:miter/>
            <a:headEnd type="none" w="med" len="med"/>
            <a:tailEnd type="none" w="med" len="med"/>
          </a:ln>
        </p:spPr>
        <p:txBody>
          <a:bodyPr wrap="none" tIns="82800" bIns="82800" anchor="t" anchorCtr="0">
            <a:spAutoFit/>
          </a:bodyPr>
          <a:p>
            <a:pPr algn="ctr">
              <a:buClr>
                <a:schemeClr val="accent2"/>
              </a:buClr>
              <a:buSzPct val="80000"/>
              <a:buFont typeface="Wingdings" panose="05000000000000000000" pitchFamily="2" charset="2"/>
            </a:pPr>
            <a:r>
              <a:rPr lang="en-US" altLang="zh-CN" sz="2800">
                <a:solidFill>
                  <a:schemeClr val="hlink"/>
                </a:solidFill>
                <a:latin typeface="黑体" panose="02010609060101010101" pitchFamily="2" charset="-122"/>
                <a:ea typeface="黑体" panose="02010609060101010101" pitchFamily="2" charset="-122"/>
              </a:rPr>
              <a:t>AB</a:t>
            </a:r>
            <a:r>
              <a:rPr lang="zh-CN" altLang="en-US" sz="2800" dirty="0">
                <a:solidFill>
                  <a:schemeClr val="hlink"/>
                </a:solidFill>
                <a:latin typeface="黑体" panose="02010609060101010101" pitchFamily="2" charset="-122"/>
                <a:ea typeface="黑体" panose="02010609060101010101" pitchFamily="2" charset="-122"/>
              </a:rPr>
              <a:t>段：截止区</a:t>
            </a:r>
            <a:endParaRPr lang="zh-CN" altLang="en-US" sz="2800" dirty="0">
              <a:solidFill>
                <a:schemeClr val="hlink"/>
              </a:solidFill>
              <a:latin typeface="黑体" panose="02010609060101010101" pitchFamily="2" charset="-122"/>
              <a:ea typeface="黑体" panose="02010609060101010101" pitchFamily="2" charset="-122"/>
            </a:endParaRPr>
          </a:p>
          <a:p>
            <a:pPr algn="ctr">
              <a:buClr>
                <a:schemeClr val="accent2"/>
              </a:buClr>
              <a:buSzPct val="80000"/>
              <a:buFont typeface="Wingdings" panose="05000000000000000000" pitchFamily="2" charset="2"/>
            </a:pPr>
            <a:r>
              <a:rPr lang="en-US" altLang="zh-CN" sz="2800" b="1" i="1" err="1">
                <a:solidFill>
                  <a:schemeClr val="hlink"/>
                </a:solidFill>
                <a:latin typeface="黑体" panose="02010609060101010101" pitchFamily="2" charset="-122"/>
                <a:ea typeface="黑体" panose="02010609060101010101" pitchFamily="2" charset="-122"/>
              </a:rPr>
              <a:t>i</a:t>
            </a:r>
            <a:r>
              <a:rPr lang="en-US" altLang="zh-CN" sz="2800" b="1" baseline="-25000" err="1">
                <a:solidFill>
                  <a:schemeClr val="hlink"/>
                </a:solidFill>
                <a:latin typeface="黑体" panose="02010609060101010101" pitchFamily="2" charset="-122"/>
                <a:ea typeface="黑体" panose="02010609060101010101" pitchFamily="2" charset="-122"/>
              </a:rPr>
              <a:t>D</a:t>
            </a:r>
            <a:r>
              <a:rPr lang="zh-CN" altLang="en-US" sz="2800" dirty="0">
                <a:solidFill>
                  <a:schemeClr val="hlink"/>
                </a:solidFill>
                <a:latin typeface="黑体" panose="02010609060101010101" pitchFamily="2" charset="-122"/>
                <a:ea typeface="黑体" panose="02010609060101010101" pitchFamily="2" charset="-122"/>
              </a:rPr>
              <a:t>为</a:t>
            </a:r>
            <a:r>
              <a:rPr lang="en-US" altLang="zh-CN" sz="2800" dirty="0">
                <a:solidFill>
                  <a:schemeClr val="hlink"/>
                </a:solidFill>
                <a:latin typeface="黑体" panose="02010609060101010101" pitchFamily="2" charset="-122"/>
                <a:ea typeface="黑体" panose="02010609060101010101" pitchFamily="2" charset="-122"/>
              </a:rPr>
              <a:t>0</a:t>
            </a:r>
            <a:endParaRPr lang="en-US" altLang="zh-CN" sz="2800" dirty="0">
              <a:solidFill>
                <a:schemeClr val="hlink"/>
              </a:solidFill>
              <a:latin typeface="黑体" panose="02010609060101010101" pitchFamily="2" charset="-122"/>
              <a:ea typeface="黑体" panose="02010609060101010101" pitchFamily="2" charset="-122"/>
            </a:endParaRPr>
          </a:p>
        </p:txBody>
      </p:sp>
      <p:sp>
        <p:nvSpPr>
          <p:cNvPr id="129030" name="矩形 129029" descr="紫色网格"/>
          <p:cNvSpPr/>
          <p:nvPr/>
        </p:nvSpPr>
        <p:spPr>
          <a:xfrm>
            <a:off x="5029200" y="1143000"/>
            <a:ext cx="3886200" cy="1455738"/>
          </a:xfrm>
          <a:prstGeom prst="rect">
            <a:avLst/>
          </a:prstGeom>
          <a:blipFill rotWithShape="0">
            <a:blip r:embed="rId2"/>
          </a:blipFill>
          <a:ln w="9525" cap="flat" cmpd="sng">
            <a:solidFill>
              <a:srgbClr val="0000FF"/>
            </a:solidFill>
            <a:prstDash val="solid"/>
            <a:miter/>
            <a:headEnd type="none" w="med" len="med"/>
            <a:tailEnd type="none" w="med" len="med"/>
          </a:ln>
        </p:spPr>
        <p:txBody>
          <a:bodyPr tIns="82800" bIns="82800">
            <a:spAutoFit/>
          </a:bodyPr>
          <a:p>
            <a:pPr>
              <a:buClr>
                <a:schemeClr val="accent2"/>
              </a:buClr>
              <a:buSzPct val="80000"/>
              <a:buFont typeface="Wingdings" panose="05000000000000000000" pitchFamily="2" charset="2"/>
            </a:pPr>
            <a:r>
              <a:rPr lang="en-US" altLang="zh-CN" sz="2800">
                <a:solidFill>
                  <a:schemeClr val="hlink"/>
                </a:solidFill>
                <a:latin typeface="黑体" panose="02010609060101010101" pitchFamily="2" charset="-122"/>
                <a:ea typeface="黑体" panose="02010609060101010101" pitchFamily="2" charset="-122"/>
              </a:rPr>
              <a:t>BC</a:t>
            </a:r>
            <a:r>
              <a:rPr lang="zh-CN" altLang="en-US" sz="2800" dirty="0">
                <a:solidFill>
                  <a:schemeClr val="hlink"/>
                </a:solidFill>
                <a:latin typeface="黑体" panose="02010609060101010101" pitchFamily="2" charset="-122"/>
                <a:ea typeface="黑体" panose="02010609060101010101" pitchFamily="2" charset="-122"/>
              </a:rPr>
              <a:t>段：转折区</a:t>
            </a:r>
            <a:endParaRPr lang="zh-CN" altLang="en-US" sz="2800" dirty="0">
              <a:solidFill>
                <a:schemeClr val="hlink"/>
              </a:solidFill>
              <a:latin typeface="黑体" panose="02010609060101010101" pitchFamily="2" charset="-122"/>
              <a:ea typeface="黑体" panose="02010609060101010101" pitchFamily="2" charset="-122"/>
            </a:endParaRPr>
          </a:p>
          <a:p>
            <a:pPr>
              <a:buClr>
                <a:schemeClr val="accent2"/>
              </a:buClr>
              <a:buSzPct val="80000"/>
              <a:buFont typeface="Wingdings" panose="05000000000000000000" pitchFamily="2" charset="2"/>
            </a:pPr>
            <a:r>
              <a:rPr lang="zh-CN" altLang="en-US" sz="2800" dirty="0">
                <a:solidFill>
                  <a:schemeClr val="hlink"/>
                </a:solidFill>
                <a:latin typeface="黑体" panose="02010609060101010101" pitchFamily="2" charset="-122"/>
                <a:ea typeface="黑体" panose="02010609060101010101" pitchFamily="2" charset="-122"/>
              </a:rPr>
              <a:t>阈值电压</a:t>
            </a:r>
            <a:r>
              <a:rPr lang="en-US" altLang="zh-CN" sz="2800" b="1">
                <a:solidFill>
                  <a:schemeClr val="hlink"/>
                </a:solidFill>
                <a:latin typeface="Times New Roman" panose="02020603050405020304" pitchFamily="18" charset="0"/>
                <a:ea typeface="黑体" panose="02010609060101010101" pitchFamily="2" charset="-122"/>
              </a:rPr>
              <a:t>U</a:t>
            </a:r>
            <a:r>
              <a:rPr lang="en-US" altLang="zh-CN" sz="2800" b="1" baseline="-25000">
                <a:solidFill>
                  <a:schemeClr val="hlink"/>
                </a:solidFill>
                <a:latin typeface="Times New Roman" panose="02020603050405020304" pitchFamily="18" charset="0"/>
                <a:ea typeface="黑体" panose="02010609060101010101" pitchFamily="2" charset="-122"/>
              </a:rPr>
              <a:t>TH</a:t>
            </a:r>
            <a:r>
              <a:rPr lang="en-US" altLang="zh-CN" sz="2800" b="1">
                <a:solidFill>
                  <a:schemeClr val="hlink"/>
                </a:solidFill>
                <a:latin typeface="Times New Roman" panose="02020603050405020304" pitchFamily="18" charset="0"/>
                <a:ea typeface="黑体" panose="02010609060101010101" pitchFamily="2" charset="-122"/>
              </a:rPr>
              <a:t>≈V</a:t>
            </a:r>
            <a:r>
              <a:rPr lang="en-US" altLang="zh-CN" sz="2800" b="1" baseline="-25000">
                <a:solidFill>
                  <a:schemeClr val="hlink"/>
                </a:solidFill>
                <a:latin typeface="Times New Roman" panose="02020603050405020304" pitchFamily="18" charset="0"/>
                <a:ea typeface="黑体" panose="02010609060101010101" pitchFamily="2" charset="-122"/>
              </a:rPr>
              <a:t>DD</a:t>
            </a:r>
            <a:r>
              <a:rPr lang="en-US" altLang="zh-CN" sz="2800" b="1">
                <a:solidFill>
                  <a:schemeClr val="hlink"/>
                </a:solidFill>
                <a:latin typeface="Times New Roman" panose="02020603050405020304" pitchFamily="18" charset="0"/>
                <a:ea typeface="黑体" panose="02010609060101010101" pitchFamily="2" charset="-122"/>
              </a:rPr>
              <a:t>/2</a:t>
            </a:r>
            <a:endParaRPr lang="en-US" altLang="zh-CN" sz="2800" b="1">
              <a:solidFill>
                <a:schemeClr val="hlink"/>
              </a:solidFill>
              <a:latin typeface="Times New Roman" panose="02020603050405020304" pitchFamily="18" charset="0"/>
              <a:ea typeface="黑体" panose="02010609060101010101" pitchFamily="2" charset="-122"/>
            </a:endParaRPr>
          </a:p>
          <a:p>
            <a:pPr>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转折区中点：电流最大</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29031" name="矩形 129030"/>
          <p:cNvSpPr/>
          <p:nvPr/>
        </p:nvSpPr>
        <p:spPr>
          <a:xfrm>
            <a:off x="6400800" y="3124200"/>
            <a:ext cx="2327275" cy="1809750"/>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FFCC99"/>
            </a:solidFill>
            <a:prstDash val="solid"/>
            <a:miter/>
            <a:headEnd type="none" w="med" len="med"/>
            <a:tailEnd type="none" w="med" len="med"/>
          </a:ln>
        </p:spPr>
        <p:txBody>
          <a:bodyPr wrap="none" anchor="t" anchorCtr="0">
            <a:spAutoFit/>
          </a:bodyPr>
          <a:p>
            <a:r>
              <a:rPr lang="en-US" altLang="zh-CN" sz="2800">
                <a:solidFill>
                  <a:srgbClr val="00FF00"/>
                </a:solidFill>
                <a:latin typeface="黑体" panose="02010609060101010101" pitchFamily="2" charset="-122"/>
                <a:ea typeface="黑体" panose="02010609060101010101" pitchFamily="2" charset="-122"/>
              </a:rPr>
              <a:t>CMOS</a:t>
            </a:r>
            <a:r>
              <a:rPr lang="zh-CN" altLang="en-US" sz="2800" dirty="0">
                <a:solidFill>
                  <a:srgbClr val="00FF00"/>
                </a:solidFill>
                <a:latin typeface="黑体" panose="02010609060101010101" pitchFamily="2" charset="-122"/>
                <a:ea typeface="黑体" panose="02010609060101010101" pitchFamily="2" charset="-122"/>
              </a:rPr>
              <a:t>反相器</a:t>
            </a:r>
            <a:endParaRPr lang="zh-CN" altLang="en-US" sz="2800" dirty="0">
              <a:solidFill>
                <a:srgbClr val="00FF00"/>
              </a:solidFill>
              <a:latin typeface="黑体" panose="02010609060101010101" pitchFamily="2" charset="-122"/>
              <a:ea typeface="黑体" panose="02010609060101010101" pitchFamily="2" charset="-122"/>
            </a:endParaRPr>
          </a:p>
          <a:p>
            <a:r>
              <a:rPr lang="zh-CN" altLang="en-US" sz="2800" dirty="0">
                <a:solidFill>
                  <a:srgbClr val="00FF00"/>
                </a:solidFill>
                <a:latin typeface="黑体" panose="02010609060101010101" pitchFamily="2" charset="-122"/>
                <a:ea typeface="黑体" panose="02010609060101010101" pitchFamily="2" charset="-122"/>
              </a:rPr>
              <a:t>在使用时应尽</a:t>
            </a:r>
            <a:endParaRPr lang="zh-CN" altLang="en-US" sz="2800" dirty="0">
              <a:solidFill>
                <a:srgbClr val="00FF00"/>
              </a:solidFill>
              <a:latin typeface="黑体" panose="02010609060101010101" pitchFamily="2" charset="-122"/>
              <a:ea typeface="黑体" panose="02010609060101010101" pitchFamily="2" charset="-122"/>
            </a:endParaRPr>
          </a:p>
          <a:p>
            <a:r>
              <a:rPr lang="zh-CN" altLang="en-US" sz="2800" dirty="0">
                <a:solidFill>
                  <a:srgbClr val="00FF00"/>
                </a:solidFill>
                <a:latin typeface="黑体" panose="02010609060101010101" pitchFamily="2" charset="-122"/>
                <a:ea typeface="黑体" panose="02010609060101010101" pitchFamily="2" charset="-122"/>
              </a:rPr>
              <a:t>量避免长期工</a:t>
            </a:r>
            <a:endParaRPr lang="zh-CN" altLang="en-US" sz="2800" dirty="0">
              <a:solidFill>
                <a:srgbClr val="00FF00"/>
              </a:solidFill>
              <a:latin typeface="黑体" panose="02010609060101010101" pitchFamily="2" charset="-122"/>
              <a:ea typeface="黑体" panose="02010609060101010101" pitchFamily="2" charset="-122"/>
            </a:endParaRPr>
          </a:p>
          <a:p>
            <a:r>
              <a:rPr lang="zh-CN" altLang="en-US" sz="2800" dirty="0">
                <a:solidFill>
                  <a:srgbClr val="00FF00"/>
                </a:solidFill>
                <a:latin typeface="黑体" panose="02010609060101010101" pitchFamily="2" charset="-122"/>
                <a:ea typeface="黑体" panose="02010609060101010101" pitchFamily="2" charset="-122"/>
              </a:rPr>
              <a:t>作在</a:t>
            </a:r>
            <a:r>
              <a:rPr lang="en-US" altLang="zh-CN" sz="2800">
                <a:solidFill>
                  <a:srgbClr val="00FF00"/>
                </a:solidFill>
                <a:latin typeface="黑体" panose="02010609060101010101" pitchFamily="2" charset="-122"/>
                <a:ea typeface="黑体" panose="02010609060101010101" pitchFamily="2" charset="-122"/>
              </a:rPr>
              <a:t>BC</a:t>
            </a:r>
            <a:r>
              <a:rPr lang="zh-CN" altLang="en-US" sz="2800" dirty="0">
                <a:solidFill>
                  <a:srgbClr val="00FF00"/>
                </a:solidFill>
                <a:latin typeface="黑体" panose="02010609060101010101" pitchFamily="2" charset="-122"/>
                <a:ea typeface="黑体" panose="02010609060101010101" pitchFamily="2" charset="-122"/>
              </a:rPr>
              <a:t>段。</a:t>
            </a:r>
            <a:endParaRPr lang="zh-CN" altLang="en-US" sz="2800" dirty="0">
              <a:solidFill>
                <a:srgbClr val="00FF00"/>
              </a:solidFill>
              <a:latin typeface="黑体" panose="02010609060101010101" pitchFamily="2" charset="-122"/>
              <a:ea typeface="黑体" panose="02010609060101010101" pitchFamily="2" charset="-122"/>
            </a:endParaRPr>
          </a:p>
        </p:txBody>
      </p:sp>
      <p:sp>
        <p:nvSpPr>
          <p:cNvPr id="129032" name="矩形 129031"/>
          <p:cNvSpPr/>
          <p:nvPr/>
        </p:nvSpPr>
        <p:spPr>
          <a:xfrm>
            <a:off x="457200" y="3308350"/>
            <a:ext cx="2320925" cy="601663"/>
          </a:xfrm>
          <a:prstGeom prst="rect">
            <a:avLst/>
          </a:prstGeom>
          <a:solidFill>
            <a:srgbClr val="CCFFCC"/>
          </a:solidFill>
          <a:ln w="9525" cap="flat" cmpd="sng">
            <a:solidFill>
              <a:srgbClr val="CC99FF"/>
            </a:solidFill>
            <a:prstDash val="solid"/>
            <a:miter/>
            <a:headEnd type="none" w="med" len="med"/>
            <a:tailEnd type="none" w="med" len="med"/>
          </a:ln>
        </p:spPr>
        <p:txBody>
          <a:bodyPr wrap="none" tIns="82800" bIns="82800" anchor="t" anchorCtr="0">
            <a:spAutoFit/>
          </a:bodyPr>
          <a:p>
            <a:pPr>
              <a:buClr>
                <a:schemeClr val="accent2"/>
              </a:buClr>
              <a:buSzPct val="80000"/>
              <a:buFont typeface="Wingdings" panose="05000000000000000000" pitchFamily="2" charset="2"/>
            </a:pPr>
            <a:r>
              <a:rPr lang="en-US" altLang="zh-CN" sz="2800">
                <a:solidFill>
                  <a:schemeClr val="hlink"/>
                </a:solidFill>
                <a:latin typeface="黑体" panose="02010609060101010101" pitchFamily="2" charset="-122"/>
                <a:ea typeface="黑体" panose="02010609060101010101" pitchFamily="2" charset="-122"/>
              </a:rPr>
              <a:t>CD</a:t>
            </a:r>
            <a:r>
              <a:rPr lang="zh-CN" altLang="en-US" sz="2800" dirty="0">
                <a:solidFill>
                  <a:schemeClr val="hlink"/>
                </a:solidFill>
                <a:latin typeface="黑体" panose="02010609060101010101" pitchFamily="2" charset="-122"/>
                <a:ea typeface="黑体" panose="02010609060101010101" pitchFamily="2" charset="-122"/>
              </a:rPr>
              <a:t>段：导通区</a:t>
            </a:r>
            <a:endParaRPr lang="zh-CN" altLang="en-US" sz="2800" dirty="0">
              <a:solidFill>
                <a:schemeClr val="hlink"/>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29026"/>
                                        </p:tgtEl>
                                        <p:attrNameLst>
                                          <p:attrName>style.visibility</p:attrName>
                                        </p:attrNameLst>
                                      </p:cBhvr>
                                    </p:set>
                                    <p:animEffect transition="in" filter="box(in)">
                                      <p:cBhvr>
                                        <p:cTn id="7" dur="500"/>
                                        <p:tgtEl>
                                          <p:spTgt spid="12902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9027">
                                            <p:txEl>
                                              <p:charRg st="4294967295" end="4294967295"/>
                                            </p:txEl>
                                          </p:spTgt>
                                        </p:tgtEl>
                                        <p:attrNameLst>
                                          <p:attrName>style.visibility</p:attrName>
                                        </p:attrNameLst>
                                      </p:cBhvr>
                                    </p:set>
                                    <p:anim calcmode="lin" valueType="num">
                                      <p:cBhvr>
                                        <p:cTn id="11" dur="500" fill="hold"/>
                                        <p:tgtEl>
                                          <p:spTgt spid="129027">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29027">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29029">
                                            <p:txEl>
                                              <p:charRg st="4294967295" end="4294967295"/>
                                            </p:txEl>
                                          </p:spTgt>
                                        </p:tgtEl>
                                        <p:attrNameLst>
                                          <p:attrName>style.visibility</p:attrName>
                                        </p:attrNameLst>
                                      </p:cBhvr>
                                    </p:set>
                                    <p:animEffect transition="in" filter="barn(outHorizontal)">
                                      <p:cBhvr>
                                        <p:cTn id="17" dur="500"/>
                                        <p:tgtEl>
                                          <p:spTgt spid="129029">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29030">
                                            <p:txEl>
                                              <p:charRg st="4294967295" end="4294967295"/>
                                            </p:txEl>
                                          </p:spTgt>
                                        </p:tgtEl>
                                        <p:attrNameLst>
                                          <p:attrName>style.visibility</p:attrName>
                                        </p:attrNameLst>
                                      </p:cBhvr>
                                    </p:set>
                                    <p:animEffect transition="in" filter="barn(inHorizontal)">
                                      <p:cBhvr>
                                        <p:cTn id="22" dur="500"/>
                                        <p:tgtEl>
                                          <p:spTgt spid="129030">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9031">
                                            <p:txEl>
                                              <p:charRg st="4294967295" end="4294967295"/>
                                            </p:txEl>
                                          </p:spTgt>
                                        </p:tgtEl>
                                        <p:attrNameLst>
                                          <p:attrName>style.visibility</p:attrName>
                                        </p:attrNameLst>
                                      </p:cBhvr>
                                    </p:set>
                                    <p:animEffect transition="in" filter="dissolve">
                                      <p:cBhvr>
                                        <p:cTn id="27" dur="500"/>
                                        <p:tgtEl>
                                          <p:spTgt spid="129031">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272" fill="hold" grpId="0" nodeType="clickEffect">
                                  <p:stCondLst>
                                    <p:cond delay="0"/>
                                  </p:stCondLst>
                                  <p:childTnLst>
                                    <p:set>
                                      <p:cBhvr>
                                        <p:cTn id="31" dur="1" fill="hold">
                                          <p:stCondLst>
                                            <p:cond delay="0"/>
                                          </p:stCondLst>
                                        </p:cTn>
                                        <p:tgtEl>
                                          <p:spTgt spid="129032">
                                            <p:txEl>
                                              <p:charRg st="4294967295" end="4294967295"/>
                                            </p:txEl>
                                          </p:spTgt>
                                        </p:tgtEl>
                                        <p:attrNameLst>
                                          <p:attrName>style.visibility</p:attrName>
                                        </p:attrNameLst>
                                      </p:cBhvr>
                                    </p:set>
                                    <p:anim calcmode="lin" valueType="num">
                                      <p:cBhvr>
                                        <p:cTn id="32" dur="500" fill="hold"/>
                                        <p:tgtEl>
                                          <p:spTgt spid="129032">
                                            <p:txEl>
                                              <p:charRg st="4294967295" end="4294967295"/>
                                            </p:txEl>
                                          </p:spTgt>
                                        </p:tgtEl>
                                        <p:attrNameLst>
                                          <p:attrName>ppt_w</p:attrName>
                                        </p:attrNameLst>
                                      </p:cBhvr>
                                      <p:tavLst>
                                        <p:tav tm="0">
                                          <p:val>
                                            <p:strVal val="2/3*#ppt_w"/>
                                          </p:val>
                                        </p:tav>
                                        <p:tav tm="100000">
                                          <p:val>
                                            <p:strVal val="#ppt_w"/>
                                          </p:val>
                                        </p:tav>
                                      </p:tavLst>
                                    </p:anim>
                                    <p:anim calcmode="lin" valueType="num">
                                      <p:cBhvr>
                                        <p:cTn id="33" dur="500" fill="hold"/>
                                        <p:tgtEl>
                                          <p:spTgt spid="129032">
                                            <p:txEl>
                                              <p:charRg st="4294967295" end="4294967295"/>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animBg="1" advAuto="0"/>
      <p:bldP spid="129029" grpId="0" bldLvl="0" animBg="1" advAuto="0"/>
      <p:bldP spid="129030" grpId="0" bldLvl="0" animBg="1" advAuto="0"/>
      <p:bldP spid="129031" grpId="0" bldLvl="0" animBg="1" advAuto="0"/>
      <p:bldP spid="129032" grpId="0" bldLvl="0" animBg="1" advAuto="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30050" name="矩形 130049"/>
          <p:cNvSpPr/>
          <p:nvPr/>
        </p:nvSpPr>
        <p:spPr>
          <a:xfrm>
            <a:off x="609600" y="457200"/>
            <a:ext cx="8229600" cy="5619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b="1" dirty="0">
                <a:solidFill>
                  <a:schemeClr val="accent1"/>
                </a:solidFill>
                <a:latin typeface="Times New Roman" panose="02020603050405020304" pitchFamily="18" charset="0"/>
                <a:ea typeface="黑体" panose="02010609060101010101" pitchFamily="2" charset="-122"/>
              </a:rPr>
              <a:t>4. </a:t>
            </a:r>
            <a:r>
              <a:rPr lang="en-US" altLang="zh-CN" sz="2800" b="1">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Times New Roman" panose="02020603050405020304" pitchFamily="18" charset="0"/>
                <a:ea typeface="黑体" panose="02010609060101010101" pitchFamily="2" charset="-122"/>
              </a:rPr>
              <a:t>电路的优点</a:t>
            </a:r>
            <a:r>
              <a:rPr lang="zh-CN" altLang="en-US" sz="2800" dirty="0">
                <a:latin typeface="Times New Roman" panose="02020603050405020304" pitchFamily="18" charset="0"/>
              </a:rPr>
              <a:t>      </a:t>
            </a:r>
            <a:endParaRPr lang="zh-CN" altLang="en-US" sz="2800" dirty="0">
              <a:latin typeface="Times New Roman" panose="02020603050405020304" pitchFamily="18" charset="0"/>
              <a:ea typeface="黑体" panose="02010609060101010101" pitchFamily="2" charset="-122"/>
            </a:endParaRPr>
          </a:p>
        </p:txBody>
      </p:sp>
      <p:sp>
        <p:nvSpPr>
          <p:cNvPr id="130051" name="矩形 130050"/>
          <p:cNvSpPr/>
          <p:nvPr/>
        </p:nvSpPr>
        <p:spPr>
          <a:xfrm>
            <a:off x="609600" y="1066800"/>
            <a:ext cx="8229600" cy="52609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）微功耗。</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电路静态电流很小，约为纳安数量级。</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）抗干扰能力很强。</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输入噪声容限可达到</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en-US" altLang="zh-CN" sz="2800" b="1">
                <a:latin typeface="Times New Roman" panose="02020603050405020304" pitchFamily="18" charset="0"/>
                <a:ea typeface="黑体" panose="02010609060101010101" pitchFamily="2" charset="-122"/>
              </a:rPr>
              <a:t>/2</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3</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电源电压范围宽。</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多数</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电路可在</a:t>
            </a:r>
            <a:r>
              <a:rPr lang="en-US" altLang="zh-CN" sz="2800" b="1" dirty="0">
                <a:latin typeface="Times New Roman" panose="02020603050405020304" pitchFamily="18" charset="0"/>
                <a:ea typeface="黑体" panose="02010609060101010101" pitchFamily="2" charset="-122"/>
              </a:rPr>
              <a:t>3</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18</a:t>
            </a:r>
            <a:r>
              <a:rPr lang="en-US" altLang="zh-CN" sz="2800" b="1">
                <a:latin typeface="Times New Roman" panose="02020603050405020304" pitchFamily="18" charset="0"/>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的电源电压范围</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内正常工作。</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）输入阻抗高。</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5</a:t>
            </a:r>
            <a:r>
              <a:rPr lang="zh-CN" altLang="en-US" sz="2800" dirty="0">
                <a:latin typeface="Times New Roman" panose="02020603050405020304" pitchFamily="18" charset="0"/>
                <a:ea typeface="黑体" panose="02010609060101010101" pitchFamily="2" charset="-122"/>
              </a:rPr>
              <a:t>）负载能力强。</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电路可以带</a:t>
            </a:r>
            <a:r>
              <a:rPr lang="en-US" altLang="zh-CN" sz="2800" dirty="0">
                <a:latin typeface="Times New Roman" panose="02020603050405020304" pitchFamily="18" charset="0"/>
                <a:ea typeface="黑体" panose="02010609060101010101" pitchFamily="2" charset="-122"/>
              </a:rPr>
              <a:t>50</a:t>
            </a:r>
            <a:r>
              <a:rPr lang="zh-CN" altLang="en-US" sz="2800" dirty="0">
                <a:latin typeface="Times New Roman" panose="02020603050405020304" pitchFamily="18" charset="0"/>
                <a:ea typeface="黑体" panose="02010609060101010101" pitchFamily="2" charset="-122"/>
              </a:rPr>
              <a:t>个同类门以上。</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6</a:t>
            </a:r>
            <a:r>
              <a:rPr lang="zh-CN" altLang="en-US" sz="2800" dirty="0">
                <a:latin typeface="Times New Roman" panose="02020603050405020304" pitchFamily="18" charset="0"/>
                <a:ea typeface="黑体" panose="02010609060101010101" pitchFamily="2" charset="-122"/>
              </a:rPr>
              <a:t>）逻辑摆幅大。（低电平</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高电平</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 </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30051">
                                            <p:txEl>
                                              <p:charRg st="0" end="16"/>
                                            </p:txEl>
                                          </p:spTgt>
                                        </p:tgtEl>
                                        <p:attrNameLst>
                                          <p:attrName>style.visibility</p:attrName>
                                        </p:attrNameLst>
                                      </p:cBhvr>
                                    </p:set>
                                    <p:animEffect transition="in" filter="barn(outVertical)">
                                      <p:cBhvr>
                                        <p:cTn id="7" dur="500"/>
                                        <p:tgtEl>
                                          <p:spTgt spid="130051">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30051">
                                            <p:txEl>
                                              <p:charRg st="16" end="48"/>
                                            </p:txEl>
                                          </p:spTgt>
                                        </p:tgtEl>
                                        <p:attrNameLst>
                                          <p:attrName>style.visibility</p:attrName>
                                        </p:attrNameLst>
                                      </p:cBhvr>
                                    </p:set>
                                    <p:animEffect transition="in" filter="barn(outVertical)">
                                      <p:cBhvr>
                                        <p:cTn id="12" dur="500"/>
                                        <p:tgtEl>
                                          <p:spTgt spid="130051">
                                            <p:txEl>
                                              <p:charRg st="16"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30051">
                                            <p:txEl>
                                              <p:charRg st="48" end="68"/>
                                            </p:txEl>
                                          </p:spTgt>
                                        </p:tgtEl>
                                        <p:attrNameLst>
                                          <p:attrName>style.visibility</p:attrName>
                                        </p:attrNameLst>
                                      </p:cBhvr>
                                    </p:set>
                                    <p:animEffect transition="in" filter="barn(outVertical)">
                                      <p:cBhvr>
                                        <p:cTn id="17" dur="500"/>
                                        <p:tgtEl>
                                          <p:spTgt spid="130051">
                                            <p:txEl>
                                              <p:charRg st="48" end="6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30051">
                                            <p:txEl>
                                              <p:charRg st="68" end="94"/>
                                            </p:txEl>
                                          </p:spTgt>
                                        </p:tgtEl>
                                        <p:attrNameLst>
                                          <p:attrName>style.visibility</p:attrName>
                                        </p:attrNameLst>
                                      </p:cBhvr>
                                    </p:set>
                                    <p:animEffect transition="in" filter="barn(outVertical)">
                                      <p:cBhvr>
                                        <p:cTn id="22" dur="500"/>
                                        <p:tgtEl>
                                          <p:spTgt spid="130051">
                                            <p:txEl>
                                              <p:charRg st="68" end="9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30051">
                                            <p:txEl>
                                              <p:charRg st="94" end="114"/>
                                            </p:txEl>
                                          </p:spTgt>
                                        </p:tgtEl>
                                        <p:attrNameLst>
                                          <p:attrName>style.visibility</p:attrName>
                                        </p:attrNameLst>
                                      </p:cBhvr>
                                    </p:set>
                                    <p:animEffect transition="in" filter="barn(outVertical)">
                                      <p:cBhvr>
                                        <p:cTn id="27" dur="500"/>
                                        <p:tgtEl>
                                          <p:spTgt spid="130051">
                                            <p:txEl>
                                              <p:charRg st="94" end="11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30051">
                                            <p:txEl>
                                              <p:charRg st="114" end="147"/>
                                            </p:txEl>
                                          </p:spTgt>
                                        </p:tgtEl>
                                        <p:attrNameLst>
                                          <p:attrName>style.visibility</p:attrName>
                                        </p:attrNameLst>
                                      </p:cBhvr>
                                    </p:set>
                                    <p:animEffect transition="in" filter="barn(outVertical)">
                                      <p:cBhvr>
                                        <p:cTn id="32" dur="500"/>
                                        <p:tgtEl>
                                          <p:spTgt spid="130051">
                                            <p:txEl>
                                              <p:charRg st="114" end="14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30051">
                                            <p:txEl>
                                              <p:charRg st="147" end="156"/>
                                            </p:txEl>
                                          </p:spTgt>
                                        </p:tgtEl>
                                        <p:attrNameLst>
                                          <p:attrName>style.visibility</p:attrName>
                                        </p:attrNameLst>
                                      </p:cBhvr>
                                    </p:set>
                                    <p:animEffect transition="in" filter="barn(outVertical)">
                                      <p:cBhvr>
                                        <p:cTn id="37" dur="500"/>
                                        <p:tgtEl>
                                          <p:spTgt spid="130051">
                                            <p:txEl>
                                              <p:charRg st="147" end="15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130051">
                                            <p:txEl>
                                              <p:charRg st="156" end="171"/>
                                            </p:txEl>
                                          </p:spTgt>
                                        </p:tgtEl>
                                        <p:attrNameLst>
                                          <p:attrName>style.visibility</p:attrName>
                                        </p:attrNameLst>
                                      </p:cBhvr>
                                    </p:set>
                                    <p:animEffect transition="in" filter="barn(outVertical)">
                                      <p:cBhvr>
                                        <p:cTn id="42" dur="500"/>
                                        <p:tgtEl>
                                          <p:spTgt spid="130051">
                                            <p:txEl>
                                              <p:charRg st="156" end="17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130051">
                                            <p:txEl>
                                              <p:charRg st="171" end="186"/>
                                            </p:txEl>
                                          </p:spTgt>
                                        </p:tgtEl>
                                        <p:attrNameLst>
                                          <p:attrName>style.visibility</p:attrName>
                                        </p:attrNameLst>
                                      </p:cBhvr>
                                    </p:set>
                                    <p:animEffect transition="in" filter="barn(outVertical)">
                                      <p:cBhvr>
                                        <p:cTn id="47" dur="500"/>
                                        <p:tgtEl>
                                          <p:spTgt spid="130051">
                                            <p:txEl>
                                              <p:charRg st="171" end="18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130051">
                                            <p:txEl>
                                              <p:charRg st="186" end="216"/>
                                            </p:txEl>
                                          </p:spTgt>
                                        </p:tgtEl>
                                        <p:attrNameLst>
                                          <p:attrName>style.visibility</p:attrName>
                                        </p:attrNameLst>
                                      </p:cBhvr>
                                    </p:set>
                                    <p:animEffect transition="in" filter="barn(outVertical)">
                                      <p:cBhvr>
                                        <p:cTn id="52" dur="500"/>
                                        <p:tgtEl>
                                          <p:spTgt spid="130051">
                                            <p:txEl>
                                              <p:charRg st="186" end="21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37" fill="hold" grpId="0" nodeType="clickEffect">
                                  <p:stCondLst>
                                    <p:cond delay="0"/>
                                  </p:stCondLst>
                                  <p:childTnLst>
                                    <p:set>
                                      <p:cBhvr>
                                        <p:cTn id="56" dur="1" fill="hold">
                                          <p:stCondLst>
                                            <p:cond delay="0"/>
                                          </p:stCondLst>
                                        </p:cTn>
                                        <p:tgtEl>
                                          <p:spTgt spid="130051">
                                            <p:txEl>
                                              <p:charRg st="216" end="249"/>
                                            </p:txEl>
                                          </p:spTgt>
                                        </p:tgtEl>
                                        <p:attrNameLst>
                                          <p:attrName>style.visibility</p:attrName>
                                        </p:attrNameLst>
                                      </p:cBhvr>
                                    </p:set>
                                    <p:animEffect transition="in" filter="barn(outVertical)">
                                      <p:cBhvr>
                                        <p:cTn id="57" dur="500"/>
                                        <p:tgtEl>
                                          <p:spTgt spid="130051">
                                            <p:txEl>
                                              <p:charRg st="216" end="2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animBg="1" advAuto="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31074" name="标题 131073"/>
          <p:cNvSpPr>
            <a:spLocks noGrp="1"/>
          </p:cNvSpPr>
          <p:nvPr>
            <p:ph type="title"/>
          </p:nvPr>
        </p:nvSpPr>
        <p:spPr>
          <a:xfrm>
            <a:off x="533400" y="370840"/>
            <a:ext cx="7772400" cy="762000"/>
          </a:xfrm>
        </p:spPr>
        <p:txBody>
          <a:bodyPr lIns="92075" tIns="46038" rIns="92075" bIns="46038" anchor="ctr" anchorCtr="0"/>
          <a:p>
            <a:pPr algn="l"/>
            <a:r>
              <a:rPr lang="zh-CN" altLang="en-US" sz="3200" b="1">
                <a:solidFill>
                  <a:schemeClr val="bg1"/>
                </a:solidFill>
                <a:ea typeface="宋体" panose="02010600030101010101" pitchFamily="2" charset="-122"/>
              </a:rPr>
              <a:t>二、</a:t>
            </a:r>
            <a:r>
              <a:rPr lang="en-US" altLang="zh-CN" sz="3200" b="1">
                <a:solidFill>
                  <a:schemeClr val="bg1"/>
                </a:solidFill>
              </a:rPr>
              <a:t>    </a:t>
            </a:r>
            <a:r>
              <a:rPr lang="zh-CN" altLang="en-US" sz="3200" b="1" dirty="0">
                <a:solidFill>
                  <a:schemeClr val="bg1"/>
                </a:solidFill>
              </a:rPr>
              <a:t>其它类型的</a:t>
            </a:r>
            <a:r>
              <a:rPr lang="en-US" altLang="zh-CN" sz="3200" b="1">
                <a:solidFill>
                  <a:schemeClr val="bg1"/>
                </a:solidFill>
              </a:rPr>
              <a:t>CMOS</a:t>
            </a:r>
            <a:r>
              <a:rPr lang="zh-CN" altLang="en-US" sz="3200" b="1" dirty="0">
                <a:solidFill>
                  <a:schemeClr val="bg1"/>
                </a:solidFill>
              </a:rPr>
              <a:t>门电路</a:t>
            </a:r>
            <a:endParaRPr lang="zh-CN" altLang="en-US" sz="3200" b="1" dirty="0">
              <a:solidFill>
                <a:schemeClr val="bg1"/>
              </a:solidFill>
            </a:endParaRPr>
          </a:p>
        </p:txBody>
      </p:sp>
      <p:sp>
        <p:nvSpPr>
          <p:cNvPr id="131075" name="矩形 131074"/>
          <p:cNvSpPr/>
          <p:nvPr/>
        </p:nvSpPr>
        <p:spPr>
          <a:xfrm>
            <a:off x="6629400" y="2438400"/>
            <a:ext cx="2514600" cy="946150"/>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负载管串联</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（串联开关）</a:t>
            </a:r>
            <a:endParaRPr lang="zh-CN" altLang="en-US" sz="2800" dirty="0">
              <a:latin typeface="黑体" panose="02010609060101010101" pitchFamily="2" charset="-122"/>
              <a:ea typeface="黑体" panose="02010609060101010101" pitchFamily="2" charset="-122"/>
            </a:endParaRPr>
          </a:p>
        </p:txBody>
      </p:sp>
      <p:pic>
        <p:nvPicPr>
          <p:cNvPr id="131076" name="图片 131075" descr="R96A0278"/>
          <p:cNvPicPr>
            <a:picLocks noChangeAspect="1"/>
          </p:cNvPicPr>
          <p:nvPr/>
        </p:nvPicPr>
        <p:blipFill>
          <a:blip r:embed="rId1"/>
          <a:stretch>
            <a:fillRect/>
          </a:stretch>
        </p:blipFill>
        <p:spPr>
          <a:xfrm>
            <a:off x="2590800" y="1752600"/>
            <a:ext cx="4140200" cy="4343400"/>
          </a:xfrm>
          <a:prstGeom prst="rect">
            <a:avLst/>
          </a:prstGeom>
          <a:noFill/>
          <a:ln w="19050" cap="flat" cmpd="sng">
            <a:solidFill>
              <a:srgbClr val="00FF00"/>
            </a:solidFill>
            <a:prstDash val="solid"/>
            <a:miter/>
            <a:headEnd type="none" w="med" len="med"/>
            <a:tailEnd type="none" w="med" len="med"/>
          </a:ln>
        </p:spPr>
      </p:pic>
      <p:sp>
        <p:nvSpPr>
          <p:cNvPr id="131077" name="矩形 131076"/>
          <p:cNvSpPr/>
          <p:nvPr/>
        </p:nvSpPr>
        <p:spPr>
          <a:xfrm>
            <a:off x="609600" y="1089025"/>
            <a:ext cx="3197225"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 </a:t>
            </a:r>
            <a:r>
              <a:rPr lang="en-US" altLang="zh-CN" sz="2800" b="1">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黑体" panose="02010609060101010101" pitchFamily="2" charset="-122"/>
                <a:ea typeface="黑体" panose="02010609060101010101" pitchFamily="2" charset="-122"/>
              </a:rPr>
              <a:t>或非门 </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31078" name="矩形 131077"/>
          <p:cNvSpPr/>
          <p:nvPr/>
        </p:nvSpPr>
        <p:spPr>
          <a:xfrm>
            <a:off x="6629400" y="4451350"/>
            <a:ext cx="2317750" cy="946150"/>
          </a:xfrm>
          <a:prstGeom prst="rect">
            <a:avLst/>
          </a:prstGeom>
          <a:noFill/>
          <a:ln w="9525">
            <a:noFill/>
          </a:ln>
        </p:spPr>
        <p:txBody>
          <a:bodyPr wrap="none" anchor="t" anchorCtr="0">
            <a:spAutoFit/>
          </a:bodyPr>
          <a:p>
            <a:pPr>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驱动管并联</a:t>
            </a:r>
            <a:endParaRPr lang="zh-CN" altLang="en-US" sz="2800" dirty="0">
              <a:latin typeface="黑体" panose="02010609060101010101" pitchFamily="2" charset="-122"/>
              <a:ea typeface="黑体" panose="02010609060101010101" pitchFamily="2" charset="-122"/>
            </a:endParaRPr>
          </a:p>
          <a:p>
            <a:pPr>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（并联开关）</a:t>
            </a:r>
            <a:endParaRPr lang="zh-CN" altLang="en-US" sz="2800" dirty="0">
              <a:latin typeface="黑体" panose="02010609060101010101" pitchFamily="2" charset="-122"/>
              <a:ea typeface="黑体" panose="02010609060101010101" pitchFamily="2" charset="-122"/>
            </a:endParaRPr>
          </a:p>
        </p:txBody>
      </p:sp>
      <p:sp>
        <p:nvSpPr>
          <p:cNvPr id="131079" name="矩形 131078"/>
          <p:cNvSpPr/>
          <p:nvPr/>
        </p:nvSpPr>
        <p:spPr>
          <a:xfrm>
            <a:off x="3048000" y="6063615"/>
            <a:ext cx="3037205"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b="1">
                <a:latin typeface="Times New Roman" panose="02020603050405020304" pitchFamily="18" charset="0"/>
                <a:ea typeface="黑体" panose="02010609060101010101" pitchFamily="2" charset="-122"/>
              </a:rPr>
              <a:t>  CMOS</a:t>
            </a:r>
            <a:r>
              <a:rPr lang="zh-CN" altLang="en-US" dirty="0">
                <a:latin typeface="黑体" panose="02010609060101010101" pitchFamily="2" charset="-122"/>
                <a:ea typeface="黑体" panose="02010609060101010101" pitchFamily="2" charset="-122"/>
              </a:rPr>
              <a:t>或非门 </a:t>
            </a:r>
            <a:endParaRPr lang="zh-CN" altLang="en-US" dirty="0">
              <a:latin typeface="黑体" panose="02010609060101010101" pitchFamily="2" charset="-122"/>
              <a:ea typeface="黑体" panose="02010609060101010101" pitchFamily="2" charset="-122"/>
            </a:endParaRPr>
          </a:p>
        </p:txBody>
      </p:sp>
      <p:sp>
        <p:nvSpPr>
          <p:cNvPr id="131080" name="矩形 131079"/>
          <p:cNvSpPr/>
          <p:nvPr/>
        </p:nvSpPr>
        <p:spPr>
          <a:xfrm>
            <a:off x="304800" y="2286000"/>
            <a:ext cx="2209800" cy="2654300"/>
          </a:xfrm>
          <a:prstGeom prst="rect">
            <a:avLst/>
          </a:prstGeom>
          <a:noFill/>
          <a:ln w="9525">
            <a:noFill/>
          </a:ln>
        </p:spPr>
        <p:txBody>
          <a:bodyPr>
            <a:spAutoFit/>
          </a:bodyPr>
          <a:p>
            <a:r>
              <a:rPr lang="en-US" altLang="zh-CN" sz="1000" dirty="0">
                <a:latin typeface="Times New Roman" panose="02020603050405020304" pitchFamily="18" charset="0"/>
                <a:ea typeface="黑体" panose="02010609060101010101" pitchFamily="2" charset="-122"/>
              </a:rPr>
              <a:t>                         </a:t>
            </a:r>
            <a:r>
              <a:rPr lang="en-US" altLang="zh-CN" sz="2800">
                <a:latin typeface="黑体" panose="02010609060101010101" pitchFamily="2" charset="-122"/>
                <a:ea typeface="黑体" panose="02010609060101010101" pitchFamily="2" charset="-122"/>
              </a:rPr>
              <a:t>A</a:t>
            </a:r>
            <a:r>
              <a:rPr lang="zh-CN" altLang="en-US" sz="2800">
                <a:latin typeface="黑体" panose="02010609060101010101" pitchFamily="2" charset="-122"/>
                <a:ea typeface="黑体" panose="02010609060101010101" pitchFamily="2" charset="-122"/>
              </a:rPr>
              <a:t>、</a:t>
            </a:r>
            <a:r>
              <a:rPr lang="en-US" altLang="zh-CN" sz="2800">
                <a:latin typeface="黑体" panose="02010609060101010101" pitchFamily="2" charset="-122"/>
                <a:ea typeface="黑体" panose="02010609060101010101" pitchFamily="2" charset="-122"/>
              </a:rPr>
              <a:t>B</a:t>
            </a:r>
            <a:r>
              <a:rPr lang="zh-CN" altLang="en-US" sz="2800" dirty="0">
                <a:latin typeface="黑体" panose="02010609060101010101" pitchFamily="2" charset="-122"/>
                <a:ea typeface="黑体" panose="02010609060101010101" pitchFamily="2" charset="-122"/>
              </a:rPr>
              <a:t>有高电平，则驱动管导通、负载管截止，输出为低电平。 </a:t>
            </a:r>
            <a:endParaRPr lang="zh-CN" altLang="en-US" sz="2800" dirty="0">
              <a:latin typeface="黑体" panose="02010609060101010101" pitchFamily="2" charset="-122"/>
              <a:ea typeface="黑体" panose="02010609060101010101" pitchFamily="2" charset="-122"/>
            </a:endParaRPr>
          </a:p>
        </p:txBody>
      </p:sp>
      <p:sp>
        <p:nvSpPr>
          <p:cNvPr id="131081" name="矩形 131080"/>
          <p:cNvSpPr/>
          <p:nvPr/>
        </p:nvSpPr>
        <p:spPr>
          <a:xfrm>
            <a:off x="3048000" y="1905000"/>
            <a:ext cx="361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dirty="0">
                <a:solidFill>
                  <a:schemeClr val="hlink"/>
                </a:solidFill>
                <a:latin typeface="Times New Roman" panose="02020603050405020304" pitchFamily="18" charset="0"/>
                <a:ea typeface="黑体" panose="02010609060101010101" pitchFamily="2" charset="-122"/>
              </a:rPr>
              <a:t>1</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31082" name="矩形 131081"/>
          <p:cNvSpPr/>
          <p:nvPr/>
        </p:nvSpPr>
        <p:spPr>
          <a:xfrm>
            <a:off x="6324600" y="4038600"/>
            <a:ext cx="304800" cy="733425"/>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pPr>
            <a:r>
              <a:rPr lang="en-US" altLang="zh-CN" sz="2800" b="1" dirty="0">
                <a:solidFill>
                  <a:schemeClr val="hlink"/>
                </a:solidFill>
                <a:latin typeface="Times New Roman" panose="02020603050405020304" pitchFamily="18" charset="0"/>
                <a:ea typeface="黑体" panose="02010609060101010101" pitchFamily="2" charset="-122"/>
              </a:rPr>
              <a:t>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31083" name="矩形 131082"/>
          <p:cNvSpPr/>
          <p:nvPr/>
        </p:nvSpPr>
        <p:spPr>
          <a:xfrm>
            <a:off x="5486400" y="1981200"/>
            <a:ext cx="914400" cy="733425"/>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31084" name="矩形 131083"/>
          <p:cNvSpPr/>
          <p:nvPr/>
        </p:nvSpPr>
        <p:spPr>
          <a:xfrm>
            <a:off x="3276600" y="5257800"/>
            <a:ext cx="8953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1076"/>
                                        </p:tgtEl>
                                        <p:attrNameLst>
                                          <p:attrName>style.visibility</p:attrName>
                                        </p:attrNameLst>
                                      </p:cBhvr>
                                    </p:set>
                                    <p:animEffect transition="in" filter="blinds(horizontal)">
                                      <p:cBhvr>
                                        <p:cTn id="7" dur="500"/>
                                        <p:tgtEl>
                                          <p:spTgt spid="13107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1079">
                                            <p:txEl>
                                              <p:charRg st="4294967295" end="4294967295"/>
                                            </p:txEl>
                                          </p:spTgt>
                                        </p:tgtEl>
                                        <p:attrNameLst>
                                          <p:attrName>style.visibility</p:attrName>
                                        </p:attrNameLst>
                                      </p:cBhvr>
                                    </p:set>
                                    <p:anim calcmode="lin" valueType="num">
                                      <p:cBhvr>
                                        <p:cTn id="11" dur="500" fill="hold"/>
                                        <p:tgtEl>
                                          <p:spTgt spid="131079">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31079">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1075">
                                            <p:txEl>
                                              <p:charRg st="4294967295" end="4294967295"/>
                                            </p:txEl>
                                          </p:spTgt>
                                        </p:tgtEl>
                                        <p:attrNameLst>
                                          <p:attrName>style.visibility</p:attrName>
                                        </p:attrNameLst>
                                      </p:cBhvr>
                                    </p:set>
                                    <p:animEffect transition="in" filter="slide(fromBottom)">
                                      <p:cBhvr>
                                        <p:cTn id="17" dur="500"/>
                                        <p:tgtEl>
                                          <p:spTgt spid="131075">
                                            <p:txEl>
                                              <p:charRg st="4294967295" end="4294967295"/>
                                            </p:txEl>
                                          </p:spTgt>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31078">
                                            <p:txEl>
                                              <p:charRg st="4294967295" end="4294967295"/>
                                            </p:txEl>
                                          </p:spTgt>
                                        </p:tgtEl>
                                        <p:attrNameLst>
                                          <p:attrName>style.visibility</p:attrName>
                                        </p:attrNameLst>
                                      </p:cBhvr>
                                    </p:set>
                                    <p:animEffect transition="in" filter="slide(fromBottom)">
                                      <p:cBhvr>
                                        <p:cTn id="21" dur="500"/>
                                        <p:tgtEl>
                                          <p:spTgt spid="131078">
                                            <p:txEl>
                                              <p:charRg st="4294967295" end="429496729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31080">
                                            <p:txEl>
                                              <p:charRg st="4294967295" end="4294967295"/>
                                            </p:txEl>
                                          </p:spTgt>
                                        </p:tgtEl>
                                        <p:attrNameLst>
                                          <p:attrName>style.visibility</p:attrName>
                                        </p:attrNameLst>
                                      </p:cBhvr>
                                    </p:set>
                                    <p:anim calcmode="lin" valueType="num">
                                      <p:cBhvr>
                                        <p:cTn id="26" dur="500" fill="hold"/>
                                        <p:tgtEl>
                                          <p:spTgt spid="131080">
                                            <p:txEl>
                                              <p:charRg st="4294967295" end="4294967295"/>
                                            </p:txEl>
                                          </p:spTgt>
                                        </p:tgtEl>
                                        <p:attrNameLst>
                                          <p:attrName>ppt_x</p:attrName>
                                        </p:attrNameLst>
                                      </p:cBhvr>
                                      <p:tavLst>
                                        <p:tav tm="0">
                                          <p:val>
                                            <p:strVal val="0-#ppt_w/2"/>
                                          </p:val>
                                        </p:tav>
                                        <p:tav tm="100000">
                                          <p:val>
                                            <p:strVal val="#ppt_x"/>
                                          </p:val>
                                        </p:tav>
                                      </p:tavLst>
                                    </p:anim>
                                    <p:anim calcmode="lin" valueType="num">
                                      <p:cBhvr>
                                        <p:cTn id="27" dur="500" fill="hold"/>
                                        <p:tgtEl>
                                          <p:spTgt spid="13108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31081">
                                            <p:txEl>
                                              <p:charRg st="4294967295" end="4294967295"/>
                                            </p:txEl>
                                          </p:spTgt>
                                        </p:tgtEl>
                                        <p:attrNameLst>
                                          <p:attrName>style.visibility</p:attrName>
                                        </p:attrNameLst>
                                      </p:cBhvr>
                                    </p:set>
                                    <p:anim calcmode="lin" valueType="num">
                                      <p:cBhvr>
                                        <p:cTn id="32" dur="500" fill="hold"/>
                                        <p:tgtEl>
                                          <p:spTgt spid="131081">
                                            <p:txEl>
                                              <p:charRg st="4294967295" end="4294967295"/>
                                            </p:txEl>
                                          </p:spTgt>
                                        </p:tgtEl>
                                        <p:attrNameLst>
                                          <p:attrName>ppt_w</p:attrName>
                                        </p:attrNameLst>
                                      </p:cBhvr>
                                      <p:tavLst>
                                        <p:tav tm="0">
                                          <p:val>
                                            <p:fltVal val="0.0"/>
                                          </p:val>
                                        </p:tav>
                                        <p:tav tm="100000">
                                          <p:val>
                                            <p:strVal val="#ppt_w"/>
                                          </p:val>
                                        </p:tav>
                                      </p:tavLst>
                                    </p:anim>
                                    <p:anim calcmode="lin" valueType="num">
                                      <p:cBhvr>
                                        <p:cTn id="33" dur="500" fill="hold"/>
                                        <p:tgtEl>
                                          <p:spTgt spid="131081">
                                            <p:txEl>
                                              <p:charRg st="4294967295" end="4294967295"/>
                                            </p:txEl>
                                          </p:spTgt>
                                        </p:tgtEl>
                                        <p:attrNameLst>
                                          <p:attrName>ppt_h</p:attrName>
                                        </p:attrNameLst>
                                      </p:cBhvr>
                                      <p:tavLst>
                                        <p:tav tm="0">
                                          <p:val>
                                            <p:fltVal val="0.0"/>
                                          </p:val>
                                        </p:tav>
                                        <p:tav tm="100000">
                                          <p:val>
                                            <p:strVal val="#ppt_h"/>
                                          </p:val>
                                        </p:tav>
                                      </p:tavLst>
                                    </p:anim>
                                  </p:childTnLst>
                                </p:cTn>
                              </p:par>
                            </p:childTnLst>
                          </p:cTn>
                        </p:par>
                        <p:par>
                          <p:cTn id="34" fill="hold">
                            <p:stCondLst>
                              <p:cond delay="500"/>
                            </p:stCondLst>
                            <p:childTnLst>
                              <p:par>
                                <p:cTn id="35" presetID="16" presetClass="entr" presetSubtype="26" fill="hold" grpId="0" nodeType="afterEffect">
                                  <p:stCondLst>
                                    <p:cond delay="0"/>
                                  </p:stCondLst>
                                  <p:childTnLst>
                                    <p:set>
                                      <p:cBhvr>
                                        <p:cTn id="36" dur="1" fill="hold">
                                          <p:stCondLst>
                                            <p:cond delay="0"/>
                                          </p:stCondLst>
                                        </p:cTn>
                                        <p:tgtEl>
                                          <p:spTgt spid="131084">
                                            <p:txEl>
                                              <p:charRg st="4294967295" end="4294967295"/>
                                            </p:txEl>
                                          </p:spTgt>
                                        </p:tgtEl>
                                        <p:attrNameLst>
                                          <p:attrName>style.visibility</p:attrName>
                                        </p:attrNameLst>
                                      </p:cBhvr>
                                    </p:set>
                                    <p:animEffect transition="in" filter="barn(inHorizontal)">
                                      <p:cBhvr>
                                        <p:cTn id="37" dur="500"/>
                                        <p:tgtEl>
                                          <p:spTgt spid="131084">
                                            <p:txEl>
                                              <p:charRg st="4294967295" end="4294967295"/>
                                            </p:txEl>
                                          </p:spTgt>
                                        </p:tgtEl>
                                      </p:cBhvr>
                                    </p:animEffect>
                                  </p:childTnLst>
                                </p:cTn>
                              </p:par>
                            </p:childTnLst>
                          </p:cTn>
                        </p:par>
                        <p:par>
                          <p:cTn id="38" fill="hold">
                            <p:stCondLst>
                              <p:cond delay="1000"/>
                            </p:stCondLst>
                            <p:childTnLst>
                              <p:par>
                                <p:cTn id="39" presetID="23" presetClass="entr" presetSubtype="16" fill="hold" grpId="0" nodeType="afterEffect">
                                  <p:stCondLst>
                                    <p:cond delay="0"/>
                                  </p:stCondLst>
                                  <p:childTnLst>
                                    <p:set>
                                      <p:cBhvr>
                                        <p:cTn id="40" dur="1" fill="hold">
                                          <p:stCondLst>
                                            <p:cond delay="0"/>
                                          </p:stCondLst>
                                        </p:cTn>
                                        <p:tgtEl>
                                          <p:spTgt spid="131083">
                                            <p:txEl>
                                              <p:charRg st="4294967295" end="4294967295"/>
                                            </p:txEl>
                                          </p:spTgt>
                                        </p:tgtEl>
                                        <p:attrNameLst>
                                          <p:attrName>style.visibility</p:attrName>
                                        </p:attrNameLst>
                                      </p:cBhvr>
                                    </p:set>
                                    <p:anim calcmode="lin" valueType="num">
                                      <p:cBhvr>
                                        <p:cTn id="41" dur="500" fill="hold"/>
                                        <p:tgtEl>
                                          <p:spTgt spid="131083">
                                            <p:txEl>
                                              <p:charRg st="4294967295" end="4294967295"/>
                                            </p:txEl>
                                          </p:spTgt>
                                        </p:tgtEl>
                                        <p:attrNameLst>
                                          <p:attrName>ppt_w</p:attrName>
                                        </p:attrNameLst>
                                      </p:cBhvr>
                                      <p:tavLst>
                                        <p:tav tm="0">
                                          <p:val>
                                            <p:fltVal val="0.0"/>
                                          </p:val>
                                        </p:tav>
                                        <p:tav tm="100000">
                                          <p:val>
                                            <p:strVal val="#ppt_w"/>
                                          </p:val>
                                        </p:tav>
                                      </p:tavLst>
                                    </p:anim>
                                    <p:anim calcmode="lin" valueType="num">
                                      <p:cBhvr>
                                        <p:cTn id="42" dur="500" fill="hold"/>
                                        <p:tgtEl>
                                          <p:spTgt spid="131083">
                                            <p:txEl>
                                              <p:charRg st="4294967295" end="4294967295"/>
                                            </p:txEl>
                                          </p:spTgt>
                                        </p:tgtEl>
                                        <p:attrNameLst>
                                          <p:attrName>ppt_h</p:attrName>
                                        </p:attrNameLst>
                                      </p:cBhvr>
                                      <p:tavLst>
                                        <p:tav tm="0">
                                          <p:val>
                                            <p:fltVal val="0.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31082">
                                            <p:txEl>
                                              <p:charRg st="4294967295" end="4294967295"/>
                                            </p:txEl>
                                          </p:spTgt>
                                        </p:tgtEl>
                                        <p:attrNameLst>
                                          <p:attrName>style.visibility</p:attrName>
                                        </p:attrNameLst>
                                      </p:cBhvr>
                                    </p:set>
                                    <p:animEffect transition="in" filter="slide(fromBottom)">
                                      <p:cBhvr>
                                        <p:cTn id="47" dur="500"/>
                                        <p:tgtEl>
                                          <p:spTgt spid="13108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9" grpId="0" animBg="1" advAuto="0"/>
      <p:bldP spid="131075" grpId="0" animBg="1" advAuto="0"/>
      <p:bldP spid="131078" grpId="0" animBg="1" advAuto="0"/>
      <p:bldP spid="131080" grpId="0" animBg="1" advAuto="0"/>
      <p:bldP spid="131081" grpId="0" animBg="1" advAuto="0"/>
      <p:bldP spid="131084" grpId="0" animBg="1" advAuto="0"/>
      <p:bldP spid="131083" grpId="0" animBg="1" advAuto="0"/>
      <p:bldP spid="131082" grpId="0" animBg="1" advAuto="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32098" name="文本占位符 132097" descr="R96A0278"/>
          <p:cNvPicPr>
            <a:picLocks noChangeAspect="1"/>
          </p:cNvPicPr>
          <p:nvPr>
            <p:ph type="body" idx="1"/>
          </p:nvPr>
        </p:nvPicPr>
        <p:blipFill>
          <a:blip r:embed="rId1"/>
          <a:stretch>
            <a:fillRect/>
          </a:stretch>
        </p:blipFill>
        <p:spPr>
          <a:xfrm>
            <a:off x="3505200" y="685800"/>
            <a:ext cx="3978275" cy="4176713"/>
          </a:xfrm>
          <a:ln w="19050">
            <a:solidFill>
              <a:srgbClr val="00FF00"/>
            </a:solidFill>
            <a:miter/>
          </a:ln>
        </p:spPr>
      </p:pic>
      <p:sp>
        <p:nvSpPr>
          <p:cNvPr id="132099" name="矩形 132098"/>
          <p:cNvSpPr/>
          <p:nvPr/>
        </p:nvSpPr>
        <p:spPr>
          <a:xfrm>
            <a:off x="609600" y="5334000"/>
            <a:ext cx="5499100" cy="519113"/>
          </a:xfrm>
          <a:prstGeom prst="rect">
            <a:avLst/>
          </a:prstGeom>
          <a:noFill/>
          <a:ln w="9525">
            <a:noFill/>
          </a:ln>
        </p:spPr>
        <p:txBody>
          <a:bodyPr wrap="none" anchor="ctr" anchorCtr="0">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该电路具有或非逻辑功能</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即</a:t>
            </a:r>
            <a:endParaRPr lang="zh-CN" altLang="en-US" sz="2800">
              <a:latin typeface="黑体" panose="02010609060101010101" pitchFamily="2" charset="-122"/>
              <a:ea typeface="黑体" panose="02010609060101010101" pitchFamily="2" charset="-122"/>
            </a:endParaRPr>
          </a:p>
        </p:txBody>
      </p:sp>
      <p:grpSp>
        <p:nvGrpSpPr>
          <p:cNvPr id="132100" name="组合 132099"/>
          <p:cNvGrpSpPr/>
          <p:nvPr/>
        </p:nvGrpSpPr>
        <p:grpSpPr>
          <a:xfrm>
            <a:off x="6096000" y="5410200"/>
            <a:ext cx="1052513" cy="457200"/>
            <a:chOff x="3742" y="3813"/>
            <a:chExt cx="663" cy="288"/>
          </a:xfrm>
        </p:grpSpPr>
        <p:sp>
          <p:nvSpPr>
            <p:cNvPr id="132101" name="文本框 132100"/>
            <p:cNvSpPr txBox="1"/>
            <p:nvPr/>
          </p:nvSpPr>
          <p:spPr>
            <a:xfrm>
              <a:off x="3742" y="3813"/>
              <a:ext cx="363" cy="288"/>
            </a:xfrm>
            <a:prstGeom prst="rect">
              <a:avLst/>
            </a:prstGeom>
            <a:noFill/>
            <a:ln w="25400">
              <a:noFill/>
            </a:ln>
          </p:spPr>
          <p:txBody>
            <a:bodyPr wrap="none" anchor="t" anchorCtr="0"/>
            <a:p>
              <a:r>
                <a:rPr lang="en-US" altLang="zh-CN">
                  <a:latin typeface="Times New Roman" panose="02020603050405020304" pitchFamily="18" charset="0"/>
                </a:rPr>
                <a:t>Y=A+B</a:t>
              </a:r>
              <a:endParaRPr lang="en-US" altLang="zh-CN">
                <a:latin typeface="Times New Roman" panose="02020603050405020304" pitchFamily="18" charset="0"/>
              </a:endParaRPr>
            </a:p>
          </p:txBody>
        </p:sp>
        <p:sp>
          <p:nvSpPr>
            <p:cNvPr id="132102" name="直接连接符 132101"/>
            <p:cNvSpPr/>
            <p:nvPr/>
          </p:nvSpPr>
          <p:spPr>
            <a:xfrm>
              <a:off x="4042" y="3835"/>
              <a:ext cx="363" cy="3"/>
            </a:xfrm>
            <a:prstGeom prst="line">
              <a:avLst/>
            </a:prstGeom>
            <a:ln w="25400" cap="flat" cmpd="sng">
              <a:solidFill>
                <a:schemeClr val="tx1"/>
              </a:solidFill>
              <a:prstDash val="solid"/>
              <a:headEnd type="none" w="med" len="med"/>
              <a:tailEnd type="none" w="med" len="med"/>
            </a:ln>
          </p:spPr>
        </p:sp>
      </p:grpSp>
      <p:sp>
        <p:nvSpPr>
          <p:cNvPr id="132103" name="矩形 132102"/>
          <p:cNvSpPr/>
          <p:nvPr/>
        </p:nvSpPr>
        <p:spPr>
          <a:xfrm>
            <a:off x="228600" y="990600"/>
            <a:ext cx="3048000" cy="2870200"/>
          </a:xfrm>
          <a:prstGeom prst="rect">
            <a:avLst/>
          </a:prstGeom>
          <a:noFill/>
          <a:ln w="9525">
            <a:noFill/>
          </a:ln>
        </p:spPr>
        <p:txBody>
          <a:bodyPr>
            <a:spAutoFit/>
          </a:bodyPr>
          <a:p>
            <a:pPr>
              <a:lnSpc>
                <a:spcPct val="130000"/>
              </a:lnSpc>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当输入全为低电平，两个驱动管均截止，两个负载管均导通，输出为高电平。</a:t>
            </a:r>
            <a:endParaRPr lang="zh-CN" altLang="en-US" sz="2800" dirty="0">
              <a:latin typeface="Times New Roman" panose="02020603050405020304" pitchFamily="18" charset="0"/>
            </a:endParaRPr>
          </a:p>
        </p:txBody>
      </p:sp>
      <p:sp>
        <p:nvSpPr>
          <p:cNvPr id="132104" name="矩形 132103"/>
          <p:cNvSpPr/>
          <p:nvPr/>
        </p:nvSpPr>
        <p:spPr>
          <a:xfrm>
            <a:off x="3810000" y="1295400"/>
            <a:ext cx="361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dirty="0">
                <a:solidFill>
                  <a:schemeClr val="hlink"/>
                </a:solidFill>
                <a:latin typeface="Times New Roman" panose="02020603050405020304" pitchFamily="18" charset="0"/>
                <a:ea typeface="黑体" panose="02010609060101010101" pitchFamily="2" charset="-122"/>
              </a:rPr>
              <a:t>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32105" name="矩形 132104"/>
          <p:cNvSpPr/>
          <p:nvPr/>
        </p:nvSpPr>
        <p:spPr>
          <a:xfrm>
            <a:off x="3810000" y="2286000"/>
            <a:ext cx="361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dirty="0">
                <a:solidFill>
                  <a:schemeClr val="hlink"/>
                </a:solidFill>
                <a:latin typeface="Times New Roman" panose="02020603050405020304" pitchFamily="18" charset="0"/>
                <a:ea typeface="黑体" panose="02010609060101010101" pitchFamily="2" charset="-122"/>
              </a:rPr>
              <a:t>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32106" name="矩形 132105"/>
          <p:cNvSpPr/>
          <p:nvPr/>
        </p:nvSpPr>
        <p:spPr>
          <a:xfrm>
            <a:off x="6553200" y="3352800"/>
            <a:ext cx="895350" cy="733425"/>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截止</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32107" name="矩形 132106"/>
          <p:cNvSpPr/>
          <p:nvPr/>
        </p:nvSpPr>
        <p:spPr>
          <a:xfrm>
            <a:off x="6400800" y="1676400"/>
            <a:ext cx="8953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solidFill>
                  <a:schemeClr val="hlink"/>
                </a:solidFill>
                <a:latin typeface="Times New Roman" panose="02020603050405020304" pitchFamily="18" charset="0"/>
                <a:ea typeface="黑体" panose="02010609060101010101" pitchFamily="2" charset="-122"/>
              </a:rPr>
              <a:t>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sp>
        <p:nvSpPr>
          <p:cNvPr id="132108" name="矩形 132107"/>
          <p:cNvSpPr/>
          <p:nvPr/>
        </p:nvSpPr>
        <p:spPr>
          <a:xfrm>
            <a:off x="7086600" y="2819400"/>
            <a:ext cx="361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b="1" dirty="0">
                <a:solidFill>
                  <a:schemeClr val="hlink"/>
                </a:solidFill>
                <a:latin typeface="Times New Roman" panose="02020603050405020304" pitchFamily="18" charset="0"/>
                <a:ea typeface="黑体" panose="02010609060101010101" pitchFamily="2" charset="-122"/>
              </a:rPr>
              <a:t>1</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2103">
                                            <p:txEl>
                                              <p:charRg st="4294967295" end="4294967295"/>
                                            </p:txEl>
                                          </p:spTgt>
                                        </p:tgtEl>
                                        <p:attrNameLst>
                                          <p:attrName>style.visibility</p:attrName>
                                        </p:attrNameLst>
                                      </p:cBhvr>
                                    </p:set>
                                    <p:anim calcmode="lin" valueType="num">
                                      <p:cBhvr>
                                        <p:cTn id="7" dur="500" fill="hold"/>
                                        <p:tgtEl>
                                          <p:spTgt spid="132103">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13210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2104">
                                            <p:txEl>
                                              <p:charRg st="4294967295" end="4294967295"/>
                                            </p:txEl>
                                          </p:spTgt>
                                        </p:tgtEl>
                                        <p:attrNameLst>
                                          <p:attrName>style.visibility</p:attrName>
                                        </p:attrNameLst>
                                      </p:cBhvr>
                                    </p:set>
                                    <p:anim calcmode="lin" valueType="num">
                                      <p:cBhvr>
                                        <p:cTn id="13" dur="500" fill="hold"/>
                                        <p:tgtEl>
                                          <p:spTgt spid="132104">
                                            <p:txEl>
                                              <p:charRg st="4294967295" end="4294967295"/>
                                            </p:txEl>
                                          </p:spTgt>
                                        </p:tgtEl>
                                        <p:attrNameLst>
                                          <p:attrName>ppt_w</p:attrName>
                                        </p:attrNameLst>
                                      </p:cBhvr>
                                      <p:tavLst>
                                        <p:tav tm="0">
                                          <p:val>
                                            <p:fltVal val="0.0"/>
                                          </p:val>
                                        </p:tav>
                                        <p:tav tm="100000">
                                          <p:val>
                                            <p:strVal val="#ppt_w"/>
                                          </p:val>
                                        </p:tav>
                                      </p:tavLst>
                                    </p:anim>
                                    <p:anim calcmode="lin" valueType="num">
                                      <p:cBhvr>
                                        <p:cTn id="14" dur="500" fill="hold"/>
                                        <p:tgtEl>
                                          <p:spTgt spid="132104">
                                            <p:txEl>
                                              <p:charRg st="4294967295" end="4294967295"/>
                                            </p:txEl>
                                          </p:spTgt>
                                        </p:tgtEl>
                                        <p:attrNameLst>
                                          <p:attrName>ppt_h</p:attrName>
                                        </p:attrNameLst>
                                      </p:cBhvr>
                                      <p:tavLst>
                                        <p:tav tm="0">
                                          <p:val>
                                            <p:fltVal val="0.0"/>
                                          </p:val>
                                        </p:tav>
                                        <p:tav tm="100000">
                                          <p:val>
                                            <p:strVal val="#ppt_h"/>
                                          </p:val>
                                        </p:tav>
                                      </p:tavLst>
                                    </p:anim>
                                  </p:childTnLst>
                                </p:cTn>
                              </p:par>
                            </p:childTnLst>
                          </p:cTn>
                        </p:par>
                        <p:par>
                          <p:cTn id="15" fill="hold">
                            <p:stCondLst>
                              <p:cond delay="500"/>
                            </p:stCondLst>
                            <p:childTnLst>
                              <p:par>
                                <p:cTn id="16" presetID="16" presetClass="entr" presetSubtype="26" fill="hold" grpId="0" nodeType="afterEffect">
                                  <p:stCondLst>
                                    <p:cond delay="0"/>
                                  </p:stCondLst>
                                  <p:childTnLst>
                                    <p:set>
                                      <p:cBhvr>
                                        <p:cTn id="17" dur="1" fill="hold">
                                          <p:stCondLst>
                                            <p:cond delay="0"/>
                                          </p:stCondLst>
                                        </p:cTn>
                                        <p:tgtEl>
                                          <p:spTgt spid="132105">
                                            <p:txEl>
                                              <p:charRg st="4294967295" end="4294967295"/>
                                            </p:txEl>
                                          </p:spTgt>
                                        </p:tgtEl>
                                        <p:attrNameLst>
                                          <p:attrName>style.visibility</p:attrName>
                                        </p:attrNameLst>
                                      </p:cBhvr>
                                    </p:set>
                                    <p:animEffect transition="in" filter="barn(inHorizontal)">
                                      <p:cBhvr>
                                        <p:cTn id="18" dur="500"/>
                                        <p:tgtEl>
                                          <p:spTgt spid="132105">
                                            <p:txEl>
                                              <p:charRg st="4294967295" end="4294967295"/>
                                            </p:txEl>
                                          </p:spTgt>
                                        </p:tgtEl>
                                      </p:cBhvr>
                                    </p:animEffect>
                                  </p:childTnLst>
                                </p:cTn>
                              </p:par>
                            </p:childTnLst>
                          </p:cTn>
                        </p:par>
                        <p:par>
                          <p:cTn id="19" fill="hold">
                            <p:stCondLst>
                              <p:cond delay="1000"/>
                            </p:stCondLst>
                            <p:childTnLst>
                              <p:par>
                                <p:cTn id="20" presetID="16" presetClass="entr" presetSubtype="42" fill="hold" grpId="0" nodeType="afterEffect">
                                  <p:stCondLst>
                                    <p:cond delay="0"/>
                                  </p:stCondLst>
                                  <p:childTnLst>
                                    <p:set>
                                      <p:cBhvr>
                                        <p:cTn id="21" dur="1" fill="hold">
                                          <p:stCondLst>
                                            <p:cond delay="0"/>
                                          </p:stCondLst>
                                        </p:cTn>
                                        <p:tgtEl>
                                          <p:spTgt spid="132106">
                                            <p:txEl>
                                              <p:charRg st="4294967295" end="4294967295"/>
                                            </p:txEl>
                                          </p:spTgt>
                                        </p:tgtEl>
                                        <p:attrNameLst>
                                          <p:attrName>style.visibility</p:attrName>
                                        </p:attrNameLst>
                                      </p:cBhvr>
                                    </p:set>
                                    <p:animEffect transition="in" filter="barn(outHorizontal)">
                                      <p:cBhvr>
                                        <p:cTn id="22" dur="500"/>
                                        <p:tgtEl>
                                          <p:spTgt spid="132106">
                                            <p:txEl>
                                              <p:charRg st="4294967295" end="4294967295"/>
                                            </p:txEl>
                                          </p:spTgt>
                                        </p:tgtEl>
                                      </p:cBhvr>
                                    </p:animEffect>
                                  </p:childTnLst>
                                </p:cTn>
                              </p:par>
                            </p:childTnLst>
                          </p:cTn>
                        </p:par>
                        <p:par>
                          <p:cTn id="23" fill="hold">
                            <p:stCondLst>
                              <p:cond delay="1500"/>
                            </p:stCondLst>
                            <p:childTnLst>
                              <p:par>
                                <p:cTn id="24" presetID="16" presetClass="entr" presetSubtype="42" fill="hold" grpId="0" nodeType="afterEffect">
                                  <p:stCondLst>
                                    <p:cond delay="0"/>
                                  </p:stCondLst>
                                  <p:childTnLst>
                                    <p:set>
                                      <p:cBhvr>
                                        <p:cTn id="25" dur="1" fill="hold">
                                          <p:stCondLst>
                                            <p:cond delay="0"/>
                                          </p:stCondLst>
                                        </p:cTn>
                                        <p:tgtEl>
                                          <p:spTgt spid="132107">
                                            <p:txEl>
                                              <p:charRg st="4294967295" end="4294967295"/>
                                            </p:txEl>
                                          </p:spTgt>
                                        </p:tgtEl>
                                        <p:attrNameLst>
                                          <p:attrName>style.visibility</p:attrName>
                                        </p:attrNameLst>
                                      </p:cBhvr>
                                    </p:set>
                                    <p:animEffect transition="in" filter="barn(outHorizontal)">
                                      <p:cBhvr>
                                        <p:cTn id="26" dur="500"/>
                                        <p:tgtEl>
                                          <p:spTgt spid="132107">
                                            <p:txEl>
                                              <p:charRg st="4294967295" end="4294967295"/>
                                            </p:txEl>
                                          </p:spTgt>
                                        </p:tgtEl>
                                      </p:cBhvr>
                                    </p:animEffect>
                                  </p:childTnLst>
                                </p:cTn>
                              </p:par>
                            </p:childTnLst>
                          </p:cTn>
                        </p:par>
                        <p:par>
                          <p:cTn id="27" fill="hold">
                            <p:stCondLst>
                              <p:cond delay="2000"/>
                            </p:stCondLst>
                            <p:childTnLst>
                              <p:par>
                                <p:cTn id="28" presetID="16" presetClass="entr" presetSubtype="42" fill="hold" grpId="0" nodeType="afterEffect">
                                  <p:stCondLst>
                                    <p:cond delay="0"/>
                                  </p:stCondLst>
                                  <p:childTnLst>
                                    <p:set>
                                      <p:cBhvr>
                                        <p:cTn id="29" dur="1" fill="hold">
                                          <p:stCondLst>
                                            <p:cond delay="0"/>
                                          </p:stCondLst>
                                        </p:cTn>
                                        <p:tgtEl>
                                          <p:spTgt spid="132108">
                                            <p:txEl>
                                              <p:charRg st="4294967295" end="4294967295"/>
                                            </p:txEl>
                                          </p:spTgt>
                                        </p:tgtEl>
                                        <p:attrNameLst>
                                          <p:attrName>style.visibility</p:attrName>
                                        </p:attrNameLst>
                                      </p:cBhvr>
                                    </p:set>
                                    <p:animEffect transition="in" filter="barn(outHorizontal)">
                                      <p:cBhvr>
                                        <p:cTn id="30" dur="500"/>
                                        <p:tgtEl>
                                          <p:spTgt spid="132108">
                                            <p:txEl>
                                              <p:charRg st="4294967295" end="429496729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2099">
                                            <p:txEl>
                                              <p:charRg st="4294967295" end="4294967295"/>
                                            </p:txEl>
                                          </p:spTgt>
                                        </p:tgtEl>
                                        <p:attrNameLst>
                                          <p:attrName>style.visibility</p:attrName>
                                        </p:attrNameLst>
                                      </p:cBhvr>
                                    </p:set>
                                    <p:anim calcmode="lin" valueType="num">
                                      <p:cBhvr>
                                        <p:cTn id="35" dur="500" fill="hold"/>
                                        <p:tgtEl>
                                          <p:spTgt spid="132099">
                                            <p:txEl>
                                              <p:charRg st="4294967295" end="4294967295"/>
                                            </p:txEl>
                                          </p:spTgt>
                                        </p:tgtEl>
                                        <p:attrNameLst>
                                          <p:attrName>ppt_x</p:attrName>
                                        </p:attrNameLst>
                                      </p:cBhvr>
                                      <p:tavLst>
                                        <p:tav tm="0">
                                          <p:val>
                                            <p:strVal val="#ppt_x"/>
                                          </p:val>
                                        </p:tav>
                                        <p:tav tm="100000">
                                          <p:val>
                                            <p:strVal val="#ppt_x"/>
                                          </p:val>
                                        </p:tav>
                                      </p:tavLst>
                                    </p:anim>
                                    <p:anim calcmode="lin" valueType="num">
                                      <p:cBhvr>
                                        <p:cTn id="36" dur="500" fill="hold"/>
                                        <p:tgtEl>
                                          <p:spTgt spid="132099">
                                            <p:txEl>
                                              <p:charRg st="4294967295" end="4294967295"/>
                                            </p:txEl>
                                          </p:spTgt>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4" fill="hold" nodeType="afterEffect">
                                  <p:stCondLst>
                                    <p:cond delay="0"/>
                                  </p:stCondLst>
                                  <p:childTnLst>
                                    <p:set>
                                      <p:cBhvr>
                                        <p:cTn id="39" dur="1" fill="hold">
                                          <p:stCondLst>
                                            <p:cond delay="0"/>
                                          </p:stCondLst>
                                        </p:cTn>
                                        <p:tgtEl>
                                          <p:spTgt spid="132100"/>
                                        </p:tgtEl>
                                        <p:attrNameLst>
                                          <p:attrName>style.visibility</p:attrName>
                                        </p:attrNameLst>
                                      </p:cBhvr>
                                    </p:set>
                                    <p:anim calcmode="lin" valueType="num">
                                      <p:cBhvr>
                                        <p:cTn id="40" dur="500" fill="hold"/>
                                        <p:tgtEl>
                                          <p:spTgt spid="132100"/>
                                        </p:tgtEl>
                                        <p:attrNameLst>
                                          <p:attrName>ppt_x</p:attrName>
                                        </p:attrNameLst>
                                      </p:cBhvr>
                                      <p:tavLst>
                                        <p:tav tm="0">
                                          <p:val>
                                            <p:strVal val="#ppt_x"/>
                                          </p:val>
                                        </p:tav>
                                        <p:tav tm="100000">
                                          <p:val>
                                            <p:strVal val="#ppt_x"/>
                                          </p:val>
                                        </p:tav>
                                      </p:tavLst>
                                    </p:anim>
                                    <p:anim calcmode="lin" valueType="num">
                                      <p:cBhvr>
                                        <p:cTn id="41" dur="500" fill="hold"/>
                                        <p:tgtEl>
                                          <p:spTgt spid="132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3" grpId="0" animBg="1" advAuto="0"/>
      <p:bldP spid="132104" grpId="0" animBg="1" advAuto="0"/>
      <p:bldP spid="132105" grpId="0" animBg="1" advAuto="0"/>
      <p:bldP spid="132106" grpId="0" animBg="1" advAuto="0"/>
      <p:bldP spid="132107" grpId="0" animBg="1" advAuto="0"/>
      <p:bldP spid="132108" grpId="0" animBg="1" advAuto="0"/>
      <p:bldP spid="132099" grpId="0" animBg="1" advAuto="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33122" name="图片 133121" descr="R96A0279"/>
          <p:cNvPicPr>
            <a:picLocks noChangeAspect="1"/>
          </p:cNvPicPr>
          <p:nvPr/>
        </p:nvPicPr>
        <p:blipFill>
          <a:blip r:embed="rId1"/>
          <a:stretch>
            <a:fillRect/>
          </a:stretch>
        </p:blipFill>
        <p:spPr>
          <a:xfrm>
            <a:off x="685800" y="990600"/>
            <a:ext cx="4043363" cy="4327525"/>
          </a:xfrm>
          <a:prstGeom prst="rect">
            <a:avLst/>
          </a:prstGeom>
          <a:noFill/>
          <a:ln w="19050" cap="flat" cmpd="sng">
            <a:solidFill>
              <a:srgbClr val="00FF00"/>
            </a:solidFill>
            <a:prstDash val="solid"/>
            <a:miter/>
            <a:headEnd type="none" w="med" len="med"/>
            <a:tailEnd type="none" w="med" len="med"/>
          </a:ln>
        </p:spPr>
      </p:pic>
      <p:sp>
        <p:nvSpPr>
          <p:cNvPr id="133123" name="矩形 133122"/>
          <p:cNvSpPr/>
          <p:nvPr/>
        </p:nvSpPr>
        <p:spPr>
          <a:xfrm>
            <a:off x="1143000" y="5377815"/>
            <a:ext cx="3035300" cy="521970"/>
          </a:xfrm>
          <a:prstGeom prst="rect">
            <a:avLst/>
          </a:prstGeom>
          <a:noFill/>
          <a:ln w="9525">
            <a:noFill/>
          </a:ln>
        </p:spPr>
        <p:txBody>
          <a:bodyPr wrap="none" anchor="ctr" anchorCtr="0">
            <a:spAutoFit/>
          </a:bodyPr>
          <a:p>
            <a:r>
              <a:rPr lang="zh-CN" altLang="en-US">
                <a:latin typeface="Times New Roman" panose="02020603050405020304" pitchFamily="18" charset="0"/>
                <a:ea typeface="黑体" panose="02010609060101010101" pitchFamily="2" charset="-122"/>
                <a:cs typeface="Times New Roman" panose="02020603050405020304" pitchFamily="18" charset="0"/>
              </a:rPr>
              <a:t>图</a:t>
            </a:r>
            <a:r>
              <a:rPr lang="en-US" altLang="zh-CN">
                <a:latin typeface="Times New Roman" panose="02020603050405020304" pitchFamily="18" charset="0"/>
                <a:ea typeface="黑体" panose="02010609060101010101" pitchFamily="2" charset="-122"/>
                <a:cs typeface="Times New Roman" panose="02020603050405020304" pitchFamily="18" charset="0"/>
              </a:rPr>
              <a:t>   CMOS</a:t>
            </a:r>
            <a:r>
              <a:rPr lang="zh-CN" altLang="en-US" dirty="0">
                <a:latin typeface="Times New Roman" panose="02020603050405020304" pitchFamily="18" charset="0"/>
                <a:ea typeface="黑体" panose="02010609060101010101" pitchFamily="2" charset="-122"/>
                <a:cs typeface="Times New Roman" panose="02020603050405020304" pitchFamily="18" charset="0"/>
              </a:rPr>
              <a:t>与非门</a:t>
            </a:r>
            <a:r>
              <a:rPr lang="zh-CN" altLang="en-US" dirty="0">
                <a:latin typeface="Times New Roman" panose="02020603050405020304" pitchFamily="18" charset="0"/>
                <a:cs typeface="Times New Roman" panose="02020603050405020304" pitchFamily="18" charset="0"/>
              </a:rPr>
              <a:t> </a:t>
            </a:r>
            <a:endParaRPr lang="zh-CN" altLang="en-US" dirty="0">
              <a:latin typeface="Times New Roman" panose="02020603050405020304" pitchFamily="18" charset="0"/>
              <a:cs typeface="Times New Roman" panose="02020603050405020304" pitchFamily="18" charset="0"/>
            </a:endParaRPr>
          </a:p>
        </p:txBody>
      </p:sp>
      <p:sp>
        <p:nvSpPr>
          <p:cNvPr id="133124" name="矩形 133123"/>
          <p:cNvSpPr/>
          <p:nvPr/>
        </p:nvSpPr>
        <p:spPr>
          <a:xfrm>
            <a:off x="609600" y="5791200"/>
            <a:ext cx="7391400" cy="519113"/>
          </a:xfrm>
          <a:prstGeom prst="rect">
            <a:avLst/>
          </a:prstGeom>
          <a:noFill/>
          <a:ln w="9525">
            <a:noFill/>
          </a:ln>
        </p:spPr>
        <p:txBody>
          <a:bodyPr anchor="ctr" anchorCtr="0">
            <a:spAutoFit/>
          </a:bodyPr>
          <a:p>
            <a:r>
              <a:rPr lang="zh-CN" altLang="en-US" sz="2800" dirty="0">
                <a:latin typeface="黑体" panose="02010609060101010101" pitchFamily="2" charset="-122"/>
                <a:ea typeface="黑体" panose="02010609060101010101" pitchFamily="2" charset="-122"/>
              </a:rPr>
              <a:t>该电路具有与非逻辑功能，即 </a:t>
            </a:r>
            <a:endParaRPr lang="zh-CN" altLang="en-US" sz="2800" dirty="0">
              <a:latin typeface="黑体" panose="02010609060101010101" pitchFamily="2" charset="-122"/>
              <a:ea typeface="黑体" panose="02010609060101010101" pitchFamily="2" charset="-122"/>
            </a:endParaRPr>
          </a:p>
        </p:txBody>
      </p:sp>
      <p:grpSp>
        <p:nvGrpSpPr>
          <p:cNvPr id="133125" name="组合 133124"/>
          <p:cNvGrpSpPr/>
          <p:nvPr/>
        </p:nvGrpSpPr>
        <p:grpSpPr>
          <a:xfrm>
            <a:off x="5334000" y="5867400"/>
            <a:ext cx="865188" cy="457200"/>
            <a:chOff x="4694" y="2931"/>
            <a:chExt cx="545" cy="288"/>
          </a:xfrm>
        </p:grpSpPr>
        <p:sp>
          <p:nvSpPr>
            <p:cNvPr id="133126" name="文本框 133125"/>
            <p:cNvSpPr txBox="1"/>
            <p:nvPr/>
          </p:nvSpPr>
          <p:spPr>
            <a:xfrm>
              <a:off x="4694" y="2931"/>
              <a:ext cx="238" cy="288"/>
            </a:xfrm>
            <a:prstGeom prst="rect">
              <a:avLst/>
            </a:prstGeom>
            <a:noFill/>
            <a:ln w="25400">
              <a:noFill/>
            </a:ln>
          </p:spPr>
          <p:txBody>
            <a:bodyPr wrap="none" anchor="t" anchorCtr="0"/>
            <a:p>
              <a:r>
                <a:rPr lang="en-US" altLang="zh-CN">
                  <a:latin typeface="Times New Roman" panose="02020603050405020304" pitchFamily="18" charset="0"/>
                </a:rPr>
                <a:t>Y=AB</a:t>
              </a:r>
              <a:endParaRPr lang="en-US" altLang="zh-CN">
                <a:latin typeface="Times New Roman" panose="02020603050405020304" pitchFamily="18" charset="0"/>
              </a:endParaRPr>
            </a:p>
          </p:txBody>
        </p:sp>
        <p:sp>
          <p:nvSpPr>
            <p:cNvPr id="133127" name="直接连接符 133126"/>
            <p:cNvSpPr/>
            <p:nvPr/>
          </p:nvSpPr>
          <p:spPr>
            <a:xfrm>
              <a:off x="5001" y="2953"/>
              <a:ext cx="238" cy="3"/>
            </a:xfrm>
            <a:prstGeom prst="line">
              <a:avLst/>
            </a:prstGeom>
            <a:ln w="25400" cap="flat" cmpd="sng">
              <a:solidFill>
                <a:schemeClr val="tx1"/>
              </a:solidFill>
              <a:prstDash val="solid"/>
              <a:headEnd type="none" w="med" len="med"/>
              <a:tailEnd type="none" w="med" len="med"/>
            </a:ln>
          </p:spPr>
        </p:sp>
      </p:grpSp>
      <p:sp>
        <p:nvSpPr>
          <p:cNvPr id="133128" name="矩形 133127"/>
          <p:cNvSpPr/>
          <p:nvPr/>
        </p:nvSpPr>
        <p:spPr>
          <a:xfrm>
            <a:off x="762000" y="304800"/>
            <a:ext cx="2970213" cy="519113"/>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en-US" altLang="zh-CN" sz="2800" dirty="0">
                <a:solidFill>
                  <a:schemeClr val="accent1"/>
                </a:solidFill>
                <a:latin typeface="Times New Roman" panose="02020603050405020304" pitchFamily="18" charset="0"/>
                <a:ea typeface="黑体" panose="02010609060101010101" pitchFamily="2" charset="-122"/>
              </a:rPr>
              <a:t>2</a:t>
            </a:r>
            <a:r>
              <a:rPr lang="zh-CN" altLang="en-US" sz="2800" dirty="0">
                <a:solidFill>
                  <a:schemeClr val="accent1"/>
                </a:solidFill>
                <a:latin typeface="Times New Roman" panose="02020603050405020304" pitchFamily="18" charset="0"/>
                <a:ea typeface="黑体" panose="02010609060101010101" pitchFamily="2" charset="-122"/>
              </a:rPr>
              <a:t>．  </a:t>
            </a:r>
            <a:r>
              <a:rPr lang="en-US" altLang="zh-CN" sz="2800">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Times New Roman" panose="02020603050405020304" pitchFamily="18" charset="0"/>
                <a:ea typeface="黑体" panose="02010609060101010101" pitchFamily="2" charset="-122"/>
              </a:rPr>
              <a:t>与非门</a:t>
            </a:r>
            <a:endParaRPr lang="zh-CN" altLang="en-US" sz="2800" dirty="0">
              <a:solidFill>
                <a:schemeClr val="accent1"/>
              </a:solidFill>
              <a:latin typeface="Times New Roman" panose="02020603050405020304" pitchFamily="18" charset="0"/>
              <a:ea typeface="黑体" panose="02010609060101010101" pitchFamily="2" charset="-122"/>
            </a:endParaRPr>
          </a:p>
        </p:txBody>
      </p:sp>
      <p:sp>
        <p:nvSpPr>
          <p:cNvPr id="133129" name="矩形 133128"/>
          <p:cNvSpPr/>
          <p:nvPr/>
        </p:nvSpPr>
        <p:spPr>
          <a:xfrm>
            <a:off x="4876800" y="1524000"/>
            <a:ext cx="2935288" cy="946150"/>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负载管并联</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（并联开关）</a:t>
            </a:r>
            <a:endParaRPr lang="zh-CN" altLang="en-US" sz="2800" dirty="0">
              <a:latin typeface="黑体" panose="02010609060101010101" pitchFamily="2" charset="-122"/>
              <a:ea typeface="黑体" panose="02010609060101010101" pitchFamily="2" charset="-122"/>
            </a:endParaRPr>
          </a:p>
        </p:txBody>
      </p:sp>
      <p:sp>
        <p:nvSpPr>
          <p:cNvPr id="133130" name="矩形 133129"/>
          <p:cNvSpPr/>
          <p:nvPr/>
        </p:nvSpPr>
        <p:spPr>
          <a:xfrm>
            <a:off x="4876800" y="3429000"/>
            <a:ext cx="2317750" cy="946150"/>
          </a:xfrm>
          <a:prstGeom prst="rect">
            <a:avLst/>
          </a:prstGeom>
          <a:noFill/>
          <a:ln w="9525">
            <a:noFill/>
          </a:ln>
        </p:spPr>
        <p:txBody>
          <a:bodyPr wrap="none" anchor="t" anchorCtr="0">
            <a:spAutoFit/>
          </a:bodyPr>
          <a:p>
            <a:pPr>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驱动管串联</a:t>
            </a:r>
            <a:endParaRPr lang="zh-CN" altLang="en-US" sz="2800" dirty="0">
              <a:latin typeface="黑体" panose="02010609060101010101" pitchFamily="2" charset="-122"/>
              <a:ea typeface="黑体" panose="02010609060101010101" pitchFamily="2" charset="-122"/>
            </a:endParaRPr>
          </a:p>
          <a:p>
            <a:pPr>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（串联开关）</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33122"/>
                                        </p:tgtEl>
                                        <p:attrNameLst>
                                          <p:attrName>style.visibility</p:attrName>
                                        </p:attrNameLst>
                                      </p:cBhvr>
                                    </p:set>
                                    <p:animEffect transition="in" filter="checkerboard(across)">
                                      <p:cBhvr>
                                        <p:cTn id="7" dur="500"/>
                                        <p:tgtEl>
                                          <p:spTgt spid="13312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3123">
                                            <p:txEl>
                                              <p:charRg st="4294967295" end="4294967295"/>
                                            </p:txEl>
                                          </p:spTgt>
                                        </p:tgtEl>
                                        <p:attrNameLst>
                                          <p:attrName>style.visibility</p:attrName>
                                        </p:attrNameLst>
                                      </p:cBhvr>
                                    </p:set>
                                    <p:anim calcmode="lin" valueType="num">
                                      <p:cBhvr>
                                        <p:cTn id="11" dur="500" fill="hold"/>
                                        <p:tgtEl>
                                          <p:spTgt spid="133123">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33123">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33129">
                                            <p:txEl>
                                              <p:charRg st="4294967295" end="4294967295"/>
                                            </p:txEl>
                                          </p:spTgt>
                                        </p:tgtEl>
                                        <p:attrNameLst>
                                          <p:attrName>style.visibility</p:attrName>
                                        </p:attrNameLst>
                                      </p:cBhvr>
                                    </p:set>
                                    <p:animEffect transition="in" filter="barn(inHorizontal)">
                                      <p:cBhvr>
                                        <p:cTn id="17" dur="500"/>
                                        <p:tgtEl>
                                          <p:spTgt spid="133129">
                                            <p:txEl>
                                              <p:charRg st="4294967295" end="4294967295"/>
                                            </p:txEl>
                                          </p:spTgt>
                                        </p:tgtEl>
                                      </p:cBhvr>
                                    </p:animEffect>
                                  </p:childTnLst>
                                </p:cTn>
                              </p:par>
                            </p:childTnLst>
                          </p:cTn>
                        </p:par>
                        <p:par>
                          <p:cTn id="18" fill="hold">
                            <p:stCondLst>
                              <p:cond delay="500"/>
                            </p:stCondLst>
                            <p:childTnLst>
                              <p:par>
                                <p:cTn id="19" presetID="16" presetClass="entr" presetSubtype="42" fill="hold" grpId="0" nodeType="afterEffect">
                                  <p:stCondLst>
                                    <p:cond delay="0"/>
                                  </p:stCondLst>
                                  <p:childTnLst>
                                    <p:set>
                                      <p:cBhvr>
                                        <p:cTn id="20" dur="1" fill="hold">
                                          <p:stCondLst>
                                            <p:cond delay="0"/>
                                          </p:stCondLst>
                                        </p:cTn>
                                        <p:tgtEl>
                                          <p:spTgt spid="133130">
                                            <p:txEl>
                                              <p:charRg st="4294967295" end="4294967295"/>
                                            </p:txEl>
                                          </p:spTgt>
                                        </p:tgtEl>
                                        <p:attrNameLst>
                                          <p:attrName>style.visibility</p:attrName>
                                        </p:attrNameLst>
                                      </p:cBhvr>
                                    </p:set>
                                    <p:animEffect transition="in" filter="barn(outHorizontal)">
                                      <p:cBhvr>
                                        <p:cTn id="21" dur="500"/>
                                        <p:tgtEl>
                                          <p:spTgt spid="133130">
                                            <p:txEl>
                                              <p:charRg st="4294967295" end="429496729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3124">
                                            <p:txEl>
                                              <p:charRg st="4294967295" end="4294967295"/>
                                            </p:txEl>
                                          </p:spTgt>
                                        </p:tgtEl>
                                        <p:attrNameLst>
                                          <p:attrName>style.visibility</p:attrName>
                                        </p:attrNameLst>
                                      </p:cBhvr>
                                    </p:set>
                                    <p:anim calcmode="lin" valueType="num">
                                      <p:cBhvr>
                                        <p:cTn id="26" dur="500" fill="hold"/>
                                        <p:tgtEl>
                                          <p:spTgt spid="133124">
                                            <p:txEl>
                                              <p:charRg st="4294967295" end="4294967295"/>
                                            </p:txEl>
                                          </p:spTgt>
                                        </p:tgtEl>
                                        <p:attrNameLst>
                                          <p:attrName>ppt_x</p:attrName>
                                        </p:attrNameLst>
                                      </p:cBhvr>
                                      <p:tavLst>
                                        <p:tav tm="0">
                                          <p:val>
                                            <p:strVal val="#ppt_x"/>
                                          </p:val>
                                        </p:tav>
                                        <p:tav tm="100000">
                                          <p:val>
                                            <p:strVal val="#ppt_x"/>
                                          </p:val>
                                        </p:tav>
                                      </p:tavLst>
                                    </p:anim>
                                    <p:anim calcmode="lin" valueType="num">
                                      <p:cBhvr>
                                        <p:cTn id="27" dur="500" fill="hold"/>
                                        <p:tgtEl>
                                          <p:spTgt spid="133124">
                                            <p:txEl>
                                              <p:charRg st="4294967295" end="4294967295"/>
                                            </p:txEl>
                                          </p:spTgt>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4" fill="hold" nodeType="afterEffect">
                                  <p:stCondLst>
                                    <p:cond delay="0"/>
                                  </p:stCondLst>
                                  <p:childTnLst>
                                    <p:set>
                                      <p:cBhvr>
                                        <p:cTn id="30" dur="1" fill="hold">
                                          <p:stCondLst>
                                            <p:cond delay="0"/>
                                          </p:stCondLst>
                                        </p:cTn>
                                        <p:tgtEl>
                                          <p:spTgt spid="133125"/>
                                        </p:tgtEl>
                                        <p:attrNameLst>
                                          <p:attrName>style.visibility</p:attrName>
                                        </p:attrNameLst>
                                      </p:cBhvr>
                                    </p:set>
                                    <p:anim calcmode="lin" valueType="num">
                                      <p:cBhvr>
                                        <p:cTn id="31" dur="500" fill="hold"/>
                                        <p:tgtEl>
                                          <p:spTgt spid="133125"/>
                                        </p:tgtEl>
                                        <p:attrNameLst>
                                          <p:attrName>ppt_x</p:attrName>
                                        </p:attrNameLst>
                                      </p:cBhvr>
                                      <p:tavLst>
                                        <p:tav tm="0">
                                          <p:val>
                                            <p:strVal val="#ppt_x"/>
                                          </p:val>
                                        </p:tav>
                                        <p:tav tm="100000">
                                          <p:val>
                                            <p:strVal val="#ppt_x"/>
                                          </p:val>
                                        </p:tav>
                                      </p:tavLst>
                                    </p:anim>
                                    <p:anim calcmode="lin" valueType="num">
                                      <p:cBhvr>
                                        <p:cTn id="32" dur="500" fill="hold"/>
                                        <p:tgtEl>
                                          <p:spTgt spid="133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animBg="1" advAuto="0"/>
      <p:bldP spid="133129" grpId="0" animBg="1" advAuto="0"/>
      <p:bldP spid="133130" grpId="0" animBg="1" advAuto="0"/>
      <p:bldP spid="133124" grpId="0" animBg="1" advAuto="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134146" name="组合 134145"/>
          <p:cNvGrpSpPr/>
          <p:nvPr/>
        </p:nvGrpSpPr>
        <p:grpSpPr>
          <a:xfrm>
            <a:off x="533400" y="762000"/>
            <a:ext cx="7543800" cy="1971675"/>
            <a:chOff x="336" y="480"/>
            <a:chExt cx="4752" cy="1242"/>
          </a:xfrm>
        </p:grpSpPr>
        <p:sp>
          <p:nvSpPr>
            <p:cNvPr id="134147" name="矩形 134146"/>
            <p:cNvSpPr/>
            <p:nvPr/>
          </p:nvSpPr>
          <p:spPr>
            <a:xfrm>
              <a:off x="336" y="480"/>
              <a:ext cx="4752" cy="1242"/>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）电路结构</a:t>
              </a:r>
              <a:endParaRPr lang="zh-CN" altLang="en-US" sz="2800" dirty="0">
                <a:latin typeface="黑体" panose="02010609060101010101" pitchFamily="2" charset="-122"/>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C</a:t>
              </a:r>
              <a:r>
                <a:rPr lang="zh-CN" altLang="en-US" sz="2800" dirty="0">
                  <a:latin typeface="Times New Roman" panose="02020603050405020304" pitchFamily="18" charset="0"/>
                  <a:ea typeface="黑体" panose="02010609060101010101" pitchFamily="2" charset="-122"/>
                </a:rPr>
                <a:t>是一对互补的控制信号。</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由于</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在结构上对称，所以图中的输入和输出端可以互换，又称双向开关。</a:t>
              </a:r>
              <a:endParaRPr lang="zh-CN" altLang="en-US" sz="2800" dirty="0">
                <a:latin typeface="Times New Roman" panose="02020603050405020304" pitchFamily="18" charset="0"/>
                <a:ea typeface="黑体" panose="02010609060101010101" pitchFamily="2" charset="-122"/>
              </a:endParaRPr>
            </a:p>
          </p:txBody>
        </p:sp>
        <p:sp>
          <p:nvSpPr>
            <p:cNvPr id="134148" name="直接连接符 134147"/>
            <p:cNvSpPr/>
            <p:nvPr/>
          </p:nvSpPr>
          <p:spPr>
            <a:xfrm>
              <a:off x="1248" y="816"/>
              <a:ext cx="181" cy="0"/>
            </a:xfrm>
            <a:prstGeom prst="line">
              <a:avLst/>
            </a:prstGeom>
            <a:ln w="25400" cap="flat" cmpd="sng">
              <a:solidFill>
                <a:schemeClr val="tx1"/>
              </a:solidFill>
              <a:prstDash val="solid"/>
              <a:headEnd type="none" w="med" len="med"/>
              <a:tailEnd type="none" w="med" len="med"/>
            </a:ln>
          </p:spPr>
        </p:sp>
      </p:grpSp>
      <p:pic>
        <p:nvPicPr>
          <p:cNvPr id="134149" name="图片 134148" descr="R96A0280"/>
          <p:cNvPicPr>
            <a:picLocks noChangeAspect="1"/>
          </p:cNvPicPr>
          <p:nvPr/>
        </p:nvPicPr>
        <p:blipFill>
          <a:blip r:embed="rId1"/>
          <a:stretch>
            <a:fillRect/>
          </a:stretch>
        </p:blipFill>
        <p:spPr>
          <a:xfrm>
            <a:off x="2057400" y="2743200"/>
            <a:ext cx="5257800" cy="3300413"/>
          </a:xfrm>
          <a:prstGeom prst="rect">
            <a:avLst/>
          </a:prstGeom>
          <a:noFill/>
          <a:ln w="19050" cap="flat" cmpd="sng">
            <a:solidFill>
              <a:srgbClr val="00FF00"/>
            </a:solidFill>
            <a:prstDash val="solid"/>
            <a:miter/>
            <a:headEnd type="none" w="med" len="med"/>
            <a:tailEnd type="none" w="med" len="med"/>
          </a:ln>
        </p:spPr>
      </p:pic>
      <p:sp>
        <p:nvSpPr>
          <p:cNvPr id="134150" name="矩形 134149"/>
          <p:cNvSpPr/>
          <p:nvPr/>
        </p:nvSpPr>
        <p:spPr>
          <a:xfrm>
            <a:off x="533400" y="228600"/>
            <a:ext cx="3065463" cy="579438"/>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3</a:t>
            </a:r>
            <a:r>
              <a:rPr lang="zh-CN" altLang="en-US" sz="2800" dirty="0">
                <a:solidFill>
                  <a:schemeClr val="accent1"/>
                </a:solidFill>
                <a:latin typeface="黑体" panose="02010609060101010101" pitchFamily="2" charset="-122"/>
                <a:ea typeface="黑体" panose="02010609060101010101" pitchFamily="2" charset="-122"/>
              </a:rPr>
              <a:t>． </a:t>
            </a:r>
            <a:r>
              <a:rPr lang="en-US" altLang="zh-CN" sz="2800">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黑体" panose="02010609060101010101" pitchFamily="2" charset="-122"/>
                <a:ea typeface="黑体" panose="02010609060101010101" pitchFamily="2" charset="-122"/>
              </a:rPr>
              <a:t>传输门</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
        <p:nvSpPr>
          <p:cNvPr id="134151" name="矩形 134150"/>
          <p:cNvSpPr/>
          <p:nvPr/>
        </p:nvSpPr>
        <p:spPr>
          <a:xfrm>
            <a:off x="974725" y="5970270"/>
            <a:ext cx="6076950" cy="953135"/>
          </a:xfrm>
          <a:prstGeom prst="rect">
            <a:avLst/>
          </a:prstGeom>
          <a:noFill/>
          <a:ln w="9525">
            <a:noFill/>
          </a:ln>
        </p:spPr>
        <p:txBody>
          <a:bodyPr wrap="none" anchor="ctr" anchorCtr="0">
            <a:spAutoFit/>
          </a:bodyPr>
          <a:p>
            <a:pPr indent="1600200" algn="ctr"/>
            <a:r>
              <a:rPr lang="zh-CN" altLang="en-US">
                <a:latin typeface="黑体" panose="02010609060101010101" pitchFamily="2" charset="-122"/>
                <a:ea typeface="黑体" panose="02010609060101010101" pitchFamily="2" charset="-122"/>
              </a:rPr>
              <a:t>图</a:t>
            </a:r>
            <a:r>
              <a:rPr lang="en-US" altLang="zh-CN" dirty="0">
                <a:latin typeface="Times New Roman" panose="02020603050405020304" pitchFamily="18" charset="0"/>
                <a:ea typeface="黑体" panose="02010609060101010101" pitchFamily="2" charset="-122"/>
              </a:rPr>
              <a:t> </a:t>
            </a:r>
            <a:r>
              <a:rPr lang="en-US" altLang="zh-CN">
                <a:latin typeface="Times New Roman" panose="02020603050405020304" pitchFamily="18" charset="0"/>
                <a:ea typeface="黑体" panose="02010609060101010101" pitchFamily="2" charset="-122"/>
              </a:rPr>
              <a:t> CMOS</a:t>
            </a:r>
            <a:r>
              <a:rPr lang="zh-CN" altLang="en-US" dirty="0">
                <a:latin typeface="黑体" panose="02010609060101010101" pitchFamily="2" charset="-122"/>
                <a:ea typeface="黑体" panose="02010609060101010101" pitchFamily="2" charset="-122"/>
              </a:rPr>
              <a:t>传输门</a:t>
            </a:r>
            <a:endParaRPr lang="zh-CN" altLang="en-US" dirty="0">
              <a:latin typeface="黑体" panose="02010609060101010101" pitchFamily="2" charset="-122"/>
              <a:ea typeface="黑体" panose="02010609060101010101" pitchFamily="2" charset="-122"/>
            </a:endParaRPr>
          </a:p>
          <a:p>
            <a:pPr indent="1600200"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逻辑符号</a:t>
            </a:r>
            <a:endParaRPr lang="zh-CN" altLang="en-US"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4149"/>
                                        </p:tgtEl>
                                        <p:attrNameLst>
                                          <p:attrName>style.visibility</p:attrName>
                                        </p:attrNameLst>
                                      </p:cBhvr>
                                    </p:set>
                                    <p:animEffect transition="in" filter="blinds(horizontal)">
                                      <p:cBhvr>
                                        <p:cTn id="7" dur="500"/>
                                        <p:tgtEl>
                                          <p:spTgt spid="13414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4151">
                                            <p:txEl>
                                              <p:charRg st="4294967295" end="4294967295"/>
                                            </p:txEl>
                                          </p:spTgt>
                                        </p:tgtEl>
                                        <p:attrNameLst>
                                          <p:attrName>style.visibility</p:attrName>
                                        </p:attrNameLst>
                                      </p:cBhvr>
                                    </p:set>
                                    <p:anim calcmode="lin" valueType="num">
                                      <p:cBhvr>
                                        <p:cTn id="11" dur="500" fill="hold"/>
                                        <p:tgtEl>
                                          <p:spTgt spid="134151">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34151">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4146"/>
                                        </p:tgtEl>
                                        <p:attrNameLst>
                                          <p:attrName>style.visibility</p:attrName>
                                        </p:attrNameLst>
                                      </p:cBhvr>
                                    </p:set>
                                    <p:animEffect transition="in" filter="wipe(up)">
                                      <p:cBhvr>
                                        <p:cTn id="17" dur="5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1" grpId="0" animBg="1" advAuto="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135170" name="组合 135169"/>
          <p:cNvGrpSpPr/>
          <p:nvPr/>
        </p:nvGrpSpPr>
        <p:grpSpPr>
          <a:xfrm>
            <a:off x="304800" y="990600"/>
            <a:ext cx="8001000" cy="2913063"/>
            <a:chOff x="336" y="624"/>
            <a:chExt cx="5040" cy="1835"/>
          </a:xfrm>
        </p:grpSpPr>
        <p:sp>
          <p:nvSpPr>
            <p:cNvPr id="135171" name="矩形 135170"/>
            <p:cNvSpPr/>
            <p:nvPr/>
          </p:nvSpPr>
          <p:spPr>
            <a:xfrm>
              <a:off x="336" y="624"/>
              <a:ext cx="5040" cy="1835"/>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buNone/>
              </a:pPr>
              <a:r>
                <a:rPr lang="zh-CN" altLang="en-US" sz="2800" dirty="0">
                  <a:latin typeface="Times New Roman" panose="02020603050405020304" pitchFamily="18" charset="0"/>
                  <a:ea typeface="黑体" panose="02010609060101010101" pitchFamily="2" charset="-122"/>
                </a:rPr>
                <a:t>　　若 </a:t>
              </a:r>
              <a:r>
                <a:rPr lang="en-US" altLang="zh-CN" sz="2800" b="1">
                  <a:solidFill>
                    <a:srgbClr val="00FF00"/>
                  </a:solidFill>
                  <a:latin typeface="Times New Roman" panose="02020603050405020304" pitchFamily="18" charset="0"/>
                  <a:ea typeface="黑体" panose="02010609060101010101" pitchFamily="2" charset="-122"/>
                </a:rPr>
                <a:t>C =1</a:t>
              </a:r>
              <a:r>
                <a:rPr lang="zh-CN" altLang="en-US" sz="2800">
                  <a:latin typeface="Times New Roman" panose="02020603050405020304" pitchFamily="18" charset="0"/>
                  <a:ea typeface="黑体" panose="02010609060101010101" pitchFamily="2" charset="-122"/>
                </a:rPr>
                <a:t>（接</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C =0</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接地），</a:t>
              </a:r>
              <a:endParaRPr lang="zh-CN" altLang="en-US" sz="2800" dirty="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buNone/>
              </a:pPr>
              <a:r>
                <a:rPr lang="zh-CN" altLang="en-US" sz="2800" dirty="0">
                  <a:latin typeface="Times New Roman" panose="02020603050405020304" pitchFamily="18" charset="0"/>
                  <a:ea typeface="黑体" panose="02010609060101010101" pitchFamily="2" charset="-122"/>
                </a:rPr>
                <a:t>　　当</a:t>
              </a:r>
              <a:r>
                <a:rPr lang="en-US" altLang="zh-CN" sz="2800" b="1" dirty="0">
                  <a:latin typeface="Times New Roman" panose="02020603050405020304" pitchFamily="18" charset="0"/>
                  <a:ea typeface="黑体" panose="02010609060101010101" pitchFamily="2" charset="-122"/>
                </a:rPr>
                <a:t>0</a:t>
              </a:r>
              <a:r>
                <a:rPr lang="zh-CN" altLang="en-US" sz="2800" b="1" dirty="0">
                  <a:latin typeface="Times New Roman" panose="02020603050405020304" pitchFamily="18" charset="0"/>
                  <a:ea typeface="黑体" panose="02010609060101010101" pitchFamily="2" charset="-122"/>
                </a:rPr>
                <a:t>＜</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T</a:t>
              </a:r>
              <a:r>
                <a:rPr lang="en-US" altLang="zh-CN" sz="2800" b="1">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导通；</a:t>
              </a:r>
              <a:endParaRPr lang="zh-CN" altLang="en-US" sz="2800" dirty="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buNone/>
              </a:pPr>
              <a:r>
                <a:rPr lang="zh-CN" altLang="en-US" sz="2800" dirty="0">
                  <a:latin typeface="Times New Roman" panose="02020603050405020304" pitchFamily="18" charset="0"/>
                  <a:ea typeface="黑体" panose="02010609060101010101" pitchFamily="2" charset="-122"/>
                </a:rPr>
                <a:t>　　当</a:t>
              </a:r>
              <a:r>
                <a:rPr lang="en-US" altLang="zh-CN" sz="2800" b="1" dirty="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T</a:t>
              </a:r>
              <a:r>
                <a:rPr lang="en-US" altLang="zh-CN" sz="2800" b="1">
                  <a:latin typeface="Times New Roman" panose="02020603050405020304" pitchFamily="18" charset="0"/>
                  <a:ea typeface="黑体" panose="02010609060101010101" pitchFamily="2" charset="-122"/>
                </a:rPr>
                <a:t>|</a:t>
              </a:r>
              <a:r>
                <a:rPr lang="zh-CN" altLang="en-US" sz="2800" b="1">
                  <a:latin typeface="Times New Roman" panose="02020603050405020304" pitchFamily="18" charset="0"/>
                  <a:ea typeface="黑体" panose="02010609060101010101" pitchFamily="2" charset="-122"/>
                </a:rPr>
                <a:t>＜</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P</a:t>
              </a:r>
              <a:r>
                <a:rPr lang="zh-CN" altLang="en-US" sz="2800" dirty="0">
                  <a:latin typeface="Times New Roman" panose="02020603050405020304" pitchFamily="18" charset="0"/>
                  <a:ea typeface="黑体" panose="02010609060101010101" pitchFamily="2" charset="-122"/>
                </a:rPr>
                <a:t>导通；</a:t>
              </a:r>
              <a:endParaRPr lang="zh-CN" altLang="en-US" sz="2800" dirty="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buNone/>
              </a:pPr>
              <a:r>
                <a:rPr lang="zh-CN" altLang="en-US" sz="2800" i="1" dirty="0">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在</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zh-CN" altLang="en-US" sz="2800" dirty="0">
                  <a:latin typeface="Times New Roman" panose="02020603050405020304" pitchFamily="18" charset="0"/>
                  <a:ea typeface="黑体" panose="02010609060101010101" pitchFamily="2" charset="-122"/>
                </a:rPr>
                <a:t>之间变化时，</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至少有一管导通，使传输门</a:t>
              </a:r>
              <a:r>
                <a:rPr lang="en-US" altLang="zh-CN" sz="2800" b="1">
                  <a:solidFill>
                    <a:srgbClr val="00FF00"/>
                  </a:solidFill>
                  <a:latin typeface="Times New Roman" panose="02020603050405020304" pitchFamily="18" charset="0"/>
                  <a:ea typeface="黑体" panose="02010609060101010101" pitchFamily="2" charset="-122"/>
                </a:rPr>
                <a:t>TG</a:t>
              </a:r>
              <a:r>
                <a:rPr lang="zh-CN" altLang="en-US" sz="2800" dirty="0">
                  <a:solidFill>
                    <a:srgbClr val="00FF00"/>
                  </a:solidFill>
                  <a:latin typeface="Times New Roman" panose="02020603050405020304" pitchFamily="18" charset="0"/>
                  <a:ea typeface="黑体" panose="02010609060101010101" pitchFamily="2" charset="-122"/>
                </a:rPr>
                <a:t>导通</a:t>
              </a:r>
              <a:r>
                <a:rPr lang="zh-CN" altLang="en-US" sz="2800" dirty="0">
                  <a:latin typeface="Times New Roman" panose="02020603050405020304" pitchFamily="18" charset="0"/>
                  <a:ea typeface="黑体" panose="02010609060101010101" pitchFamily="2" charset="-122"/>
                </a:rPr>
                <a:t>。         </a:t>
              </a:r>
              <a:endParaRPr lang="zh-CN" altLang="en-US" sz="2800" dirty="0">
                <a:latin typeface="Times New Roman" panose="02020603050405020304" pitchFamily="18" charset="0"/>
                <a:ea typeface="黑体" panose="02010609060101010101" pitchFamily="2" charset="-122"/>
              </a:endParaRPr>
            </a:p>
          </p:txBody>
        </p:sp>
        <p:sp>
          <p:nvSpPr>
            <p:cNvPr id="135172" name="直接连接符 135171"/>
            <p:cNvSpPr/>
            <p:nvPr/>
          </p:nvSpPr>
          <p:spPr>
            <a:xfrm>
              <a:off x="2736" y="720"/>
              <a:ext cx="181" cy="0"/>
            </a:xfrm>
            <a:prstGeom prst="line">
              <a:avLst/>
            </a:prstGeom>
            <a:ln w="25400" cap="flat" cmpd="sng">
              <a:solidFill>
                <a:schemeClr val="tx1"/>
              </a:solidFill>
              <a:prstDash val="solid"/>
              <a:headEnd type="none" w="med" len="med"/>
              <a:tailEnd type="none" w="med" len="med"/>
            </a:ln>
          </p:spPr>
        </p:sp>
      </p:grpSp>
      <p:sp>
        <p:nvSpPr>
          <p:cNvPr id="135173" name="矩形 135172"/>
          <p:cNvSpPr/>
          <p:nvPr/>
        </p:nvSpPr>
        <p:spPr>
          <a:xfrm>
            <a:off x="762000" y="228600"/>
            <a:ext cx="406400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  工作原理（了解）</a:t>
            </a:r>
            <a:endParaRPr lang="zh-CN" altLang="en-US" sz="2800" dirty="0">
              <a:latin typeface="Times New Roman" panose="02020603050405020304" pitchFamily="18" charset="0"/>
              <a:ea typeface="黑体" panose="02010609060101010101" pitchFamily="2" charset="-122"/>
            </a:endParaRPr>
          </a:p>
        </p:txBody>
      </p:sp>
      <p:grpSp>
        <p:nvGrpSpPr>
          <p:cNvPr id="135174" name="组合 135173"/>
          <p:cNvGrpSpPr/>
          <p:nvPr/>
        </p:nvGrpSpPr>
        <p:grpSpPr>
          <a:xfrm>
            <a:off x="304800" y="4267200"/>
            <a:ext cx="8001000" cy="1716088"/>
            <a:chOff x="384" y="2688"/>
            <a:chExt cx="5040" cy="1081"/>
          </a:xfrm>
        </p:grpSpPr>
        <p:sp>
          <p:nvSpPr>
            <p:cNvPr id="135175" name="直接连接符 135174"/>
            <p:cNvSpPr/>
            <p:nvPr/>
          </p:nvSpPr>
          <p:spPr>
            <a:xfrm>
              <a:off x="2640" y="2784"/>
              <a:ext cx="181" cy="0"/>
            </a:xfrm>
            <a:prstGeom prst="line">
              <a:avLst/>
            </a:prstGeom>
            <a:ln w="25400" cap="flat" cmpd="sng">
              <a:solidFill>
                <a:schemeClr val="tx1"/>
              </a:solidFill>
              <a:prstDash val="solid"/>
              <a:headEnd type="none" w="med" len="med"/>
              <a:tailEnd type="none" w="med" len="med"/>
            </a:ln>
          </p:spPr>
        </p:sp>
        <p:sp>
          <p:nvSpPr>
            <p:cNvPr id="135176" name="矩形 135175"/>
            <p:cNvSpPr/>
            <p:nvPr/>
          </p:nvSpPr>
          <p:spPr>
            <a:xfrm>
              <a:off x="384" y="2688"/>
              <a:ext cx="5040" cy="1081"/>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若 </a:t>
              </a:r>
              <a:r>
                <a:rPr lang="en-US" altLang="zh-CN" sz="2800" b="1">
                  <a:solidFill>
                    <a:srgbClr val="00FF00"/>
                  </a:solidFill>
                  <a:latin typeface="Times New Roman" panose="02020603050405020304" pitchFamily="18" charset="0"/>
                  <a:ea typeface="黑体" panose="02010609060101010101" pitchFamily="2" charset="-122"/>
                </a:rPr>
                <a:t>C = 0</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接地</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C  = 1</a:t>
              </a:r>
              <a:r>
                <a:rPr lang="zh-CN" altLang="en-US" sz="2800">
                  <a:latin typeface="Times New Roman" panose="02020603050405020304" pitchFamily="18" charset="0"/>
                  <a:ea typeface="黑体" panose="02010609060101010101" pitchFamily="2" charset="-122"/>
                </a:rPr>
                <a:t>（接</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en-US" altLang="zh-CN" sz="2800" b="1">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endParaRPr lang="zh-CN" altLang="en-US" sz="2800" err="1">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b="1" i="1" err="1">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在</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DD</a:t>
              </a: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之间变化时，</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N</a:t>
              </a:r>
              <a:r>
                <a:rPr lang="zh-CN" altLang="en-US" sz="2800" dirty="0">
                  <a:latin typeface="Times New Roman" panose="02020603050405020304" pitchFamily="18" charset="0"/>
                  <a:ea typeface="黑体" panose="02010609060101010101" pitchFamily="2" charset="-122"/>
                </a:rPr>
                <a:t>均截止，即传输门</a:t>
              </a:r>
              <a:r>
                <a:rPr lang="en-US" altLang="zh-CN" sz="2800" b="1">
                  <a:solidFill>
                    <a:srgbClr val="00FF00"/>
                  </a:solidFill>
                  <a:latin typeface="Times New Roman" panose="02020603050405020304" pitchFamily="18" charset="0"/>
                  <a:ea typeface="黑体" panose="02010609060101010101" pitchFamily="2" charset="-122"/>
                </a:rPr>
                <a:t>TG</a:t>
              </a:r>
              <a:r>
                <a:rPr lang="zh-CN" altLang="en-US" sz="2800" dirty="0">
                  <a:solidFill>
                    <a:srgbClr val="00FF00"/>
                  </a:solidFill>
                  <a:latin typeface="Times New Roman" panose="02020603050405020304" pitchFamily="18" charset="0"/>
                  <a:ea typeface="黑体" panose="02010609060101010101" pitchFamily="2" charset="-122"/>
                </a:rPr>
                <a:t>截止</a:t>
              </a:r>
              <a:r>
                <a:rPr lang="zh-CN" altLang="en-US" sz="2800" dirty="0">
                  <a:latin typeface="Times New Roman" panose="02020603050405020304" pitchFamily="18" charset="0"/>
                  <a:ea typeface="黑体" panose="02010609060101010101" pitchFamily="2" charset="-122"/>
                </a:rPr>
                <a:t>。</a:t>
              </a:r>
              <a:endParaRPr lang="zh-CN" altLang="en-US" sz="2800" dirty="0">
                <a:latin typeface="Times New Roman" panose="02020603050405020304" pitchFamily="18" charset="0"/>
                <a:ea typeface="黑体" panose="02010609060101010101" pitchFamily="2" charset="-122"/>
              </a:endParaRPr>
            </a:p>
          </p:txBody>
        </p:sp>
      </p:grpSp>
      <p:pic>
        <p:nvPicPr>
          <p:cNvPr id="135177" name="图片 135176" descr="R96A0280A"/>
          <p:cNvPicPr>
            <a:picLocks noChangeAspect="1"/>
          </p:cNvPicPr>
          <p:nvPr/>
        </p:nvPicPr>
        <p:blipFill>
          <a:blip r:embed="rId1"/>
          <a:stretch>
            <a:fillRect/>
          </a:stretch>
        </p:blipFill>
        <p:spPr>
          <a:xfrm>
            <a:off x="6629400" y="152400"/>
            <a:ext cx="2327275" cy="2667000"/>
          </a:xfrm>
          <a:prstGeom prst="rect">
            <a:avLst/>
          </a:prstGeom>
          <a:noFill/>
          <a:ln w="9525">
            <a:noFill/>
          </a:ln>
        </p:spPr>
      </p:pic>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5170"/>
                                        </p:tgtEl>
                                        <p:attrNameLst>
                                          <p:attrName>style.visibility</p:attrName>
                                        </p:attrNameLst>
                                      </p:cBhvr>
                                    </p:set>
                                    <p:animEffect transition="in" filter="box(in)">
                                      <p:cBhvr>
                                        <p:cTn id="7" dur="500"/>
                                        <p:tgtEl>
                                          <p:spTgt spid="135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5174"/>
                                        </p:tgtEl>
                                        <p:attrNameLst>
                                          <p:attrName>style.visibility</p:attrName>
                                        </p:attrNameLst>
                                      </p:cBhvr>
                                    </p:set>
                                    <p:animEffect transition="in" filter="wipe(up)">
                                      <p:cBhvr>
                                        <p:cTn id="12" dur="500"/>
                                        <p:tgtEl>
                                          <p:spTgt spid="135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36194" name="图片 136193" descr="R96A0281"/>
          <p:cNvPicPr>
            <a:picLocks noChangeAspect="1"/>
          </p:cNvPicPr>
          <p:nvPr/>
        </p:nvPicPr>
        <p:blipFill>
          <a:blip r:embed="rId1"/>
          <a:stretch>
            <a:fillRect/>
          </a:stretch>
        </p:blipFill>
        <p:spPr>
          <a:xfrm>
            <a:off x="2286000" y="2514600"/>
            <a:ext cx="4572000" cy="3489325"/>
          </a:xfrm>
          <a:prstGeom prst="rect">
            <a:avLst/>
          </a:prstGeom>
          <a:noFill/>
          <a:ln w="19050" cap="flat" cmpd="sng">
            <a:solidFill>
              <a:srgbClr val="00FF00"/>
            </a:solidFill>
            <a:prstDash val="solid"/>
            <a:miter/>
            <a:headEnd type="none" w="med" len="med"/>
            <a:tailEnd type="none" w="med" len="med"/>
          </a:ln>
        </p:spPr>
      </p:pic>
      <p:sp>
        <p:nvSpPr>
          <p:cNvPr id="136195" name="矩形 136194"/>
          <p:cNvSpPr/>
          <p:nvPr/>
        </p:nvSpPr>
        <p:spPr>
          <a:xfrm>
            <a:off x="381000" y="304800"/>
            <a:ext cx="8153400" cy="60483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 应用举例      </a:t>
            </a:r>
            <a:endParaRPr lang="zh-CN" altLang="en-US" sz="2800" dirty="0">
              <a:latin typeface="Times New Roman" panose="02020603050405020304" pitchFamily="18" charset="0"/>
              <a:ea typeface="黑体" panose="02010609060101010101" pitchFamily="2" charset="-122"/>
            </a:endParaRPr>
          </a:p>
        </p:txBody>
      </p:sp>
      <p:sp>
        <p:nvSpPr>
          <p:cNvPr id="136196" name="矩形 136195"/>
          <p:cNvSpPr/>
          <p:nvPr/>
        </p:nvSpPr>
        <p:spPr>
          <a:xfrm>
            <a:off x="2895600" y="6063615"/>
            <a:ext cx="3485515"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en-US" altLang="zh-CN" b="1">
                <a:latin typeface="Times New Roman" panose="02020603050405020304" pitchFamily="18" charset="0"/>
                <a:ea typeface="黑体" panose="02010609060101010101" pitchFamily="2" charset="-122"/>
              </a:rPr>
              <a:t>CMOS</a:t>
            </a:r>
            <a:r>
              <a:rPr lang="zh-CN" altLang="en-US" dirty="0">
                <a:latin typeface="黑体" panose="02010609060101010101" pitchFamily="2" charset="-122"/>
                <a:ea typeface="黑体" panose="02010609060101010101" pitchFamily="2" charset="-122"/>
              </a:rPr>
              <a:t>模拟开关</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36197" name="矩形 136196"/>
          <p:cNvSpPr/>
          <p:nvPr/>
        </p:nvSpPr>
        <p:spPr>
          <a:xfrm>
            <a:off x="457200" y="838200"/>
            <a:ext cx="8686800" cy="60483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①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模拟开关：实现单刀双掷开关的功能。      </a:t>
            </a:r>
            <a:endParaRPr lang="zh-CN" altLang="en-US" sz="2800" dirty="0">
              <a:latin typeface="Times New Roman" panose="02020603050405020304" pitchFamily="18" charset="0"/>
              <a:ea typeface="黑体" panose="02010609060101010101" pitchFamily="2" charset="-122"/>
            </a:endParaRPr>
          </a:p>
        </p:txBody>
      </p:sp>
      <p:sp>
        <p:nvSpPr>
          <p:cNvPr id="136198" name="矩形 136197"/>
          <p:cNvSpPr/>
          <p:nvPr/>
        </p:nvSpPr>
        <p:spPr>
          <a:xfrm>
            <a:off x="533400" y="1295400"/>
            <a:ext cx="8153400" cy="111760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 = 0</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TG</a:t>
            </a:r>
            <a:r>
              <a:rPr lang="en-US" altLang="zh-CN" sz="2800" b="1" baseline="-2500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导通、</a:t>
            </a:r>
            <a:r>
              <a:rPr lang="en-US" altLang="zh-CN" sz="2800" b="1">
                <a:latin typeface="Times New Roman" panose="02020603050405020304" pitchFamily="18" charset="0"/>
                <a:ea typeface="黑体" panose="02010609060101010101" pitchFamily="2" charset="-122"/>
              </a:rPr>
              <a:t>TG</a:t>
            </a:r>
            <a:r>
              <a:rPr lang="en-US" altLang="zh-CN" sz="2800" b="1" baseline="-2500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截止，</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O</a:t>
            </a:r>
            <a:r>
              <a:rPr lang="en-US" altLang="zh-CN" sz="2800" b="1">
                <a:latin typeface="Times New Roman" panose="02020603050405020304" pitchFamily="18" charset="0"/>
                <a:ea typeface="黑体" panose="02010609060101010101" pitchFamily="2" charset="-122"/>
              </a:rPr>
              <a:t> =</a:t>
            </a:r>
            <a:r>
              <a:rPr lang="en-US" altLang="zh-CN" sz="2800" b="1" i="1">
                <a:latin typeface="Times New Roman" panose="02020603050405020304" pitchFamily="18" charset="0"/>
                <a:ea typeface="黑体" panose="02010609060101010101" pitchFamily="2" charset="-122"/>
              </a:rPr>
              <a:t> u</a:t>
            </a:r>
            <a:r>
              <a:rPr lang="en-US" altLang="zh-CN" sz="2800" b="1" baseline="-25000">
                <a:latin typeface="Times New Roman" panose="02020603050405020304" pitchFamily="18" charset="0"/>
                <a:ea typeface="黑体" panose="02010609060101010101" pitchFamily="2" charset="-122"/>
              </a:rPr>
              <a:t>I1</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 = 1</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TG</a:t>
            </a:r>
            <a:r>
              <a:rPr lang="en-US" altLang="zh-CN" sz="2800" b="1" baseline="-2500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截止、</a:t>
            </a:r>
            <a:r>
              <a:rPr lang="en-US" altLang="zh-CN" sz="2800" b="1">
                <a:latin typeface="Times New Roman" panose="02020603050405020304" pitchFamily="18" charset="0"/>
                <a:ea typeface="黑体" panose="02010609060101010101" pitchFamily="2" charset="-122"/>
              </a:rPr>
              <a:t>TG</a:t>
            </a:r>
            <a:r>
              <a:rPr lang="en-US" altLang="zh-CN" sz="2800" b="1" baseline="-2500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导通，</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O</a:t>
            </a:r>
            <a:r>
              <a:rPr lang="en-US" altLang="zh-CN" sz="2800" b="1">
                <a:latin typeface="Times New Roman" panose="02020603050405020304" pitchFamily="18" charset="0"/>
                <a:ea typeface="黑体" panose="02010609060101010101" pitchFamily="2" charset="-122"/>
              </a:rPr>
              <a:t> = </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I2</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6194"/>
                                        </p:tgtEl>
                                        <p:attrNameLst>
                                          <p:attrName>style.visibility</p:attrName>
                                        </p:attrNameLst>
                                      </p:cBhvr>
                                    </p:set>
                                    <p:animEffect transition="in" filter="checkerboard(across)">
                                      <p:cBhvr>
                                        <p:cTn id="7" dur="500"/>
                                        <p:tgtEl>
                                          <p:spTgt spid="13619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36196">
                                            <p:txEl>
                                              <p:charRg st="4294967295" end="4294967295"/>
                                            </p:txEl>
                                          </p:spTgt>
                                        </p:tgtEl>
                                        <p:attrNameLst>
                                          <p:attrName>style.visibility</p:attrName>
                                        </p:attrNameLst>
                                      </p:cBhvr>
                                    </p:set>
                                    <p:animEffect transition="in" filter="slide(fromBottom)">
                                      <p:cBhvr>
                                        <p:cTn id="11" dur="500"/>
                                        <p:tgtEl>
                                          <p:spTgt spid="136196">
                                            <p:txEl>
                                              <p:charRg st="4294967295" end="429496729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36198">
                                            <p:txEl>
                                              <p:charRg st="0" end="32"/>
                                            </p:txEl>
                                          </p:spTgt>
                                        </p:tgtEl>
                                        <p:attrNameLst>
                                          <p:attrName>style.visibility</p:attrName>
                                        </p:attrNameLst>
                                      </p:cBhvr>
                                    </p:set>
                                    <p:animEffect transition="in" filter="wipe(up)">
                                      <p:cBhvr>
                                        <p:cTn id="16" dur="500"/>
                                        <p:tgtEl>
                                          <p:spTgt spid="136198">
                                            <p:txEl>
                                              <p:charRg st="0" end="3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36198">
                                            <p:txEl>
                                              <p:charRg st="32" end="67"/>
                                            </p:txEl>
                                          </p:spTgt>
                                        </p:tgtEl>
                                        <p:attrNameLst>
                                          <p:attrName>style.visibility</p:attrName>
                                        </p:attrNameLst>
                                      </p:cBhvr>
                                    </p:set>
                                    <p:animEffect transition="in" filter="wipe(up)">
                                      <p:cBhvr>
                                        <p:cTn id="21" dur="500"/>
                                        <p:tgtEl>
                                          <p:spTgt spid="136198">
                                            <p:txEl>
                                              <p:charRg st="32" end="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animBg="1" advAuto="0"/>
      <p:bldP spid="136198" grpId="0" animBg="1" advAuto="0" build="p"/>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37218" name="图片 137217" descr="R96A0282"/>
          <p:cNvPicPr>
            <a:picLocks noChangeAspect="1"/>
          </p:cNvPicPr>
          <p:nvPr/>
        </p:nvPicPr>
        <p:blipFill>
          <a:blip r:embed="rId1"/>
          <a:stretch>
            <a:fillRect/>
          </a:stretch>
        </p:blipFill>
        <p:spPr>
          <a:xfrm>
            <a:off x="1295400" y="2286000"/>
            <a:ext cx="6851650" cy="3327400"/>
          </a:xfrm>
          <a:prstGeom prst="rect">
            <a:avLst/>
          </a:prstGeom>
          <a:noFill/>
          <a:ln w="19050" cap="flat" cmpd="sng">
            <a:solidFill>
              <a:srgbClr val="00FF00"/>
            </a:solidFill>
            <a:prstDash val="solid"/>
            <a:miter/>
            <a:headEnd type="none" w="med" len="med"/>
            <a:tailEnd type="none" w="med" len="med"/>
          </a:ln>
        </p:spPr>
      </p:pic>
      <p:sp>
        <p:nvSpPr>
          <p:cNvPr id="137219" name="矩形 137218"/>
          <p:cNvSpPr/>
          <p:nvPr/>
        </p:nvSpPr>
        <p:spPr>
          <a:xfrm>
            <a:off x="990600" y="5434330"/>
            <a:ext cx="6048375" cy="1383665"/>
          </a:xfrm>
          <a:prstGeom prst="rect">
            <a:avLst/>
          </a:prstGeom>
          <a:noFill/>
          <a:ln w="9525">
            <a:noFill/>
          </a:ln>
        </p:spPr>
        <p:txBody>
          <a:bodyPr anchor="ctr" anchorCtr="0">
            <a:spAutoFit/>
          </a:bodyPr>
          <a:p>
            <a:pPr indent="1866900"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en-US" altLang="zh-CN" b="1">
                <a:latin typeface="Times New Roman" panose="02020603050405020304" pitchFamily="18" charset="0"/>
                <a:ea typeface="黑体" panose="02010609060101010101" pitchFamily="2" charset="-122"/>
              </a:rPr>
              <a:t>CMOS</a:t>
            </a:r>
            <a:r>
              <a:rPr lang="zh-CN" altLang="en-US" dirty="0">
                <a:latin typeface="黑体" panose="02010609060101010101" pitchFamily="2" charset="-122"/>
                <a:ea typeface="黑体" panose="02010609060101010101" pitchFamily="2" charset="-122"/>
              </a:rPr>
              <a:t>三态门</a:t>
            </a:r>
            <a:endParaRPr lang="zh-CN" altLang="en-US" dirty="0">
              <a:latin typeface="黑体" panose="02010609060101010101" pitchFamily="2" charset="-122"/>
              <a:ea typeface="黑体" panose="02010609060101010101" pitchFamily="2" charset="-122"/>
            </a:endParaRPr>
          </a:p>
          <a:p>
            <a:pPr indent="1866900" algn="ctr"/>
            <a:r>
              <a:rPr lang="en-US" altLang="zh-CN">
                <a:latin typeface="黑体" panose="02010609060101010101" pitchFamily="2" charset="-122"/>
                <a:ea typeface="黑体" panose="02010609060101010101" pitchFamily="2" charset="-122"/>
              </a:rPr>
              <a:t>(a)</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 </a:t>
            </a:r>
            <a:r>
              <a:rPr lang="zh-CN" altLang="en-US" dirty="0">
                <a:latin typeface="黑体" panose="02010609060101010101" pitchFamily="2" charset="-122"/>
                <a:ea typeface="黑体" panose="02010609060101010101" pitchFamily="2" charset="-122"/>
              </a:rPr>
              <a:t>逻辑符号</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nvGrpSpPr>
          <p:cNvPr id="137220" name="组合 137219"/>
          <p:cNvGrpSpPr/>
          <p:nvPr/>
        </p:nvGrpSpPr>
        <p:grpSpPr>
          <a:xfrm>
            <a:off x="304800" y="838200"/>
            <a:ext cx="8305800" cy="1289050"/>
            <a:chOff x="192" y="528"/>
            <a:chExt cx="5232" cy="812"/>
          </a:xfrm>
        </p:grpSpPr>
        <p:sp>
          <p:nvSpPr>
            <p:cNvPr id="137221" name="矩形 137220"/>
            <p:cNvSpPr/>
            <p:nvPr/>
          </p:nvSpPr>
          <p:spPr>
            <a:xfrm>
              <a:off x="192" y="528"/>
              <a:ext cx="5232" cy="812"/>
            </a:xfrm>
            <a:prstGeom prst="rect">
              <a:avLst/>
            </a:prstGeom>
            <a:noFill/>
            <a:ln w="9525">
              <a:noFill/>
            </a:ln>
          </p:spPr>
          <p:txBody>
            <a:bodyPr>
              <a:spAutoFit/>
            </a:bodyPr>
            <a:p>
              <a:pPr>
                <a:lnSpc>
                  <a:spcPct val="14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当</a:t>
              </a:r>
              <a:r>
                <a:rPr lang="en-US" altLang="zh-CN" sz="2800" b="1">
                  <a:latin typeface="Times New Roman" panose="02020603050405020304" pitchFamily="18" charset="0"/>
                  <a:ea typeface="黑体" panose="02010609060101010101" pitchFamily="2" charset="-122"/>
                </a:rPr>
                <a:t>EN= 0</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TG</a:t>
              </a:r>
              <a:r>
                <a:rPr lang="zh-CN" altLang="en-US" sz="2800" dirty="0">
                  <a:latin typeface="Times New Roman" panose="02020603050405020304" pitchFamily="18" charset="0"/>
                  <a:ea typeface="黑体" panose="02010609060101010101" pitchFamily="2" charset="-122"/>
                </a:rPr>
                <a:t>导通，</a:t>
              </a:r>
              <a:r>
                <a:rPr lang="en-US" altLang="zh-CN" sz="2800" b="1">
                  <a:latin typeface="Times New Roman" panose="02020603050405020304" pitchFamily="18" charset="0"/>
                  <a:ea typeface="黑体" panose="02010609060101010101" pitchFamily="2" charset="-122"/>
                </a:rPr>
                <a:t>F=A</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4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当</a:t>
              </a:r>
              <a:r>
                <a:rPr lang="en-US" altLang="zh-CN" sz="2800" b="1">
                  <a:latin typeface="Times New Roman" panose="02020603050405020304" pitchFamily="18" charset="0"/>
                  <a:ea typeface="黑体" panose="02010609060101010101" pitchFamily="2" charset="-122"/>
                </a:rPr>
                <a:t>EN=1</a:t>
              </a:r>
              <a:r>
                <a:rPr lang="zh-CN" altLang="en-US" sz="2800" dirty="0">
                  <a:latin typeface="Times New Roman" panose="02020603050405020304" pitchFamily="18" charset="0"/>
                  <a:ea typeface="黑体" panose="02010609060101010101" pitchFamily="2" charset="-122"/>
                </a:rPr>
                <a:t>时，</a:t>
              </a:r>
              <a:r>
                <a:rPr lang="en-US" altLang="zh-CN" sz="2800" b="1">
                  <a:latin typeface="Times New Roman" panose="02020603050405020304" pitchFamily="18" charset="0"/>
                  <a:ea typeface="黑体" panose="02010609060101010101" pitchFamily="2" charset="-122"/>
                </a:rPr>
                <a:t>TG</a:t>
              </a:r>
              <a:r>
                <a:rPr lang="zh-CN" altLang="en-US" sz="2800" dirty="0">
                  <a:latin typeface="Times New Roman" panose="02020603050405020304" pitchFamily="18" charset="0"/>
                  <a:ea typeface="黑体" panose="02010609060101010101" pitchFamily="2" charset="-122"/>
                </a:rPr>
                <a:t>截止，</a:t>
              </a:r>
              <a:r>
                <a:rPr lang="en-US" altLang="zh-CN" sz="2800" b="1">
                  <a:latin typeface="Times New Roman" panose="02020603050405020304" pitchFamily="18" charset="0"/>
                  <a:ea typeface="黑体" panose="02010609060101010101" pitchFamily="2" charset="-122"/>
                </a:rPr>
                <a:t>F</a:t>
              </a:r>
              <a:r>
                <a:rPr lang="zh-CN" altLang="en-US" sz="2800" dirty="0">
                  <a:latin typeface="Times New Roman" panose="02020603050405020304" pitchFamily="18" charset="0"/>
                  <a:ea typeface="黑体" panose="02010609060101010101" pitchFamily="2" charset="-122"/>
                </a:rPr>
                <a:t>为高阻输出。</a:t>
              </a:r>
              <a:endParaRPr lang="zh-CN" altLang="en-US" sz="2800" dirty="0">
                <a:latin typeface="Times New Roman" panose="02020603050405020304" pitchFamily="18" charset="0"/>
                <a:ea typeface="黑体" panose="02010609060101010101" pitchFamily="2" charset="-122"/>
              </a:endParaRPr>
            </a:p>
          </p:txBody>
        </p:sp>
        <p:sp>
          <p:nvSpPr>
            <p:cNvPr id="137222" name="直接连接符 137221"/>
            <p:cNvSpPr/>
            <p:nvPr/>
          </p:nvSpPr>
          <p:spPr>
            <a:xfrm>
              <a:off x="816" y="624"/>
              <a:ext cx="317" cy="0"/>
            </a:xfrm>
            <a:prstGeom prst="line">
              <a:avLst/>
            </a:prstGeom>
            <a:ln w="25400" cap="flat" cmpd="sng">
              <a:solidFill>
                <a:schemeClr val="tx1"/>
              </a:solidFill>
              <a:prstDash val="solid"/>
              <a:headEnd type="none" w="med" len="med"/>
              <a:tailEnd type="none" w="med" len="med"/>
            </a:ln>
          </p:spPr>
        </p:sp>
        <p:sp>
          <p:nvSpPr>
            <p:cNvPr id="137223" name="直接连接符 137222"/>
            <p:cNvSpPr/>
            <p:nvPr/>
          </p:nvSpPr>
          <p:spPr>
            <a:xfrm>
              <a:off x="3120" y="624"/>
              <a:ext cx="181" cy="0"/>
            </a:xfrm>
            <a:prstGeom prst="line">
              <a:avLst/>
            </a:prstGeom>
            <a:ln w="25400" cap="flat" cmpd="sng">
              <a:solidFill>
                <a:schemeClr val="tx1"/>
              </a:solidFill>
              <a:prstDash val="solid"/>
              <a:headEnd type="none" w="med" len="med"/>
              <a:tailEnd type="none" w="med" len="med"/>
            </a:ln>
          </p:spPr>
        </p:sp>
        <p:sp>
          <p:nvSpPr>
            <p:cNvPr id="137224" name="直接连接符 137223"/>
            <p:cNvSpPr/>
            <p:nvPr/>
          </p:nvSpPr>
          <p:spPr>
            <a:xfrm>
              <a:off x="816" y="1008"/>
              <a:ext cx="317" cy="0"/>
            </a:xfrm>
            <a:prstGeom prst="line">
              <a:avLst/>
            </a:prstGeom>
            <a:ln w="25400" cap="flat" cmpd="sng">
              <a:solidFill>
                <a:schemeClr val="tx1"/>
              </a:solidFill>
              <a:prstDash val="solid"/>
              <a:headEnd type="none" w="med" len="med"/>
              <a:tailEnd type="none" w="med" len="med"/>
            </a:ln>
          </p:spPr>
        </p:sp>
      </p:grpSp>
      <p:sp>
        <p:nvSpPr>
          <p:cNvPr id="137225" name="矩形 137224"/>
          <p:cNvSpPr/>
          <p:nvPr/>
        </p:nvSpPr>
        <p:spPr>
          <a:xfrm>
            <a:off x="381000" y="228600"/>
            <a:ext cx="8305800" cy="690563"/>
          </a:xfrm>
          <a:prstGeom prst="rect">
            <a:avLst/>
          </a:prstGeom>
          <a:noFill/>
          <a:ln w="9525">
            <a:noFill/>
          </a:ln>
        </p:spPr>
        <p:txBody>
          <a:bodyPr>
            <a:spAutoFit/>
          </a:bodyPr>
          <a:p>
            <a:pPr>
              <a:lnSpc>
                <a:spcPct val="14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②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三态门</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37218"/>
                                        </p:tgtEl>
                                        <p:attrNameLst>
                                          <p:attrName>style.visibility</p:attrName>
                                        </p:attrNameLst>
                                      </p:cBhvr>
                                    </p:set>
                                    <p:animEffect transition="in" filter="box(in)">
                                      <p:cBhvr>
                                        <p:cTn id="7" dur="500"/>
                                        <p:tgtEl>
                                          <p:spTgt spid="1372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7219">
                                            <p:txEl>
                                              <p:charRg st="4294967295" end="4294967295"/>
                                            </p:txEl>
                                          </p:spTgt>
                                        </p:tgtEl>
                                        <p:attrNameLst>
                                          <p:attrName>style.visibility</p:attrName>
                                        </p:attrNameLst>
                                      </p:cBhvr>
                                    </p:set>
                                    <p:anim calcmode="lin" valueType="num">
                                      <p:cBhvr>
                                        <p:cTn id="11" dur="500" fill="hold"/>
                                        <p:tgtEl>
                                          <p:spTgt spid="137219">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37219">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37220"/>
                                        </p:tgtEl>
                                        <p:attrNameLst>
                                          <p:attrName>style.visibility</p:attrName>
                                        </p:attrNameLst>
                                      </p:cBhvr>
                                    </p:set>
                                    <p:anim calcmode="lin" valueType="num">
                                      <p:cBhvr>
                                        <p:cTn id="17" dur="500" fill="hold"/>
                                        <p:tgtEl>
                                          <p:spTgt spid="137220"/>
                                        </p:tgtEl>
                                        <p:attrNameLst>
                                          <p:attrName>ppt_x</p:attrName>
                                        </p:attrNameLst>
                                      </p:cBhvr>
                                      <p:tavLst>
                                        <p:tav tm="0">
                                          <p:val>
                                            <p:strVal val="0-#ppt_w/2"/>
                                          </p:val>
                                        </p:tav>
                                        <p:tav tm="100000">
                                          <p:val>
                                            <p:strVal val="#ppt_x"/>
                                          </p:val>
                                        </p:tav>
                                      </p:tavLst>
                                    </p:anim>
                                    <p:anim calcmode="lin" valueType="num">
                                      <p:cBhvr>
                                        <p:cTn id="18" dur="500" fill="hold"/>
                                        <p:tgtEl>
                                          <p:spTgt spid="1372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animBg="1" advAuto="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38242" name="标题 138241"/>
          <p:cNvSpPr>
            <a:spLocks noGrp="1"/>
          </p:cNvSpPr>
          <p:nvPr>
            <p:ph type="title"/>
          </p:nvPr>
        </p:nvSpPr>
        <p:spPr>
          <a:xfrm>
            <a:off x="457200" y="1524000"/>
            <a:ext cx="7772400" cy="762000"/>
          </a:xfrm>
        </p:spPr>
        <p:txBody>
          <a:bodyPr lIns="92075" tIns="46038" rIns="92075" bIns="46038" anchor="ctr" anchorCtr="0"/>
          <a:p>
            <a:pPr algn="l"/>
            <a:r>
              <a:rPr lang="zh-CN" altLang="en-US" sz="3200" b="1">
                <a:solidFill>
                  <a:srgbClr val="FF0000"/>
                </a:solidFill>
                <a:ea typeface="宋体" panose="02010600030101010101" pitchFamily="2" charset="-122"/>
              </a:rPr>
              <a:t>一、</a:t>
            </a:r>
            <a:r>
              <a:rPr lang="en-US" altLang="zh-CN" sz="3200" b="1">
                <a:solidFill>
                  <a:srgbClr val="FF0000"/>
                </a:solidFill>
              </a:rPr>
              <a:t>  CMOS</a:t>
            </a:r>
            <a:r>
              <a:rPr lang="zh-CN" altLang="en-US" sz="3200" b="1" dirty="0">
                <a:solidFill>
                  <a:srgbClr val="FF0000"/>
                </a:solidFill>
              </a:rPr>
              <a:t>门电路的使用知识</a:t>
            </a:r>
            <a:r>
              <a:rPr lang="zh-CN" altLang="en-US" dirty="0"/>
              <a:t> </a:t>
            </a:r>
            <a:endParaRPr lang="zh-CN" altLang="en-US"/>
          </a:p>
        </p:txBody>
      </p:sp>
      <p:sp>
        <p:nvSpPr>
          <p:cNvPr id="138243" name="矩形 138242"/>
          <p:cNvSpPr/>
          <p:nvPr/>
        </p:nvSpPr>
        <p:spPr>
          <a:xfrm>
            <a:off x="381000" y="2514600"/>
            <a:ext cx="8497888" cy="3725863"/>
          </a:xfrm>
          <a:prstGeom prst="rect">
            <a:avLst/>
          </a:prstGeom>
          <a:noFill/>
          <a:ln w="9525">
            <a:noFill/>
          </a:ln>
        </p:spPr>
        <p:txBody>
          <a:bodyPr>
            <a:spAutoFit/>
          </a:bodyPr>
          <a:p>
            <a:r>
              <a:rPr lang="en-US" altLang="zh-CN">
                <a:latin typeface="Times New Roman" panose="02020603050405020304" pitchFamily="18" charset="0"/>
              </a:rPr>
              <a:t> </a:t>
            </a:r>
            <a:r>
              <a:rPr lang="en-US" altLang="zh-CN" sz="280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．输入电路的静电保护</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150000"/>
              </a:lnSpc>
            </a:pPr>
            <a:r>
              <a:rPr lang="zh-CN" altLang="en-US" dirty="0">
                <a:latin typeface="Times New Roman" panose="02020603050405020304" pitchFamily="18" charset="0"/>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电路的输入端设置了保护电路，给使用者带来很大方便。但是，这种保护还是有限的。由于</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电路的输入阻抗高，极易产生感应较高的静电电压，从而击穿</a:t>
            </a:r>
            <a:r>
              <a:rPr lang="en-US" altLang="zh-CN" sz="2800" b="1">
                <a:latin typeface="Times New Roman" panose="02020603050405020304" pitchFamily="18" charset="0"/>
                <a:ea typeface="黑体" panose="02010609060101010101" pitchFamily="2" charset="-122"/>
              </a:rPr>
              <a:t>MOS</a:t>
            </a:r>
            <a:r>
              <a:rPr lang="zh-CN" altLang="en-US" sz="2800" dirty="0">
                <a:latin typeface="Times New Roman" panose="02020603050405020304" pitchFamily="18" charset="0"/>
                <a:ea typeface="黑体" panose="02010609060101010101" pitchFamily="2" charset="-122"/>
              </a:rPr>
              <a:t>管栅极极薄的绝缘层，造成器件的永久损坏。为避免静电损坏，应注意以下几点：    </a:t>
            </a:r>
            <a:endParaRPr lang="zh-CN" altLang="en-US" sz="2800" dirty="0">
              <a:latin typeface="Times New Roman" panose="02020603050405020304" pitchFamily="18" charset="0"/>
              <a:ea typeface="黑体" panose="02010609060101010101" pitchFamily="2" charset="-122"/>
            </a:endParaRPr>
          </a:p>
        </p:txBody>
      </p:sp>
      <p:sp>
        <p:nvSpPr>
          <p:cNvPr id="138244" name="矩形 138243"/>
          <p:cNvSpPr/>
          <p:nvPr/>
        </p:nvSpPr>
        <p:spPr>
          <a:xfrm>
            <a:off x="130810" y="502285"/>
            <a:ext cx="8427720" cy="1198880"/>
          </a:xfrm>
          <a:prstGeom prst="rect">
            <a:avLst/>
          </a:prstGeom>
          <a:noFill/>
          <a:ln w="9525">
            <a:noFill/>
          </a:ln>
        </p:spPr>
        <p:txBody>
          <a:bodyPr wrap="square">
            <a:spAutoFit/>
          </a:bodyPr>
          <a:p>
            <a:pPr algn="ctr"/>
            <a:r>
              <a:rPr lang="en-US" altLang="zh-CN" sz="36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10.2.6  CMOS</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门电路和</a:t>
            </a:r>
            <a:r>
              <a:rPr lang="en-US" altLang="zh-CN" sz="36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TTL</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rPr>
              <a:t>门电路的</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endParaRPr>
          </a:p>
          <a:p>
            <a:pPr algn="ctr"/>
            <a:r>
              <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使用知识及相互连接</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8243">
                                            <p:txEl>
                                              <p:charRg st="4294967295" end="4294967295"/>
                                            </p:txEl>
                                          </p:spTgt>
                                        </p:tgtEl>
                                        <p:attrNameLst>
                                          <p:attrName>style.visibility</p:attrName>
                                        </p:attrNameLst>
                                      </p:cBhvr>
                                    </p:set>
                                    <p:animEffect transition="in" filter="dissolve">
                                      <p:cBhvr>
                                        <p:cTn id="7" dur="500"/>
                                        <p:tgtEl>
                                          <p:spTgt spid="13824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618498" name="对象 618497"/>
          <p:cNvGraphicFramePr/>
          <p:nvPr/>
        </p:nvGraphicFramePr>
        <p:xfrm>
          <a:off x="395288" y="765175"/>
          <a:ext cx="8353425" cy="5732463"/>
        </p:xfrm>
        <a:graphic>
          <a:graphicData uri="http://schemas.openxmlformats.org/presentationml/2006/ole">
            <mc:AlternateContent xmlns:mc="http://schemas.openxmlformats.org/markup-compatibility/2006">
              <mc:Choice xmlns:v="urn:schemas-microsoft-com:vml" Requires="v">
                <p:oleObj spid="_x0000_s4708" name="" r:id="rId1" imgW="8448675" imgH="6305550" progId="Word.Document.8">
                  <p:embed/>
                </p:oleObj>
              </mc:Choice>
              <mc:Fallback>
                <p:oleObj name="" r:id="rId1" imgW="8448675" imgH="6305550" progId="Word.Document.8">
                  <p:embed/>
                  <p:pic>
                    <p:nvPicPr>
                      <p:cNvPr id="0" name="图片 4707"/>
                      <p:cNvPicPr/>
                      <p:nvPr/>
                    </p:nvPicPr>
                    <p:blipFill>
                      <a:blip r:embed="rId2"/>
                      <a:srcRect l="6218" t="1210" r="8116" b="1991"/>
                      <a:stretch>
                        <a:fillRect/>
                      </a:stretch>
                    </p:blipFill>
                    <p:spPr>
                      <a:xfrm>
                        <a:off x="395288" y="765175"/>
                        <a:ext cx="8353425" cy="5732463"/>
                      </a:xfrm>
                      <a:prstGeom prst="rect">
                        <a:avLst/>
                      </a:prstGeom>
                      <a:solidFill>
                        <a:srgbClr val="D9FFEC"/>
                      </a:solidFill>
                      <a:ln w="38100">
                        <a:noFill/>
                        <a:miter/>
                      </a:ln>
                    </p:spPr>
                  </p:pic>
                </p:oleObj>
              </mc:Fallback>
            </mc:AlternateContent>
          </a:graphicData>
        </a:graphic>
      </p:graphicFrame>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8498"/>
                                        </p:tgtEl>
                                        <p:attrNameLst>
                                          <p:attrName>style.visibility</p:attrName>
                                        </p:attrNameLst>
                                      </p:cBhvr>
                                      <p:to>
                                        <p:strVal val="visible"/>
                                      </p:to>
                                    </p:set>
                                    <p:animEffect transition="in" filter="blinds(horizontal)">
                                      <p:cBhvr>
                                        <p:cTn id="7" dur="500"/>
                                        <p:tgtEl>
                                          <p:spTgt spid="618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39266" name="矩形 139265"/>
          <p:cNvSpPr/>
          <p:nvPr/>
        </p:nvSpPr>
        <p:spPr>
          <a:xfrm>
            <a:off x="457200" y="228600"/>
            <a:ext cx="8001000" cy="19716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）所有与</a:t>
            </a:r>
            <a:r>
              <a:rPr lang="en-US" altLang="zh-CN" sz="2800" b="1">
                <a:latin typeface="Times New Roman" panose="02020603050405020304" pitchFamily="18" charset="0"/>
                <a:ea typeface="黑体" panose="02010609060101010101" pitchFamily="2" charset="-122"/>
              </a:rPr>
              <a:t>CMOS</a:t>
            </a:r>
            <a:r>
              <a:rPr lang="zh-CN" altLang="en-US" sz="2800" dirty="0">
                <a:latin typeface="黑体" panose="02010609060101010101" pitchFamily="2" charset="-122"/>
                <a:ea typeface="黑体" panose="02010609060101010101" pitchFamily="2" charset="-122"/>
              </a:rPr>
              <a:t>电路直接接触的工具、仪表等必须可靠接地。</a:t>
            </a:r>
            <a:endParaRPr lang="zh-CN" altLang="en-US" sz="2800" dirty="0">
              <a:latin typeface="黑体" panose="02010609060101010101" pitchFamily="2" charset="-122"/>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）存储和运输</a:t>
            </a:r>
            <a:r>
              <a:rPr lang="en-US" altLang="zh-CN" sz="2800" b="1">
                <a:latin typeface="Times New Roman" panose="02020603050405020304" pitchFamily="18" charset="0"/>
                <a:ea typeface="黑体" panose="02010609060101010101" pitchFamily="2" charset="-122"/>
              </a:rPr>
              <a:t>CMOS</a:t>
            </a:r>
            <a:r>
              <a:rPr lang="zh-CN" altLang="en-US" sz="2800" dirty="0">
                <a:latin typeface="黑体" panose="02010609060101010101" pitchFamily="2" charset="-122"/>
                <a:ea typeface="黑体" panose="02010609060101010101" pitchFamily="2" charset="-122"/>
              </a:rPr>
              <a:t>电路，最好采用金属屏蔽层做包装材料。</a:t>
            </a:r>
            <a:endParaRPr lang="zh-CN" altLang="en-US" sz="2800" dirty="0">
              <a:latin typeface="Times New Roman" panose="02020603050405020304" pitchFamily="18" charset="0"/>
            </a:endParaRPr>
          </a:p>
        </p:txBody>
      </p:sp>
      <p:sp>
        <p:nvSpPr>
          <p:cNvPr id="139267" name="矩形 139266"/>
          <p:cNvSpPr/>
          <p:nvPr/>
        </p:nvSpPr>
        <p:spPr>
          <a:xfrm>
            <a:off x="533400" y="2209800"/>
            <a:ext cx="7848600" cy="2870200"/>
          </a:xfrm>
          <a:prstGeom prst="rect">
            <a:avLst/>
          </a:prstGeom>
          <a:noFill/>
          <a:ln w="9525">
            <a:noFill/>
          </a:ln>
        </p:spPr>
        <p:txBody>
          <a:bodyPr>
            <a:spAutoFit/>
          </a:bodyPr>
          <a:p>
            <a:pPr>
              <a:lnSpc>
                <a:spcPct val="130000"/>
              </a:lnSpc>
            </a:pPr>
            <a:r>
              <a:rPr lang="en-US" altLang="zh-CN" sz="2800" dirty="0">
                <a:solidFill>
                  <a:schemeClr val="accent1"/>
                </a:solidFill>
                <a:latin typeface="黑体" panose="02010609060101010101" pitchFamily="2" charset="-122"/>
                <a:ea typeface="黑体" panose="02010609060101010101" pitchFamily="2" charset="-122"/>
              </a:rPr>
              <a:t>2</a:t>
            </a:r>
            <a:r>
              <a:rPr lang="zh-CN" altLang="en-US" sz="2800" dirty="0">
                <a:solidFill>
                  <a:schemeClr val="accent1"/>
                </a:solidFill>
                <a:latin typeface="黑体" panose="02010609060101010101" pitchFamily="2" charset="-122"/>
                <a:ea typeface="黑体" panose="02010609060101010101" pitchFamily="2" charset="-122"/>
              </a:rPr>
              <a:t>．多余的输入端不能悬空。</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130000"/>
              </a:lnSpc>
            </a:pPr>
            <a:r>
              <a:rPr lang="zh-CN" altLang="en-US" sz="2800" dirty="0">
                <a:latin typeface="黑体" panose="02010609060101010101" pitchFamily="2" charset="-122"/>
                <a:ea typeface="黑体" panose="02010609060101010101" pitchFamily="2" charset="-122"/>
              </a:rPr>
              <a:t>　　输入端悬空极易产生感应较高的静电电压，造成器件的永久损坏。对多余的输入端，可以按功能要求接电源或接地，或者与其它输入端并联使用。</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9267">
                                            <p:txEl>
                                              <p:charRg st="4294967295" end="4294967295"/>
                                            </p:txEl>
                                          </p:spTgt>
                                        </p:tgtEl>
                                        <p:attrNameLst>
                                          <p:attrName>style.visibility</p:attrName>
                                        </p:attrNameLst>
                                      </p:cBhvr>
                                    </p:set>
                                    <p:animEffect transition="in" filter="slide(fromBottom)">
                                      <p:cBhvr>
                                        <p:cTn id="7" dur="500"/>
                                        <p:tgtEl>
                                          <p:spTgt spid="139267">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animBg="1" advAuto="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0290" name="标题 140289"/>
          <p:cNvSpPr>
            <a:spLocks noGrp="1"/>
          </p:cNvSpPr>
          <p:nvPr>
            <p:ph type="title"/>
          </p:nvPr>
        </p:nvSpPr>
        <p:spPr>
          <a:xfrm>
            <a:off x="533400" y="346075"/>
            <a:ext cx="7772400" cy="762000"/>
          </a:xfrm>
        </p:spPr>
        <p:txBody>
          <a:bodyPr lIns="92075" tIns="46038" rIns="92075" bIns="46038" anchor="ctr" anchorCtr="0"/>
          <a:p>
            <a:pPr algn="l"/>
            <a:r>
              <a:rPr lang="zh-CN" altLang="en-US" sz="3200" b="1">
                <a:solidFill>
                  <a:schemeClr val="bg1"/>
                </a:solidFill>
                <a:ea typeface="宋体" panose="02010600030101010101" pitchFamily="2" charset="-122"/>
              </a:rPr>
              <a:t>二、</a:t>
            </a:r>
            <a:r>
              <a:rPr lang="en-US" altLang="zh-CN" sz="3200" b="1">
                <a:solidFill>
                  <a:schemeClr val="bg1"/>
                </a:solidFill>
              </a:rPr>
              <a:t>   TTL</a:t>
            </a:r>
            <a:r>
              <a:rPr lang="zh-CN" altLang="en-US" sz="3200" b="1" dirty="0">
                <a:solidFill>
                  <a:schemeClr val="bg1"/>
                </a:solidFill>
              </a:rPr>
              <a:t>门电路的使用知识</a:t>
            </a:r>
            <a:r>
              <a:rPr lang="zh-CN" altLang="en-US" dirty="0"/>
              <a:t> </a:t>
            </a:r>
            <a:endParaRPr lang="zh-CN" altLang="en-US"/>
          </a:p>
        </p:txBody>
      </p:sp>
      <p:sp>
        <p:nvSpPr>
          <p:cNvPr id="140291" name="矩形 140290"/>
          <p:cNvSpPr/>
          <p:nvPr/>
        </p:nvSpPr>
        <p:spPr>
          <a:xfrm>
            <a:off x="609600" y="1066800"/>
            <a:ext cx="8001000" cy="1289050"/>
          </a:xfrm>
          <a:prstGeom prst="rect">
            <a:avLst/>
          </a:prstGeom>
          <a:noFill/>
          <a:ln w="9525">
            <a:noFill/>
          </a:ln>
        </p:spPr>
        <p:txBody>
          <a:bodyPr>
            <a:spAutoFit/>
          </a:bodyPr>
          <a:p>
            <a:pPr>
              <a:lnSpc>
                <a:spcPct val="140000"/>
              </a:lnSpc>
            </a:pPr>
            <a:r>
              <a:rPr lang="en-US" altLang="zh-CN" sz="2800" dirty="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．多余或暂时不用的输入端不能悬空，可按以</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140000"/>
              </a:lnSpc>
            </a:pPr>
            <a:r>
              <a:rPr lang="zh-CN" altLang="en-US" sz="2800" dirty="0">
                <a:solidFill>
                  <a:schemeClr val="accent1"/>
                </a:solidFill>
                <a:latin typeface="黑体" panose="02010609060101010101" pitchFamily="2" charset="-122"/>
                <a:ea typeface="黑体" panose="02010609060101010101" pitchFamily="2" charset="-122"/>
              </a:rPr>
              <a:t>下方法处理：</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40292" name="矩形 140291"/>
          <p:cNvSpPr/>
          <p:nvPr/>
        </p:nvSpPr>
        <p:spPr>
          <a:xfrm>
            <a:off x="685800" y="2274888"/>
            <a:ext cx="7696200" cy="2314575"/>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）与其它输入端并联使用。</a:t>
            </a:r>
            <a:endParaRPr lang="zh-CN" altLang="en-US" sz="2800" dirty="0">
              <a:latin typeface="黑体" panose="02010609060101010101" pitchFamily="2" charset="-122"/>
              <a:ea typeface="黑体" panose="02010609060101010101" pitchFamily="2" charset="-122"/>
            </a:endParaRPr>
          </a:p>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）将不用的输入端按照电路功能要求接电源或接地。比如将与门、与非门的多余输入端接电源，将或门、或非门的多余输入端接地。</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0292">
                                            <p:txEl>
                                              <p:charRg st="0" end="17"/>
                                            </p:txEl>
                                          </p:spTgt>
                                        </p:tgtEl>
                                        <p:attrNameLst>
                                          <p:attrName>style.visibility</p:attrName>
                                        </p:attrNameLst>
                                      </p:cBhvr>
                                    </p:set>
                                    <p:animEffect transition="in" filter="slide(fromTop)">
                                      <p:cBhvr>
                                        <p:cTn id="7" dur="500"/>
                                        <p:tgtEl>
                                          <p:spTgt spid="140292">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40292">
                                            <p:txEl>
                                              <p:charRg st="17" end="82"/>
                                            </p:txEl>
                                          </p:spTgt>
                                        </p:tgtEl>
                                        <p:attrNameLst>
                                          <p:attrName>style.visibility</p:attrName>
                                        </p:attrNameLst>
                                      </p:cBhvr>
                                    </p:set>
                                    <p:animEffect transition="in" filter="slide(fromTop)">
                                      <p:cBhvr>
                                        <p:cTn id="12" dur="500"/>
                                        <p:tgtEl>
                                          <p:spTgt spid="140292">
                                            <p:txEl>
                                              <p:charRg st="17" end="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advAuto="0" build="p"/>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1314" name="矩形 141313"/>
          <p:cNvSpPr/>
          <p:nvPr/>
        </p:nvSpPr>
        <p:spPr>
          <a:xfrm>
            <a:off x="533400" y="1752600"/>
            <a:ext cx="8218488" cy="2657475"/>
          </a:xfrm>
          <a:prstGeom prst="rect">
            <a:avLst/>
          </a:prstGeom>
          <a:noFill/>
          <a:ln w="9525">
            <a:noFill/>
          </a:ln>
        </p:spPr>
        <p:txBody>
          <a:bodyPr anchor="ctr" anchorCtr="0">
            <a:spAutoFit/>
          </a:bodyPr>
          <a:p>
            <a:pPr>
              <a:lnSpc>
                <a:spcPct val="150000"/>
              </a:lnSpc>
              <a:buNone/>
            </a:pPr>
            <a:r>
              <a:rPr lang="en-US" altLang="zh-CN" sz="2800" dirty="0">
                <a:latin typeface="黑体" panose="02010609060101010101" pitchFamily="2" charset="-122"/>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1)  </a:t>
            </a:r>
            <a:r>
              <a:rPr lang="zh-CN" altLang="en-US" sz="2800" dirty="0">
                <a:latin typeface="Times New Roman" panose="02020603050405020304" pitchFamily="18" charset="0"/>
                <a:ea typeface="黑体" panose="02010609060101010101" pitchFamily="2" charset="-122"/>
              </a:rPr>
              <a:t>在每一块插板的电源线上，并接几十</a:t>
            </a:r>
            <a:r>
              <a:rPr lang="en-US" altLang="zh-CN" sz="2800">
                <a:latin typeface="Times New Roman" panose="02020603050405020304" pitchFamily="18" charset="0"/>
                <a:ea typeface="黑体" panose="02010609060101010101" pitchFamily="2" charset="-122"/>
              </a:rPr>
              <a:t>μF</a:t>
            </a:r>
            <a:r>
              <a:rPr lang="zh-CN" altLang="en-US" sz="2800" dirty="0">
                <a:latin typeface="Times New Roman" panose="02020603050405020304" pitchFamily="18" charset="0"/>
                <a:ea typeface="黑体" panose="02010609060101010101" pitchFamily="2" charset="-122"/>
              </a:rPr>
              <a:t>的低频去耦电容和</a:t>
            </a:r>
            <a:r>
              <a:rPr lang="en-US" altLang="zh-CN" sz="2800">
                <a:latin typeface="Times New Roman" panose="02020603050405020304" pitchFamily="18" charset="0"/>
                <a:ea typeface="黑体" panose="02010609060101010101" pitchFamily="2" charset="-122"/>
              </a:rPr>
              <a:t>0.01~0.047μF</a:t>
            </a:r>
            <a:r>
              <a:rPr lang="zh-CN" altLang="en-US" sz="2800" dirty="0">
                <a:latin typeface="Times New Roman" panose="02020603050405020304" pitchFamily="18" charset="0"/>
                <a:ea typeface="黑体" panose="02010609060101010101" pitchFamily="2" charset="-122"/>
              </a:rPr>
              <a:t>的高频去耦电容，以防止</a:t>
            </a:r>
            <a:r>
              <a:rPr lang="en-US" altLang="zh-CN" sz="2800">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电路的动态尖峰电流产生的干扰。</a:t>
            </a:r>
            <a:endParaRPr lang="zh-CN" altLang="en-US" sz="2800" dirty="0">
              <a:latin typeface="Times New Roman" panose="02020603050405020304" pitchFamily="18" charset="0"/>
              <a:ea typeface="黑体" panose="02010609060101010101" pitchFamily="2" charset="-122"/>
            </a:endParaRPr>
          </a:p>
          <a:p>
            <a:pPr>
              <a:lnSpc>
                <a:spcPct val="150000"/>
              </a:lnSpc>
              <a:buNone/>
            </a:pPr>
            <a:r>
              <a:rPr lang="zh-CN" altLang="en-US" sz="2800" dirty="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(2)  </a:t>
            </a:r>
            <a:r>
              <a:rPr lang="zh-CN" altLang="en-US" sz="2800" dirty="0">
                <a:latin typeface="Times New Roman" panose="02020603050405020304" pitchFamily="18" charset="0"/>
                <a:ea typeface="黑体" panose="02010609060101010101" pitchFamily="2" charset="-122"/>
              </a:rPr>
              <a:t>整机装置应有良好的接地系统。</a:t>
            </a:r>
            <a:endParaRPr lang="zh-CN" altLang="en-US" sz="2800" dirty="0">
              <a:latin typeface="Times New Roman" panose="02020603050405020304" pitchFamily="18" charset="0"/>
              <a:ea typeface="黑体" panose="02010609060101010101" pitchFamily="2" charset="-122"/>
            </a:endParaRPr>
          </a:p>
        </p:txBody>
      </p:sp>
      <p:sp>
        <p:nvSpPr>
          <p:cNvPr id="141315" name="矩形 141314"/>
          <p:cNvSpPr/>
          <p:nvPr/>
        </p:nvSpPr>
        <p:spPr>
          <a:xfrm>
            <a:off x="457200" y="381000"/>
            <a:ext cx="8153400" cy="1244600"/>
          </a:xfrm>
          <a:prstGeom prst="rect">
            <a:avLst/>
          </a:prstGeom>
          <a:noFill/>
          <a:ln w="9525">
            <a:noFill/>
          </a:ln>
        </p:spPr>
        <p:txBody>
          <a:bodyPr>
            <a:spAutoFit/>
          </a:bodyPr>
          <a:p>
            <a:pPr>
              <a:lnSpc>
                <a:spcPct val="135000"/>
              </a:lnSpc>
            </a:pPr>
            <a:r>
              <a:rPr lang="en-US" altLang="zh-CN" sz="2800" dirty="0">
                <a:solidFill>
                  <a:schemeClr val="accent1"/>
                </a:solidFill>
                <a:latin typeface="黑体" panose="02010609060101010101" pitchFamily="2" charset="-122"/>
                <a:ea typeface="黑体" panose="02010609060101010101" pitchFamily="2" charset="-122"/>
              </a:rPr>
              <a:t>2</a:t>
            </a:r>
            <a:r>
              <a:rPr lang="zh-CN" altLang="en-US" sz="2800" dirty="0">
                <a:solidFill>
                  <a:schemeClr val="accent1"/>
                </a:solidFill>
                <a:latin typeface="黑体" panose="02010609060101010101" pitchFamily="2" charset="-122"/>
                <a:ea typeface="黑体" panose="02010609060101010101" pitchFamily="2" charset="-122"/>
              </a:rPr>
              <a:t>． 电路的安装应尽量避免干扰信号的侵入，保证电路稳定工作。</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1314">
                                            <p:txEl>
                                              <p:charRg st="0" end="77"/>
                                            </p:txEl>
                                          </p:spTgt>
                                        </p:tgtEl>
                                        <p:attrNameLst>
                                          <p:attrName>style.visibility</p:attrName>
                                        </p:attrNameLst>
                                      </p:cBhvr>
                                    </p:set>
                                    <p:animEffect transition="in" filter="slide(fromTop)">
                                      <p:cBhvr>
                                        <p:cTn id="7" dur="500"/>
                                        <p:tgtEl>
                                          <p:spTgt spid="141314">
                                            <p:txEl>
                                              <p:charRg st="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41314">
                                            <p:txEl>
                                              <p:charRg st="77" end="106"/>
                                            </p:txEl>
                                          </p:spTgt>
                                        </p:tgtEl>
                                        <p:attrNameLst>
                                          <p:attrName>style.visibility</p:attrName>
                                        </p:attrNameLst>
                                      </p:cBhvr>
                                    </p:set>
                                    <p:animEffect transition="in" filter="slide(fromTop)">
                                      <p:cBhvr>
                                        <p:cTn id="12" dur="500"/>
                                        <p:tgtEl>
                                          <p:spTgt spid="141314">
                                            <p:txEl>
                                              <p:charRg st="77"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animBg="1" advAuto="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2338" name="标题 142337"/>
          <p:cNvSpPr>
            <a:spLocks noGrp="1"/>
          </p:cNvSpPr>
          <p:nvPr>
            <p:ph type="title"/>
          </p:nvPr>
        </p:nvSpPr>
        <p:spPr>
          <a:xfrm>
            <a:off x="-635" y="563245"/>
            <a:ext cx="9144635" cy="990600"/>
          </a:xfrm>
        </p:spPr>
        <p:txBody>
          <a:bodyPr lIns="92075" tIns="46038" rIns="92075" bIns="46038" anchor="ctr" anchorCtr="0"/>
          <a:p>
            <a:r>
              <a:rPr lang="zh-CN" altLang="en-US" sz="3200" b="1">
                <a:solidFill>
                  <a:schemeClr val="bg1"/>
                </a:solidFill>
                <a:ea typeface="宋体" panose="02010600030101010101" pitchFamily="2" charset="-122"/>
              </a:rPr>
              <a:t>三、</a:t>
            </a:r>
            <a:r>
              <a:rPr lang="en-US" altLang="zh-CN" sz="3200" b="1">
                <a:solidFill>
                  <a:schemeClr val="bg1"/>
                </a:solidFill>
              </a:rPr>
              <a:t>  TTL</a:t>
            </a:r>
            <a:r>
              <a:rPr lang="zh-CN" altLang="en-US" sz="3200" b="1" dirty="0">
                <a:solidFill>
                  <a:schemeClr val="bg1"/>
                </a:solidFill>
              </a:rPr>
              <a:t>门电路和</a:t>
            </a:r>
            <a:r>
              <a:rPr lang="en-US" altLang="zh-CN" sz="3200" b="1">
                <a:solidFill>
                  <a:schemeClr val="bg1"/>
                </a:solidFill>
              </a:rPr>
              <a:t>CMOS </a:t>
            </a:r>
            <a:r>
              <a:rPr lang="zh-CN" altLang="en-US" sz="3200" b="1" dirty="0">
                <a:solidFill>
                  <a:schemeClr val="bg1"/>
                </a:solidFill>
              </a:rPr>
              <a:t>门电路</a:t>
            </a:r>
            <a:br>
              <a:rPr lang="zh-CN" altLang="en-US" sz="3200" b="1" dirty="0">
                <a:solidFill>
                  <a:schemeClr val="bg1"/>
                </a:solidFill>
              </a:rPr>
            </a:br>
            <a:r>
              <a:rPr lang="zh-CN" altLang="en-US" sz="3200" b="1" dirty="0">
                <a:solidFill>
                  <a:srgbClr val="FF0000"/>
                </a:solidFill>
              </a:rPr>
              <a:t>的相互连接</a:t>
            </a:r>
            <a:r>
              <a:rPr lang="zh-CN" altLang="en-US" dirty="0"/>
              <a:t> </a:t>
            </a:r>
            <a:endParaRPr lang="zh-CN" altLang="en-US"/>
          </a:p>
        </p:txBody>
      </p:sp>
      <p:sp>
        <p:nvSpPr>
          <p:cNvPr id="142339" name="矩形 142338"/>
          <p:cNvSpPr/>
          <p:nvPr/>
        </p:nvSpPr>
        <p:spPr>
          <a:xfrm>
            <a:off x="381000" y="1600200"/>
            <a:ext cx="8569325" cy="3981450"/>
          </a:xfrm>
          <a:prstGeom prst="rect">
            <a:avLst/>
          </a:prstGeom>
          <a:noFill/>
          <a:ln w="9525">
            <a:noFill/>
          </a:ln>
        </p:spPr>
        <p:txBody>
          <a:bodyPr>
            <a:spAutoFit/>
          </a:bodyPr>
          <a:p>
            <a:pPr>
              <a:lnSpc>
                <a:spcPct val="130000"/>
              </a:lnSpc>
            </a:pPr>
            <a:r>
              <a:rPr lang="en-US" altLang="zh-CN" dirty="0">
                <a:latin typeface="Times New Roman" panose="02020603050405020304" pitchFamily="18" charset="0"/>
              </a:rPr>
              <a:t>         </a:t>
            </a:r>
            <a:r>
              <a:rPr lang="en-US" altLang="zh-CN" sz="2800">
                <a:latin typeface="Times New Roman" panose="02020603050405020304" pitchFamily="18" charset="0"/>
                <a:ea typeface="黑体" panose="02010609060101010101" pitchFamily="2" charset="-122"/>
              </a:rPr>
              <a:t>TTL</a:t>
            </a:r>
            <a:r>
              <a:rPr lang="zh-CN" altLang="en-US" sz="2800">
                <a:latin typeface="Times New Roman" panose="02020603050405020304" pitchFamily="18" charset="0"/>
                <a:ea typeface="黑体" panose="02010609060101010101" pitchFamily="2" charset="-122"/>
              </a:rPr>
              <a:t>和</a:t>
            </a:r>
            <a:r>
              <a:rPr lang="en-US" altLang="zh-CN" sz="2800">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电路的电压和电流参数各不相同，需要采用接口电路。</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Times New Roman" panose="02020603050405020304" pitchFamily="18" charset="0"/>
                <a:ea typeface="黑体" panose="02010609060101010101" pitchFamily="2" charset="-122"/>
              </a:rPr>
              <a:t>　　一般要考虑两个问题：</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Times New Roman" panose="02020603050405020304" pitchFamily="18" charset="0"/>
                <a:ea typeface="黑体" panose="02010609060101010101" pitchFamily="2" charset="-122"/>
              </a:rPr>
              <a:t>　　一是要求</a:t>
            </a:r>
            <a:r>
              <a:rPr lang="zh-CN" altLang="en-US" sz="2800" dirty="0">
                <a:solidFill>
                  <a:srgbClr val="00FF00"/>
                </a:solidFill>
                <a:latin typeface="Times New Roman" panose="02020603050405020304" pitchFamily="18" charset="0"/>
                <a:ea typeface="黑体" panose="02010609060101010101" pitchFamily="2" charset="-122"/>
              </a:rPr>
              <a:t>电平匹配</a:t>
            </a:r>
            <a:r>
              <a:rPr lang="zh-CN" altLang="en-US" sz="2800" dirty="0">
                <a:latin typeface="Times New Roman" panose="02020603050405020304" pitchFamily="18" charset="0"/>
                <a:ea typeface="黑体" panose="02010609060101010101" pitchFamily="2" charset="-122"/>
              </a:rPr>
              <a:t>，即驱动门要为负载门提供符合标准的输出高电平和低电平；</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Times New Roman" panose="02020603050405020304" pitchFamily="18" charset="0"/>
                <a:ea typeface="黑体" panose="02010609060101010101" pitchFamily="2" charset="-122"/>
              </a:rPr>
              <a:t>　　二是要求</a:t>
            </a:r>
            <a:r>
              <a:rPr lang="zh-CN" altLang="en-US" sz="2800" dirty="0">
                <a:solidFill>
                  <a:srgbClr val="00FF00"/>
                </a:solidFill>
                <a:latin typeface="Times New Roman" panose="02020603050405020304" pitchFamily="18" charset="0"/>
                <a:ea typeface="黑体" panose="02010609060101010101" pitchFamily="2" charset="-122"/>
              </a:rPr>
              <a:t>电流匹配</a:t>
            </a:r>
            <a:r>
              <a:rPr lang="zh-CN" altLang="en-US" sz="2800" dirty="0">
                <a:latin typeface="Times New Roman" panose="02020603050405020304" pitchFamily="18" charset="0"/>
                <a:ea typeface="黑体" panose="02010609060101010101" pitchFamily="2" charset="-122"/>
              </a:rPr>
              <a:t>，即驱动门要为负载门提供足够大的驱动电流。</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2339">
                                            <p:txEl>
                                              <p:charRg st="0" end="42"/>
                                            </p:txEl>
                                          </p:spTgt>
                                        </p:tgtEl>
                                        <p:attrNameLst>
                                          <p:attrName>style.visibility</p:attrName>
                                        </p:attrNameLst>
                                      </p:cBhvr>
                                    </p:set>
                                    <p:animEffect transition="in" filter="slide(fromTop)">
                                      <p:cBhvr>
                                        <p:cTn id="7" dur="500"/>
                                        <p:tgtEl>
                                          <p:spTgt spid="142339">
                                            <p:txEl>
                                              <p:charRg st="0" end="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42339">
                                            <p:txEl>
                                              <p:charRg st="42" end="55"/>
                                            </p:txEl>
                                          </p:spTgt>
                                        </p:tgtEl>
                                        <p:attrNameLst>
                                          <p:attrName>style.visibility</p:attrName>
                                        </p:attrNameLst>
                                      </p:cBhvr>
                                    </p:set>
                                    <p:animEffect transition="in" filter="slide(fromTop)">
                                      <p:cBhvr>
                                        <p:cTn id="12" dur="500"/>
                                        <p:tgtEl>
                                          <p:spTgt spid="142339">
                                            <p:txEl>
                                              <p:charRg st="42" end="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42339">
                                            <p:txEl>
                                              <p:charRg st="55" end="93"/>
                                            </p:txEl>
                                          </p:spTgt>
                                        </p:tgtEl>
                                        <p:attrNameLst>
                                          <p:attrName>style.visibility</p:attrName>
                                        </p:attrNameLst>
                                      </p:cBhvr>
                                    </p:set>
                                    <p:animEffect transition="in" filter="slide(fromTop)">
                                      <p:cBhvr>
                                        <p:cTn id="17" dur="500"/>
                                        <p:tgtEl>
                                          <p:spTgt spid="142339">
                                            <p:txEl>
                                              <p:charRg st="55" end="9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42339">
                                            <p:txEl>
                                              <p:charRg st="93" end="125"/>
                                            </p:txEl>
                                          </p:spTgt>
                                        </p:tgtEl>
                                        <p:attrNameLst>
                                          <p:attrName>style.visibility</p:attrName>
                                        </p:attrNameLst>
                                      </p:cBhvr>
                                    </p:set>
                                    <p:animEffect transition="in" filter="slide(fromTop)">
                                      <p:cBhvr>
                                        <p:cTn id="22" dur="500"/>
                                        <p:tgtEl>
                                          <p:spTgt spid="142339">
                                            <p:txEl>
                                              <p:charRg st="93"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animBg="1" advAuto="0" build="p"/>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3362" name="矩形 143361"/>
          <p:cNvSpPr/>
          <p:nvPr/>
        </p:nvSpPr>
        <p:spPr>
          <a:xfrm>
            <a:off x="381000" y="304800"/>
            <a:ext cx="4008438"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1. </a:t>
            </a:r>
            <a:r>
              <a:rPr lang="en-US" altLang="zh-CN" sz="2800" dirty="0">
                <a:solidFill>
                  <a:schemeClr val="accent1"/>
                </a:solidFill>
                <a:latin typeface="Times New Roman" panose="02020603050405020304" pitchFamily="18" charset="0"/>
                <a:ea typeface="黑体" panose="02010609060101010101" pitchFamily="2" charset="-122"/>
              </a:rPr>
              <a:t> </a:t>
            </a:r>
            <a:r>
              <a:rPr lang="en-US" altLang="zh-CN" sz="2800" b="1">
                <a:solidFill>
                  <a:schemeClr val="accent1"/>
                </a:solidFill>
                <a:latin typeface="Times New Roman" panose="02020603050405020304" pitchFamily="18" charset="0"/>
                <a:ea typeface="黑体" panose="02010609060101010101" pitchFamily="2" charset="-122"/>
              </a:rPr>
              <a:t>TTL</a:t>
            </a:r>
            <a:r>
              <a:rPr lang="zh-CN" altLang="en-US" sz="2800" dirty="0">
                <a:solidFill>
                  <a:schemeClr val="accent1"/>
                </a:solidFill>
                <a:latin typeface="黑体" panose="02010609060101010101" pitchFamily="2" charset="-122"/>
                <a:ea typeface="黑体" panose="02010609060101010101" pitchFamily="2" charset="-122"/>
              </a:rPr>
              <a:t>门驱动</a:t>
            </a:r>
            <a:r>
              <a:rPr lang="en-US" altLang="zh-CN" sz="2800" b="1">
                <a:solidFill>
                  <a:schemeClr val="accent1"/>
                </a:solidFill>
                <a:latin typeface="Times New Roman" panose="02020603050405020304" pitchFamily="18" charset="0"/>
                <a:ea typeface="黑体" panose="02010609060101010101" pitchFamily="2" charset="-122"/>
              </a:rPr>
              <a:t>CMOS</a:t>
            </a:r>
            <a:r>
              <a:rPr lang="zh-CN" altLang="en-US" sz="2800" b="1" dirty="0">
                <a:solidFill>
                  <a:schemeClr val="accent1"/>
                </a:solidFill>
                <a:latin typeface="黑体" panose="02010609060101010101" pitchFamily="2" charset="-122"/>
                <a:ea typeface="黑体" panose="02010609060101010101" pitchFamily="2" charset="-122"/>
              </a:rPr>
              <a:t>门</a:t>
            </a:r>
            <a:endParaRPr lang="zh-CN" altLang="en-US" sz="2800" b="1" dirty="0">
              <a:solidFill>
                <a:schemeClr val="accent1"/>
              </a:solidFill>
              <a:latin typeface="黑体" panose="02010609060101010101" pitchFamily="2" charset="-122"/>
              <a:ea typeface="黑体" panose="02010609060101010101" pitchFamily="2" charset="-122"/>
            </a:endParaRPr>
          </a:p>
        </p:txBody>
      </p:sp>
      <p:sp>
        <p:nvSpPr>
          <p:cNvPr id="143363" name="矩形 143362"/>
          <p:cNvSpPr/>
          <p:nvPr/>
        </p:nvSpPr>
        <p:spPr>
          <a:xfrm>
            <a:off x="228600" y="1143000"/>
            <a:ext cx="8686800" cy="3597275"/>
          </a:xfrm>
          <a:prstGeom prst="rect">
            <a:avLst/>
          </a:prstGeom>
          <a:noFill/>
          <a:ln w="9525">
            <a:noFill/>
          </a:ln>
        </p:spPr>
        <p:txBody>
          <a:bodyPr>
            <a:spAutoFit/>
          </a:bodyPr>
          <a:p>
            <a:pPr>
              <a:lnSpc>
                <a:spcPct val="130000"/>
              </a:lnSpc>
              <a:spcBef>
                <a:spcPct val="1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）电平不匹配</a:t>
            </a:r>
            <a:endParaRPr lang="zh-CN" altLang="en-US" sz="2800" dirty="0">
              <a:latin typeface="Times New Roman" panose="02020603050405020304" pitchFamily="18" charset="0"/>
              <a:ea typeface="黑体" panose="02010609060101010101" pitchFamily="2" charset="-122"/>
            </a:endParaRPr>
          </a:p>
          <a:p>
            <a:pPr>
              <a:lnSpc>
                <a:spcPct val="130000"/>
              </a:lnSpc>
              <a:spcBef>
                <a:spcPct val="1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门作为驱动门，它的</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r>
              <a:rPr lang="en-US" altLang="zh-CN" sz="2800" b="1">
                <a:latin typeface="Times New Roman" panose="02020603050405020304" pitchFamily="18" charset="0"/>
                <a:ea typeface="黑体" panose="02010609060101010101" pitchFamily="2" charset="-122"/>
              </a:rPr>
              <a:t>≥2.4V,U</a:t>
            </a:r>
            <a:r>
              <a:rPr lang="en-US" altLang="zh-CN" sz="2800" b="1" baseline="-25000">
                <a:latin typeface="Times New Roman" panose="02020603050405020304" pitchFamily="18" charset="0"/>
                <a:ea typeface="黑体" panose="02010609060101010101" pitchFamily="2" charset="-122"/>
              </a:rPr>
              <a:t>OL</a:t>
            </a:r>
            <a:r>
              <a:rPr lang="en-US" altLang="zh-CN" sz="2800" b="1">
                <a:latin typeface="Times New Roman" panose="02020603050405020304" pitchFamily="18" charset="0"/>
                <a:ea typeface="黑体" panose="02010609060101010101" pitchFamily="2" charset="-122"/>
              </a:rPr>
              <a:t>≤0.5V</a:t>
            </a:r>
            <a:r>
              <a:rPr lang="zh-CN" altLang="en-US"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门作为负载门，它的</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r>
              <a:rPr lang="en-US" altLang="zh-CN" sz="2800" b="1">
                <a:latin typeface="Times New Roman" panose="02020603050405020304" pitchFamily="18" charset="0"/>
                <a:ea typeface="黑体" panose="02010609060101010101" pitchFamily="2" charset="-122"/>
              </a:rPr>
              <a:t>≥3.5V</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r>
              <a:rPr lang="en-US" altLang="zh-CN" sz="2800" b="1">
                <a:latin typeface="Times New Roman" panose="02020603050405020304" pitchFamily="18" charset="0"/>
                <a:ea typeface="黑体" panose="02010609060101010101" pitchFamily="2" charset="-122"/>
              </a:rPr>
              <a:t>≤1V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30000"/>
              </a:lnSpc>
              <a:spcBef>
                <a:spcPct val="1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可见，</a:t>
            </a:r>
            <a:r>
              <a:rPr lang="en-US" altLang="zh-CN" sz="2800" b="1">
                <a:solidFill>
                  <a:srgbClr val="00FF00"/>
                </a:solidFill>
                <a:latin typeface="Times New Roman" panose="02020603050405020304" pitchFamily="18" charset="0"/>
                <a:ea typeface="黑体" panose="02010609060101010101" pitchFamily="2" charset="-122"/>
              </a:rPr>
              <a:t>TTL</a:t>
            </a:r>
            <a:r>
              <a:rPr lang="zh-CN" altLang="en-US" sz="2800" dirty="0">
                <a:solidFill>
                  <a:srgbClr val="00FF00"/>
                </a:solidFill>
                <a:latin typeface="Times New Roman" panose="02020603050405020304" pitchFamily="18" charset="0"/>
                <a:ea typeface="黑体" panose="02010609060101010101" pitchFamily="2" charset="-122"/>
              </a:rPr>
              <a:t>门的</a:t>
            </a:r>
            <a:r>
              <a:rPr lang="en-US" altLang="zh-CN" sz="2800" b="1">
                <a:solidFill>
                  <a:srgbClr val="00FF00"/>
                </a:solidFill>
                <a:latin typeface="Times New Roman" panose="02020603050405020304" pitchFamily="18" charset="0"/>
                <a:ea typeface="黑体" panose="02010609060101010101" pitchFamily="2" charset="-122"/>
              </a:rPr>
              <a:t>U</a:t>
            </a:r>
            <a:r>
              <a:rPr lang="en-US" altLang="zh-CN" sz="2800" b="1" baseline="-25000">
                <a:solidFill>
                  <a:srgbClr val="00FF00"/>
                </a:solidFill>
                <a:latin typeface="Times New Roman" panose="02020603050405020304" pitchFamily="18" charset="0"/>
                <a:ea typeface="黑体" panose="02010609060101010101" pitchFamily="2" charset="-122"/>
              </a:rPr>
              <a:t>OH</a:t>
            </a:r>
            <a:r>
              <a:rPr lang="zh-CN" altLang="en-US" sz="2800" dirty="0">
                <a:solidFill>
                  <a:srgbClr val="00FF00"/>
                </a:solidFill>
                <a:latin typeface="Times New Roman" panose="02020603050405020304" pitchFamily="18" charset="0"/>
                <a:ea typeface="黑体" panose="02010609060101010101" pitchFamily="2" charset="-122"/>
              </a:rPr>
              <a:t>不符合要求</a:t>
            </a:r>
            <a:r>
              <a:rPr lang="zh-CN" altLang="en-US" sz="2800" dirty="0">
                <a:latin typeface="Times New Roman" panose="02020603050405020304" pitchFamily="18" charset="0"/>
                <a:ea typeface="黑体" panose="02010609060101010101" pitchFamily="2" charset="-122"/>
              </a:rPr>
              <a:t>。</a:t>
            </a:r>
            <a:endParaRPr lang="zh-CN" altLang="en-US" sz="2800" dirty="0">
              <a:latin typeface="Times New Roman" panose="02020603050405020304" pitchFamily="18" charset="0"/>
              <a:ea typeface="黑体" panose="02010609060101010101" pitchFamily="2" charset="-122"/>
            </a:endParaRPr>
          </a:p>
          <a:p>
            <a:pPr>
              <a:lnSpc>
                <a:spcPct val="130000"/>
              </a:lnSpc>
              <a:spcBef>
                <a:spcPct val="1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）电流匹配</a:t>
            </a:r>
            <a:endParaRPr lang="zh-CN" altLang="en-US" sz="2800" dirty="0">
              <a:latin typeface="Times New Roman" panose="02020603050405020304" pitchFamily="18" charset="0"/>
              <a:ea typeface="黑体" panose="02010609060101010101" pitchFamily="2" charset="-122"/>
            </a:endParaRPr>
          </a:p>
          <a:p>
            <a:pPr>
              <a:lnSpc>
                <a:spcPct val="130000"/>
              </a:lnSpc>
              <a:spcBef>
                <a:spcPct val="1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电路输入电流几乎为零，所以不存在问题。</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43363">
                                            <p:txEl>
                                              <p:charRg st="0" end="12"/>
                                            </p:txEl>
                                          </p:spTgt>
                                        </p:tgtEl>
                                        <p:attrNameLst>
                                          <p:attrName>style.visibility</p:attrName>
                                        </p:attrNameLst>
                                      </p:cBhvr>
                                    </p:set>
                                    <p:anim calcmode="lin" valueType="num">
                                      <p:cBhvr>
                                        <p:cTn id="7" dur="500" fill="hold"/>
                                        <p:tgtEl>
                                          <p:spTgt spid="143363">
                                            <p:txEl>
                                              <p:charRg st="0" end="12"/>
                                            </p:txEl>
                                          </p:spTgt>
                                        </p:tgtEl>
                                        <p:attrNameLst>
                                          <p:attrName>ppt_w</p:attrName>
                                        </p:attrNameLst>
                                      </p:cBhvr>
                                      <p:tavLst>
                                        <p:tav tm="0">
                                          <p:val>
                                            <p:fltVal val="0.0"/>
                                          </p:val>
                                        </p:tav>
                                        <p:tav tm="100000">
                                          <p:val>
                                            <p:strVal val="#ppt_w"/>
                                          </p:val>
                                        </p:tav>
                                      </p:tavLst>
                                    </p:anim>
                                    <p:anim calcmode="lin" valueType="num">
                                      <p:cBhvr>
                                        <p:cTn id="8" dur="500" fill="hold"/>
                                        <p:tgtEl>
                                          <p:spTgt spid="143363">
                                            <p:txEl>
                                              <p:charRg st="0" end="12"/>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43363">
                                            <p:txEl>
                                              <p:charRg st="12" end="77"/>
                                            </p:txEl>
                                          </p:spTgt>
                                        </p:tgtEl>
                                        <p:attrNameLst>
                                          <p:attrName>style.visibility</p:attrName>
                                        </p:attrNameLst>
                                      </p:cBhvr>
                                    </p:set>
                                    <p:anim calcmode="lin" valueType="num">
                                      <p:cBhvr>
                                        <p:cTn id="13" dur="500" fill="hold"/>
                                        <p:tgtEl>
                                          <p:spTgt spid="143363">
                                            <p:txEl>
                                              <p:charRg st="12" end="77"/>
                                            </p:txEl>
                                          </p:spTgt>
                                        </p:tgtEl>
                                        <p:attrNameLst>
                                          <p:attrName>ppt_w</p:attrName>
                                        </p:attrNameLst>
                                      </p:cBhvr>
                                      <p:tavLst>
                                        <p:tav tm="0">
                                          <p:val>
                                            <p:fltVal val="0.0"/>
                                          </p:val>
                                        </p:tav>
                                        <p:tav tm="100000">
                                          <p:val>
                                            <p:strVal val="#ppt_w"/>
                                          </p:val>
                                        </p:tav>
                                      </p:tavLst>
                                    </p:anim>
                                    <p:anim calcmode="lin" valueType="num">
                                      <p:cBhvr>
                                        <p:cTn id="14" dur="500" fill="hold"/>
                                        <p:tgtEl>
                                          <p:spTgt spid="143363">
                                            <p:txEl>
                                              <p:charRg st="12" end="77"/>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43363">
                                            <p:txEl>
                                              <p:charRg st="77" end="97"/>
                                            </p:txEl>
                                          </p:spTgt>
                                        </p:tgtEl>
                                        <p:attrNameLst>
                                          <p:attrName>style.visibility</p:attrName>
                                        </p:attrNameLst>
                                      </p:cBhvr>
                                    </p:set>
                                    <p:anim calcmode="lin" valueType="num">
                                      <p:cBhvr>
                                        <p:cTn id="19" dur="500" fill="hold"/>
                                        <p:tgtEl>
                                          <p:spTgt spid="143363">
                                            <p:txEl>
                                              <p:charRg st="77" end="97"/>
                                            </p:txEl>
                                          </p:spTgt>
                                        </p:tgtEl>
                                        <p:attrNameLst>
                                          <p:attrName>ppt_w</p:attrName>
                                        </p:attrNameLst>
                                      </p:cBhvr>
                                      <p:tavLst>
                                        <p:tav tm="0">
                                          <p:val>
                                            <p:fltVal val="0.0"/>
                                          </p:val>
                                        </p:tav>
                                        <p:tav tm="100000">
                                          <p:val>
                                            <p:strVal val="#ppt_w"/>
                                          </p:val>
                                        </p:tav>
                                      </p:tavLst>
                                    </p:anim>
                                    <p:anim calcmode="lin" valueType="num">
                                      <p:cBhvr>
                                        <p:cTn id="20" dur="500" fill="hold"/>
                                        <p:tgtEl>
                                          <p:spTgt spid="143363">
                                            <p:txEl>
                                              <p:charRg st="77" end="97"/>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43363">
                                            <p:txEl>
                                              <p:charRg st="97" end="111"/>
                                            </p:txEl>
                                          </p:spTgt>
                                        </p:tgtEl>
                                        <p:attrNameLst>
                                          <p:attrName>style.visibility</p:attrName>
                                        </p:attrNameLst>
                                      </p:cBhvr>
                                    </p:set>
                                    <p:anim calcmode="lin" valueType="num">
                                      <p:cBhvr>
                                        <p:cTn id="25" dur="500" fill="hold"/>
                                        <p:tgtEl>
                                          <p:spTgt spid="143363">
                                            <p:txEl>
                                              <p:charRg st="97" end="111"/>
                                            </p:txEl>
                                          </p:spTgt>
                                        </p:tgtEl>
                                        <p:attrNameLst>
                                          <p:attrName>ppt_w</p:attrName>
                                        </p:attrNameLst>
                                      </p:cBhvr>
                                      <p:tavLst>
                                        <p:tav tm="0">
                                          <p:val>
                                            <p:fltVal val="0.0"/>
                                          </p:val>
                                        </p:tav>
                                        <p:tav tm="100000">
                                          <p:val>
                                            <p:strVal val="#ppt_w"/>
                                          </p:val>
                                        </p:tav>
                                      </p:tavLst>
                                    </p:anim>
                                    <p:anim calcmode="lin" valueType="num">
                                      <p:cBhvr>
                                        <p:cTn id="26" dur="500" fill="hold"/>
                                        <p:tgtEl>
                                          <p:spTgt spid="143363">
                                            <p:txEl>
                                              <p:charRg st="97" end="111"/>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43363">
                                            <p:txEl>
                                              <p:charRg st="111" end="137"/>
                                            </p:txEl>
                                          </p:spTgt>
                                        </p:tgtEl>
                                        <p:attrNameLst>
                                          <p:attrName>style.visibility</p:attrName>
                                        </p:attrNameLst>
                                      </p:cBhvr>
                                    </p:set>
                                    <p:anim calcmode="lin" valueType="num">
                                      <p:cBhvr>
                                        <p:cTn id="31" dur="500" fill="hold"/>
                                        <p:tgtEl>
                                          <p:spTgt spid="143363">
                                            <p:txEl>
                                              <p:charRg st="111" end="137"/>
                                            </p:txEl>
                                          </p:spTgt>
                                        </p:tgtEl>
                                        <p:attrNameLst>
                                          <p:attrName>ppt_w</p:attrName>
                                        </p:attrNameLst>
                                      </p:cBhvr>
                                      <p:tavLst>
                                        <p:tav tm="0">
                                          <p:val>
                                            <p:fltVal val="0.0"/>
                                          </p:val>
                                        </p:tav>
                                        <p:tav tm="100000">
                                          <p:val>
                                            <p:strVal val="#ppt_w"/>
                                          </p:val>
                                        </p:tav>
                                      </p:tavLst>
                                    </p:anim>
                                    <p:anim calcmode="lin" valueType="num">
                                      <p:cBhvr>
                                        <p:cTn id="32" dur="500" fill="hold"/>
                                        <p:tgtEl>
                                          <p:spTgt spid="143363">
                                            <p:txEl>
                                              <p:charRg st="111" end="13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animBg="1" advAuto="0" build="p"/>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4386" name="矩形 144385"/>
          <p:cNvSpPr/>
          <p:nvPr/>
        </p:nvSpPr>
        <p:spPr>
          <a:xfrm>
            <a:off x="609600" y="381000"/>
            <a:ext cx="8153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）解决电平匹配问题        </a:t>
            </a:r>
            <a:endParaRPr lang="zh-CN" altLang="en-US" sz="2800" dirty="0">
              <a:latin typeface="黑体" panose="02010609060101010101" pitchFamily="2" charset="-122"/>
              <a:ea typeface="黑体" panose="02010609060101010101" pitchFamily="2" charset="-122"/>
            </a:endParaRPr>
          </a:p>
        </p:txBody>
      </p:sp>
      <p:pic>
        <p:nvPicPr>
          <p:cNvPr id="144387" name="文本占位符 144386" descr="R96A0283"/>
          <p:cNvPicPr>
            <a:picLocks noChangeAspect="1"/>
          </p:cNvPicPr>
          <p:nvPr>
            <p:ph type="body" idx="1"/>
          </p:nvPr>
        </p:nvPicPr>
        <p:blipFill>
          <a:blip r:embed="rId1"/>
          <a:stretch>
            <a:fillRect/>
          </a:stretch>
        </p:blipFill>
        <p:spPr>
          <a:xfrm>
            <a:off x="2209800" y="2895600"/>
            <a:ext cx="4876800" cy="2916238"/>
          </a:xfrm>
          <a:ln w="19050">
            <a:solidFill>
              <a:srgbClr val="00FF00"/>
            </a:solidFill>
            <a:miter/>
          </a:ln>
        </p:spPr>
      </p:pic>
      <p:sp>
        <p:nvSpPr>
          <p:cNvPr id="144388" name="矩形 144387"/>
          <p:cNvSpPr/>
          <p:nvPr/>
        </p:nvSpPr>
        <p:spPr>
          <a:xfrm>
            <a:off x="2514600" y="5835015"/>
            <a:ext cx="3927475" cy="521970"/>
          </a:xfrm>
          <a:prstGeom prst="rect">
            <a:avLst/>
          </a:prstGeom>
          <a:noFill/>
          <a:ln w="9525">
            <a:noFill/>
          </a:ln>
        </p:spPr>
        <p:txBody>
          <a:bodyPr wrap="none" anchor="ctr" anchorCtr="0">
            <a:spAutoFit/>
          </a:bodyPr>
          <a:p>
            <a:r>
              <a:rPr lang="zh-CN" altLang="en-US">
                <a:latin typeface="Times New Roman" panose="02020603050405020304" pitchFamily="18" charset="0"/>
                <a:ea typeface="黑体" panose="02010609060101010101" pitchFamily="2" charset="-122"/>
              </a:rPr>
              <a:t>图</a:t>
            </a:r>
            <a:r>
              <a:rPr lang="en-US" altLang="zh-CN">
                <a:latin typeface="Times New Roman" panose="02020603050405020304" pitchFamily="18" charset="0"/>
                <a:ea typeface="黑体" panose="02010609060101010101" pitchFamily="2" charset="-122"/>
              </a:rPr>
              <a:t>  </a:t>
            </a:r>
            <a:r>
              <a:rPr lang="en-US" altLang="zh-CN" b="1">
                <a:latin typeface="Times New Roman" panose="02020603050405020304" pitchFamily="18" charset="0"/>
                <a:ea typeface="黑体" panose="02010609060101010101" pitchFamily="2" charset="-122"/>
              </a:rPr>
              <a:t>TTL</a:t>
            </a:r>
            <a:r>
              <a:rPr lang="zh-CN" altLang="en-US" dirty="0">
                <a:latin typeface="Times New Roman" panose="02020603050405020304" pitchFamily="18" charset="0"/>
                <a:ea typeface="黑体" panose="02010609060101010101" pitchFamily="2" charset="-122"/>
              </a:rPr>
              <a:t>门驱动</a:t>
            </a:r>
            <a:r>
              <a:rPr lang="en-US" altLang="zh-CN" b="1">
                <a:latin typeface="Times New Roman" panose="02020603050405020304" pitchFamily="18" charset="0"/>
                <a:ea typeface="黑体" panose="02010609060101010101" pitchFamily="2" charset="-122"/>
              </a:rPr>
              <a:t>CMOS</a:t>
            </a:r>
            <a:r>
              <a:rPr lang="zh-CN" altLang="en-US" dirty="0">
                <a:latin typeface="Times New Roman" panose="02020603050405020304" pitchFamily="18" charset="0"/>
                <a:ea typeface="黑体" panose="02010609060101010101" pitchFamily="2" charset="-122"/>
              </a:rPr>
              <a:t>门</a:t>
            </a:r>
            <a:endParaRPr lang="zh-CN" altLang="en-US" dirty="0">
              <a:latin typeface="Times New Roman" panose="02020603050405020304" pitchFamily="18" charset="0"/>
              <a:ea typeface="黑体" panose="02010609060101010101" pitchFamily="2" charset="-122"/>
            </a:endParaRPr>
          </a:p>
        </p:txBody>
      </p:sp>
      <p:sp>
        <p:nvSpPr>
          <p:cNvPr id="144389" name="矩形 144388"/>
          <p:cNvSpPr/>
          <p:nvPr/>
        </p:nvSpPr>
        <p:spPr>
          <a:xfrm>
            <a:off x="609600" y="1066800"/>
            <a:ext cx="8153400" cy="171608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① </a:t>
            </a:r>
            <a:r>
              <a:rPr lang="zh-CN" altLang="en-US" sz="2800" dirty="0">
                <a:solidFill>
                  <a:srgbClr val="00FF00"/>
                </a:solidFill>
                <a:latin typeface="Times New Roman" panose="02020603050405020304" pitchFamily="18" charset="0"/>
                <a:ea typeface="黑体" panose="02010609060101010101" pitchFamily="2" charset="-122"/>
              </a:rPr>
              <a:t>外接上拉电阻</a:t>
            </a:r>
            <a:r>
              <a:rPr lang="en-US" altLang="zh-CN" sz="2800" b="1">
                <a:solidFill>
                  <a:srgbClr val="00FF00"/>
                </a:solidFill>
                <a:latin typeface="Times New Roman" panose="02020603050405020304" pitchFamily="18" charset="0"/>
                <a:ea typeface="黑体" panose="02010609060101010101" pitchFamily="2" charset="-122"/>
              </a:rPr>
              <a:t>R</a:t>
            </a:r>
            <a:r>
              <a:rPr lang="en-US" altLang="zh-CN" sz="2800" b="1" baseline="-25000">
                <a:solidFill>
                  <a:srgbClr val="00FF00"/>
                </a:solidFill>
                <a:latin typeface="Times New Roman" panose="02020603050405020304" pitchFamily="18" charset="0"/>
                <a:ea typeface="黑体" panose="02010609060101010101" pitchFamily="2" charset="-122"/>
              </a:rPr>
              <a:t>P</a:t>
            </a:r>
            <a:endParaRPr lang="en-US" altLang="zh-CN" sz="2800" b="1">
              <a:solidFill>
                <a:srgbClr val="00FF00"/>
              </a:solidFill>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在</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门电路的输出端外接一个上拉电阻</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P</a:t>
            </a:r>
            <a:r>
              <a:rPr lang="zh-CN" altLang="en-US" sz="2800">
                <a:latin typeface="Times New Roman" panose="02020603050405020304" pitchFamily="18" charset="0"/>
                <a:ea typeface="黑体" panose="02010609060101010101" pitchFamily="2" charset="-122"/>
              </a:rPr>
              <a:t>，使</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门电路的</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r>
              <a:rPr lang="en-US" altLang="zh-CN" sz="2800" b="1">
                <a:latin typeface="Times New Roman" panose="02020603050405020304" pitchFamily="18" charset="0"/>
                <a:ea typeface="黑体" panose="02010609060101010101" pitchFamily="2" charset="-122"/>
              </a:rPr>
              <a:t>≈5V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当电源电压相同时）</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144389">
                                            <p:txEl>
                                              <p:charRg st="4294967295" end="4294967295"/>
                                            </p:txEl>
                                          </p:spTgt>
                                        </p:tgtEl>
                                        <p:attrNameLst>
                                          <p:attrName>style.visibility</p:attrName>
                                        </p:attrNameLst>
                                      </p:cBhvr>
                                    </p:set>
                                    <p:anim calcmode="lin" valueType="num">
                                      <p:cBhvr>
                                        <p:cTn id="7" dur="500" fill="hold"/>
                                        <p:tgtEl>
                                          <p:spTgt spid="144389">
                                            <p:txEl>
                                              <p:charRg st="4294967295" end="4294967295"/>
                                            </p:txEl>
                                          </p:spTgt>
                                        </p:tgtEl>
                                        <p:attrNameLst>
                                          <p:attrName>ppt_w</p:attrName>
                                        </p:attrNameLst>
                                      </p:cBhvr>
                                      <p:tavLst>
                                        <p:tav tm="0">
                                          <p:val>
                                            <p:strVal val="4/3*#ppt_w"/>
                                          </p:val>
                                        </p:tav>
                                        <p:tav tm="100000">
                                          <p:val>
                                            <p:strVal val="#ppt_w"/>
                                          </p:val>
                                        </p:tav>
                                      </p:tavLst>
                                    </p:anim>
                                    <p:anim calcmode="lin" valueType="num">
                                      <p:cBhvr>
                                        <p:cTn id="8" dur="500" fill="hold"/>
                                        <p:tgtEl>
                                          <p:spTgt spid="144389">
                                            <p:txEl>
                                              <p:charRg st="4294967295" end="4294967295"/>
                                            </p:txEl>
                                          </p:spTgt>
                                        </p:tgtEl>
                                        <p:attrNameLst>
                                          <p:attrName>ppt_h</p:attrName>
                                        </p:attrNameLst>
                                      </p:cBhvr>
                                      <p:tavLst>
                                        <p:tav tm="0">
                                          <p:val>
                                            <p:strVal val="4/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44387"/>
                                        </p:tgtEl>
                                        <p:attrNameLst>
                                          <p:attrName>style.visibility</p:attrName>
                                        </p:attrNameLst>
                                      </p:cBhvr>
                                    </p:set>
                                    <p:animEffect transition="in" filter="checkerboard(across)">
                                      <p:cBhvr>
                                        <p:cTn id="13" dur="500"/>
                                        <p:tgtEl>
                                          <p:spTgt spid="144387"/>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44388">
                                            <p:txEl>
                                              <p:charRg st="4294967295" end="4294967295"/>
                                            </p:txEl>
                                          </p:spTgt>
                                        </p:tgtEl>
                                        <p:attrNameLst>
                                          <p:attrName>style.visibility</p:attrName>
                                        </p:attrNameLst>
                                      </p:cBhvr>
                                    </p:set>
                                    <p:anim calcmode="lin" valueType="num">
                                      <p:cBhvr>
                                        <p:cTn id="17" dur="500" fill="hold"/>
                                        <p:tgtEl>
                                          <p:spTgt spid="144388">
                                            <p:txEl>
                                              <p:charRg st="4294967295" end="4294967295"/>
                                            </p:txEl>
                                          </p:spTgt>
                                        </p:tgtEl>
                                        <p:attrNameLst>
                                          <p:attrName>ppt_x</p:attrName>
                                        </p:attrNameLst>
                                      </p:cBhvr>
                                      <p:tavLst>
                                        <p:tav tm="0">
                                          <p:val>
                                            <p:strVal val="#ppt_x"/>
                                          </p:val>
                                        </p:tav>
                                        <p:tav tm="100000">
                                          <p:val>
                                            <p:strVal val="#ppt_x"/>
                                          </p:val>
                                        </p:tav>
                                      </p:tavLst>
                                    </p:anim>
                                    <p:anim calcmode="lin" valueType="num">
                                      <p:cBhvr>
                                        <p:cTn id="18" dur="500" fill="hold"/>
                                        <p:tgtEl>
                                          <p:spTgt spid="144388">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9" grpId="0" animBg="1" advAuto="0"/>
      <p:bldP spid="144388" grpId="0" animBg="1" advAuto="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5410" name="矩形 145409"/>
          <p:cNvSpPr/>
          <p:nvPr/>
        </p:nvSpPr>
        <p:spPr>
          <a:xfrm>
            <a:off x="533400" y="533400"/>
            <a:ext cx="7924800" cy="2914650"/>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buNone/>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②</a:t>
            </a:r>
            <a:r>
              <a:rPr lang="zh-CN" altLang="en-US" sz="2800" dirty="0">
                <a:latin typeface="Times New Roman" panose="02020603050405020304" pitchFamily="18" charset="0"/>
                <a:ea typeface="黑体" panose="02010609060101010101" pitchFamily="2" charset="-122"/>
              </a:rPr>
              <a:t>　选用</a:t>
            </a:r>
            <a:r>
              <a:rPr lang="zh-CN" altLang="en-US" sz="2800" dirty="0">
                <a:solidFill>
                  <a:srgbClr val="00FF00"/>
                </a:solidFill>
                <a:latin typeface="Times New Roman" panose="02020603050405020304" pitchFamily="18" charset="0"/>
                <a:ea typeface="黑体" panose="02010609060101010101" pitchFamily="2" charset="-122"/>
              </a:rPr>
              <a:t>电平转换电路</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如</a:t>
            </a:r>
            <a:r>
              <a:rPr lang="en-US" altLang="zh-CN" sz="2800" b="1">
                <a:latin typeface="Times New Roman" panose="02020603050405020304" pitchFamily="18" charset="0"/>
                <a:ea typeface="黑体" panose="02010609060101010101" pitchFamily="2" charset="-122"/>
              </a:rPr>
              <a:t>CC40109</a:t>
            </a:r>
            <a:r>
              <a:rPr lang="en-US" altLang="zh-CN" sz="2800">
                <a:latin typeface="Times New Roman" panose="02020603050405020304" pitchFamily="18" charset="0"/>
                <a:ea typeface="黑体" panose="02010609060101010101" pitchFamily="2" charset="-122"/>
              </a:rPr>
              <a:t>)</a:t>
            </a:r>
            <a:endParaRPr lang="en-US" altLang="zh-CN" sz="280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buNone/>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若电源电压不一致时可选用电平转换电路。</a:t>
            </a:r>
            <a:endParaRPr lang="zh-CN" altLang="en-US" sz="2800" dirty="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buNone/>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电路的电源电压可选</a:t>
            </a:r>
            <a:r>
              <a:rPr lang="en-US" altLang="zh-CN" sz="2800" b="1" dirty="0">
                <a:latin typeface="Times New Roman" panose="02020603050405020304" pitchFamily="18" charset="0"/>
                <a:ea typeface="黑体" panose="02010609060101010101" pitchFamily="2" charset="-122"/>
              </a:rPr>
              <a:t>3~18</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buNone/>
            </a:pPr>
            <a:r>
              <a:rPr lang="zh-CN" altLang="en-US" sz="2800">
                <a:latin typeface="Times New Roman" panose="02020603050405020304" pitchFamily="18" charset="0"/>
                <a:ea typeface="黑体" panose="02010609060101010101" pitchFamily="2" charset="-122"/>
              </a:rPr>
              <a:t>    而</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电路的电源电压只能为</a:t>
            </a:r>
            <a:r>
              <a:rPr lang="en-US" altLang="zh-CN" sz="2800" b="1" dirty="0">
                <a:latin typeface="Times New Roman" panose="02020603050405020304" pitchFamily="18" charset="0"/>
                <a:ea typeface="黑体" panose="02010609060101010101" pitchFamily="2" charset="-122"/>
              </a:rPr>
              <a:t>5</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p:txBody>
      </p:sp>
      <p:sp>
        <p:nvSpPr>
          <p:cNvPr id="145411" name="矩形 145410"/>
          <p:cNvSpPr/>
          <p:nvPr/>
        </p:nvSpPr>
        <p:spPr>
          <a:xfrm>
            <a:off x="990600" y="3690938"/>
            <a:ext cx="7924800" cy="1460500"/>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③ </a:t>
            </a:r>
            <a:r>
              <a:rPr lang="zh-CN" altLang="en-US" sz="2800" dirty="0">
                <a:latin typeface="Times New Roman" panose="02020603050405020304" pitchFamily="18" charset="0"/>
                <a:ea typeface="黑体" panose="02010609060101010101" pitchFamily="2" charset="-122"/>
              </a:rPr>
              <a:t>采用</a:t>
            </a:r>
            <a:r>
              <a:rPr lang="en-US" altLang="zh-CN" sz="2800" b="1">
                <a:latin typeface="Times New Roman" panose="02020603050405020304" pitchFamily="18" charset="0"/>
                <a:ea typeface="黑体" panose="02010609060101010101" pitchFamily="2" charset="-122"/>
              </a:rPr>
              <a:t>TTL</a:t>
            </a:r>
            <a:r>
              <a:rPr lang="zh-CN" altLang="en-US" sz="2800">
                <a:latin typeface="Times New Roman" panose="02020603050405020304" pitchFamily="18" charset="0"/>
                <a:ea typeface="黑体" panose="02010609060101010101" pitchFamily="2" charset="-122"/>
              </a:rPr>
              <a:t>的</a:t>
            </a:r>
            <a:r>
              <a:rPr lang="en-US" altLang="zh-CN" sz="2800" b="1">
                <a:solidFill>
                  <a:srgbClr val="00FF00"/>
                </a:solidFill>
                <a:latin typeface="Times New Roman" panose="02020603050405020304" pitchFamily="18" charset="0"/>
                <a:ea typeface="黑体" panose="02010609060101010101" pitchFamily="2" charset="-122"/>
              </a:rPr>
              <a:t>OC</a:t>
            </a:r>
            <a:r>
              <a:rPr lang="zh-CN" altLang="en-US" sz="2800" dirty="0">
                <a:solidFill>
                  <a:srgbClr val="00FF00"/>
                </a:solidFill>
                <a:latin typeface="Times New Roman" panose="02020603050405020304" pitchFamily="18" charset="0"/>
                <a:ea typeface="黑体" panose="02010609060101010101" pitchFamily="2" charset="-122"/>
              </a:rPr>
              <a:t>门</a:t>
            </a:r>
            <a:r>
              <a:rPr lang="zh-CN" altLang="en-US" sz="2800" dirty="0">
                <a:latin typeface="Times New Roman" panose="02020603050405020304" pitchFamily="18" charset="0"/>
                <a:ea typeface="黑体" panose="02010609060101010101" pitchFamily="2" charset="-122"/>
              </a:rPr>
              <a:t>实现电平转换。</a:t>
            </a:r>
            <a:endParaRPr lang="zh-CN" altLang="en-US" sz="2800" dirty="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若电源电压不一致时也可选用</a:t>
            </a:r>
            <a:r>
              <a:rPr lang="en-US" altLang="zh-CN" sz="2800">
                <a:latin typeface="Times New Roman" panose="02020603050405020304" pitchFamily="18" charset="0"/>
                <a:ea typeface="黑体" panose="02010609060101010101" pitchFamily="2" charset="-122"/>
              </a:rPr>
              <a:t>OC</a:t>
            </a:r>
            <a:r>
              <a:rPr lang="zh-CN" altLang="en-US" sz="2800" dirty="0">
                <a:latin typeface="Times New Roman" panose="02020603050405020304" pitchFamily="18" charset="0"/>
                <a:ea typeface="黑体" panose="02010609060101010101" pitchFamily="2" charset="-122"/>
              </a:rPr>
              <a:t>门实现电平转换。</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5411">
                                            <p:txEl>
                                              <p:charRg st="4294967295" end="4294967295"/>
                                            </p:txEl>
                                          </p:spTgt>
                                        </p:tgtEl>
                                        <p:attrNameLst>
                                          <p:attrName>style.visibility</p:attrName>
                                        </p:attrNameLst>
                                      </p:cBhvr>
                                    </p:set>
                                    <p:animEffect transition="in" filter="wipe(up)">
                                      <p:cBhvr>
                                        <p:cTn id="7" dur="500"/>
                                        <p:tgtEl>
                                          <p:spTgt spid="14541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animBg="1" advAuto="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6434" name="矩形 146433"/>
          <p:cNvSpPr/>
          <p:nvPr/>
        </p:nvSpPr>
        <p:spPr>
          <a:xfrm>
            <a:off x="457200" y="381000"/>
            <a:ext cx="3916363" cy="519113"/>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2. </a:t>
            </a:r>
            <a:r>
              <a:rPr lang="en-US" altLang="zh-CN" sz="2800" b="1">
                <a:solidFill>
                  <a:schemeClr val="accent1"/>
                </a:solidFill>
                <a:latin typeface="Times New Roman" panose="02020603050405020304" pitchFamily="18" charset="0"/>
                <a:ea typeface="黑体" panose="02010609060101010101" pitchFamily="2" charset="-122"/>
              </a:rPr>
              <a:t>CMOS</a:t>
            </a:r>
            <a:r>
              <a:rPr lang="zh-CN" altLang="en-US" sz="2800" dirty="0">
                <a:solidFill>
                  <a:schemeClr val="accent1"/>
                </a:solidFill>
                <a:latin typeface="Times New Roman" panose="02020603050405020304" pitchFamily="18" charset="0"/>
                <a:ea typeface="黑体" panose="02010609060101010101" pitchFamily="2" charset="-122"/>
              </a:rPr>
              <a:t>门驱动</a:t>
            </a:r>
            <a:r>
              <a:rPr lang="en-US" altLang="zh-CN" sz="2800" b="1">
                <a:solidFill>
                  <a:schemeClr val="accent1"/>
                </a:solidFill>
                <a:latin typeface="Times New Roman" panose="02020603050405020304" pitchFamily="18" charset="0"/>
                <a:ea typeface="黑体" panose="02010609060101010101" pitchFamily="2" charset="-122"/>
              </a:rPr>
              <a:t>TTL</a:t>
            </a:r>
            <a:r>
              <a:rPr lang="zh-CN" altLang="en-US" sz="2800" dirty="0">
                <a:solidFill>
                  <a:schemeClr val="accent1"/>
                </a:solidFill>
                <a:latin typeface="Times New Roman" panose="02020603050405020304" pitchFamily="18" charset="0"/>
                <a:ea typeface="黑体" panose="02010609060101010101" pitchFamily="2" charset="-122"/>
              </a:rPr>
              <a:t>门</a:t>
            </a:r>
            <a:endParaRPr lang="zh-CN" altLang="en-US" sz="2800" dirty="0">
              <a:solidFill>
                <a:schemeClr val="accent1"/>
              </a:solidFill>
              <a:latin typeface="Times New Roman" panose="02020603050405020304" pitchFamily="18" charset="0"/>
              <a:ea typeface="黑体" panose="02010609060101010101" pitchFamily="2" charset="-122"/>
            </a:endParaRPr>
          </a:p>
        </p:txBody>
      </p:sp>
      <p:sp>
        <p:nvSpPr>
          <p:cNvPr id="146435" name="矩形 146434"/>
          <p:cNvSpPr/>
          <p:nvPr/>
        </p:nvSpPr>
        <p:spPr>
          <a:xfrm>
            <a:off x="914400" y="990600"/>
            <a:ext cx="8229600" cy="2400300"/>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）电平匹配</a:t>
            </a:r>
            <a:endParaRPr lang="zh-CN" altLang="en-US" sz="2800" dirty="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门电路作为驱动门，</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r>
              <a:rPr lang="en-US" altLang="zh-CN" sz="2800" b="1">
                <a:latin typeface="Times New Roman" panose="02020603050405020304" pitchFamily="18" charset="0"/>
                <a:ea typeface="黑体" panose="02010609060101010101" pitchFamily="2" charset="-122"/>
              </a:rPr>
              <a:t>≈5V</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OL</a:t>
            </a:r>
            <a:r>
              <a:rPr lang="en-US" altLang="zh-CN" sz="2800" b="1">
                <a:latin typeface="Times New Roman" panose="02020603050405020304" pitchFamily="18" charset="0"/>
                <a:ea typeface="黑体" panose="02010609060101010101" pitchFamily="2" charset="-122"/>
              </a:rPr>
              <a:t>≈0V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b="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门电路作为负载门，</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r>
              <a:rPr lang="en-US" altLang="zh-CN" sz="2800" b="1">
                <a:latin typeface="Times New Roman" panose="02020603050405020304" pitchFamily="18" charset="0"/>
                <a:ea typeface="黑体" panose="02010609060101010101" pitchFamily="2" charset="-122"/>
              </a:rPr>
              <a:t>≥2.0V</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r>
              <a:rPr lang="en-US" altLang="zh-CN" sz="2800" b="1">
                <a:latin typeface="Times New Roman" panose="02020603050405020304" pitchFamily="18" charset="0"/>
                <a:ea typeface="黑体" panose="02010609060101010101" pitchFamily="2" charset="-122"/>
              </a:rPr>
              <a:t>≤0.8V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电平匹配是符合要求的。</a:t>
            </a:r>
            <a:endParaRPr lang="zh-CN" altLang="en-US" sz="2800" dirty="0">
              <a:latin typeface="Times New Roman" panose="02020603050405020304" pitchFamily="18" charset="0"/>
              <a:ea typeface="黑体" panose="02010609060101010101" pitchFamily="2" charset="-122"/>
            </a:endParaRPr>
          </a:p>
        </p:txBody>
      </p:sp>
      <p:sp>
        <p:nvSpPr>
          <p:cNvPr id="146436" name="矩形 146435"/>
          <p:cNvSpPr/>
          <p:nvPr/>
        </p:nvSpPr>
        <p:spPr>
          <a:xfrm>
            <a:off x="914400" y="3429000"/>
            <a:ext cx="7924800" cy="2400300"/>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2</a:t>
            </a:r>
            <a:r>
              <a:rPr lang="zh-CN" altLang="en-US" sz="2800" dirty="0">
                <a:latin typeface="Times New Roman" panose="02020603050405020304" pitchFamily="18" charset="0"/>
                <a:ea typeface="黑体" panose="02010609060101010101" pitchFamily="2" charset="-122"/>
              </a:rPr>
              <a:t>）电流不匹配</a:t>
            </a:r>
            <a:endParaRPr lang="zh-CN" altLang="en-US" sz="2800" dirty="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门电路</a:t>
            </a:r>
            <a:r>
              <a:rPr lang="en-US" altLang="zh-CN" sz="2800" b="1" dirty="0">
                <a:latin typeface="Times New Roman" panose="02020603050405020304" pitchFamily="18" charset="0"/>
                <a:ea typeface="黑体" panose="02010609060101010101" pitchFamily="2" charset="-122"/>
              </a:rPr>
              <a:t>4000</a:t>
            </a:r>
            <a:r>
              <a:rPr lang="zh-CN" altLang="en-US" sz="2800" b="1" dirty="0">
                <a:latin typeface="Times New Roman" panose="02020603050405020304" pitchFamily="18" charset="0"/>
                <a:ea typeface="黑体" panose="02010609060101010101" pitchFamily="2" charset="-122"/>
              </a:rPr>
              <a:t>系列</a:t>
            </a:r>
            <a:r>
              <a:rPr lang="zh-CN" altLang="en-US" sz="2800" dirty="0">
                <a:latin typeface="Times New Roman" panose="02020603050405020304" pitchFamily="18" charset="0"/>
                <a:ea typeface="黑体" panose="02010609060101010101" pitchFamily="2" charset="-122"/>
              </a:rPr>
              <a:t>最大允许灌电流为</a:t>
            </a:r>
            <a:r>
              <a:rPr lang="en-US" altLang="zh-CN" sz="2800" b="1" dirty="0">
                <a:latin typeface="Times New Roman" panose="02020603050405020304" pitchFamily="18" charset="0"/>
                <a:ea typeface="黑体" panose="02010609060101010101" pitchFamily="2" charset="-122"/>
              </a:rPr>
              <a:t>0.4</a:t>
            </a:r>
            <a:r>
              <a:rPr lang="en-US" altLang="zh-CN" sz="2800" b="1" err="1">
                <a:latin typeface="Times New Roman" panose="02020603050405020304" pitchFamily="18" charset="0"/>
                <a:ea typeface="黑体" panose="02010609060101010101" pitchFamily="2" charset="-122"/>
              </a:rPr>
              <a:t>mA</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b="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门电路的</a:t>
            </a:r>
            <a:r>
              <a:rPr lang="en-US" altLang="zh-CN" sz="2800" b="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IS</a:t>
            </a:r>
            <a:r>
              <a:rPr lang="en-US" altLang="zh-CN" sz="2800" b="1">
                <a:latin typeface="Times New Roman" panose="02020603050405020304" pitchFamily="18" charset="0"/>
                <a:ea typeface="黑体" panose="02010609060101010101" pitchFamily="2" charset="-122"/>
              </a:rPr>
              <a:t>≈1.4</a:t>
            </a:r>
            <a:r>
              <a:rPr lang="en-US" altLang="zh-CN" sz="2800" b="1" err="1">
                <a:latin typeface="Times New Roman" panose="02020603050405020304" pitchFamily="18" charset="0"/>
                <a:ea typeface="黑体" panose="02010609060101010101" pitchFamily="2" charset="-122"/>
              </a:rPr>
              <a:t> mA</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en-US" altLang="zh-CN" sz="2800" b="1">
                <a:solidFill>
                  <a:srgbClr val="00FF00"/>
                </a:solidFill>
                <a:latin typeface="Times New Roman" panose="02020603050405020304" pitchFamily="18" charset="0"/>
                <a:ea typeface="黑体" panose="02010609060101010101" pitchFamily="2" charset="-122"/>
              </a:rPr>
              <a:t>CMOS4000</a:t>
            </a:r>
            <a:r>
              <a:rPr lang="zh-CN" altLang="en-US" sz="2800" dirty="0">
                <a:solidFill>
                  <a:srgbClr val="00FF00"/>
                </a:solidFill>
                <a:latin typeface="Times New Roman" panose="02020603050405020304" pitchFamily="18" charset="0"/>
                <a:ea typeface="黑体" panose="02010609060101010101" pitchFamily="2" charset="-122"/>
              </a:rPr>
              <a:t>系列驱动电流不足</a:t>
            </a:r>
            <a:r>
              <a:rPr lang="zh-CN" altLang="en-US" sz="2800" dirty="0">
                <a:latin typeface="Times New Roman" panose="02020603050405020304" pitchFamily="18" charset="0"/>
                <a:ea typeface="黑体" panose="02010609060101010101" pitchFamily="2" charset="-122"/>
              </a:rPr>
              <a:t>。</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46435">
                                            <p:txEl>
                                              <p:charRg st="4294967295" end="4294967295"/>
                                            </p:txEl>
                                          </p:spTgt>
                                        </p:tgtEl>
                                        <p:attrNameLst>
                                          <p:attrName>style.visibility</p:attrName>
                                        </p:attrNameLst>
                                      </p:cBhvr>
                                    </p:set>
                                    <p:animEffect transition="in" filter="barn(inHorizontal)">
                                      <p:cBhvr>
                                        <p:cTn id="7" dur="500"/>
                                        <p:tgtEl>
                                          <p:spTgt spid="146435">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46436">
                                            <p:txEl>
                                              <p:charRg st="4294967295" end="4294967295"/>
                                            </p:txEl>
                                          </p:spTgt>
                                        </p:tgtEl>
                                        <p:attrNameLst>
                                          <p:attrName>style.visibility</p:attrName>
                                        </p:attrNameLst>
                                      </p:cBhvr>
                                    </p:set>
                                    <p:animEffect transition="in" filter="barn(outHorizontal)">
                                      <p:cBhvr>
                                        <p:cTn id="12" dur="500"/>
                                        <p:tgtEl>
                                          <p:spTgt spid="146436">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animBg="1" advAuto="0"/>
      <p:bldP spid="146436" grpId="0" animBg="1" advAuto="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7458" name="矩形 147457"/>
          <p:cNvSpPr/>
          <p:nvPr/>
        </p:nvSpPr>
        <p:spPr>
          <a:xfrm>
            <a:off x="609600" y="381000"/>
            <a:ext cx="8153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）解决电流匹配问题        </a:t>
            </a:r>
            <a:endParaRPr lang="zh-CN" altLang="en-US" sz="2800" dirty="0">
              <a:latin typeface="Times New Roman" panose="02020603050405020304" pitchFamily="18" charset="0"/>
              <a:ea typeface="黑体" panose="02010609060101010101" pitchFamily="2" charset="-122"/>
            </a:endParaRPr>
          </a:p>
        </p:txBody>
      </p:sp>
      <p:sp>
        <p:nvSpPr>
          <p:cNvPr id="147459" name="矩形 147458"/>
          <p:cNvSpPr/>
          <p:nvPr/>
        </p:nvSpPr>
        <p:spPr>
          <a:xfrm>
            <a:off x="685800" y="4191000"/>
            <a:ext cx="8001000" cy="1374775"/>
          </a:xfrm>
          <a:prstGeom prst="rect">
            <a:avLst/>
          </a:prstGeom>
          <a:noFill/>
          <a:ln w="9525">
            <a:noFill/>
          </a:ln>
        </p:spPr>
        <p:txBody>
          <a:bodyPr>
            <a:spAutoFit/>
          </a:bodyPr>
          <a:p>
            <a:pPr>
              <a:lnSpc>
                <a:spcPct val="15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电路常用的是</a:t>
            </a:r>
            <a:r>
              <a:rPr lang="en-US" altLang="zh-CN" sz="2800" b="1" dirty="0">
                <a:latin typeface="Times New Roman" panose="02020603050405020304" pitchFamily="18" charset="0"/>
                <a:ea typeface="黑体" panose="02010609060101010101" pitchFamily="2" charset="-122"/>
              </a:rPr>
              <a:t>4000</a:t>
            </a:r>
            <a:r>
              <a:rPr lang="zh-CN" altLang="en-US" sz="2800" dirty="0">
                <a:latin typeface="Times New Roman" panose="02020603050405020304" pitchFamily="18" charset="0"/>
                <a:ea typeface="黑体" panose="02010609060101010101" pitchFamily="2" charset="-122"/>
              </a:rPr>
              <a:t>系列和</a:t>
            </a:r>
            <a:r>
              <a:rPr lang="en-US" altLang="zh-CN" sz="2800" b="1" dirty="0">
                <a:latin typeface="Times New Roman" panose="02020603050405020304" pitchFamily="18" charset="0"/>
                <a:ea typeface="黑体" panose="02010609060101010101" pitchFamily="2" charset="-122"/>
              </a:rPr>
              <a:t>54</a:t>
            </a:r>
            <a:r>
              <a:rPr lang="en-US" altLang="zh-CN" sz="2800" b="1">
                <a:latin typeface="Times New Roman" panose="02020603050405020304" pitchFamily="18" charset="0"/>
                <a:ea typeface="黑体" panose="02010609060101010101" pitchFamily="2" charset="-122"/>
              </a:rPr>
              <a:t>HC/74HC</a:t>
            </a:r>
            <a:r>
              <a:rPr lang="zh-CN" altLang="en-US" sz="2800" dirty="0">
                <a:latin typeface="Times New Roman" panose="02020603050405020304" pitchFamily="18" charset="0"/>
                <a:ea typeface="黑体" panose="02010609060101010101" pitchFamily="2" charset="-122"/>
              </a:rPr>
              <a:t>系列产品，后几位的序号不同，逻辑功能也不同。</a:t>
            </a:r>
            <a:endParaRPr lang="zh-CN" altLang="en-US" sz="2800" dirty="0">
              <a:latin typeface="Times New Roman" panose="02020603050405020304" pitchFamily="18" charset="0"/>
              <a:ea typeface="黑体" panose="02010609060101010101" pitchFamily="2" charset="-122"/>
            </a:endParaRPr>
          </a:p>
        </p:txBody>
      </p:sp>
      <p:sp>
        <p:nvSpPr>
          <p:cNvPr id="147460" name="矩形 147459"/>
          <p:cNvSpPr/>
          <p:nvPr/>
        </p:nvSpPr>
        <p:spPr>
          <a:xfrm>
            <a:off x="609600" y="1143000"/>
            <a:ext cx="8153400" cy="2913063"/>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① </a:t>
            </a:r>
            <a:r>
              <a:rPr lang="zh-CN" altLang="en-US" sz="2800" dirty="0">
                <a:latin typeface="Times New Roman" panose="02020603050405020304" pitchFamily="18" charset="0"/>
                <a:ea typeface="黑体" panose="02010609060101010101" pitchFamily="2" charset="-122"/>
              </a:rPr>
              <a:t>选用</a:t>
            </a:r>
            <a:r>
              <a:rPr lang="en-US" altLang="zh-CN" sz="2800" b="1">
                <a:latin typeface="Times New Roman" panose="02020603050405020304" pitchFamily="18" charset="0"/>
                <a:ea typeface="黑体" panose="02010609060101010101" pitchFamily="2" charset="-122"/>
              </a:rPr>
              <a:t>CMOS</a:t>
            </a:r>
            <a:r>
              <a:rPr lang="zh-CN" altLang="en-US" sz="2800" dirty="0">
                <a:solidFill>
                  <a:srgbClr val="00FF00"/>
                </a:solidFill>
                <a:latin typeface="Times New Roman" panose="02020603050405020304" pitchFamily="18" charset="0"/>
                <a:ea typeface="黑体" panose="02010609060101010101" pitchFamily="2" charset="-122"/>
              </a:rPr>
              <a:t>缓冲器</a:t>
            </a:r>
            <a:endParaRPr lang="zh-CN" altLang="en-US" sz="2800" dirty="0">
              <a:solidFill>
                <a:srgbClr val="00FF00"/>
              </a:solidFill>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比如，</a:t>
            </a:r>
            <a:r>
              <a:rPr lang="en-US" altLang="zh-CN" sz="2800" b="1">
                <a:latin typeface="Times New Roman" panose="02020603050405020304" pitchFamily="18" charset="0"/>
                <a:ea typeface="黑体" panose="02010609060101010101" pitchFamily="2" charset="-122"/>
              </a:rPr>
              <a:t>CC4009</a:t>
            </a:r>
            <a:r>
              <a:rPr lang="zh-CN" altLang="en-US" sz="2800" dirty="0">
                <a:latin typeface="Times New Roman" panose="02020603050405020304" pitchFamily="18" charset="0"/>
                <a:ea typeface="黑体" panose="02010609060101010101" pitchFamily="2" charset="-122"/>
              </a:rPr>
              <a:t>的驱动电流可达</a:t>
            </a:r>
            <a:r>
              <a:rPr lang="en-US" altLang="zh-CN" sz="2800" b="1" dirty="0">
                <a:latin typeface="Times New Roman" panose="02020603050405020304" pitchFamily="18" charset="0"/>
                <a:ea typeface="黑体" panose="02010609060101010101" pitchFamily="2" charset="-122"/>
              </a:rPr>
              <a:t>4 </a:t>
            </a:r>
            <a:r>
              <a:rPr lang="en-US" altLang="zh-CN" sz="2800" b="1" err="1">
                <a:latin typeface="Times New Roman" panose="02020603050405020304" pitchFamily="18" charset="0"/>
                <a:ea typeface="黑体" panose="02010609060101010101" pitchFamily="2" charset="-122"/>
              </a:rPr>
              <a:t>mA</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② </a:t>
            </a:r>
            <a:r>
              <a:rPr lang="zh-CN" altLang="en-US" sz="2800" dirty="0">
                <a:latin typeface="Times New Roman" panose="02020603050405020304" pitchFamily="18" charset="0"/>
                <a:ea typeface="黑体" panose="02010609060101010101" pitchFamily="2" charset="-122"/>
              </a:rPr>
              <a:t>选用</a:t>
            </a:r>
            <a:r>
              <a:rPr lang="zh-CN" altLang="en-US" sz="2800" dirty="0">
                <a:solidFill>
                  <a:srgbClr val="00FF00"/>
                </a:solidFill>
                <a:latin typeface="Times New Roman" panose="02020603050405020304" pitchFamily="18" charset="0"/>
                <a:ea typeface="黑体" panose="02010609060101010101" pitchFamily="2" charset="-122"/>
              </a:rPr>
              <a:t>高速</a:t>
            </a:r>
            <a:r>
              <a:rPr lang="en-US" altLang="zh-CN" sz="2800" b="1">
                <a:solidFill>
                  <a:srgbClr val="00FF00"/>
                </a:solidFill>
                <a:latin typeface="Times New Roman" panose="02020603050405020304" pitchFamily="18" charset="0"/>
                <a:ea typeface="黑体" panose="02010609060101010101" pitchFamily="2" charset="-122"/>
              </a:rPr>
              <a:t>CMOS</a:t>
            </a:r>
            <a:r>
              <a:rPr lang="zh-CN" altLang="en-US" sz="2800" dirty="0">
                <a:solidFill>
                  <a:srgbClr val="00FF00"/>
                </a:solidFill>
                <a:latin typeface="Times New Roman" panose="02020603050405020304" pitchFamily="18" charset="0"/>
                <a:ea typeface="黑体" panose="02010609060101010101" pitchFamily="2" charset="-122"/>
              </a:rPr>
              <a:t>系列产品</a:t>
            </a:r>
            <a:endParaRPr lang="zh-CN" altLang="en-US" sz="2800" dirty="0">
              <a:solidFill>
                <a:srgbClr val="00FF00"/>
              </a:solidFill>
              <a:latin typeface="Times New Roman" panose="02020603050405020304" pitchFamily="18" charset="0"/>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选用</a:t>
            </a:r>
            <a:r>
              <a:rPr lang="en-US" altLang="zh-CN" sz="2800" b="1">
                <a:latin typeface="Times New Roman" panose="02020603050405020304" pitchFamily="18" charset="0"/>
                <a:ea typeface="黑体" panose="02010609060101010101" pitchFamily="2" charset="-122"/>
              </a:rPr>
              <a:t>CMOS</a:t>
            </a:r>
            <a:r>
              <a:rPr lang="zh-CN" altLang="en-US" sz="2800" dirty="0">
                <a:latin typeface="Times New Roman" panose="02020603050405020304" pitchFamily="18" charset="0"/>
                <a:ea typeface="黑体" panose="02010609060101010101" pitchFamily="2" charset="-122"/>
              </a:rPr>
              <a:t>的</a:t>
            </a:r>
            <a:r>
              <a:rPr lang="en-US" altLang="zh-CN" sz="2800" b="1" dirty="0">
                <a:latin typeface="Times New Roman" panose="02020603050405020304" pitchFamily="18" charset="0"/>
                <a:ea typeface="黑体" panose="02010609060101010101" pitchFamily="2" charset="-122"/>
              </a:rPr>
              <a:t>54</a:t>
            </a:r>
            <a:r>
              <a:rPr lang="en-US" altLang="zh-CN" sz="2800" b="1">
                <a:latin typeface="Times New Roman" panose="02020603050405020304" pitchFamily="18" charset="0"/>
                <a:ea typeface="黑体" panose="02010609060101010101" pitchFamily="2" charset="-122"/>
              </a:rPr>
              <a:t>HC/74HC</a:t>
            </a:r>
            <a:r>
              <a:rPr lang="zh-CN" altLang="en-US" sz="2800" dirty="0">
                <a:latin typeface="Times New Roman" panose="02020603050405020304" pitchFamily="18" charset="0"/>
                <a:ea typeface="黑体" panose="02010609060101010101" pitchFamily="2" charset="-122"/>
              </a:rPr>
              <a:t>系列产品可以直接驱动</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电路。 　</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47460">
                                            <p:txEl>
                                              <p:charRg st="0" end="14"/>
                                            </p:txEl>
                                          </p:spTgt>
                                        </p:tgtEl>
                                        <p:attrNameLst>
                                          <p:attrName>style.visibility</p:attrName>
                                        </p:attrNameLst>
                                      </p:cBhvr>
                                    </p:set>
                                    <p:animEffect transition="in" filter="strips(downLeft)">
                                      <p:cBhvr>
                                        <p:cTn id="7" dur="500"/>
                                        <p:tgtEl>
                                          <p:spTgt spid="147460">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47460">
                                            <p:txEl>
                                              <p:charRg st="14" end="44"/>
                                            </p:txEl>
                                          </p:spTgt>
                                        </p:tgtEl>
                                        <p:attrNameLst>
                                          <p:attrName>style.visibility</p:attrName>
                                        </p:attrNameLst>
                                      </p:cBhvr>
                                    </p:set>
                                    <p:animEffect transition="in" filter="strips(downLeft)">
                                      <p:cBhvr>
                                        <p:cTn id="12" dur="500"/>
                                        <p:tgtEl>
                                          <p:spTgt spid="147460">
                                            <p:txEl>
                                              <p:charRg st="14"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7460">
                                            <p:txEl>
                                              <p:charRg st="44" end="62"/>
                                            </p:txEl>
                                          </p:spTgt>
                                        </p:tgtEl>
                                        <p:attrNameLst>
                                          <p:attrName>style.visibility</p:attrName>
                                        </p:attrNameLst>
                                      </p:cBhvr>
                                    </p:set>
                                    <p:animEffect transition="in" filter="strips(downLeft)">
                                      <p:cBhvr>
                                        <p:cTn id="17" dur="500"/>
                                        <p:tgtEl>
                                          <p:spTgt spid="147460">
                                            <p:txEl>
                                              <p:charRg st="44" end="6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47460">
                                            <p:txEl>
                                              <p:charRg st="62" end="99"/>
                                            </p:txEl>
                                          </p:spTgt>
                                        </p:tgtEl>
                                        <p:attrNameLst>
                                          <p:attrName>style.visibility</p:attrName>
                                        </p:attrNameLst>
                                      </p:cBhvr>
                                    </p:set>
                                    <p:animEffect transition="in" filter="strips(downLeft)">
                                      <p:cBhvr>
                                        <p:cTn id="22" dur="500"/>
                                        <p:tgtEl>
                                          <p:spTgt spid="147460">
                                            <p:txEl>
                                              <p:charRg st="62" end="9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72" fill="hold" grpId="0" nodeType="clickEffect">
                                  <p:stCondLst>
                                    <p:cond delay="0"/>
                                  </p:stCondLst>
                                  <p:childTnLst>
                                    <p:set>
                                      <p:cBhvr>
                                        <p:cTn id="26" dur="1" fill="hold">
                                          <p:stCondLst>
                                            <p:cond delay="0"/>
                                          </p:stCondLst>
                                        </p:cTn>
                                        <p:tgtEl>
                                          <p:spTgt spid="147459">
                                            <p:txEl>
                                              <p:charRg st="4294967295" end="4294967295"/>
                                            </p:txEl>
                                          </p:spTgt>
                                        </p:tgtEl>
                                        <p:attrNameLst>
                                          <p:attrName>style.visibility</p:attrName>
                                        </p:attrNameLst>
                                      </p:cBhvr>
                                    </p:set>
                                    <p:anim calcmode="lin" valueType="num">
                                      <p:cBhvr>
                                        <p:cTn id="27" dur="500" fill="hold"/>
                                        <p:tgtEl>
                                          <p:spTgt spid="147459">
                                            <p:txEl>
                                              <p:charRg st="4294967295" end="4294967295"/>
                                            </p:txEl>
                                          </p:spTgt>
                                        </p:tgtEl>
                                        <p:attrNameLst>
                                          <p:attrName>ppt_w</p:attrName>
                                        </p:attrNameLst>
                                      </p:cBhvr>
                                      <p:tavLst>
                                        <p:tav tm="0">
                                          <p:val>
                                            <p:strVal val="2/3*#ppt_w"/>
                                          </p:val>
                                        </p:tav>
                                        <p:tav tm="100000">
                                          <p:val>
                                            <p:strVal val="#ppt_w"/>
                                          </p:val>
                                        </p:tav>
                                      </p:tavLst>
                                    </p:anim>
                                    <p:anim calcmode="lin" valueType="num">
                                      <p:cBhvr>
                                        <p:cTn id="28" dur="500" fill="hold"/>
                                        <p:tgtEl>
                                          <p:spTgt spid="147459">
                                            <p:txEl>
                                              <p:charRg st="4294967295" end="4294967295"/>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animBg="1" advAuto="0" build="p"/>
      <p:bldP spid="147459" grpId="0" animBg="1" advAuto="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bg>
      <p:bgPr>
        <a:solidFill>
          <a:srgbClr val="5A9BE2"/>
        </a:solidFill>
        <a:effectLst/>
      </p:bgPr>
    </p:bg>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8482" name="矩形 148481"/>
          <p:cNvSpPr/>
          <p:nvPr/>
        </p:nvSpPr>
        <p:spPr>
          <a:xfrm>
            <a:off x="2286000" y="228600"/>
            <a:ext cx="5189855" cy="73723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3</a:t>
            </a:r>
            <a:r>
              <a:rPr lang="en-US" altLang="zh-CN" dirty="0">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各种系列门电路的主要参数</a:t>
            </a:r>
            <a:endParaRPr lang="zh-CN" altLang="en-US" dirty="0">
              <a:latin typeface="黑体" panose="02010609060101010101" pitchFamily="2" charset="-122"/>
              <a:ea typeface="黑体" panose="02010609060101010101" pitchFamily="2" charset="-122"/>
            </a:endParaRPr>
          </a:p>
        </p:txBody>
      </p:sp>
      <p:graphicFrame>
        <p:nvGraphicFramePr>
          <p:cNvPr id="148483" name="对象 148482"/>
          <p:cNvGraphicFramePr/>
          <p:nvPr/>
        </p:nvGraphicFramePr>
        <p:xfrm>
          <a:off x="381000" y="914400"/>
          <a:ext cx="8305800" cy="5332413"/>
        </p:xfrm>
        <a:graphic>
          <a:graphicData uri="http://schemas.openxmlformats.org/presentationml/2006/ole">
            <mc:AlternateContent xmlns:mc="http://schemas.openxmlformats.org/markup-compatibility/2006">
              <mc:Choice xmlns:v="urn:schemas-microsoft-com:vml" Requires="v">
                <p:oleObj spid="_x0000_s3089" name="" r:id="rId1" imgW="6334125" imgH="4067175" progId="Paint.Picture">
                  <p:embed/>
                </p:oleObj>
              </mc:Choice>
              <mc:Fallback>
                <p:oleObj name="" r:id="rId1" imgW="6334125" imgH="4067175" progId="Paint.Picture">
                  <p:embed/>
                  <p:pic>
                    <p:nvPicPr>
                      <p:cNvPr id="0" name="图片 3088"/>
                      <p:cNvPicPr/>
                      <p:nvPr/>
                    </p:nvPicPr>
                    <p:blipFill>
                      <a:blip r:embed="rId2"/>
                      <a:stretch>
                        <a:fillRect/>
                      </a:stretch>
                    </p:blipFill>
                    <p:spPr>
                      <a:xfrm>
                        <a:off x="381000" y="914400"/>
                        <a:ext cx="8305800" cy="5332413"/>
                      </a:xfrm>
                      <a:prstGeom prst="rect">
                        <a:avLst/>
                      </a:prstGeom>
                      <a:noFill/>
                      <a:ln w="38100">
                        <a:noFill/>
                        <a:miter/>
                      </a:ln>
                    </p:spPr>
                  </p:pic>
                </p:oleObj>
              </mc:Fallback>
            </mc:AlternateContent>
          </a:graphicData>
        </a:graphic>
      </p:graphicFrame>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8482">
                                            <p:txEl>
                                              <p:charRg st="4294967295" end="4294967295"/>
                                            </p:txEl>
                                          </p:spTgt>
                                        </p:tgtEl>
                                        <p:attrNameLst>
                                          <p:attrName>style.visibility</p:attrName>
                                        </p:attrNameLst>
                                      </p:cBhvr>
                                    </p:set>
                                    <p:animEffect transition="in" filter="wipe(up)">
                                      <p:cBhvr>
                                        <p:cTn id="7" dur="500"/>
                                        <p:tgtEl>
                                          <p:spTgt spid="148482">
                                            <p:txEl>
                                              <p:charRg st="4294967295" end="4294967295"/>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8483"/>
                                        </p:tgtEl>
                                        <p:attrNameLst>
                                          <p:attrName>style.visibility</p:attrName>
                                        </p:attrNameLst>
                                      </p:cBhvr>
                                    </p:set>
                                    <p:animEffect transition="in" filter="dissolve">
                                      <p:cBhvr>
                                        <p:cTn id="11" dur="500"/>
                                        <p:tgtEl>
                                          <p:spTgt spid="14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2" name="文本框 1"/>
          <p:cNvSpPr txBox="1"/>
          <p:nvPr/>
        </p:nvSpPr>
        <p:spPr>
          <a:xfrm>
            <a:off x="1319530" y="502920"/>
            <a:ext cx="6707505" cy="645160"/>
          </a:xfrm>
          <a:prstGeom prst="rect">
            <a:avLst/>
          </a:prstGeom>
          <a:noFill/>
        </p:spPr>
        <p:txBody>
          <a:bodyPr wrap="square" rtlCol="0" anchor="t">
            <a:spAutoFit/>
          </a:bodyPr>
          <a:p>
            <a:r>
              <a:rPr lang="en-US" altLang="zh-CN" sz="36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10.1.3</a:t>
            </a:r>
            <a:r>
              <a:rPr lang="en-US" altLang="zh-CN" sz="32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   </a:t>
            </a:r>
            <a:r>
              <a:rPr lang="zh-CN" altLang="en-US" sz="36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逻辑代数中的基本运算</a:t>
            </a:r>
            <a:endParaRPr lang="zh-CN" altLang="en-US" sz="36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endParaRP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bg>
      <p:bgPr>
        <a:solidFill>
          <a:srgbClr val="5A9BE2"/>
        </a:solidFill>
        <a:effectLst/>
      </p:bgPr>
    </p:bg>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49506" name="矩形 149505"/>
          <p:cNvSpPr/>
          <p:nvPr/>
        </p:nvSpPr>
        <p:spPr>
          <a:xfrm>
            <a:off x="2590800" y="228600"/>
            <a:ext cx="5398770" cy="583565"/>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4</a:t>
            </a:r>
            <a:r>
              <a:rPr lang="en-US" altLang="zh-CN" dirty="0">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常用集成门电路</a:t>
            </a:r>
            <a:r>
              <a:rPr lang="en-US" altLang="zh-CN"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TTL</a:t>
            </a:r>
            <a:r>
              <a:rPr lang="zh-CN" altLang="en-US" dirty="0">
                <a:latin typeface="黑体" panose="02010609060101010101" pitchFamily="2" charset="-122"/>
                <a:ea typeface="黑体" panose="02010609060101010101" pitchFamily="2" charset="-122"/>
              </a:rPr>
              <a:t>系列）</a:t>
            </a:r>
            <a:r>
              <a:rPr lang="zh-CN" altLang="en-US" sz="3200" dirty="0">
                <a:latin typeface="黑体" panose="02010609060101010101" pitchFamily="2" charset="-122"/>
                <a:ea typeface="黑体" panose="02010609060101010101" pitchFamily="2" charset="-122"/>
              </a:rPr>
              <a:t> </a:t>
            </a:r>
            <a:endParaRPr lang="zh-CN" altLang="en-US" sz="3200" dirty="0">
              <a:latin typeface="黑体" panose="02010609060101010101" pitchFamily="2" charset="-122"/>
              <a:ea typeface="黑体" panose="02010609060101010101" pitchFamily="2" charset="-122"/>
            </a:endParaRPr>
          </a:p>
        </p:txBody>
      </p:sp>
      <p:grpSp>
        <p:nvGrpSpPr>
          <p:cNvPr id="149507" name="组合 149506"/>
          <p:cNvGrpSpPr/>
          <p:nvPr/>
        </p:nvGrpSpPr>
        <p:grpSpPr>
          <a:xfrm>
            <a:off x="609600" y="914400"/>
            <a:ext cx="7772400" cy="5334000"/>
            <a:chOff x="-3" y="-3"/>
            <a:chExt cx="2438" cy="5574"/>
          </a:xfrm>
          <a:effectLst>
            <a:outerShdw blurRad="1104900" dist="50800" dir="5400000" algn="ctr" rotWithShape="0">
              <a:srgbClr val="000000">
                <a:alpha val="8000"/>
              </a:srgbClr>
            </a:outerShdw>
          </a:effectLst>
        </p:grpSpPr>
        <p:grpSp>
          <p:nvGrpSpPr>
            <p:cNvPr id="149508" name="组合 149507"/>
            <p:cNvGrpSpPr/>
            <p:nvPr/>
          </p:nvGrpSpPr>
          <p:grpSpPr>
            <a:xfrm>
              <a:off x="0" y="0"/>
              <a:ext cx="2432" cy="5568"/>
              <a:chOff x="0" y="0"/>
              <a:chExt cx="2432" cy="5568"/>
            </a:xfrm>
          </p:grpSpPr>
          <p:grpSp>
            <p:nvGrpSpPr>
              <p:cNvPr id="149509" name="组合 149508"/>
              <p:cNvGrpSpPr/>
              <p:nvPr/>
            </p:nvGrpSpPr>
            <p:grpSpPr>
              <a:xfrm>
                <a:off x="0" y="0"/>
                <a:ext cx="518" cy="384"/>
                <a:chOff x="0" y="0"/>
                <a:chExt cx="518" cy="384"/>
              </a:xfrm>
            </p:grpSpPr>
            <p:sp>
              <p:nvSpPr>
                <p:cNvPr id="149510" name="矩形 149509"/>
                <p:cNvSpPr/>
                <p:nvPr/>
              </p:nvSpPr>
              <p:spPr>
                <a:xfrm>
                  <a:off x="0" y="0"/>
                  <a:ext cx="518" cy="384"/>
                </a:xfrm>
                <a:prstGeom prst="rect">
                  <a:avLst/>
                </a:prstGeom>
                <a:solidFill>
                  <a:srgbClr val="FFF0B1"/>
                </a:solidFill>
                <a:ln w="9525">
                  <a:noFill/>
                </a:ln>
              </p:spPr>
              <p:txBody>
                <a:bodyPr/>
                <a:p>
                  <a:endParaRPr lang="zh-CN" altLang="en-US"/>
                </a:p>
              </p:txBody>
            </p:sp>
            <p:grpSp>
              <p:nvGrpSpPr>
                <p:cNvPr id="149511" name="组合 149510"/>
                <p:cNvGrpSpPr/>
                <p:nvPr/>
              </p:nvGrpSpPr>
              <p:grpSpPr>
                <a:xfrm>
                  <a:off x="0" y="0"/>
                  <a:ext cx="518" cy="384"/>
                  <a:chOff x="0" y="0"/>
                  <a:chExt cx="518" cy="384"/>
                </a:xfrm>
              </p:grpSpPr>
              <p:sp>
                <p:nvSpPr>
                  <p:cNvPr id="149512" name="矩形 149511"/>
                  <p:cNvSpPr/>
                  <p:nvPr/>
                </p:nvSpPr>
                <p:spPr>
                  <a:xfrm>
                    <a:off x="43" y="0"/>
                    <a:ext cx="432" cy="384"/>
                  </a:xfrm>
                  <a:prstGeom prst="rect">
                    <a:avLst/>
                  </a:prstGeom>
                  <a:solidFill>
                    <a:srgbClr val="FFF0B1"/>
                  </a:solidFill>
                  <a:ln w="9525">
                    <a:noFill/>
                  </a:ln>
                </p:spPr>
                <p:txBody>
                  <a:bodyPr anchor="ctr" anchorCtr="0"/>
                  <a:p>
                    <a:pPr algn="ctr"/>
                    <a:r>
                      <a:rPr lang="zh-CN" altLang="en-US" sz="1800" dirty="0">
                        <a:solidFill>
                          <a:schemeClr val="bg2"/>
                        </a:solidFill>
                        <a:latin typeface="Times New Roman" panose="02020603050405020304" pitchFamily="18" charset="0"/>
                        <a:ea typeface="黑体" panose="02010609060101010101" pitchFamily="2" charset="-122"/>
                      </a:rPr>
                      <a:t>型  号</a:t>
                    </a:r>
                    <a:endParaRPr lang="zh-CN" altLang="en-US" sz="1800" dirty="0">
                      <a:solidFill>
                        <a:schemeClr val="bg2"/>
                      </a:solidFill>
                      <a:latin typeface="Times New Roman" panose="02020603050405020304" pitchFamily="18" charset="0"/>
                    </a:endParaRPr>
                  </a:p>
                </p:txBody>
              </p:sp>
              <p:sp>
                <p:nvSpPr>
                  <p:cNvPr id="149513" name="矩形 149512"/>
                  <p:cNvSpPr/>
                  <p:nvPr/>
                </p:nvSpPr>
                <p:spPr>
                  <a:xfrm>
                    <a:off x="0" y="0"/>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14" name="组合 149513"/>
              <p:cNvGrpSpPr/>
              <p:nvPr/>
            </p:nvGrpSpPr>
            <p:grpSpPr>
              <a:xfrm>
                <a:off x="518" y="0"/>
                <a:ext cx="979" cy="384"/>
                <a:chOff x="518" y="0"/>
                <a:chExt cx="979" cy="384"/>
              </a:xfrm>
            </p:grpSpPr>
            <p:sp>
              <p:nvSpPr>
                <p:cNvPr id="149515" name="矩形 149514"/>
                <p:cNvSpPr/>
                <p:nvPr/>
              </p:nvSpPr>
              <p:spPr>
                <a:xfrm>
                  <a:off x="518" y="0"/>
                  <a:ext cx="979" cy="384"/>
                </a:xfrm>
                <a:prstGeom prst="rect">
                  <a:avLst/>
                </a:prstGeom>
                <a:solidFill>
                  <a:srgbClr val="FFF0B1"/>
                </a:solidFill>
                <a:ln w="9525">
                  <a:noFill/>
                </a:ln>
              </p:spPr>
              <p:txBody>
                <a:bodyPr/>
                <a:p>
                  <a:endParaRPr lang="zh-CN" altLang="en-US"/>
                </a:p>
              </p:txBody>
            </p:sp>
            <p:grpSp>
              <p:nvGrpSpPr>
                <p:cNvPr id="149516" name="组合 149515"/>
                <p:cNvGrpSpPr/>
                <p:nvPr/>
              </p:nvGrpSpPr>
              <p:grpSpPr>
                <a:xfrm>
                  <a:off x="518" y="0"/>
                  <a:ext cx="979" cy="384"/>
                  <a:chOff x="518" y="0"/>
                  <a:chExt cx="979" cy="384"/>
                </a:xfrm>
              </p:grpSpPr>
              <p:sp>
                <p:nvSpPr>
                  <p:cNvPr id="149517" name="矩形 149516"/>
                  <p:cNvSpPr/>
                  <p:nvPr/>
                </p:nvSpPr>
                <p:spPr>
                  <a:xfrm>
                    <a:off x="561" y="0"/>
                    <a:ext cx="893" cy="384"/>
                  </a:xfrm>
                  <a:prstGeom prst="rect">
                    <a:avLst/>
                  </a:prstGeom>
                  <a:solidFill>
                    <a:srgbClr val="FFF0B1"/>
                  </a:solidFill>
                  <a:ln w="9525">
                    <a:noFill/>
                  </a:ln>
                </p:spPr>
                <p:txBody>
                  <a:bodyPr anchor="ctr" anchorCtr="0"/>
                  <a:p>
                    <a:pPr algn="ctr"/>
                    <a:r>
                      <a:rPr lang="zh-CN" altLang="en-US" sz="1800" dirty="0">
                        <a:solidFill>
                          <a:schemeClr val="bg2"/>
                        </a:solidFill>
                        <a:latin typeface="Times New Roman" panose="02020603050405020304" pitchFamily="18" charset="0"/>
                        <a:ea typeface="黑体" panose="02010609060101010101" pitchFamily="2" charset="-122"/>
                      </a:rPr>
                      <a:t>名   称</a:t>
                    </a:r>
                    <a:endParaRPr lang="zh-CN" altLang="en-US" sz="1800" dirty="0">
                      <a:solidFill>
                        <a:schemeClr val="bg2"/>
                      </a:solidFill>
                      <a:latin typeface="Times New Roman" panose="02020603050405020304" pitchFamily="18" charset="0"/>
                    </a:endParaRPr>
                  </a:p>
                </p:txBody>
              </p:sp>
              <p:sp>
                <p:nvSpPr>
                  <p:cNvPr id="149518" name="矩形 149517"/>
                  <p:cNvSpPr/>
                  <p:nvPr/>
                </p:nvSpPr>
                <p:spPr>
                  <a:xfrm>
                    <a:off x="518" y="0"/>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19" name="组合 149518"/>
              <p:cNvGrpSpPr/>
              <p:nvPr/>
            </p:nvGrpSpPr>
            <p:grpSpPr>
              <a:xfrm>
                <a:off x="1497" y="0"/>
                <a:ext cx="935" cy="384"/>
                <a:chOff x="1497" y="0"/>
                <a:chExt cx="935" cy="384"/>
              </a:xfrm>
            </p:grpSpPr>
            <p:sp>
              <p:nvSpPr>
                <p:cNvPr id="149520" name="矩形 149519"/>
                <p:cNvSpPr/>
                <p:nvPr/>
              </p:nvSpPr>
              <p:spPr>
                <a:xfrm>
                  <a:off x="1497" y="0"/>
                  <a:ext cx="935" cy="384"/>
                </a:xfrm>
                <a:prstGeom prst="rect">
                  <a:avLst/>
                </a:prstGeom>
                <a:solidFill>
                  <a:srgbClr val="FFF0B1"/>
                </a:solidFill>
                <a:ln w="9525">
                  <a:noFill/>
                </a:ln>
              </p:spPr>
              <p:txBody>
                <a:bodyPr/>
                <a:p>
                  <a:endParaRPr lang="zh-CN" altLang="en-US"/>
                </a:p>
              </p:txBody>
            </p:sp>
            <p:grpSp>
              <p:nvGrpSpPr>
                <p:cNvPr id="149521" name="组合 149520"/>
                <p:cNvGrpSpPr/>
                <p:nvPr/>
              </p:nvGrpSpPr>
              <p:grpSpPr>
                <a:xfrm>
                  <a:off x="1497" y="0"/>
                  <a:ext cx="935" cy="384"/>
                  <a:chOff x="1497" y="0"/>
                  <a:chExt cx="935" cy="384"/>
                </a:xfrm>
              </p:grpSpPr>
              <p:sp>
                <p:nvSpPr>
                  <p:cNvPr id="149522" name="矩形 149521"/>
                  <p:cNvSpPr/>
                  <p:nvPr/>
                </p:nvSpPr>
                <p:spPr>
                  <a:xfrm>
                    <a:off x="1540" y="0"/>
                    <a:ext cx="849" cy="384"/>
                  </a:xfrm>
                  <a:prstGeom prst="rect">
                    <a:avLst/>
                  </a:prstGeom>
                  <a:solidFill>
                    <a:srgbClr val="FFF0B1"/>
                  </a:solidFill>
                  <a:ln w="9525">
                    <a:noFill/>
                  </a:ln>
                </p:spPr>
                <p:txBody>
                  <a:bodyPr anchor="ctr" anchorCtr="0"/>
                  <a:p>
                    <a:pPr algn="ctr"/>
                    <a:r>
                      <a:rPr lang="zh-CN" altLang="en-US" sz="1800" dirty="0">
                        <a:solidFill>
                          <a:schemeClr val="bg2"/>
                        </a:solidFill>
                        <a:latin typeface="Times New Roman" panose="02020603050405020304" pitchFamily="18" charset="0"/>
                        <a:ea typeface="黑体" panose="02010609060101010101" pitchFamily="2" charset="-122"/>
                      </a:rPr>
                      <a:t>主 要 功 能</a:t>
                    </a:r>
                    <a:endParaRPr lang="zh-CN" altLang="en-US" sz="1800" dirty="0">
                      <a:solidFill>
                        <a:schemeClr val="bg2"/>
                      </a:solidFill>
                      <a:latin typeface="Times New Roman" panose="02020603050405020304" pitchFamily="18" charset="0"/>
                    </a:endParaRPr>
                  </a:p>
                </p:txBody>
              </p:sp>
              <p:sp>
                <p:nvSpPr>
                  <p:cNvPr id="149523" name="矩形 149522"/>
                  <p:cNvSpPr/>
                  <p:nvPr/>
                </p:nvSpPr>
                <p:spPr>
                  <a:xfrm>
                    <a:off x="1497" y="0"/>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24" name="组合 149523"/>
              <p:cNvGrpSpPr/>
              <p:nvPr/>
            </p:nvGrpSpPr>
            <p:grpSpPr>
              <a:xfrm>
                <a:off x="0" y="384"/>
                <a:ext cx="518" cy="384"/>
                <a:chOff x="0" y="384"/>
                <a:chExt cx="518" cy="384"/>
              </a:xfrm>
            </p:grpSpPr>
            <p:sp>
              <p:nvSpPr>
                <p:cNvPr id="149525" name="矩形 149524"/>
                <p:cNvSpPr/>
                <p:nvPr/>
              </p:nvSpPr>
              <p:spPr>
                <a:xfrm>
                  <a:off x="0" y="384"/>
                  <a:ext cx="518" cy="384"/>
                </a:xfrm>
                <a:prstGeom prst="rect">
                  <a:avLst/>
                </a:prstGeom>
                <a:solidFill>
                  <a:srgbClr val="FFF6D1"/>
                </a:solidFill>
                <a:ln w="9525">
                  <a:noFill/>
                </a:ln>
              </p:spPr>
              <p:txBody>
                <a:bodyPr/>
                <a:p>
                  <a:endParaRPr lang="zh-CN" altLang="en-US"/>
                </a:p>
              </p:txBody>
            </p:sp>
            <p:grpSp>
              <p:nvGrpSpPr>
                <p:cNvPr id="149526" name="组合 149525"/>
                <p:cNvGrpSpPr/>
                <p:nvPr/>
              </p:nvGrpSpPr>
              <p:grpSpPr>
                <a:xfrm>
                  <a:off x="0" y="384"/>
                  <a:ext cx="518" cy="384"/>
                  <a:chOff x="0" y="384"/>
                  <a:chExt cx="518" cy="384"/>
                </a:xfrm>
              </p:grpSpPr>
              <p:sp>
                <p:nvSpPr>
                  <p:cNvPr id="149527" name="矩形 149526"/>
                  <p:cNvSpPr/>
                  <p:nvPr/>
                </p:nvSpPr>
                <p:spPr>
                  <a:xfrm>
                    <a:off x="43" y="384"/>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LS00</a:t>
                    </a:r>
                    <a:endParaRPr lang="en-US" altLang="zh-CN" sz="1800" b="1">
                      <a:solidFill>
                        <a:schemeClr val="bg2"/>
                      </a:solidFill>
                      <a:latin typeface="Times New Roman" panose="02020603050405020304" pitchFamily="18" charset="0"/>
                    </a:endParaRPr>
                  </a:p>
                </p:txBody>
              </p:sp>
              <p:sp>
                <p:nvSpPr>
                  <p:cNvPr id="149528" name="矩形 149527"/>
                  <p:cNvSpPr/>
                  <p:nvPr/>
                </p:nvSpPr>
                <p:spPr>
                  <a:xfrm>
                    <a:off x="0" y="384"/>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29" name="组合 149528"/>
              <p:cNvGrpSpPr/>
              <p:nvPr/>
            </p:nvGrpSpPr>
            <p:grpSpPr>
              <a:xfrm>
                <a:off x="518" y="384"/>
                <a:ext cx="979" cy="384"/>
                <a:chOff x="518" y="384"/>
                <a:chExt cx="979" cy="384"/>
              </a:xfrm>
            </p:grpSpPr>
            <p:sp>
              <p:nvSpPr>
                <p:cNvPr id="149530" name="矩形 149529"/>
                <p:cNvSpPr/>
                <p:nvPr/>
              </p:nvSpPr>
              <p:spPr>
                <a:xfrm>
                  <a:off x="518" y="384"/>
                  <a:ext cx="979" cy="384"/>
                </a:xfrm>
                <a:prstGeom prst="rect">
                  <a:avLst/>
                </a:prstGeom>
                <a:solidFill>
                  <a:srgbClr val="FFF6D1"/>
                </a:solidFill>
                <a:ln w="9525">
                  <a:noFill/>
                </a:ln>
              </p:spPr>
              <p:txBody>
                <a:bodyPr/>
                <a:p>
                  <a:endParaRPr lang="zh-CN" altLang="en-US"/>
                </a:p>
              </p:txBody>
            </p:sp>
            <p:grpSp>
              <p:nvGrpSpPr>
                <p:cNvPr id="149531" name="组合 149530"/>
                <p:cNvGrpSpPr/>
                <p:nvPr/>
              </p:nvGrpSpPr>
              <p:grpSpPr>
                <a:xfrm>
                  <a:off x="518" y="384"/>
                  <a:ext cx="979" cy="384"/>
                  <a:chOff x="518" y="384"/>
                  <a:chExt cx="979" cy="384"/>
                </a:xfrm>
              </p:grpSpPr>
              <p:sp>
                <p:nvSpPr>
                  <p:cNvPr id="149532" name="矩形 149531"/>
                  <p:cNvSpPr/>
                  <p:nvPr/>
                </p:nvSpPr>
                <p:spPr>
                  <a:xfrm>
                    <a:off x="561" y="384"/>
                    <a:ext cx="893" cy="384"/>
                  </a:xfrm>
                  <a:prstGeom prst="rect">
                    <a:avLst/>
                  </a:prstGeom>
                  <a:solidFill>
                    <a:srgbClr val="FFF6D1"/>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四</a:t>
                    </a:r>
                    <a:r>
                      <a:rPr lang="en-US" altLang="zh-CN" sz="1800" dirty="0">
                        <a:solidFill>
                          <a:schemeClr val="bg2"/>
                        </a:solidFill>
                        <a:latin typeface="Times New Roman" panose="02020603050405020304" pitchFamily="18" charset="0"/>
                        <a:ea typeface="黑体" panose="02010609060101010101" pitchFamily="2" charset="-122"/>
                      </a:rPr>
                      <a:t>2</a:t>
                    </a:r>
                    <a:r>
                      <a:rPr lang="zh-CN" altLang="en-US" sz="1800" dirty="0">
                        <a:solidFill>
                          <a:schemeClr val="bg2"/>
                        </a:solidFill>
                        <a:latin typeface="Times New Roman" panose="02020603050405020304" pitchFamily="18" charset="0"/>
                        <a:ea typeface="黑体" panose="02010609060101010101" pitchFamily="2" charset="-122"/>
                      </a:rPr>
                      <a:t>输入与非门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533" name="矩形 149532"/>
                  <p:cNvSpPr/>
                  <p:nvPr/>
                </p:nvSpPr>
                <p:spPr>
                  <a:xfrm>
                    <a:off x="518" y="384"/>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34" name="组合 149533"/>
              <p:cNvGrpSpPr/>
              <p:nvPr/>
            </p:nvGrpSpPr>
            <p:grpSpPr>
              <a:xfrm>
                <a:off x="1497" y="384"/>
                <a:ext cx="935" cy="384"/>
                <a:chOff x="1497" y="384"/>
                <a:chExt cx="935" cy="384"/>
              </a:xfrm>
            </p:grpSpPr>
            <p:sp>
              <p:nvSpPr>
                <p:cNvPr id="149535" name="矩形 149534"/>
                <p:cNvSpPr/>
                <p:nvPr/>
              </p:nvSpPr>
              <p:spPr>
                <a:xfrm>
                  <a:off x="1497" y="384"/>
                  <a:ext cx="935" cy="384"/>
                </a:xfrm>
                <a:prstGeom prst="rect">
                  <a:avLst/>
                </a:prstGeom>
                <a:solidFill>
                  <a:srgbClr val="FFF6D1"/>
                </a:solidFill>
                <a:ln w="9525">
                  <a:noFill/>
                </a:ln>
              </p:spPr>
              <p:txBody>
                <a:bodyPr/>
                <a:p>
                  <a:endParaRPr lang="zh-CN" altLang="en-US"/>
                </a:p>
              </p:txBody>
            </p:sp>
            <p:grpSp>
              <p:nvGrpSpPr>
                <p:cNvPr id="149536" name="组合 149535"/>
                <p:cNvGrpSpPr/>
                <p:nvPr/>
              </p:nvGrpSpPr>
              <p:grpSpPr>
                <a:xfrm>
                  <a:off x="1497" y="384"/>
                  <a:ext cx="935" cy="384"/>
                  <a:chOff x="1497" y="384"/>
                  <a:chExt cx="935" cy="384"/>
                </a:xfrm>
              </p:grpSpPr>
              <p:sp>
                <p:nvSpPr>
                  <p:cNvPr id="149537" name="矩形 149536"/>
                  <p:cNvSpPr/>
                  <p:nvPr/>
                </p:nvSpPr>
                <p:spPr>
                  <a:xfrm>
                    <a:off x="1540" y="384"/>
                    <a:ext cx="849" cy="384"/>
                  </a:xfrm>
                  <a:prstGeom prst="rect">
                    <a:avLst/>
                  </a:prstGeom>
                  <a:solidFill>
                    <a:srgbClr val="FFF6D1"/>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538" name="矩形 149537"/>
                  <p:cNvSpPr/>
                  <p:nvPr/>
                </p:nvSpPr>
                <p:spPr>
                  <a:xfrm>
                    <a:off x="1497" y="384"/>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39" name="组合 149538"/>
              <p:cNvGrpSpPr/>
              <p:nvPr/>
            </p:nvGrpSpPr>
            <p:grpSpPr>
              <a:xfrm>
                <a:off x="0" y="768"/>
                <a:ext cx="518" cy="384"/>
                <a:chOff x="0" y="768"/>
                <a:chExt cx="518" cy="384"/>
              </a:xfrm>
            </p:grpSpPr>
            <p:sp>
              <p:nvSpPr>
                <p:cNvPr id="149540" name="矩形 149539"/>
                <p:cNvSpPr/>
                <p:nvPr/>
              </p:nvSpPr>
              <p:spPr>
                <a:xfrm>
                  <a:off x="0" y="768"/>
                  <a:ext cx="518" cy="384"/>
                </a:xfrm>
                <a:prstGeom prst="rect">
                  <a:avLst/>
                </a:prstGeom>
                <a:solidFill>
                  <a:srgbClr val="FFF2B9"/>
                </a:solidFill>
                <a:ln w="9525">
                  <a:noFill/>
                </a:ln>
              </p:spPr>
              <p:txBody>
                <a:bodyPr/>
                <a:p>
                  <a:endParaRPr lang="zh-CN" altLang="en-US"/>
                </a:p>
              </p:txBody>
            </p:sp>
            <p:grpSp>
              <p:nvGrpSpPr>
                <p:cNvPr id="149541" name="组合 149540"/>
                <p:cNvGrpSpPr/>
                <p:nvPr/>
              </p:nvGrpSpPr>
              <p:grpSpPr>
                <a:xfrm>
                  <a:off x="0" y="768"/>
                  <a:ext cx="518" cy="384"/>
                  <a:chOff x="0" y="768"/>
                  <a:chExt cx="518" cy="384"/>
                </a:xfrm>
              </p:grpSpPr>
              <p:sp>
                <p:nvSpPr>
                  <p:cNvPr id="149542" name="矩形 149541"/>
                  <p:cNvSpPr/>
                  <p:nvPr/>
                </p:nvSpPr>
                <p:spPr>
                  <a:xfrm>
                    <a:off x="43" y="768"/>
                    <a:ext cx="432" cy="384"/>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LS02</a:t>
                    </a:r>
                    <a:endParaRPr lang="en-US" altLang="zh-CN" sz="1800" b="1">
                      <a:solidFill>
                        <a:schemeClr val="bg2"/>
                      </a:solidFill>
                      <a:latin typeface="Times New Roman" panose="02020603050405020304" pitchFamily="18" charset="0"/>
                    </a:endParaRPr>
                  </a:p>
                </p:txBody>
              </p:sp>
              <p:sp>
                <p:nvSpPr>
                  <p:cNvPr id="149543" name="矩形 149542"/>
                  <p:cNvSpPr/>
                  <p:nvPr/>
                </p:nvSpPr>
                <p:spPr>
                  <a:xfrm>
                    <a:off x="0" y="768"/>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44" name="组合 149543"/>
              <p:cNvGrpSpPr/>
              <p:nvPr/>
            </p:nvGrpSpPr>
            <p:grpSpPr>
              <a:xfrm>
                <a:off x="518" y="768"/>
                <a:ext cx="979" cy="384"/>
                <a:chOff x="518" y="768"/>
                <a:chExt cx="979" cy="384"/>
              </a:xfrm>
            </p:grpSpPr>
            <p:sp>
              <p:nvSpPr>
                <p:cNvPr id="149545" name="矩形 149544"/>
                <p:cNvSpPr/>
                <p:nvPr/>
              </p:nvSpPr>
              <p:spPr>
                <a:xfrm>
                  <a:off x="518" y="768"/>
                  <a:ext cx="979" cy="384"/>
                </a:xfrm>
                <a:prstGeom prst="rect">
                  <a:avLst/>
                </a:prstGeom>
                <a:solidFill>
                  <a:srgbClr val="FFF2B9"/>
                </a:solidFill>
                <a:ln w="9525">
                  <a:noFill/>
                </a:ln>
              </p:spPr>
              <p:txBody>
                <a:bodyPr/>
                <a:p>
                  <a:endParaRPr lang="zh-CN" altLang="en-US"/>
                </a:p>
              </p:txBody>
            </p:sp>
            <p:grpSp>
              <p:nvGrpSpPr>
                <p:cNvPr id="149546" name="组合 149545"/>
                <p:cNvGrpSpPr/>
                <p:nvPr/>
              </p:nvGrpSpPr>
              <p:grpSpPr>
                <a:xfrm>
                  <a:off x="518" y="768"/>
                  <a:ext cx="979" cy="384"/>
                  <a:chOff x="518" y="768"/>
                  <a:chExt cx="979" cy="384"/>
                </a:xfrm>
              </p:grpSpPr>
              <p:sp>
                <p:nvSpPr>
                  <p:cNvPr id="149547" name="矩形 149546"/>
                  <p:cNvSpPr/>
                  <p:nvPr/>
                </p:nvSpPr>
                <p:spPr>
                  <a:xfrm>
                    <a:off x="561" y="768"/>
                    <a:ext cx="893" cy="384"/>
                  </a:xfrm>
                  <a:prstGeom prst="rect">
                    <a:avLst/>
                  </a:prstGeom>
                  <a:solidFill>
                    <a:srgbClr val="FFF2B9"/>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四</a:t>
                    </a:r>
                    <a:r>
                      <a:rPr lang="en-US" altLang="zh-CN" sz="1800" dirty="0">
                        <a:solidFill>
                          <a:schemeClr val="bg2"/>
                        </a:solidFill>
                        <a:latin typeface="Times New Roman" panose="02020603050405020304" pitchFamily="18" charset="0"/>
                        <a:ea typeface="黑体" panose="02010609060101010101" pitchFamily="2" charset="-122"/>
                      </a:rPr>
                      <a:t>2</a:t>
                    </a:r>
                    <a:r>
                      <a:rPr lang="zh-CN" altLang="en-US" sz="1800" dirty="0">
                        <a:solidFill>
                          <a:schemeClr val="bg2"/>
                        </a:solidFill>
                        <a:latin typeface="Times New Roman" panose="02020603050405020304" pitchFamily="18" charset="0"/>
                        <a:ea typeface="黑体" panose="02010609060101010101" pitchFamily="2" charset="-122"/>
                      </a:rPr>
                      <a:t>输入或非门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548" name="矩形 149547"/>
                  <p:cNvSpPr/>
                  <p:nvPr/>
                </p:nvSpPr>
                <p:spPr>
                  <a:xfrm>
                    <a:off x="518" y="768"/>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49" name="组合 149548"/>
              <p:cNvGrpSpPr/>
              <p:nvPr/>
            </p:nvGrpSpPr>
            <p:grpSpPr>
              <a:xfrm>
                <a:off x="1497" y="768"/>
                <a:ext cx="935" cy="384"/>
                <a:chOff x="1497" y="768"/>
                <a:chExt cx="935" cy="384"/>
              </a:xfrm>
            </p:grpSpPr>
            <p:sp>
              <p:nvSpPr>
                <p:cNvPr id="149550" name="矩形 149549"/>
                <p:cNvSpPr/>
                <p:nvPr/>
              </p:nvSpPr>
              <p:spPr>
                <a:xfrm>
                  <a:off x="1497" y="768"/>
                  <a:ext cx="935" cy="384"/>
                </a:xfrm>
                <a:prstGeom prst="rect">
                  <a:avLst/>
                </a:prstGeom>
                <a:solidFill>
                  <a:srgbClr val="FFF2B9"/>
                </a:solidFill>
                <a:ln w="9525">
                  <a:noFill/>
                </a:ln>
              </p:spPr>
              <p:txBody>
                <a:bodyPr/>
                <a:p>
                  <a:endParaRPr lang="zh-CN" altLang="en-US"/>
                </a:p>
              </p:txBody>
            </p:sp>
            <p:grpSp>
              <p:nvGrpSpPr>
                <p:cNvPr id="149551" name="组合 149550"/>
                <p:cNvGrpSpPr/>
                <p:nvPr/>
              </p:nvGrpSpPr>
              <p:grpSpPr>
                <a:xfrm>
                  <a:off x="1497" y="768"/>
                  <a:ext cx="935" cy="384"/>
                  <a:chOff x="1497" y="768"/>
                  <a:chExt cx="935" cy="384"/>
                </a:xfrm>
              </p:grpSpPr>
              <p:sp>
                <p:nvSpPr>
                  <p:cNvPr id="149552" name="矩形 149551"/>
                  <p:cNvSpPr/>
                  <p:nvPr/>
                </p:nvSpPr>
                <p:spPr>
                  <a:xfrm>
                    <a:off x="1540" y="768"/>
                    <a:ext cx="849" cy="384"/>
                  </a:xfrm>
                  <a:prstGeom prst="rect">
                    <a:avLst/>
                  </a:prstGeom>
                  <a:solidFill>
                    <a:srgbClr val="FFF2B9"/>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553" name="矩形 149552"/>
                  <p:cNvSpPr/>
                  <p:nvPr/>
                </p:nvSpPr>
                <p:spPr>
                  <a:xfrm>
                    <a:off x="1497" y="768"/>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54" name="组合 149553"/>
              <p:cNvGrpSpPr/>
              <p:nvPr/>
            </p:nvGrpSpPr>
            <p:grpSpPr>
              <a:xfrm>
                <a:off x="0" y="1152"/>
                <a:ext cx="518" cy="384"/>
                <a:chOff x="0" y="1152"/>
                <a:chExt cx="518" cy="384"/>
              </a:xfrm>
            </p:grpSpPr>
            <p:sp>
              <p:nvSpPr>
                <p:cNvPr id="149555" name="矩形 149554"/>
                <p:cNvSpPr/>
                <p:nvPr/>
              </p:nvSpPr>
              <p:spPr>
                <a:xfrm>
                  <a:off x="0" y="1152"/>
                  <a:ext cx="518" cy="384"/>
                </a:xfrm>
                <a:prstGeom prst="rect">
                  <a:avLst/>
                </a:prstGeom>
                <a:solidFill>
                  <a:srgbClr val="FFF6D1"/>
                </a:solidFill>
                <a:ln w="9525">
                  <a:noFill/>
                </a:ln>
              </p:spPr>
              <p:txBody>
                <a:bodyPr/>
                <a:p>
                  <a:endParaRPr lang="zh-CN" altLang="en-US"/>
                </a:p>
              </p:txBody>
            </p:sp>
            <p:grpSp>
              <p:nvGrpSpPr>
                <p:cNvPr id="149556" name="组合 149555"/>
                <p:cNvGrpSpPr/>
                <p:nvPr/>
              </p:nvGrpSpPr>
              <p:grpSpPr>
                <a:xfrm>
                  <a:off x="0" y="1152"/>
                  <a:ext cx="518" cy="384"/>
                  <a:chOff x="0" y="1152"/>
                  <a:chExt cx="518" cy="384"/>
                </a:xfrm>
              </p:grpSpPr>
              <p:sp>
                <p:nvSpPr>
                  <p:cNvPr id="149557" name="矩形 149556"/>
                  <p:cNvSpPr/>
                  <p:nvPr/>
                </p:nvSpPr>
                <p:spPr>
                  <a:xfrm>
                    <a:off x="43" y="1152"/>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LS04</a:t>
                    </a:r>
                    <a:endParaRPr lang="en-US" altLang="zh-CN" sz="1800" b="1">
                      <a:solidFill>
                        <a:schemeClr val="bg2"/>
                      </a:solidFill>
                      <a:latin typeface="Times New Roman" panose="02020603050405020304" pitchFamily="18" charset="0"/>
                    </a:endParaRPr>
                  </a:p>
                </p:txBody>
              </p:sp>
              <p:sp>
                <p:nvSpPr>
                  <p:cNvPr id="149558" name="矩形 149557"/>
                  <p:cNvSpPr/>
                  <p:nvPr/>
                </p:nvSpPr>
                <p:spPr>
                  <a:xfrm>
                    <a:off x="0" y="1152"/>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59" name="组合 149558"/>
              <p:cNvGrpSpPr/>
              <p:nvPr/>
            </p:nvGrpSpPr>
            <p:grpSpPr>
              <a:xfrm>
                <a:off x="518" y="1152"/>
                <a:ext cx="979" cy="384"/>
                <a:chOff x="518" y="1152"/>
                <a:chExt cx="979" cy="384"/>
              </a:xfrm>
            </p:grpSpPr>
            <p:sp>
              <p:nvSpPr>
                <p:cNvPr id="149560" name="矩形 149559"/>
                <p:cNvSpPr/>
                <p:nvPr/>
              </p:nvSpPr>
              <p:spPr>
                <a:xfrm>
                  <a:off x="518" y="1152"/>
                  <a:ext cx="979" cy="384"/>
                </a:xfrm>
                <a:prstGeom prst="rect">
                  <a:avLst/>
                </a:prstGeom>
                <a:solidFill>
                  <a:srgbClr val="FFF6D1"/>
                </a:solidFill>
                <a:ln w="9525">
                  <a:noFill/>
                </a:ln>
              </p:spPr>
              <p:txBody>
                <a:bodyPr/>
                <a:p>
                  <a:endParaRPr lang="zh-CN" altLang="en-US"/>
                </a:p>
              </p:txBody>
            </p:sp>
            <p:grpSp>
              <p:nvGrpSpPr>
                <p:cNvPr id="149561" name="组合 149560"/>
                <p:cNvGrpSpPr/>
                <p:nvPr/>
              </p:nvGrpSpPr>
              <p:grpSpPr>
                <a:xfrm>
                  <a:off x="518" y="1152"/>
                  <a:ext cx="979" cy="384"/>
                  <a:chOff x="518" y="1152"/>
                  <a:chExt cx="979" cy="384"/>
                </a:xfrm>
              </p:grpSpPr>
              <p:sp>
                <p:nvSpPr>
                  <p:cNvPr id="149562" name="矩形 149561"/>
                  <p:cNvSpPr/>
                  <p:nvPr/>
                </p:nvSpPr>
                <p:spPr>
                  <a:xfrm>
                    <a:off x="561" y="1152"/>
                    <a:ext cx="893" cy="384"/>
                  </a:xfrm>
                  <a:prstGeom prst="rect">
                    <a:avLst/>
                  </a:prstGeom>
                  <a:solidFill>
                    <a:srgbClr val="FFF6D1"/>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六反相器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563" name="矩形 149562"/>
                  <p:cNvSpPr/>
                  <p:nvPr/>
                </p:nvSpPr>
                <p:spPr>
                  <a:xfrm>
                    <a:off x="518" y="1152"/>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64" name="组合 149563"/>
              <p:cNvGrpSpPr/>
              <p:nvPr/>
            </p:nvGrpSpPr>
            <p:grpSpPr>
              <a:xfrm>
                <a:off x="1497" y="1152"/>
                <a:ext cx="935" cy="384"/>
                <a:chOff x="1497" y="1152"/>
                <a:chExt cx="935" cy="384"/>
              </a:xfrm>
            </p:grpSpPr>
            <p:sp>
              <p:nvSpPr>
                <p:cNvPr id="149565" name="矩形 149564"/>
                <p:cNvSpPr/>
                <p:nvPr/>
              </p:nvSpPr>
              <p:spPr>
                <a:xfrm>
                  <a:off x="1497" y="1152"/>
                  <a:ext cx="935" cy="384"/>
                </a:xfrm>
                <a:prstGeom prst="rect">
                  <a:avLst/>
                </a:prstGeom>
                <a:solidFill>
                  <a:srgbClr val="FFF6D1"/>
                </a:solidFill>
                <a:ln w="9525">
                  <a:noFill/>
                </a:ln>
              </p:spPr>
              <p:txBody>
                <a:bodyPr/>
                <a:p>
                  <a:endParaRPr lang="zh-CN" altLang="en-US"/>
                </a:p>
              </p:txBody>
            </p:sp>
            <p:grpSp>
              <p:nvGrpSpPr>
                <p:cNvPr id="149566" name="组合 149565"/>
                <p:cNvGrpSpPr/>
                <p:nvPr/>
              </p:nvGrpSpPr>
              <p:grpSpPr>
                <a:xfrm>
                  <a:off x="1497" y="1152"/>
                  <a:ext cx="935" cy="384"/>
                  <a:chOff x="1497" y="1152"/>
                  <a:chExt cx="935" cy="384"/>
                </a:xfrm>
              </p:grpSpPr>
              <p:sp>
                <p:nvSpPr>
                  <p:cNvPr id="149567" name="矩形 149566"/>
                  <p:cNvSpPr/>
                  <p:nvPr/>
                </p:nvSpPr>
                <p:spPr>
                  <a:xfrm>
                    <a:off x="1540" y="1152"/>
                    <a:ext cx="849" cy="384"/>
                  </a:xfrm>
                  <a:prstGeom prst="rect">
                    <a:avLst/>
                  </a:prstGeom>
                  <a:solidFill>
                    <a:srgbClr val="FFF6D1"/>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568" name="矩形 149567"/>
                  <p:cNvSpPr/>
                  <p:nvPr/>
                </p:nvSpPr>
                <p:spPr>
                  <a:xfrm>
                    <a:off x="1497" y="1152"/>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69" name="组合 149568"/>
              <p:cNvGrpSpPr/>
              <p:nvPr/>
            </p:nvGrpSpPr>
            <p:grpSpPr>
              <a:xfrm>
                <a:off x="0" y="1536"/>
                <a:ext cx="518" cy="384"/>
                <a:chOff x="0" y="1536"/>
                <a:chExt cx="518" cy="384"/>
              </a:xfrm>
            </p:grpSpPr>
            <p:sp>
              <p:nvSpPr>
                <p:cNvPr id="149570" name="矩形 149569"/>
                <p:cNvSpPr/>
                <p:nvPr/>
              </p:nvSpPr>
              <p:spPr>
                <a:xfrm>
                  <a:off x="0" y="1536"/>
                  <a:ext cx="518" cy="384"/>
                </a:xfrm>
                <a:prstGeom prst="rect">
                  <a:avLst/>
                </a:prstGeom>
                <a:solidFill>
                  <a:srgbClr val="FFF2B9"/>
                </a:solidFill>
                <a:ln w="9525">
                  <a:noFill/>
                </a:ln>
              </p:spPr>
              <p:txBody>
                <a:bodyPr/>
                <a:p>
                  <a:endParaRPr lang="zh-CN" altLang="en-US"/>
                </a:p>
              </p:txBody>
            </p:sp>
            <p:grpSp>
              <p:nvGrpSpPr>
                <p:cNvPr id="149571" name="组合 149570"/>
                <p:cNvGrpSpPr/>
                <p:nvPr/>
              </p:nvGrpSpPr>
              <p:grpSpPr>
                <a:xfrm>
                  <a:off x="0" y="1536"/>
                  <a:ext cx="518" cy="384"/>
                  <a:chOff x="0" y="1536"/>
                  <a:chExt cx="518" cy="384"/>
                </a:xfrm>
              </p:grpSpPr>
              <p:sp>
                <p:nvSpPr>
                  <p:cNvPr id="149572" name="矩形 149571"/>
                  <p:cNvSpPr/>
                  <p:nvPr/>
                </p:nvSpPr>
                <p:spPr>
                  <a:xfrm>
                    <a:off x="43" y="1536"/>
                    <a:ext cx="432" cy="384"/>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LS05</a:t>
                    </a:r>
                    <a:endParaRPr lang="en-US" altLang="zh-CN" sz="1800" b="1">
                      <a:solidFill>
                        <a:schemeClr val="bg2"/>
                      </a:solidFill>
                      <a:latin typeface="Times New Roman" panose="02020603050405020304" pitchFamily="18" charset="0"/>
                    </a:endParaRPr>
                  </a:p>
                </p:txBody>
              </p:sp>
              <p:sp>
                <p:nvSpPr>
                  <p:cNvPr id="149573" name="矩形 149572"/>
                  <p:cNvSpPr/>
                  <p:nvPr/>
                </p:nvSpPr>
                <p:spPr>
                  <a:xfrm>
                    <a:off x="0" y="1536"/>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74" name="组合 149573"/>
              <p:cNvGrpSpPr/>
              <p:nvPr/>
            </p:nvGrpSpPr>
            <p:grpSpPr>
              <a:xfrm>
                <a:off x="518" y="1536"/>
                <a:ext cx="979" cy="384"/>
                <a:chOff x="518" y="1536"/>
                <a:chExt cx="979" cy="384"/>
              </a:xfrm>
            </p:grpSpPr>
            <p:sp>
              <p:nvSpPr>
                <p:cNvPr id="149575" name="矩形 149574"/>
                <p:cNvSpPr/>
                <p:nvPr/>
              </p:nvSpPr>
              <p:spPr>
                <a:xfrm>
                  <a:off x="518" y="1536"/>
                  <a:ext cx="979" cy="384"/>
                </a:xfrm>
                <a:prstGeom prst="rect">
                  <a:avLst/>
                </a:prstGeom>
                <a:solidFill>
                  <a:srgbClr val="FFF2B9"/>
                </a:solidFill>
                <a:ln w="9525">
                  <a:noFill/>
                </a:ln>
              </p:spPr>
              <p:txBody>
                <a:bodyPr/>
                <a:p>
                  <a:endParaRPr lang="zh-CN" altLang="en-US"/>
                </a:p>
              </p:txBody>
            </p:sp>
            <p:grpSp>
              <p:nvGrpSpPr>
                <p:cNvPr id="149576" name="组合 149575"/>
                <p:cNvGrpSpPr/>
                <p:nvPr/>
              </p:nvGrpSpPr>
              <p:grpSpPr>
                <a:xfrm>
                  <a:off x="518" y="1536"/>
                  <a:ext cx="979" cy="384"/>
                  <a:chOff x="518" y="1536"/>
                  <a:chExt cx="979" cy="384"/>
                </a:xfrm>
              </p:grpSpPr>
              <p:sp>
                <p:nvSpPr>
                  <p:cNvPr id="149577" name="矩形 149576"/>
                  <p:cNvSpPr/>
                  <p:nvPr/>
                </p:nvSpPr>
                <p:spPr>
                  <a:xfrm>
                    <a:off x="561" y="1536"/>
                    <a:ext cx="893" cy="384"/>
                  </a:xfrm>
                  <a:prstGeom prst="rect">
                    <a:avLst/>
                  </a:prstGeom>
                  <a:solidFill>
                    <a:srgbClr val="FFF2B9"/>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六反相器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578" name="矩形 149577"/>
                  <p:cNvSpPr/>
                  <p:nvPr/>
                </p:nvSpPr>
                <p:spPr>
                  <a:xfrm>
                    <a:off x="518" y="1536"/>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79" name="组合 149578"/>
              <p:cNvGrpSpPr/>
              <p:nvPr/>
            </p:nvGrpSpPr>
            <p:grpSpPr>
              <a:xfrm>
                <a:off x="1497" y="1536"/>
                <a:ext cx="935" cy="384"/>
                <a:chOff x="1497" y="1536"/>
                <a:chExt cx="935" cy="384"/>
              </a:xfrm>
            </p:grpSpPr>
            <p:sp>
              <p:nvSpPr>
                <p:cNvPr id="149580" name="矩形 149579"/>
                <p:cNvSpPr/>
                <p:nvPr/>
              </p:nvSpPr>
              <p:spPr>
                <a:xfrm>
                  <a:off x="1497" y="1536"/>
                  <a:ext cx="935" cy="384"/>
                </a:xfrm>
                <a:prstGeom prst="rect">
                  <a:avLst/>
                </a:prstGeom>
                <a:solidFill>
                  <a:srgbClr val="FFF2B9"/>
                </a:solidFill>
                <a:ln w="9525">
                  <a:noFill/>
                </a:ln>
              </p:spPr>
              <p:txBody>
                <a:bodyPr/>
                <a:p>
                  <a:endParaRPr lang="zh-CN" altLang="en-US"/>
                </a:p>
              </p:txBody>
            </p:sp>
            <p:grpSp>
              <p:nvGrpSpPr>
                <p:cNvPr id="149581" name="组合 149580"/>
                <p:cNvGrpSpPr/>
                <p:nvPr/>
              </p:nvGrpSpPr>
              <p:grpSpPr>
                <a:xfrm>
                  <a:off x="1497" y="1536"/>
                  <a:ext cx="935" cy="384"/>
                  <a:chOff x="1497" y="1536"/>
                  <a:chExt cx="935" cy="384"/>
                </a:xfrm>
              </p:grpSpPr>
              <p:sp>
                <p:nvSpPr>
                  <p:cNvPr id="149582" name="矩形 149581"/>
                  <p:cNvSpPr/>
                  <p:nvPr/>
                </p:nvSpPr>
                <p:spPr>
                  <a:xfrm>
                    <a:off x="1540" y="1536"/>
                    <a:ext cx="849" cy="384"/>
                  </a:xfrm>
                  <a:prstGeom prst="rect">
                    <a:avLst/>
                  </a:prstGeom>
                  <a:solidFill>
                    <a:srgbClr val="FFF2B9"/>
                  </a:solidFill>
                  <a:ln w="9525">
                    <a:noFill/>
                  </a:ln>
                </p:spPr>
                <p:txBody>
                  <a:bodyPr/>
                  <a:p>
                    <a:pPr algn="ctr"/>
                    <a:r>
                      <a:rPr lang="en-US" altLang="zh-CN" sz="1800" b="1">
                        <a:solidFill>
                          <a:schemeClr val="bg2"/>
                        </a:solidFill>
                        <a:latin typeface="Times New Roman" panose="02020603050405020304" pitchFamily="18" charset="0"/>
                        <a:ea typeface="黑体" panose="02010609060101010101" pitchFamily="2" charset="-122"/>
                      </a:rPr>
                      <a:t>OC</a:t>
                    </a:r>
                    <a:r>
                      <a:rPr lang="zh-CN" altLang="en-US" sz="1800" dirty="0">
                        <a:solidFill>
                          <a:schemeClr val="bg2"/>
                        </a:solidFill>
                        <a:latin typeface="Times New Roman" panose="02020603050405020304" pitchFamily="18" charset="0"/>
                        <a:ea typeface="黑体" panose="02010609060101010101" pitchFamily="2" charset="-122"/>
                      </a:rPr>
                      <a:t>门</a:t>
                    </a:r>
                    <a:endParaRPr lang="zh-CN" altLang="en-US" sz="1800" dirty="0">
                      <a:solidFill>
                        <a:schemeClr val="bg2"/>
                      </a:solidFill>
                      <a:latin typeface="Times New Roman" panose="02020603050405020304" pitchFamily="18" charset="0"/>
                    </a:endParaRPr>
                  </a:p>
                </p:txBody>
              </p:sp>
              <p:sp>
                <p:nvSpPr>
                  <p:cNvPr id="149583" name="矩形 149582"/>
                  <p:cNvSpPr/>
                  <p:nvPr/>
                </p:nvSpPr>
                <p:spPr>
                  <a:xfrm>
                    <a:off x="1497" y="1536"/>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84" name="组合 149583"/>
              <p:cNvGrpSpPr/>
              <p:nvPr/>
            </p:nvGrpSpPr>
            <p:grpSpPr>
              <a:xfrm>
                <a:off x="0" y="1920"/>
                <a:ext cx="518" cy="384"/>
                <a:chOff x="0" y="1920"/>
                <a:chExt cx="518" cy="384"/>
              </a:xfrm>
            </p:grpSpPr>
            <p:sp>
              <p:nvSpPr>
                <p:cNvPr id="149585" name="矩形 149584"/>
                <p:cNvSpPr/>
                <p:nvPr/>
              </p:nvSpPr>
              <p:spPr>
                <a:xfrm>
                  <a:off x="0" y="1920"/>
                  <a:ext cx="518" cy="384"/>
                </a:xfrm>
                <a:prstGeom prst="rect">
                  <a:avLst/>
                </a:prstGeom>
                <a:solidFill>
                  <a:srgbClr val="FFF6D1"/>
                </a:solidFill>
                <a:ln w="9525">
                  <a:noFill/>
                </a:ln>
              </p:spPr>
              <p:txBody>
                <a:bodyPr/>
                <a:p>
                  <a:endParaRPr lang="zh-CN" altLang="en-US"/>
                </a:p>
              </p:txBody>
            </p:sp>
            <p:grpSp>
              <p:nvGrpSpPr>
                <p:cNvPr id="149586" name="组合 149585"/>
                <p:cNvGrpSpPr/>
                <p:nvPr/>
              </p:nvGrpSpPr>
              <p:grpSpPr>
                <a:xfrm>
                  <a:off x="0" y="1920"/>
                  <a:ext cx="518" cy="384"/>
                  <a:chOff x="0" y="1920"/>
                  <a:chExt cx="518" cy="384"/>
                </a:xfrm>
              </p:grpSpPr>
              <p:sp>
                <p:nvSpPr>
                  <p:cNvPr id="149587" name="矩形 149586"/>
                  <p:cNvSpPr/>
                  <p:nvPr/>
                </p:nvSpPr>
                <p:spPr>
                  <a:xfrm>
                    <a:off x="43" y="1920"/>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LS08</a:t>
                    </a:r>
                    <a:endParaRPr lang="en-US" altLang="zh-CN" sz="1800" b="1">
                      <a:solidFill>
                        <a:schemeClr val="bg2"/>
                      </a:solidFill>
                      <a:latin typeface="Times New Roman" panose="02020603050405020304" pitchFamily="18" charset="0"/>
                    </a:endParaRPr>
                  </a:p>
                </p:txBody>
              </p:sp>
              <p:sp>
                <p:nvSpPr>
                  <p:cNvPr id="149588" name="矩形 149587"/>
                  <p:cNvSpPr/>
                  <p:nvPr/>
                </p:nvSpPr>
                <p:spPr>
                  <a:xfrm>
                    <a:off x="0" y="1920"/>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89" name="组合 149588"/>
              <p:cNvGrpSpPr/>
              <p:nvPr/>
            </p:nvGrpSpPr>
            <p:grpSpPr>
              <a:xfrm>
                <a:off x="518" y="1920"/>
                <a:ext cx="979" cy="384"/>
                <a:chOff x="518" y="1920"/>
                <a:chExt cx="979" cy="384"/>
              </a:xfrm>
            </p:grpSpPr>
            <p:sp>
              <p:nvSpPr>
                <p:cNvPr id="149590" name="矩形 149589"/>
                <p:cNvSpPr/>
                <p:nvPr/>
              </p:nvSpPr>
              <p:spPr>
                <a:xfrm>
                  <a:off x="518" y="1920"/>
                  <a:ext cx="979" cy="384"/>
                </a:xfrm>
                <a:prstGeom prst="rect">
                  <a:avLst/>
                </a:prstGeom>
                <a:solidFill>
                  <a:srgbClr val="FFF6D1"/>
                </a:solidFill>
                <a:ln w="9525">
                  <a:noFill/>
                </a:ln>
              </p:spPr>
              <p:txBody>
                <a:bodyPr/>
                <a:p>
                  <a:endParaRPr lang="zh-CN" altLang="en-US"/>
                </a:p>
              </p:txBody>
            </p:sp>
            <p:grpSp>
              <p:nvGrpSpPr>
                <p:cNvPr id="149591" name="组合 149590"/>
                <p:cNvGrpSpPr/>
                <p:nvPr/>
              </p:nvGrpSpPr>
              <p:grpSpPr>
                <a:xfrm>
                  <a:off x="518" y="1920"/>
                  <a:ext cx="979" cy="384"/>
                  <a:chOff x="518" y="1920"/>
                  <a:chExt cx="979" cy="384"/>
                </a:xfrm>
              </p:grpSpPr>
              <p:sp>
                <p:nvSpPr>
                  <p:cNvPr id="149592" name="矩形 149591"/>
                  <p:cNvSpPr/>
                  <p:nvPr/>
                </p:nvSpPr>
                <p:spPr>
                  <a:xfrm>
                    <a:off x="561" y="1920"/>
                    <a:ext cx="893" cy="384"/>
                  </a:xfrm>
                  <a:prstGeom prst="rect">
                    <a:avLst/>
                  </a:prstGeom>
                  <a:solidFill>
                    <a:srgbClr val="FFF6D1"/>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四</a:t>
                    </a:r>
                    <a:r>
                      <a:rPr lang="en-US" altLang="zh-CN" sz="1800" b="1" dirty="0">
                        <a:solidFill>
                          <a:schemeClr val="bg2"/>
                        </a:solidFill>
                        <a:latin typeface="Times New Roman" panose="02020603050405020304" pitchFamily="18" charset="0"/>
                        <a:ea typeface="黑体" panose="02010609060101010101" pitchFamily="2" charset="-122"/>
                      </a:rPr>
                      <a:t>2</a:t>
                    </a:r>
                    <a:r>
                      <a:rPr lang="zh-CN" altLang="en-US" sz="1800" dirty="0">
                        <a:solidFill>
                          <a:schemeClr val="bg2"/>
                        </a:solidFill>
                        <a:latin typeface="Times New Roman" panose="02020603050405020304" pitchFamily="18" charset="0"/>
                        <a:ea typeface="黑体" panose="02010609060101010101" pitchFamily="2" charset="-122"/>
                      </a:rPr>
                      <a:t>输入与门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593" name="矩形 149592"/>
                  <p:cNvSpPr/>
                  <p:nvPr/>
                </p:nvSpPr>
                <p:spPr>
                  <a:xfrm>
                    <a:off x="518" y="1920"/>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94" name="组合 149593"/>
              <p:cNvGrpSpPr/>
              <p:nvPr/>
            </p:nvGrpSpPr>
            <p:grpSpPr>
              <a:xfrm>
                <a:off x="1497" y="1920"/>
                <a:ext cx="935" cy="384"/>
                <a:chOff x="1497" y="1920"/>
                <a:chExt cx="935" cy="384"/>
              </a:xfrm>
            </p:grpSpPr>
            <p:sp>
              <p:nvSpPr>
                <p:cNvPr id="149595" name="矩形 149594"/>
                <p:cNvSpPr/>
                <p:nvPr/>
              </p:nvSpPr>
              <p:spPr>
                <a:xfrm>
                  <a:off x="1497" y="1920"/>
                  <a:ext cx="935" cy="384"/>
                </a:xfrm>
                <a:prstGeom prst="rect">
                  <a:avLst/>
                </a:prstGeom>
                <a:solidFill>
                  <a:srgbClr val="FFF6D1"/>
                </a:solidFill>
                <a:ln w="9525">
                  <a:noFill/>
                </a:ln>
              </p:spPr>
              <p:txBody>
                <a:bodyPr/>
                <a:p>
                  <a:endParaRPr lang="zh-CN" altLang="en-US"/>
                </a:p>
              </p:txBody>
            </p:sp>
            <p:grpSp>
              <p:nvGrpSpPr>
                <p:cNvPr id="149596" name="组合 149595"/>
                <p:cNvGrpSpPr/>
                <p:nvPr/>
              </p:nvGrpSpPr>
              <p:grpSpPr>
                <a:xfrm>
                  <a:off x="1497" y="1920"/>
                  <a:ext cx="935" cy="384"/>
                  <a:chOff x="1497" y="1920"/>
                  <a:chExt cx="935" cy="384"/>
                </a:xfrm>
              </p:grpSpPr>
              <p:sp>
                <p:nvSpPr>
                  <p:cNvPr id="149597" name="矩形 149596"/>
                  <p:cNvSpPr/>
                  <p:nvPr/>
                </p:nvSpPr>
                <p:spPr>
                  <a:xfrm>
                    <a:off x="1540" y="1920"/>
                    <a:ext cx="849" cy="384"/>
                  </a:xfrm>
                  <a:prstGeom prst="rect">
                    <a:avLst/>
                  </a:prstGeom>
                  <a:solidFill>
                    <a:srgbClr val="FFF6D1"/>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598" name="矩形 149597"/>
                  <p:cNvSpPr/>
                  <p:nvPr/>
                </p:nvSpPr>
                <p:spPr>
                  <a:xfrm>
                    <a:off x="1497" y="1920"/>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599" name="组合 149598"/>
              <p:cNvGrpSpPr/>
              <p:nvPr/>
            </p:nvGrpSpPr>
            <p:grpSpPr>
              <a:xfrm>
                <a:off x="0" y="2304"/>
                <a:ext cx="518" cy="384"/>
                <a:chOff x="0" y="2304"/>
                <a:chExt cx="518" cy="384"/>
              </a:xfrm>
            </p:grpSpPr>
            <p:sp>
              <p:nvSpPr>
                <p:cNvPr id="149600" name="矩形 149599"/>
                <p:cNvSpPr/>
                <p:nvPr/>
              </p:nvSpPr>
              <p:spPr>
                <a:xfrm>
                  <a:off x="0" y="2304"/>
                  <a:ext cx="518" cy="384"/>
                </a:xfrm>
                <a:prstGeom prst="rect">
                  <a:avLst/>
                </a:prstGeom>
                <a:solidFill>
                  <a:srgbClr val="FFF2B9"/>
                </a:solidFill>
                <a:ln w="9525">
                  <a:noFill/>
                </a:ln>
              </p:spPr>
              <p:txBody>
                <a:bodyPr/>
                <a:p>
                  <a:endParaRPr lang="zh-CN" altLang="en-US"/>
                </a:p>
              </p:txBody>
            </p:sp>
            <p:grpSp>
              <p:nvGrpSpPr>
                <p:cNvPr id="149601" name="组合 149600"/>
                <p:cNvGrpSpPr/>
                <p:nvPr/>
              </p:nvGrpSpPr>
              <p:grpSpPr>
                <a:xfrm>
                  <a:off x="0" y="2304"/>
                  <a:ext cx="518" cy="384"/>
                  <a:chOff x="0" y="2304"/>
                  <a:chExt cx="518" cy="384"/>
                </a:xfrm>
              </p:grpSpPr>
              <p:sp>
                <p:nvSpPr>
                  <p:cNvPr id="149602" name="矩形 149601"/>
                  <p:cNvSpPr/>
                  <p:nvPr/>
                </p:nvSpPr>
                <p:spPr>
                  <a:xfrm>
                    <a:off x="43" y="2304"/>
                    <a:ext cx="432" cy="384"/>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LS13</a:t>
                    </a:r>
                    <a:endParaRPr lang="en-US" altLang="zh-CN" sz="1800" b="1">
                      <a:solidFill>
                        <a:schemeClr val="bg2"/>
                      </a:solidFill>
                      <a:latin typeface="Times New Roman" panose="02020603050405020304" pitchFamily="18" charset="0"/>
                    </a:endParaRPr>
                  </a:p>
                </p:txBody>
              </p:sp>
              <p:sp>
                <p:nvSpPr>
                  <p:cNvPr id="149603" name="矩形 149602"/>
                  <p:cNvSpPr/>
                  <p:nvPr/>
                </p:nvSpPr>
                <p:spPr>
                  <a:xfrm>
                    <a:off x="0" y="2304"/>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04" name="组合 149603"/>
              <p:cNvGrpSpPr/>
              <p:nvPr/>
            </p:nvGrpSpPr>
            <p:grpSpPr>
              <a:xfrm>
                <a:off x="518" y="2304"/>
                <a:ext cx="979" cy="384"/>
                <a:chOff x="518" y="2304"/>
                <a:chExt cx="979" cy="384"/>
              </a:xfrm>
            </p:grpSpPr>
            <p:sp>
              <p:nvSpPr>
                <p:cNvPr id="149605" name="矩形 149604"/>
                <p:cNvSpPr/>
                <p:nvPr/>
              </p:nvSpPr>
              <p:spPr>
                <a:xfrm>
                  <a:off x="518" y="2304"/>
                  <a:ext cx="979" cy="384"/>
                </a:xfrm>
                <a:prstGeom prst="rect">
                  <a:avLst/>
                </a:prstGeom>
                <a:solidFill>
                  <a:srgbClr val="FFF2B9"/>
                </a:solidFill>
                <a:ln w="9525">
                  <a:noFill/>
                </a:ln>
              </p:spPr>
              <p:txBody>
                <a:bodyPr/>
                <a:p>
                  <a:endParaRPr lang="zh-CN" altLang="en-US"/>
                </a:p>
              </p:txBody>
            </p:sp>
            <p:grpSp>
              <p:nvGrpSpPr>
                <p:cNvPr id="149606" name="组合 149605"/>
                <p:cNvGrpSpPr/>
                <p:nvPr/>
              </p:nvGrpSpPr>
              <p:grpSpPr>
                <a:xfrm>
                  <a:off x="518" y="2304"/>
                  <a:ext cx="979" cy="384"/>
                  <a:chOff x="518" y="2304"/>
                  <a:chExt cx="979" cy="384"/>
                </a:xfrm>
              </p:grpSpPr>
              <p:sp>
                <p:nvSpPr>
                  <p:cNvPr id="149607" name="矩形 149606"/>
                  <p:cNvSpPr/>
                  <p:nvPr/>
                </p:nvSpPr>
                <p:spPr>
                  <a:xfrm>
                    <a:off x="561" y="2304"/>
                    <a:ext cx="893" cy="384"/>
                  </a:xfrm>
                  <a:prstGeom prst="rect">
                    <a:avLst/>
                  </a:prstGeom>
                  <a:solidFill>
                    <a:srgbClr val="FFF2B9"/>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双</a:t>
                    </a:r>
                    <a:r>
                      <a:rPr lang="en-US" altLang="zh-CN" sz="1800" b="1" dirty="0">
                        <a:solidFill>
                          <a:schemeClr val="bg2"/>
                        </a:solidFill>
                        <a:latin typeface="Times New Roman" panose="02020603050405020304" pitchFamily="18" charset="0"/>
                        <a:ea typeface="黑体" panose="02010609060101010101" pitchFamily="2" charset="-122"/>
                      </a:rPr>
                      <a:t>4</a:t>
                    </a:r>
                    <a:r>
                      <a:rPr lang="zh-CN" altLang="en-US" sz="1800" dirty="0">
                        <a:solidFill>
                          <a:schemeClr val="bg2"/>
                        </a:solidFill>
                        <a:latin typeface="Times New Roman" panose="02020603050405020304" pitchFamily="18" charset="0"/>
                        <a:ea typeface="黑体" panose="02010609060101010101" pitchFamily="2" charset="-122"/>
                      </a:rPr>
                      <a:t>输入与非门</a:t>
                    </a:r>
                    <a:endParaRPr lang="zh-CN" altLang="en-US" sz="1800" dirty="0">
                      <a:solidFill>
                        <a:schemeClr val="bg2"/>
                      </a:solidFill>
                      <a:latin typeface="Times New Roman" panose="02020603050405020304" pitchFamily="18" charset="0"/>
                    </a:endParaRPr>
                  </a:p>
                </p:txBody>
              </p:sp>
              <p:sp>
                <p:nvSpPr>
                  <p:cNvPr id="149608" name="矩形 149607"/>
                  <p:cNvSpPr/>
                  <p:nvPr/>
                </p:nvSpPr>
                <p:spPr>
                  <a:xfrm>
                    <a:off x="518" y="2304"/>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09" name="组合 149608"/>
              <p:cNvGrpSpPr/>
              <p:nvPr/>
            </p:nvGrpSpPr>
            <p:grpSpPr>
              <a:xfrm>
                <a:off x="1497" y="2304"/>
                <a:ext cx="935" cy="384"/>
                <a:chOff x="1497" y="2304"/>
                <a:chExt cx="935" cy="384"/>
              </a:xfrm>
            </p:grpSpPr>
            <p:sp>
              <p:nvSpPr>
                <p:cNvPr id="149610" name="矩形 149609"/>
                <p:cNvSpPr/>
                <p:nvPr/>
              </p:nvSpPr>
              <p:spPr>
                <a:xfrm>
                  <a:off x="1497" y="2304"/>
                  <a:ext cx="935" cy="384"/>
                </a:xfrm>
                <a:prstGeom prst="rect">
                  <a:avLst/>
                </a:prstGeom>
                <a:solidFill>
                  <a:srgbClr val="FFF2B9"/>
                </a:solidFill>
                <a:ln w="9525">
                  <a:noFill/>
                </a:ln>
              </p:spPr>
              <p:txBody>
                <a:bodyPr/>
                <a:p>
                  <a:endParaRPr lang="zh-CN" altLang="en-US"/>
                </a:p>
              </p:txBody>
            </p:sp>
            <p:grpSp>
              <p:nvGrpSpPr>
                <p:cNvPr id="149611" name="组合 149610"/>
                <p:cNvGrpSpPr/>
                <p:nvPr/>
              </p:nvGrpSpPr>
              <p:grpSpPr>
                <a:xfrm>
                  <a:off x="1497" y="2304"/>
                  <a:ext cx="935" cy="384"/>
                  <a:chOff x="1497" y="2304"/>
                  <a:chExt cx="935" cy="384"/>
                </a:xfrm>
              </p:grpSpPr>
              <p:sp>
                <p:nvSpPr>
                  <p:cNvPr id="149612" name="矩形 149611"/>
                  <p:cNvSpPr/>
                  <p:nvPr/>
                </p:nvSpPr>
                <p:spPr>
                  <a:xfrm>
                    <a:off x="1540" y="2304"/>
                    <a:ext cx="849" cy="384"/>
                  </a:xfrm>
                  <a:prstGeom prst="rect">
                    <a:avLst/>
                  </a:prstGeom>
                  <a:solidFill>
                    <a:srgbClr val="FFF2B9"/>
                  </a:solidFill>
                  <a:ln w="9525">
                    <a:noFill/>
                  </a:ln>
                </p:spPr>
                <p:txBody>
                  <a:bodyPr/>
                  <a:p>
                    <a:pPr algn="ctr"/>
                    <a:r>
                      <a:rPr lang="zh-CN" altLang="en-US" sz="1800" dirty="0">
                        <a:solidFill>
                          <a:schemeClr val="bg2"/>
                        </a:solidFill>
                        <a:latin typeface="Times New Roman" panose="02020603050405020304" pitchFamily="18" charset="0"/>
                        <a:ea typeface="黑体" panose="02010609060101010101" pitchFamily="2" charset="-122"/>
                      </a:rPr>
                      <a:t>施密特触发</a:t>
                    </a:r>
                    <a:endParaRPr lang="zh-CN" altLang="en-US" sz="1800" dirty="0">
                      <a:solidFill>
                        <a:schemeClr val="bg2"/>
                      </a:solidFill>
                      <a:latin typeface="Times New Roman" panose="02020603050405020304" pitchFamily="18" charset="0"/>
                    </a:endParaRPr>
                  </a:p>
                  <a:p>
                    <a:pPr algn="ctr" eaLnBrk="0" hangingPunct="0"/>
                    <a:endParaRPr lang="zh-CN" altLang="en-US" sz="1800" dirty="0">
                      <a:solidFill>
                        <a:schemeClr val="bg2"/>
                      </a:solidFill>
                      <a:latin typeface="Times New Roman" panose="02020603050405020304" pitchFamily="18" charset="0"/>
                    </a:endParaRPr>
                  </a:p>
                </p:txBody>
              </p:sp>
              <p:sp>
                <p:nvSpPr>
                  <p:cNvPr id="149613" name="矩形 149612"/>
                  <p:cNvSpPr/>
                  <p:nvPr/>
                </p:nvSpPr>
                <p:spPr>
                  <a:xfrm>
                    <a:off x="1497" y="2304"/>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14" name="组合 149613"/>
              <p:cNvGrpSpPr/>
              <p:nvPr/>
            </p:nvGrpSpPr>
            <p:grpSpPr>
              <a:xfrm>
                <a:off x="0" y="2688"/>
                <a:ext cx="518" cy="384"/>
                <a:chOff x="0" y="2688"/>
                <a:chExt cx="518" cy="384"/>
              </a:xfrm>
            </p:grpSpPr>
            <p:sp>
              <p:nvSpPr>
                <p:cNvPr id="149615" name="矩形 149614"/>
                <p:cNvSpPr/>
                <p:nvPr/>
              </p:nvSpPr>
              <p:spPr>
                <a:xfrm>
                  <a:off x="0" y="2688"/>
                  <a:ext cx="518" cy="384"/>
                </a:xfrm>
                <a:prstGeom prst="rect">
                  <a:avLst/>
                </a:prstGeom>
                <a:solidFill>
                  <a:srgbClr val="FFF6D1"/>
                </a:solidFill>
                <a:ln w="9525">
                  <a:noFill/>
                </a:ln>
              </p:spPr>
              <p:txBody>
                <a:bodyPr/>
                <a:p>
                  <a:endParaRPr lang="zh-CN" altLang="en-US"/>
                </a:p>
              </p:txBody>
            </p:sp>
            <p:grpSp>
              <p:nvGrpSpPr>
                <p:cNvPr id="149616" name="组合 149615"/>
                <p:cNvGrpSpPr/>
                <p:nvPr/>
              </p:nvGrpSpPr>
              <p:grpSpPr>
                <a:xfrm>
                  <a:off x="0" y="2688"/>
                  <a:ext cx="518" cy="384"/>
                  <a:chOff x="0" y="2688"/>
                  <a:chExt cx="518" cy="384"/>
                </a:xfrm>
              </p:grpSpPr>
              <p:sp>
                <p:nvSpPr>
                  <p:cNvPr id="149617" name="矩形 149616"/>
                  <p:cNvSpPr/>
                  <p:nvPr/>
                </p:nvSpPr>
                <p:spPr>
                  <a:xfrm>
                    <a:off x="43" y="2688"/>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LS30</a:t>
                    </a:r>
                    <a:endParaRPr lang="en-US" altLang="zh-CN" sz="1800" b="1">
                      <a:solidFill>
                        <a:schemeClr val="bg2"/>
                      </a:solidFill>
                      <a:latin typeface="Times New Roman" panose="02020603050405020304" pitchFamily="18" charset="0"/>
                    </a:endParaRPr>
                  </a:p>
                </p:txBody>
              </p:sp>
              <p:sp>
                <p:nvSpPr>
                  <p:cNvPr id="149618" name="矩形 149617"/>
                  <p:cNvSpPr/>
                  <p:nvPr/>
                </p:nvSpPr>
                <p:spPr>
                  <a:xfrm>
                    <a:off x="0" y="2688"/>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19" name="组合 149618"/>
              <p:cNvGrpSpPr/>
              <p:nvPr/>
            </p:nvGrpSpPr>
            <p:grpSpPr>
              <a:xfrm>
                <a:off x="518" y="2688"/>
                <a:ext cx="979" cy="384"/>
                <a:chOff x="518" y="2688"/>
                <a:chExt cx="979" cy="384"/>
              </a:xfrm>
            </p:grpSpPr>
            <p:sp>
              <p:nvSpPr>
                <p:cNvPr id="149620" name="矩形 149619"/>
                <p:cNvSpPr/>
                <p:nvPr/>
              </p:nvSpPr>
              <p:spPr>
                <a:xfrm>
                  <a:off x="518" y="2688"/>
                  <a:ext cx="979" cy="384"/>
                </a:xfrm>
                <a:prstGeom prst="rect">
                  <a:avLst/>
                </a:prstGeom>
                <a:solidFill>
                  <a:srgbClr val="FFF6D1"/>
                </a:solidFill>
                <a:ln w="9525">
                  <a:noFill/>
                </a:ln>
              </p:spPr>
              <p:txBody>
                <a:bodyPr/>
                <a:p>
                  <a:endParaRPr lang="zh-CN" altLang="en-US"/>
                </a:p>
              </p:txBody>
            </p:sp>
            <p:grpSp>
              <p:nvGrpSpPr>
                <p:cNvPr id="149621" name="组合 149620"/>
                <p:cNvGrpSpPr/>
                <p:nvPr/>
              </p:nvGrpSpPr>
              <p:grpSpPr>
                <a:xfrm>
                  <a:off x="518" y="2688"/>
                  <a:ext cx="979" cy="384"/>
                  <a:chOff x="518" y="2688"/>
                  <a:chExt cx="979" cy="384"/>
                </a:xfrm>
              </p:grpSpPr>
              <p:sp>
                <p:nvSpPr>
                  <p:cNvPr id="149622" name="矩形 149621"/>
                  <p:cNvSpPr/>
                  <p:nvPr/>
                </p:nvSpPr>
                <p:spPr>
                  <a:xfrm>
                    <a:off x="561" y="2688"/>
                    <a:ext cx="893" cy="384"/>
                  </a:xfrm>
                  <a:prstGeom prst="rect">
                    <a:avLst/>
                  </a:prstGeom>
                  <a:solidFill>
                    <a:srgbClr val="FFF6D1"/>
                  </a:solidFill>
                  <a:ln w="9525">
                    <a:noFill/>
                  </a:ln>
                </p:spPr>
                <p:txBody>
                  <a:bodyPr/>
                  <a:p>
                    <a:pPr algn="just"/>
                    <a:r>
                      <a:rPr lang="en-US" altLang="zh-CN" sz="1800" b="1" dirty="0">
                        <a:solidFill>
                          <a:schemeClr val="bg2"/>
                        </a:solidFill>
                        <a:latin typeface="Times New Roman" panose="02020603050405020304" pitchFamily="18" charset="0"/>
                        <a:ea typeface="黑体" panose="02010609060101010101" pitchFamily="2" charset="-122"/>
                      </a:rPr>
                      <a:t>8</a:t>
                    </a:r>
                    <a:r>
                      <a:rPr lang="zh-CN" altLang="en-US" sz="1800" dirty="0">
                        <a:solidFill>
                          <a:schemeClr val="bg2"/>
                        </a:solidFill>
                        <a:latin typeface="Times New Roman" panose="02020603050405020304" pitchFamily="18" charset="0"/>
                        <a:ea typeface="黑体" panose="02010609060101010101" pitchFamily="2" charset="-122"/>
                      </a:rPr>
                      <a:t>输入与非门</a:t>
                    </a:r>
                    <a:endParaRPr lang="zh-CN" altLang="en-US" sz="1800" dirty="0">
                      <a:solidFill>
                        <a:schemeClr val="bg2"/>
                      </a:solidFill>
                      <a:latin typeface="Times New Roman" panose="02020603050405020304" pitchFamily="18" charset="0"/>
                    </a:endParaRPr>
                  </a:p>
                </p:txBody>
              </p:sp>
              <p:sp>
                <p:nvSpPr>
                  <p:cNvPr id="149623" name="矩形 149622"/>
                  <p:cNvSpPr/>
                  <p:nvPr/>
                </p:nvSpPr>
                <p:spPr>
                  <a:xfrm>
                    <a:off x="518" y="2688"/>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24" name="组合 149623"/>
              <p:cNvGrpSpPr/>
              <p:nvPr/>
            </p:nvGrpSpPr>
            <p:grpSpPr>
              <a:xfrm>
                <a:off x="1497" y="2688"/>
                <a:ext cx="935" cy="384"/>
                <a:chOff x="1497" y="2688"/>
                <a:chExt cx="935" cy="384"/>
              </a:xfrm>
            </p:grpSpPr>
            <p:sp>
              <p:nvSpPr>
                <p:cNvPr id="149625" name="矩形 149624"/>
                <p:cNvSpPr/>
                <p:nvPr/>
              </p:nvSpPr>
              <p:spPr>
                <a:xfrm>
                  <a:off x="1497" y="2688"/>
                  <a:ext cx="935" cy="384"/>
                </a:xfrm>
                <a:prstGeom prst="rect">
                  <a:avLst/>
                </a:prstGeom>
                <a:solidFill>
                  <a:srgbClr val="FFF6D1"/>
                </a:solidFill>
                <a:ln w="9525">
                  <a:noFill/>
                </a:ln>
              </p:spPr>
              <p:txBody>
                <a:bodyPr/>
                <a:p>
                  <a:endParaRPr lang="zh-CN" altLang="en-US"/>
                </a:p>
              </p:txBody>
            </p:sp>
            <p:grpSp>
              <p:nvGrpSpPr>
                <p:cNvPr id="149626" name="组合 149625"/>
                <p:cNvGrpSpPr/>
                <p:nvPr/>
              </p:nvGrpSpPr>
              <p:grpSpPr>
                <a:xfrm>
                  <a:off x="1497" y="2688"/>
                  <a:ext cx="935" cy="384"/>
                  <a:chOff x="1497" y="2688"/>
                  <a:chExt cx="935" cy="384"/>
                </a:xfrm>
              </p:grpSpPr>
              <p:sp>
                <p:nvSpPr>
                  <p:cNvPr id="149627" name="矩形 149626"/>
                  <p:cNvSpPr/>
                  <p:nvPr/>
                </p:nvSpPr>
                <p:spPr>
                  <a:xfrm>
                    <a:off x="1540" y="2688"/>
                    <a:ext cx="849" cy="384"/>
                  </a:xfrm>
                  <a:prstGeom prst="rect">
                    <a:avLst/>
                  </a:prstGeom>
                  <a:solidFill>
                    <a:srgbClr val="FFF6D1"/>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628" name="矩形 149627"/>
                  <p:cNvSpPr/>
                  <p:nvPr/>
                </p:nvSpPr>
                <p:spPr>
                  <a:xfrm>
                    <a:off x="1497" y="2688"/>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29" name="组合 149628"/>
              <p:cNvGrpSpPr/>
              <p:nvPr/>
            </p:nvGrpSpPr>
            <p:grpSpPr>
              <a:xfrm>
                <a:off x="0" y="3072"/>
                <a:ext cx="518" cy="384"/>
                <a:chOff x="0" y="3072"/>
                <a:chExt cx="518" cy="384"/>
              </a:xfrm>
            </p:grpSpPr>
            <p:sp>
              <p:nvSpPr>
                <p:cNvPr id="149630" name="矩形 149629"/>
                <p:cNvSpPr/>
                <p:nvPr/>
              </p:nvSpPr>
              <p:spPr>
                <a:xfrm>
                  <a:off x="0" y="3072"/>
                  <a:ext cx="518" cy="384"/>
                </a:xfrm>
                <a:prstGeom prst="rect">
                  <a:avLst/>
                </a:prstGeom>
                <a:solidFill>
                  <a:srgbClr val="FFF2B9"/>
                </a:solidFill>
                <a:ln w="9525">
                  <a:noFill/>
                </a:ln>
              </p:spPr>
              <p:txBody>
                <a:bodyPr/>
                <a:p>
                  <a:endParaRPr lang="zh-CN" altLang="en-US"/>
                </a:p>
              </p:txBody>
            </p:sp>
            <p:grpSp>
              <p:nvGrpSpPr>
                <p:cNvPr id="149631" name="组合 149630"/>
                <p:cNvGrpSpPr/>
                <p:nvPr/>
              </p:nvGrpSpPr>
              <p:grpSpPr>
                <a:xfrm>
                  <a:off x="0" y="3072"/>
                  <a:ext cx="518" cy="384"/>
                  <a:chOff x="0" y="3072"/>
                  <a:chExt cx="518" cy="384"/>
                </a:xfrm>
              </p:grpSpPr>
              <p:sp>
                <p:nvSpPr>
                  <p:cNvPr id="149632" name="矩形 149631"/>
                  <p:cNvSpPr/>
                  <p:nvPr/>
                </p:nvSpPr>
                <p:spPr>
                  <a:xfrm>
                    <a:off x="43" y="3072"/>
                    <a:ext cx="432" cy="384"/>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LS32</a:t>
                    </a:r>
                    <a:endParaRPr lang="en-US" altLang="zh-CN" sz="1800" b="1">
                      <a:solidFill>
                        <a:schemeClr val="bg2"/>
                      </a:solidFill>
                      <a:latin typeface="Times New Roman" panose="02020603050405020304" pitchFamily="18" charset="0"/>
                    </a:endParaRPr>
                  </a:p>
                </p:txBody>
              </p:sp>
              <p:sp>
                <p:nvSpPr>
                  <p:cNvPr id="149633" name="矩形 149632"/>
                  <p:cNvSpPr/>
                  <p:nvPr/>
                </p:nvSpPr>
                <p:spPr>
                  <a:xfrm>
                    <a:off x="0" y="3072"/>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34" name="组合 149633"/>
              <p:cNvGrpSpPr/>
              <p:nvPr/>
            </p:nvGrpSpPr>
            <p:grpSpPr>
              <a:xfrm>
                <a:off x="518" y="3072"/>
                <a:ext cx="979" cy="384"/>
                <a:chOff x="518" y="3072"/>
                <a:chExt cx="979" cy="384"/>
              </a:xfrm>
            </p:grpSpPr>
            <p:sp>
              <p:nvSpPr>
                <p:cNvPr id="149635" name="矩形 149634"/>
                <p:cNvSpPr/>
                <p:nvPr/>
              </p:nvSpPr>
              <p:spPr>
                <a:xfrm>
                  <a:off x="518" y="3072"/>
                  <a:ext cx="979" cy="384"/>
                </a:xfrm>
                <a:prstGeom prst="rect">
                  <a:avLst/>
                </a:prstGeom>
                <a:solidFill>
                  <a:srgbClr val="FFF2B9"/>
                </a:solidFill>
                <a:ln w="9525">
                  <a:noFill/>
                </a:ln>
              </p:spPr>
              <p:txBody>
                <a:bodyPr/>
                <a:p>
                  <a:endParaRPr lang="zh-CN" altLang="en-US"/>
                </a:p>
              </p:txBody>
            </p:sp>
            <p:grpSp>
              <p:nvGrpSpPr>
                <p:cNvPr id="149636" name="组合 149635"/>
                <p:cNvGrpSpPr/>
                <p:nvPr/>
              </p:nvGrpSpPr>
              <p:grpSpPr>
                <a:xfrm>
                  <a:off x="518" y="3072"/>
                  <a:ext cx="979" cy="384"/>
                  <a:chOff x="518" y="3072"/>
                  <a:chExt cx="979" cy="384"/>
                </a:xfrm>
              </p:grpSpPr>
              <p:sp>
                <p:nvSpPr>
                  <p:cNvPr id="149637" name="矩形 149636"/>
                  <p:cNvSpPr/>
                  <p:nvPr/>
                </p:nvSpPr>
                <p:spPr>
                  <a:xfrm>
                    <a:off x="561" y="3072"/>
                    <a:ext cx="893" cy="384"/>
                  </a:xfrm>
                  <a:prstGeom prst="rect">
                    <a:avLst/>
                  </a:prstGeom>
                  <a:solidFill>
                    <a:srgbClr val="FFF2B9"/>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四</a:t>
                    </a:r>
                    <a:r>
                      <a:rPr lang="en-US" altLang="zh-CN" sz="1800" b="1" dirty="0">
                        <a:solidFill>
                          <a:schemeClr val="bg2"/>
                        </a:solidFill>
                        <a:latin typeface="Times New Roman" panose="02020603050405020304" pitchFamily="18" charset="0"/>
                        <a:ea typeface="黑体" panose="02010609060101010101" pitchFamily="2" charset="-122"/>
                      </a:rPr>
                      <a:t>2</a:t>
                    </a:r>
                    <a:r>
                      <a:rPr lang="zh-CN" altLang="en-US" sz="1800" dirty="0">
                        <a:solidFill>
                          <a:schemeClr val="bg2"/>
                        </a:solidFill>
                        <a:latin typeface="Times New Roman" panose="02020603050405020304" pitchFamily="18" charset="0"/>
                        <a:ea typeface="黑体" panose="02010609060101010101" pitchFamily="2" charset="-122"/>
                      </a:rPr>
                      <a:t>输入或门</a:t>
                    </a:r>
                    <a:endParaRPr lang="zh-CN" altLang="en-US" sz="1800" dirty="0">
                      <a:solidFill>
                        <a:schemeClr val="bg2"/>
                      </a:solidFill>
                      <a:latin typeface="Times New Roman" panose="02020603050405020304" pitchFamily="18" charset="0"/>
                    </a:endParaRPr>
                  </a:p>
                </p:txBody>
              </p:sp>
              <p:sp>
                <p:nvSpPr>
                  <p:cNvPr id="149638" name="矩形 149637"/>
                  <p:cNvSpPr/>
                  <p:nvPr/>
                </p:nvSpPr>
                <p:spPr>
                  <a:xfrm>
                    <a:off x="518" y="3072"/>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39" name="组合 149638"/>
              <p:cNvGrpSpPr/>
              <p:nvPr/>
            </p:nvGrpSpPr>
            <p:grpSpPr>
              <a:xfrm>
                <a:off x="1497" y="3072"/>
                <a:ext cx="935" cy="384"/>
                <a:chOff x="1497" y="3072"/>
                <a:chExt cx="935" cy="384"/>
              </a:xfrm>
            </p:grpSpPr>
            <p:sp>
              <p:nvSpPr>
                <p:cNvPr id="149640" name="矩形 149639"/>
                <p:cNvSpPr/>
                <p:nvPr/>
              </p:nvSpPr>
              <p:spPr>
                <a:xfrm>
                  <a:off x="1497" y="3072"/>
                  <a:ext cx="935" cy="384"/>
                </a:xfrm>
                <a:prstGeom prst="rect">
                  <a:avLst/>
                </a:prstGeom>
                <a:solidFill>
                  <a:srgbClr val="FFF2B9"/>
                </a:solidFill>
                <a:ln w="9525">
                  <a:noFill/>
                </a:ln>
              </p:spPr>
              <p:txBody>
                <a:bodyPr/>
                <a:p>
                  <a:endParaRPr lang="zh-CN" altLang="en-US"/>
                </a:p>
              </p:txBody>
            </p:sp>
            <p:grpSp>
              <p:nvGrpSpPr>
                <p:cNvPr id="149641" name="组合 149640"/>
                <p:cNvGrpSpPr/>
                <p:nvPr/>
              </p:nvGrpSpPr>
              <p:grpSpPr>
                <a:xfrm>
                  <a:off x="1497" y="3072"/>
                  <a:ext cx="935" cy="384"/>
                  <a:chOff x="1497" y="3072"/>
                  <a:chExt cx="935" cy="384"/>
                </a:xfrm>
              </p:grpSpPr>
              <p:sp>
                <p:nvSpPr>
                  <p:cNvPr id="149642" name="矩形 149641"/>
                  <p:cNvSpPr/>
                  <p:nvPr/>
                </p:nvSpPr>
                <p:spPr>
                  <a:xfrm>
                    <a:off x="1540" y="3072"/>
                    <a:ext cx="849" cy="384"/>
                  </a:xfrm>
                  <a:prstGeom prst="rect">
                    <a:avLst/>
                  </a:prstGeom>
                  <a:solidFill>
                    <a:srgbClr val="FFF2B9"/>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643" name="矩形 149642"/>
                  <p:cNvSpPr/>
                  <p:nvPr/>
                </p:nvSpPr>
                <p:spPr>
                  <a:xfrm>
                    <a:off x="1497" y="3072"/>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44" name="组合 149643"/>
              <p:cNvGrpSpPr/>
              <p:nvPr/>
            </p:nvGrpSpPr>
            <p:grpSpPr>
              <a:xfrm>
                <a:off x="0" y="3456"/>
                <a:ext cx="518" cy="384"/>
                <a:chOff x="0" y="3456"/>
                <a:chExt cx="518" cy="384"/>
              </a:xfrm>
            </p:grpSpPr>
            <p:sp>
              <p:nvSpPr>
                <p:cNvPr id="149645" name="矩形 149644"/>
                <p:cNvSpPr/>
                <p:nvPr/>
              </p:nvSpPr>
              <p:spPr>
                <a:xfrm>
                  <a:off x="0" y="3456"/>
                  <a:ext cx="518" cy="384"/>
                </a:xfrm>
                <a:prstGeom prst="rect">
                  <a:avLst/>
                </a:prstGeom>
                <a:solidFill>
                  <a:srgbClr val="FFF6D1"/>
                </a:solidFill>
                <a:ln w="9525">
                  <a:noFill/>
                </a:ln>
              </p:spPr>
              <p:txBody>
                <a:bodyPr/>
                <a:p>
                  <a:endParaRPr lang="zh-CN" altLang="en-US"/>
                </a:p>
              </p:txBody>
            </p:sp>
            <p:grpSp>
              <p:nvGrpSpPr>
                <p:cNvPr id="149646" name="组合 149645"/>
                <p:cNvGrpSpPr/>
                <p:nvPr/>
              </p:nvGrpSpPr>
              <p:grpSpPr>
                <a:xfrm>
                  <a:off x="0" y="3456"/>
                  <a:ext cx="518" cy="384"/>
                  <a:chOff x="0" y="3456"/>
                  <a:chExt cx="518" cy="384"/>
                </a:xfrm>
              </p:grpSpPr>
              <p:sp>
                <p:nvSpPr>
                  <p:cNvPr id="149647" name="矩形 149646"/>
                  <p:cNvSpPr/>
                  <p:nvPr/>
                </p:nvSpPr>
                <p:spPr>
                  <a:xfrm>
                    <a:off x="43" y="3456"/>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LS64</a:t>
                    </a:r>
                    <a:endParaRPr lang="en-US" altLang="zh-CN" sz="1800" b="1">
                      <a:solidFill>
                        <a:schemeClr val="bg2"/>
                      </a:solidFill>
                      <a:latin typeface="Times New Roman" panose="02020603050405020304" pitchFamily="18" charset="0"/>
                    </a:endParaRPr>
                  </a:p>
                </p:txBody>
              </p:sp>
              <p:sp>
                <p:nvSpPr>
                  <p:cNvPr id="149648" name="矩形 149647"/>
                  <p:cNvSpPr/>
                  <p:nvPr/>
                </p:nvSpPr>
                <p:spPr>
                  <a:xfrm>
                    <a:off x="0" y="3456"/>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49" name="组合 149648"/>
              <p:cNvGrpSpPr/>
              <p:nvPr/>
            </p:nvGrpSpPr>
            <p:grpSpPr>
              <a:xfrm>
                <a:off x="518" y="3456"/>
                <a:ext cx="979" cy="384"/>
                <a:chOff x="518" y="3456"/>
                <a:chExt cx="979" cy="384"/>
              </a:xfrm>
            </p:grpSpPr>
            <p:sp>
              <p:nvSpPr>
                <p:cNvPr id="149650" name="矩形 149649"/>
                <p:cNvSpPr/>
                <p:nvPr/>
              </p:nvSpPr>
              <p:spPr>
                <a:xfrm>
                  <a:off x="518" y="3456"/>
                  <a:ext cx="979" cy="384"/>
                </a:xfrm>
                <a:prstGeom prst="rect">
                  <a:avLst/>
                </a:prstGeom>
                <a:solidFill>
                  <a:srgbClr val="FFF6D1"/>
                </a:solidFill>
                <a:ln w="9525">
                  <a:noFill/>
                </a:ln>
              </p:spPr>
              <p:txBody>
                <a:bodyPr/>
                <a:p>
                  <a:endParaRPr lang="zh-CN" altLang="en-US"/>
                </a:p>
              </p:txBody>
            </p:sp>
            <p:grpSp>
              <p:nvGrpSpPr>
                <p:cNvPr id="149651" name="组合 149650"/>
                <p:cNvGrpSpPr/>
                <p:nvPr/>
              </p:nvGrpSpPr>
              <p:grpSpPr>
                <a:xfrm>
                  <a:off x="518" y="3456"/>
                  <a:ext cx="979" cy="384"/>
                  <a:chOff x="518" y="3456"/>
                  <a:chExt cx="979" cy="384"/>
                </a:xfrm>
              </p:grpSpPr>
              <p:sp>
                <p:nvSpPr>
                  <p:cNvPr id="149652" name="矩形 149651"/>
                  <p:cNvSpPr/>
                  <p:nvPr/>
                </p:nvSpPr>
                <p:spPr>
                  <a:xfrm>
                    <a:off x="561" y="3456"/>
                    <a:ext cx="893" cy="384"/>
                  </a:xfrm>
                  <a:prstGeom prst="rect">
                    <a:avLst/>
                  </a:prstGeom>
                  <a:solidFill>
                    <a:srgbClr val="FFF6D1"/>
                  </a:solidFill>
                  <a:ln w="9525">
                    <a:noFill/>
                  </a:ln>
                </p:spPr>
                <p:txBody>
                  <a:bodyPr/>
                  <a:p>
                    <a:pPr algn="just"/>
                    <a:r>
                      <a:rPr lang="en-US" altLang="zh-CN" sz="1800" b="1" dirty="0">
                        <a:solidFill>
                          <a:schemeClr val="bg2"/>
                        </a:solidFill>
                        <a:latin typeface="Times New Roman" panose="02020603050405020304" pitchFamily="18" charset="0"/>
                        <a:ea typeface="黑体" panose="02010609060101010101" pitchFamily="2" charset="-122"/>
                      </a:rPr>
                      <a:t>4-2-3-2</a:t>
                    </a:r>
                    <a:r>
                      <a:rPr lang="zh-CN" altLang="en-US" sz="1800" dirty="0">
                        <a:solidFill>
                          <a:schemeClr val="bg2"/>
                        </a:solidFill>
                        <a:latin typeface="Times New Roman" panose="02020603050405020304" pitchFamily="18" charset="0"/>
                        <a:ea typeface="黑体" panose="02010609060101010101" pitchFamily="2" charset="-122"/>
                      </a:rPr>
                      <a:t>输入与或非门</a:t>
                    </a:r>
                    <a:endParaRPr lang="zh-CN" altLang="en-US" sz="1800" dirty="0">
                      <a:solidFill>
                        <a:schemeClr val="bg2"/>
                      </a:solidFill>
                      <a:latin typeface="Times New Roman" panose="02020603050405020304" pitchFamily="18" charset="0"/>
                    </a:endParaRPr>
                  </a:p>
                </p:txBody>
              </p:sp>
              <p:sp>
                <p:nvSpPr>
                  <p:cNvPr id="149653" name="矩形 149652"/>
                  <p:cNvSpPr/>
                  <p:nvPr/>
                </p:nvSpPr>
                <p:spPr>
                  <a:xfrm>
                    <a:off x="518" y="3456"/>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54" name="组合 149653"/>
              <p:cNvGrpSpPr/>
              <p:nvPr/>
            </p:nvGrpSpPr>
            <p:grpSpPr>
              <a:xfrm>
                <a:off x="1497" y="3456"/>
                <a:ext cx="935" cy="384"/>
                <a:chOff x="1497" y="3456"/>
                <a:chExt cx="935" cy="384"/>
              </a:xfrm>
            </p:grpSpPr>
            <p:sp>
              <p:nvSpPr>
                <p:cNvPr id="149655" name="矩形 149654"/>
                <p:cNvSpPr/>
                <p:nvPr/>
              </p:nvSpPr>
              <p:spPr>
                <a:xfrm>
                  <a:off x="1497" y="3456"/>
                  <a:ext cx="935" cy="384"/>
                </a:xfrm>
                <a:prstGeom prst="rect">
                  <a:avLst/>
                </a:prstGeom>
                <a:solidFill>
                  <a:srgbClr val="FFF6D1"/>
                </a:solidFill>
                <a:ln w="9525">
                  <a:noFill/>
                </a:ln>
              </p:spPr>
              <p:txBody>
                <a:bodyPr/>
                <a:p>
                  <a:endParaRPr lang="zh-CN" altLang="en-US"/>
                </a:p>
              </p:txBody>
            </p:sp>
            <p:grpSp>
              <p:nvGrpSpPr>
                <p:cNvPr id="149656" name="组合 149655"/>
                <p:cNvGrpSpPr/>
                <p:nvPr/>
              </p:nvGrpSpPr>
              <p:grpSpPr>
                <a:xfrm>
                  <a:off x="1497" y="3456"/>
                  <a:ext cx="935" cy="384"/>
                  <a:chOff x="1497" y="3456"/>
                  <a:chExt cx="935" cy="384"/>
                </a:xfrm>
              </p:grpSpPr>
              <p:sp>
                <p:nvSpPr>
                  <p:cNvPr id="149657" name="矩形 149656"/>
                  <p:cNvSpPr/>
                  <p:nvPr/>
                </p:nvSpPr>
                <p:spPr>
                  <a:xfrm>
                    <a:off x="1540" y="3456"/>
                    <a:ext cx="849" cy="384"/>
                  </a:xfrm>
                  <a:prstGeom prst="rect">
                    <a:avLst/>
                  </a:prstGeom>
                  <a:solidFill>
                    <a:srgbClr val="FFF6D1"/>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658" name="矩形 149657"/>
                  <p:cNvSpPr/>
                  <p:nvPr/>
                </p:nvSpPr>
                <p:spPr>
                  <a:xfrm>
                    <a:off x="1497" y="3456"/>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59" name="组合 149658"/>
              <p:cNvGrpSpPr/>
              <p:nvPr/>
            </p:nvGrpSpPr>
            <p:grpSpPr>
              <a:xfrm>
                <a:off x="0" y="3840"/>
                <a:ext cx="518" cy="384"/>
                <a:chOff x="0" y="3840"/>
                <a:chExt cx="518" cy="384"/>
              </a:xfrm>
            </p:grpSpPr>
            <p:sp>
              <p:nvSpPr>
                <p:cNvPr id="149660" name="矩形 149659"/>
                <p:cNvSpPr/>
                <p:nvPr/>
              </p:nvSpPr>
              <p:spPr>
                <a:xfrm>
                  <a:off x="0" y="3840"/>
                  <a:ext cx="518" cy="384"/>
                </a:xfrm>
                <a:prstGeom prst="rect">
                  <a:avLst/>
                </a:prstGeom>
                <a:solidFill>
                  <a:srgbClr val="FFF2B9"/>
                </a:solidFill>
                <a:ln w="9525">
                  <a:noFill/>
                </a:ln>
              </p:spPr>
              <p:txBody>
                <a:bodyPr/>
                <a:p>
                  <a:endParaRPr lang="zh-CN" altLang="en-US"/>
                </a:p>
              </p:txBody>
            </p:sp>
            <p:grpSp>
              <p:nvGrpSpPr>
                <p:cNvPr id="149661" name="组合 149660"/>
                <p:cNvGrpSpPr/>
                <p:nvPr/>
              </p:nvGrpSpPr>
              <p:grpSpPr>
                <a:xfrm>
                  <a:off x="0" y="3840"/>
                  <a:ext cx="518" cy="384"/>
                  <a:chOff x="0" y="3840"/>
                  <a:chExt cx="518" cy="384"/>
                </a:xfrm>
              </p:grpSpPr>
              <p:sp>
                <p:nvSpPr>
                  <p:cNvPr id="149662" name="矩形 149661"/>
                  <p:cNvSpPr/>
                  <p:nvPr/>
                </p:nvSpPr>
                <p:spPr>
                  <a:xfrm>
                    <a:off x="43" y="3840"/>
                    <a:ext cx="432" cy="384"/>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LS133</a:t>
                    </a:r>
                    <a:endParaRPr lang="en-US" altLang="zh-CN" sz="1800" b="1">
                      <a:solidFill>
                        <a:schemeClr val="bg2"/>
                      </a:solidFill>
                      <a:latin typeface="Times New Roman" panose="02020603050405020304" pitchFamily="18" charset="0"/>
                    </a:endParaRPr>
                  </a:p>
                </p:txBody>
              </p:sp>
              <p:sp>
                <p:nvSpPr>
                  <p:cNvPr id="149663" name="矩形 149662"/>
                  <p:cNvSpPr/>
                  <p:nvPr/>
                </p:nvSpPr>
                <p:spPr>
                  <a:xfrm>
                    <a:off x="0" y="3840"/>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64" name="组合 149663"/>
              <p:cNvGrpSpPr/>
              <p:nvPr/>
            </p:nvGrpSpPr>
            <p:grpSpPr>
              <a:xfrm>
                <a:off x="518" y="3840"/>
                <a:ext cx="979" cy="384"/>
                <a:chOff x="518" y="3840"/>
                <a:chExt cx="979" cy="384"/>
              </a:xfrm>
            </p:grpSpPr>
            <p:sp>
              <p:nvSpPr>
                <p:cNvPr id="149665" name="矩形 149664"/>
                <p:cNvSpPr/>
                <p:nvPr/>
              </p:nvSpPr>
              <p:spPr>
                <a:xfrm>
                  <a:off x="518" y="3840"/>
                  <a:ext cx="979" cy="384"/>
                </a:xfrm>
                <a:prstGeom prst="rect">
                  <a:avLst/>
                </a:prstGeom>
                <a:solidFill>
                  <a:srgbClr val="FFF2B9"/>
                </a:solidFill>
                <a:ln w="9525">
                  <a:noFill/>
                </a:ln>
              </p:spPr>
              <p:txBody>
                <a:bodyPr/>
                <a:p>
                  <a:endParaRPr lang="zh-CN" altLang="en-US"/>
                </a:p>
              </p:txBody>
            </p:sp>
            <p:grpSp>
              <p:nvGrpSpPr>
                <p:cNvPr id="149666" name="组合 149665"/>
                <p:cNvGrpSpPr/>
                <p:nvPr/>
              </p:nvGrpSpPr>
              <p:grpSpPr>
                <a:xfrm>
                  <a:off x="518" y="3840"/>
                  <a:ext cx="979" cy="384"/>
                  <a:chOff x="518" y="3840"/>
                  <a:chExt cx="979" cy="384"/>
                </a:xfrm>
              </p:grpSpPr>
              <p:sp>
                <p:nvSpPr>
                  <p:cNvPr id="149667" name="矩形 149666"/>
                  <p:cNvSpPr/>
                  <p:nvPr/>
                </p:nvSpPr>
                <p:spPr>
                  <a:xfrm>
                    <a:off x="561" y="3840"/>
                    <a:ext cx="893" cy="384"/>
                  </a:xfrm>
                  <a:prstGeom prst="rect">
                    <a:avLst/>
                  </a:prstGeom>
                  <a:solidFill>
                    <a:srgbClr val="FFF2B9"/>
                  </a:solidFill>
                  <a:ln w="9525">
                    <a:noFill/>
                  </a:ln>
                </p:spPr>
                <p:txBody>
                  <a:bodyPr/>
                  <a:p>
                    <a:pPr algn="just"/>
                    <a:r>
                      <a:rPr lang="en-US" altLang="zh-CN" sz="1800" b="1" dirty="0">
                        <a:solidFill>
                          <a:schemeClr val="bg2"/>
                        </a:solidFill>
                        <a:latin typeface="Times New Roman" panose="02020603050405020304" pitchFamily="18" charset="0"/>
                        <a:ea typeface="黑体" panose="02010609060101010101" pitchFamily="2" charset="-122"/>
                      </a:rPr>
                      <a:t>13</a:t>
                    </a:r>
                    <a:r>
                      <a:rPr lang="zh-CN" altLang="en-US" sz="1800" dirty="0">
                        <a:solidFill>
                          <a:schemeClr val="bg2"/>
                        </a:solidFill>
                        <a:latin typeface="Times New Roman" panose="02020603050405020304" pitchFamily="18" charset="0"/>
                        <a:ea typeface="黑体" panose="02010609060101010101" pitchFamily="2" charset="-122"/>
                      </a:rPr>
                      <a:t>输入与非门</a:t>
                    </a:r>
                    <a:endParaRPr lang="zh-CN" altLang="en-US" sz="1800" dirty="0">
                      <a:solidFill>
                        <a:schemeClr val="bg2"/>
                      </a:solidFill>
                      <a:latin typeface="Times New Roman" panose="02020603050405020304" pitchFamily="18" charset="0"/>
                    </a:endParaRPr>
                  </a:p>
                </p:txBody>
              </p:sp>
              <p:sp>
                <p:nvSpPr>
                  <p:cNvPr id="149668" name="矩形 149667"/>
                  <p:cNvSpPr/>
                  <p:nvPr/>
                </p:nvSpPr>
                <p:spPr>
                  <a:xfrm>
                    <a:off x="518" y="3840"/>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69" name="组合 149668"/>
              <p:cNvGrpSpPr/>
              <p:nvPr/>
            </p:nvGrpSpPr>
            <p:grpSpPr>
              <a:xfrm>
                <a:off x="1497" y="3840"/>
                <a:ext cx="935" cy="384"/>
                <a:chOff x="1497" y="3840"/>
                <a:chExt cx="935" cy="384"/>
              </a:xfrm>
            </p:grpSpPr>
            <p:sp>
              <p:nvSpPr>
                <p:cNvPr id="149670" name="矩形 149669"/>
                <p:cNvSpPr/>
                <p:nvPr/>
              </p:nvSpPr>
              <p:spPr>
                <a:xfrm>
                  <a:off x="1497" y="3840"/>
                  <a:ext cx="935" cy="384"/>
                </a:xfrm>
                <a:prstGeom prst="rect">
                  <a:avLst/>
                </a:prstGeom>
                <a:solidFill>
                  <a:srgbClr val="FFF2B9"/>
                </a:solidFill>
                <a:ln w="9525">
                  <a:noFill/>
                </a:ln>
              </p:spPr>
              <p:txBody>
                <a:bodyPr/>
                <a:p>
                  <a:endParaRPr lang="zh-CN" altLang="en-US"/>
                </a:p>
              </p:txBody>
            </p:sp>
            <p:grpSp>
              <p:nvGrpSpPr>
                <p:cNvPr id="149671" name="组合 149670"/>
                <p:cNvGrpSpPr/>
                <p:nvPr/>
              </p:nvGrpSpPr>
              <p:grpSpPr>
                <a:xfrm>
                  <a:off x="1497" y="3840"/>
                  <a:ext cx="935" cy="384"/>
                  <a:chOff x="1497" y="3840"/>
                  <a:chExt cx="935" cy="384"/>
                </a:xfrm>
              </p:grpSpPr>
              <p:sp>
                <p:nvSpPr>
                  <p:cNvPr id="149672" name="矩形 149671"/>
                  <p:cNvSpPr/>
                  <p:nvPr/>
                </p:nvSpPr>
                <p:spPr>
                  <a:xfrm>
                    <a:off x="1540" y="3840"/>
                    <a:ext cx="849" cy="384"/>
                  </a:xfrm>
                  <a:prstGeom prst="rect">
                    <a:avLst/>
                  </a:prstGeom>
                  <a:solidFill>
                    <a:srgbClr val="FFF2B9"/>
                  </a:solidFill>
                  <a:ln w="9525">
                    <a:noFill/>
                  </a:ln>
                </p:spPr>
                <p:txBody>
                  <a:bodyPr/>
                  <a:p>
                    <a:pPr algn="ctr"/>
                    <a:r>
                      <a:rPr lang="en-US" altLang="zh-CN" sz="1800" dirty="0">
                        <a:solidFill>
                          <a:schemeClr val="bg2"/>
                        </a:solidFill>
                        <a:latin typeface="Times New Roman" panose="02020603050405020304" pitchFamily="18" charset="0"/>
                      </a:rPr>
                      <a:t> </a:t>
                    </a:r>
                    <a:endParaRPr lang="en-US" altLang="zh-CN" sz="1800" dirty="0">
                      <a:solidFill>
                        <a:schemeClr val="bg2"/>
                      </a:solidFill>
                      <a:latin typeface="Times New Roman" panose="02020603050405020304" pitchFamily="18" charset="0"/>
                    </a:endParaRPr>
                  </a:p>
                  <a:p>
                    <a:pPr algn="ctr" eaLnBrk="0" hangingPunct="0"/>
                    <a:endParaRPr lang="en-US" altLang="zh-CN" sz="1800" dirty="0">
                      <a:solidFill>
                        <a:schemeClr val="bg2"/>
                      </a:solidFill>
                      <a:latin typeface="Times New Roman" panose="02020603050405020304" pitchFamily="18" charset="0"/>
                    </a:endParaRPr>
                  </a:p>
                </p:txBody>
              </p:sp>
              <p:sp>
                <p:nvSpPr>
                  <p:cNvPr id="149673" name="矩形 149672"/>
                  <p:cNvSpPr/>
                  <p:nvPr/>
                </p:nvSpPr>
                <p:spPr>
                  <a:xfrm>
                    <a:off x="1497" y="3840"/>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74" name="组合 149673"/>
              <p:cNvGrpSpPr/>
              <p:nvPr/>
            </p:nvGrpSpPr>
            <p:grpSpPr>
              <a:xfrm>
                <a:off x="0" y="4224"/>
                <a:ext cx="518" cy="384"/>
                <a:chOff x="0" y="4224"/>
                <a:chExt cx="518" cy="384"/>
              </a:xfrm>
            </p:grpSpPr>
            <p:sp>
              <p:nvSpPr>
                <p:cNvPr id="149675" name="矩形 149674"/>
                <p:cNvSpPr/>
                <p:nvPr/>
              </p:nvSpPr>
              <p:spPr>
                <a:xfrm>
                  <a:off x="0" y="4224"/>
                  <a:ext cx="518" cy="384"/>
                </a:xfrm>
                <a:prstGeom prst="rect">
                  <a:avLst/>
                </a:prstGeom>
                <a:solidFill>
                  <a:srgbClr val="FFF6D1"/>
                </a:solidFill>
                <a:ln w="9525">
                  <a:noFill/>
                </a:ln>
              </p:spPr>
              <p:txBody>
                <a:bodyPr/>
                <a:p>
                  <a:endParaRPr lang="zh-CN" altLang="en-US"/>
                </a:p>
              </p:txBody>
            </p:sp>
            <p:grpSp>
              <p:nvGrpSpPr>
                <p:cNvPr id="149676" name="组合 149675"/>
                <p:cNvGrpSpPr/>
                <p:nvPr/>
              </p:nvGrpSpPr>
              <p:grpSpPr>
                <a:xfrm>
                  <a:off x="0" y="4224"/>
                  <a:ext cx="518" cy="384"/>
                  <a:chOff x="0" y="4224"/>
                  <a:chExt cx="518" cy="384"/>
                </a:xfrm>
              </p:grpSpPr>
              <p:sp>
                <p:nvSpPr>
                  <p:cNvPr id="149677" name="矩形 149676"/>
                  <p:cNvSpPr/>
                  <p:nvPr/>
                </p:nvSpPr>
                <p:spPr>
                  <a:xfrm>
                    <a:off x="43" y="4224"/>
                    <a:ext cx="432" cy="384"/>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LS136</a:t>
                    </a:r>
                    <a:endParaRPr lang="en-US" altLang="zh-CN" sz="1800">
                      <a:solidFill>
                        <a:schemeClr val="bg2"/>
                      </a:solidFill>
                      <a:latin typeface="Times New Roman" panose="02020603050405020304" pitchFamily="18" charset="0"/>
                    </a:endParaRPr>
                  </a:p>
                </p:txBody>
              </p:sp>
              <p:sp>
                <p:nvSpPr>
                  <p:cNvPr id="149678" name="矩形 149677"/>
                  <p:cNvSpPr/>
                  <p:nvPr/>
                </p:nvSpPr>
                <p:spPr>
                  <a:xfrm>
                    <a:off x="0" y="4224"/>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79" name="组合 149678"/>
              <p:cNvGrpSpPr/>
              <p:nvPr/>
            </p:nvGrpSpPr>
            <p:grpSpPr>
              <a:xfrm>
                <a:off x="518" y="4224"/>
                <a:ext cx="979" cy="384"/>
                <a:chOff x="518" y="4224"/>
                <a:chExt cx="979" cy="384"/>
              </a:xfrm>
            </p:grpSpPr>
            <p:sp>
              <p:nvSpPr>
                <p:cNvPr id="149680" name="矩形 149679"/>
                <p:cNvSpPr/>
                <p:nvPr/>
              </p:nvSpPr>
              <p:spPr>
                <a:xfrm>
                  <a:off x="518" y="4224"/>
                  <a:ext cx="979" cy="384"/>
                </a:xfrm>
                <a:prstGeom prst="rect">
                  <a:avLst/>
                </a:prstGeom>
                <a:solidFill>
                  <a:srgbClr val="FFF6D1"/>
                </a:solidFill>
                <a:ln w="9525">
                  <a:noFill/>
                </a:ln>
              </p:spPr>
              <p:txBody>
                <a:bodyPr/>
                <a:p>
                  <a:endParaRPr lang="zh-CN" altLang="en-US"/>
                </a:p>
              </p:txBody>
            </p:sp>
            <p:grpSp>
              <p:nvGrpSpPr>
                <p:cNvPr id="149681" name="组合 149680"/>
                <p:cNvGrpSpPr/>
                <p:nvPr/>
              </p:nvGrpSpPr>
              <p:grpSpPr>
                <a:xfrm>
                  <a:off x="518" y="4224"/>
                  <a:ext cx="979" cy="384"/>
                  <a:chOff x="518" y="4224"/>
                  <a:chExt cx="979" cy="384"/>
                </a:xfrm>
              </p:grpSpPr>
              <p:sp>
                <p:nvSpPr>
                  <p:cNvPr id="149682" name="矩形 149681"/>
                  <p:cNvSpPr/>
                  <p:nvPr/>
                </p:nvSpPr>
                <p:spPr>
                  <a:xfrm>
                    <a:off x="561" y="4224"/>
                    <a:ext cx="893" cy="384"/>
                  </a:xfrm>
                  <a:prstGeom prst="rect">
                    <a:avLst/>
                  </a:prstGeom>
                  <a:solidFill>
                    <a:srgbClr val="FFF6D1"/>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四异或门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683" name="矩形 149682"/>
                  <p:cNvSpPr/>
                  <p:nvPr/>
                </p:nvSpPr>
                <p:spPr>
                  <a:xfrm>
                    <a:off x="518" y="4224"/>
                    <a:ext cx="97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84" name="组合 149683"/>
              <p:cNvGrpSpPr/>
              <p:nvPr/>
            </p:nvGrpSpPr>
            <p:grpSpPr>
              <a:xfrm>
                <a:off x="1497" y="4224"/>
                <a:ext cx="935" cy="384"/>
                <a:chOff x="1497" y="4224"/>
                <a:chExt cx="935" cy="384"/>
              </a:xfrm>
            </p:grpSpPr>
            <p:sp>
              <p:nvSpPr>
                <p:cNvPr id="149685" name="矩形 149684"/>
                <p:cNvSpPr/>
                <p:nvPr/>
              </p:nvSpPr>
              <p:spPr>
                <a:xfrm>
                  <a:off x="1497" y="4224"/>
                  <a:ext cx="935" cy="384"/>
                </a:xfrm>
                <a:prstGeom prst="rect">
                  <a:avLst/>
                </a:prstGeom>
                <a:solidFill>
                  <a:srgbClr val="FFF6D1"/>
                </a:solidFill>
                <a:ln w="9525">
                  <a:noFill/>
                </a:ln>
              </p:spPr>
              <p:txBody>
                <a:bodyPr/>
                <a:p>
                  <a:endParaRPr lang="zh-CN" altLang="en-US"/>
                </a:p>
              </p:txBody>
            </p:sp>
            <p:grpSp>
              <p:nvGrpSpPr>
                <p:cNvPr id="149686" name="组合 149685"/>
                <p:cNvGrpSpPr/>
                <p:nvPr/>
              </p:nvGrpSpPr>
              <p:grpSpPr>
                <a:xfrm>
                  <a:off x="1497" y="4224"/>
                  <a:ext cx="935" cy="384"/>
                  <a:chOff x="1497" y="4224"/>
                  <a:chExt cx="935" cy="384"/>
                </a:xfrm>
              </p:grpSpPr>
              <p:sp>
                <p:nvSpPr>
                  <p:cNvPr id="149687" name="矩形 149686"/>
                  <p:cNvSpPr/>
                  <p:nvPr/>
                </p:nvSpPr>
                <p:spPr>
                  <a:xfrm>
                    <a:off x="1540" y="4224"/>
                    <a:ext cx="849" cy="384"/>
                  </a:xfrm>
                  <a:prstGeom prst="rect">
                    <a:avLst/>
                  </a:prstGeom>
                  <a:solidFill>
                    <a:srgbClr val="FFF6D1"/>
                  </a:solidFill>
                  <a:ln w="9525">
                    <a:noFill/>
                  </a:ln>
                </p:spPr>
                <p:txBody>
                  <a:bodyPr/>
                  <a:p>
                    <a:pPr algn="ctr"/>
                    <a:r>
                      <a:rPr lang="en-US" altLang="zh-CN" sz="1800" b="1">
                        <a:solidFill>
                          <a:schemeClr val="bg2"/>
                        </a:solidFill>
                        <a:latin typeface="Times New Roman" panose="02020603050405020304" pitchFamily="18" charset="0"/>
                        <a:ea typeface="黑体" panose="02010609060101010101" pitchFamily="2" charset="-122"/>
                      </a:rPr>
                      <a:t>OC</a:t>
                    </a:r>
                    <a:r>
                      <a:rPr lang="zh-CN" altLang="en-US" sz="1800" dirty="0">
                        <a:solidFill>
                          <a:schemeClr val="bg2"/>
                        </a:solidFill>
                        <a:latin typeface="Times New Roman" panose="02020603050405020304" pitchFamily="18" charset="0"/>
                        <a:ea typeface="黑体" panose="02010609060101010101" pitchFamily="2" charset="-122"/>
                      </a:rPr>
                      <a:t>输出</a:t>
                    </a:r>
                    <a:endParaRPr lang="zh-CN" altLang="en-US" sz="1800" dirty="0">
                      <a:solidFill>
                        <a:schemeClr val="bg2"/>
                      </a:solidFill>
                      <a:latin typeface="Times New Roman" panose="02020603050405020304" pitchFamily="18" charset="0"/>
                    </a:endParaRPr>
                  </a:p>
                </p:txBody>
              </p:sp>
              <p:sp>
                <p:nvSpPr>
                  <p:cNvPr id="149688" name="矩形 149687"/>
                  <p:cNvSpPr/>
                  <p:nvPr/>
                </p:nvSpPr>
                <p:spPr>
                  <a:xfrm>
                    <a:off x="1497" y="4224"/>
                    <a:ext cx="935"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89" name="组合 149688"/>
              <p:cNvGrpSpPr/>
              <p:nvPr/>
            </p:nvGrpSpPr>
            <p:grpSpPr>
              <a:xfrm>
                <a:off x="0" y="4608"/>
                <a:ext cx="518" cy="480"/>
                <a:chOff x="0" y="4608"/>
                <a:chExt cx="518" cy="480"/>
              </a:xfrm>
            </p:grpSpPr>
            <p:sp>
              <p:nvSpPr>
                <p:cNvPr id="149690" name="矩形 149689"/>
                <p:cNvSpPr/>
                <p:nvPr/>
              </p:nvSpPr>
              <p:spPr>
                <a:xfrm>
                  <a:off x="0" y="4608"/>
                  <a:ext cx="518" cy="480"/>
                </a:xfrm>
                <a:prstGeom prst="rect">
                  <a:avLst/>
                </a:prstGeom>
                <a:solidFill>
                  <a:srgbClr val="FFF2B9"/>
                </a:solidFill>
                <a:ln w="9525">
                  <a:noFill/>
                </a:ln>
              </p:spPr>
              <p:txBody>
                <a:bodyPr/>
                <a:p>
                  <a:endParaRPr lang="zh-CN" altLang="en-US"/>
                </a:p>
              </p:txBody>
            </p:sp>
            <p:grpSp>
              <p:nvGrpSpPr>
                <p:cNvPr id="149691" name="组合 149690"/>
                <p:cNvGrpSpPr/>
                <p:nvPr/>
              </p:nvGrpSpPr>
              <p:grpSpPr>
                <a:xfrm>
                  <a:off x="0" y="4608"/>
                  <a:ext cx="518" cy="480"/>
                  <a:chOff x="0" y="4608"/>
                  <a:chExt cx="518" cy="480"/>
                </a:xfrm>
              </p:grpSpPr>
              <p:sp>
                <p:nvSpPr>
                  <p:cNvPr id="149692" name="矩形 149691"/>
                  <p:cNvSpPr/>
                  <p:nvPr/>
                </p:nvSpPr>
                <p:spPr>
                  <a:xfrm>
                    <a:off x="43" y="4608"/>
                    <a:ext cx="432" cy="480"/>
                  </a:xfrm>
                  <a:prstGeom prst="rect">
                    <a:avLst/>
                  </a:prstGeom>
                  <a:solidFill>
                    <a:srgbClr val="FFF2B9"/>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LS365</a:t>
                    </a:r>
                    <a:endParaRPr lang="en-US" altLang="zh-CN" sz="1800" b="1">
                      <a:solidFill>
                        <a:schemeClr val="bg2"/>
                      </a:solidFill>
                      <a:latin typeface="Times New Roman" panose="02020603050405020304" pitchFamily="18" charset="0"/>
                    </a:endParaRPr>
                  </a:p>
                </p:txBody>
              </p:sp>
              <p:sp>
                <p:nvSpPr>
                  <p:cNvPr id="149693" name="矩形 149692"/>
                  <p:cNvSpPr/>
                  <p:nvPr/>
                </p:nvSpPr>
                <p:spPr>
                  <a:xfrm>
                    <a:off x="0" y="4608"/>
                    <a:ext cx="51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94" name="组合 149693"/>
              <p:cNvGrpSpPr/>
              <p:nvPr/>
            </p:nvGrpSpPr>
            <p:grpSpPr>
              <a:xfrm>
                <a:off x="518" y="4608"/>
                <a:ext cx="979" cy="480"/>
                <a:chOff x="518" y="4608"/>
                <a:chExt cx="979" cy="480"/>
              </a:xfrm>
            </p:grpSpPr>
            <p:sp>
              <p:nvSpPr>
                <p:cNvPr id="149695" name="矩形 149694"/>
                <p:cNvSpPr/>
                <p:nvPr/>
              </p:nvSpPr>
              <p:spPr>
                <a:xfrm>
                  <a:off x="518" y="4608"/>
                  <a:ext cx="979" cy="480"/>
                </a:xfrm>
                <a:prstGeom prst="rect">
                  <a:avLst/>
                </a:prstGeom>
                <a:solidFill>
                  <a:srgbClr val="FFF2B9"/>
                </a:solidFill>
                <a:ln w="9525">
                  <a:noFill/>
                </a:ln>
              </p:spPr>
              <p:txBody>
                <a:bodyPr/>
                <a:p>
                  <a:endParaRPr lang="zh-CN" altLang="en-US"/>
                </a:p>
              </p:txBody>
            </p:sp>
            <p:grpSp>
              <p:nvGrpSpPr>
                <p:cNvPr id="149696" name="组合 149695"/>
                <p:cNvGrpSpPr/>
                <p:nvPr/>
              </p:nvGrpSpPr>
              <p:grpSpPr>
                <a:xfrm>
                  <a:off x="518" y="4608"/>
                  <a:ext cx="979" cy="480"/>
                  <a:chOff x="518" y="4608"/>
                  <a:chExt cx="979" cy="480"/>
                </a:xfrm>
              </p:grpSpPr>
              <p:sp>
                <p:nvSpPr>
                  <p:cNvPr id="149697" name="矩形 149696"/>
                  <p:cNvSpPr/>
                  <p:nvPr/>
                </p:nvSpPr>
                <p:spPr>
                  <a:xfrm>
                    <a:off x="561" y="4608"/>
                    <a:ext cx="893" cy="480"/>
                  </a:xfrm>
                  <a:prstGeom prst="rect">
                    <a:avLst/>
                  </a:prstGeom>
                  <a:solidFill>
                    <a:srgbClr val="FFF2B9"/>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六总线驱动器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698" name="矩形 149697"/>
                  <p:cNvSpPr/>
                  <p:nvPr/>
                </p:nvSpPr>
                <p:spPr>
                  <a:xfrm>
                    <a:off x="518" y="4608"/>
                    <a:ext cx="97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699" name="组合 149698"/>
              <p:cNvGrpSpPr/>
              <p:nvPr/>
            </p:nvGrpSpPr>
            <p:grpSpPr>
              <a:xfrm>
                <a:off x="1497" y="4608"/>
                <a:ext cx="935" cy="480"/>
                <a:chOff x="1497" y="4608"/>
                <a:chExt cx="935" cy="480"/>
              </a:xfrm>
            </p:grpSpPr>
            <p:sp>
              <p:nvSpPr>
                <p:cNvPr id="149700" name="矩形 149699"/>
                <p:cNvSpPr/>
                <p:nvPr/>
              </p:nvSpPr>
              <p:spPr>
                <a:xfrm>
                  <a:off x="1497" y="4608"/>
                  <a:ext cx="935" cy="480"/>
                </a:xfrm>
                <a:prstGeom prst="rect">
                  <a:avLst/>
                </a:prstGeom>
                <a:solidFill>
                  <a:srgbClr val="FFF2B9"/>
                </a:solidFill>
                <a:ln w="9525">
                  <a:noFill/>
                </a:ln>
              </p:spPr>
              <p:txBody>
                <a:bodyPr/>
                <a:p>
                  <a:endParaRPr lang="zh-CN" altLang="en-US"/>
                </a:p>
              </p:txBody>
            </p:sp>
            <p:grpSp>
              <p:nvGrpSpPr>
                <p:cNvPr id="149701" name="组合 149700"/>
                <p:cNvGrpSpPr/>
                <p:nvPr/>
              </p:nvGrpSpPr>
              <p:grpSpPr>
                <a:xfrm>
                  <a:off x="1497" y="4608"/>
                  <a:ext cx="935" cy="480"/>
                  <a:chOff x="1497" y="4608"/>
                  <a:chExt cx="935" cy="480"/>
                </a:xfrm>
              </p:grpSpPr>
              <p:sp>
                <p:nvSpPr>
                  <p:cNvPr id="149702" name="矩形 149701"/>
                  <p:cNvSpPr/>
                  <p:nvPr/>
                </p:nvSpPr>
                <p:spPr>
                  <a:xfrm>
                    <a:off x="1540" y="4608"/>
                    <a:ext cx="849" cy="480"/>
                  </a:xfrm>
                  <a:prstGeom prst="rect">
                    <a:avLst/>
                  </a:prstGeom>
                  <a:solidFill>
                    <a:srgbClr val="FFF2B9"/>
                  </a:solidFill>
                  <a:ln w="9525">
                    <a:noFill/>
                  </a:ln>
                </p:spPr>
                <p:txBody>
                  <a:bodyPr/>
                  <a:p>
                    <a:pPr algn="ctr"/>
                    <a:r>
                      <a:rPr lang="zh-CN" altLang="en-US" sz="1800" dirty="0">
                        <a:solidFill>
                          <a:schemeClr val="bg2"/>
                        </a:solidFill>
                        <a:latin typeface="Times New Roman" panose="02020603050405020304" pitchFamily="18" charset="0"/>
                        <a:ea typeface="黑体" panose="02010609060101010101" pitchFamily="2" charset="-122"/>
                      </a:rPr>
                      <a:t>同相、三态、公共控制</a:t>
                    </a:r>
                    <a:endParaRPr lang="zh-CN" altLang="en-US" sz="1800" dirty="0">
                      <a:solidFill>
                        <a:schemeClr val="bg2"/>
                      </a:solidFill>
                      <a:latin typeface="Times New Roman" panose="02020603050405020304" pitchFamily="18" charset="0"/>
                    </a:endParaRPr>
                  </a:p>
                  <a:p>
                    <a:pPr algn="ctr" eaLnBrk="0" hangingPunct="0"/>
                    <a:endParaRPr lang="zh-CN" altLang="en-US" sz="1800" dirty="0">
                      <a:solidFill>
                        <a:schemeClr val="bg2"/>
                      </a:solidFill>
                      <a:latin typeface="Times New Roman" panose="02020603050405020304" pitchFamily="18" charset="0"/>
                    </a:endParaRPr>
                  </a:p>
                </p:txBody>
              </p:sp>
              <p:sp>
                <p:nvSpPr>
                  <p:cNvPr id="149703" name="矩形 149702"/>
                  <p:cNvSpPr/>
                  <p:nvPr/>
                </p:nvSpPr>
                <p:spPr>
                  <a:xfrm>
                    <a:off x="1497" y="4608"/>
                    <a:ext cx="935"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704" name="组合 149703"/>
              <p:cNvGrpSpPr/>
              <p:nvPr/>
            </p:nvGrpSpPr>
            <p:grpSpPr>
              <a:xfrm>
                <a:off x="0" y="5088"/>
                <a:ext cx="518" cy="480"/>
                <a:chOff x="0" y="5088"/>
                <a:chExt cx="518" cy="480"/>
              </a:xfrm>
            </p:grpSpPr>
            <p:sp>
              <p:nvSpPr>
                <p:cNvPr id="149705" name="矩形 149704"/>
                <p:cNvSpPr/>
                <p:nvPr/>
              </p:nvSpPr>
              <p:spPr>
                <a:xfrm>
                  <a:off x="0" y="5088"/>
                  <a:ext cx="518" cy="480"/>
                </a:xfrm>
                <a:prstGeom prst="rect">
                  <a:avLst/>
                </a:prstGeom>
                <a:solidFill>
                  <a:srgbClr val="FFF6D1"/>
                </a:solidFill>
                <a:ln w="9525">
                  <a:noFill/>
                </a:ln>
              </p:spPr>
              <p:txBody>
                <a:bodyPr/>
                <a:p>
                  <a:endParaRPr lang="zh-CN" altLang="en-US"/>
                </a:p>
              </p:txBody>
            </p:sp>
            <p:grpSp>
              <p:nvGrpSpPr>
                <p:cNvPr id="149706" name="组合 149705"/>
                <p:cNvGrpSpPr/>
                <p:nvPr/>
              </p:nvGrpSpPr>
              <p:grpSpPr>
                <a:xfrm>
                  <a:off x="0" y="5088"/>
                  <a:ext cx="518" cy="480"/>
                  <a:chOff x="0" y="5088"/>
                  <a:chExt cx="518" cy="480"/>
                </a:xfrm>
              </p:grpSpPr>
              <p:sp>
                <p:nvSpPr>
                  <p:cNvPr id="149707" name="矩形 149706"/>
                  <p:cNvSpPr/>
                  <p:nvPr/>
                </p:nvSpPr>
                <p:spPr>
                  <a:xfrm>
                    <a:off x="43" y="5088"/>
                    <a:ext cx="432" cy="480"/>
                  </a:xfrm>
                  <a:prstGeom prst="rect">
                    <a:avLst/>
                  </a:prstGeom>
                  <a:solidFill>
                    <a:srgbClr val="FFF6D1"/>
                  </a:solidFill>
                  <a:ln w="9525">
                    <a:noFill/>
                  </a:ln>
                </p:spPr>
                <p:txBody>
                  <a:bodyPr/>
                  <a:p>
                    <a:pPr algn="ctr"/>
                    <a:r>
                      <a:rPr lang="en-US" altLang="zh-CN" sz="1800" b="1" dirty="0">
                        <a:solidFill>
                          <a:schemeClr val="bg2"/>
                        </a:solidFill>
                        <a:latin typeface="Times New Roman" panose="02020603050405020304" pitchFamily="18" charset="0"/>
                        <a:ea typeface="黑体" panose="02010609060101010101" pitchFamily="2" charset="-122"/>
                      </a:rPr>
                      <a:t>74</a:t>
                    </a:r>
                    <a:r>
                      <a:rPr lang="en-US" altLang="zh-CN" sz="1800" b="1">
                        <a:solidFill>
                          <a:schemeClr val="bg2"/>
                        </a:solidFill>
                        <a:latin typeface="Times New Roman" panose="02020603050405020304" pitchFamily="18" charset="0"/>
                        <a:ea typeface="黑体" panose="02010609060101010101" pitchFamily="2" charset="-122"/>
                      </a:rPr>
                      <a:t>LS368</a:t>
                    </a:r>
                    <a:endParaRPr lang="en-US" altLang="zh-CN" sz="1800" b="1">
                      <a:solidFill>
                        <a:schemeClr val="bg2"/>
                      </a:solidFill>
                      <a:latin typeface="Times New Roman" panose="02020603050405020304" pitchFamily="18" charset="0"/>
                    </a:endParaRPr>
                  </a:p>
                </p:txBody>
              </p:sp>
              <p:sp>
                <p:nvSpPr>
                  <p:cNvPr id="149708" name="矩形 149707"/>
                  <p:cNvSpPr/>
                  <p:nvPr/>
                </p:nvSpPr>
                <p:spPr>
                  <a:xfrm>
                    <a:off x="0" y="5088"/>
                    <a:ext cx="51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709" name="组合 149708"/>
              <p:cNvGrpSpPr/>
              <p:nvPr/>
            </p:nvGrpSpPr>
            <p:grpSpPr>
              <a:xfrm>
                <a:off x="518" y="5088"/>
                <a:ext cx="979" cy="480"/>
                <a:chOff x="518" y="5088"/>
                <a:chExt cx="979" cy="480"/>
              </a:xfrm>
            </p:grpSpPr>
            <p:sp>
              <p:nvSpPr>
                <p:cNvPr id="149710" name="矩形 149709"/>
                <p:cNvSpPr/>
                <p:nvPr/>
              </p:nvSpPr>
              <p:spPr>
                <a:xfrm>
                  <a:off x="518" y="5088"/>
                  <a:ext cx="979" cy="480"/>
                </a:xfrm>
                <a:prstGeom prst="rect">
                  <a:avLst/>
                </a:prstGeom>
                <a:solidFill>
                  <a:srgbClr val="FFF6D1"/>
                </a:solidFill>
                <a:ln w="9525">
                  <a:noFill/>
                </a:ln>
              </p:spPr>
              <p:txBody>
                <a:bodyPr/>
                <a:p>
                  <a:endParaRPr lang="zh-CN" altLang="en-US"/>
                </a:p>
              </p:txBody>
            </p:sp>
            <p:grpSp>
              <p:nvGrpSpPr>
                <p:cNvPr id="149711" name="组合 149710"/>
                <p:cNvGrpSpPr/>
                <p:nvPr/>
              </p:nvGrpSpPr>
              <p:grpSpPr>
                <a:xfrm>
                  <a:off x="518" y="5088"/>
                  <a:ext cx="979" cy="480"/>
                  <a:chOff x="518" y="5088"/>
                  <a:chExt cx="979" cy="480"/>
                </a:xfrm>
              </p:grpSpPr>
              <p:sp>
                <p:nvSpPr>
                  <p:cNvPr id="149712" name="矩形 149711"/>
                  <p:cNvSpPr/>
                  <p:nvPr/>
                </p:nvSpPr>
                <p:spPr>
                  <a:xfrm>
                    <a:off x="561" y="5088"/>
                    <a:ext cx="893" cy="480"/>
                  </a:xfrm>
                  <a:prstGeom prst="rect">
                    <a:avLst/>
                  </a:prstGeom>
                  <a:solidFill>
                    <a:srgbClr val="FFF6D1"/>
                  </a:solidFill>
                  <a:ln w="9525">
                    <a:noFill/>
                  </a:ln>
                </p:spPr>
                <p:txBody>
                  <a:bodyPr/>
                  <a:p>
                    <a:pPr algn="just"/>
                    <a:r>
                      <a:rPr lang="zh-CN" altLang="en-US" sz="1800" dirty="0">
                        <a:solidFill>
                          <a:schemeClr val="bg2"/>
                        </a:solidFill>
                        <a:latin typeface="Times New Roman" panose="02020603050405020304" pitchFamily="18" charset="0"/>
                        <a:ea typeface="黑体" panose="02010609060101010101" pitchFamily="2" charset="-122"/>
                      </a:rPr>
                      <a:t>六总线驱动器</a:t>
                    </a:r>
                    <a:endParaRPr lang="zh-CN" altLang="en-US" sz="1800" dirty="0">
                      <a:solidFill>
                        <a:schemeClr val="bg2"/>
                      </a:solidFill>
                      <a:latin typeface="Times New Roman" panose="02020603050405020304" pitchFamily="18" charset="0"/>
                    </a:endParaRPr>
                  </a:p>
                  <a:p>
                    <a:pPr algn="just" eaLnBrk="0" hangingPunct="0"/>
                    <a:endParaRPr lang="zh-CN" altLang="en-US" sz="1800" dirty="0">
                      <a:solidFill>
                        <a:schemeClr val="bg2"/>
                      </a:solidFill>
                      <a:latin typeface="Times New Roman" panose="02020603050405020304" pitchFamily="18" charset="0"/>
                    </a:endParaRPr>
                  </a:p>
                </p:txBody>
              </p:sp>
              <p:sp>
                <p:nvSpPr>
                  <p:cNvPr id="149713" name="矩形 149712"/>
                  <p:cNvSpPr/>
                  <p:nvPr/>
                </p:nvSpPr>
                <p:spPr>
                  <a:xfrm>
                    <a:off x="518" y="5088"/>
                    <a:ext cx="97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9714" name="组合 149713"/>
              <p:cNvGrpSpPr/>
              <p:nvPr/>
            </p:nvGrpSpPr>
            <p:grpSpPr>
              <a:xfrm>
                <a:off x="1497" y="5088"/>
                <a:ext cx="935" cy="480"/>
                <a:chOff x="1497" y="5088"/>
                <a:chExt cx="935" cy="480"/>
              </a:xfrm>
            </p:grpSpPr>
            <p:sp>
              <p:nvSpPr>
                <p:cNvPr id="149715" name="矩形 149714"/>
                <p:cNvSpPr/>
                <p:nvPr/>
              </p:nvSpPr>
              <p:spPr>
                <a:xfrm>
                  <a:off x="1497" y="5088"/>
                  <a:ext cx="935" cy="480"/>
                </a:xfrm>
                <a:prstGeom prst="rect">
                  <a:avLst/>
                </a:prstGeom>
                <a:solidFill>
                  <a:srgbClr val="FFF6D1"/>
                </a:solidFill>
                <a:ln w="9525">
                  <a:noFill/>
                </a:ln>
              </p:spPr>
              <p:txBody>
                <a:bodyPr/>
                <a:p>
                  <a:endParaRPr lang="zh-CN" altLang="en-US"/>
                </a:p>
              </p:txBody>
            </p:sp>
            <p:grpSp>
              <p:nvGrpSpPr>
                <p:cNvPr id="149716" name="组合 149715"/>
                <p:cNvGrpSpPr/>
                <p:nvPr/>
              </p:nvGrpSpPr>
              <p:grpSpPr>
                <a:xfrm>
                  <a:off x="1497" y="5088"/>
                  <a:ext cx="935" cy="480"/>
                  <a:chOff x="1497" y="5088"/>
                  <a:chExt cx="935" cy="480"/>
                </a:xfrm>
              </p:grpSpPr>
              <p:sp>
                <p:nvSpPr>
                  <p:cNvPr id="149717" name="矩形 149716"/>
                  <p:cNvSpPr/>
                  <p:nvPr/>
                </p:nvSpPr>
                <p:spPr>
                  <a:xfrm>
                    <a:off x="1540" y="5088"/>
                    <a:ext cx="849" cy="480"/>
                  </a:xfrm>
                  <a:prstGeom prst="rect">
                    <a:avLst/>
                  </a:prstGeom>
                  <a:solidFill>
                    <a:srgbClr val="FFF6D1"/>
                  </a:solidFill>
                  <a:ln w="9525">
                    <a:noFill/>
                  </a:ln>
                </p:spPr>
                <p:txBody>
                  <a:bodyPr/>
                  <a:p>
                    <a:pPr algn="ctr"/>
                    <a:r>
                      <a:rPr lang="zh-CN" altLang="en-US" sz="1800" dirty="0">
                        <a:solidFill>
                          <a:schemeClr val="bg2"/>
                        </a:solidFill>
                        <a:latin typeface="Times New Roman" panose="02020603050405020304" pitchFamily="18" charset="0"/>
                        <a:ea typeface="黑体" panose="02010609060101010101" pitchFamily="2" charset="-122"/>
                      </a:rPr>
                      <a:t>反相、三态、两组控制</a:t>
                    </a:r>
                    <a:endParaRPr lang="zh-CN" altLang="en-US" sz="1800" dirty="0">
                      <a:solidFill>
                        <a:schemeClr val="bg2"/>
                      </a:solidFill>
                      <a:latin typeface="Times New Roman" panose="02020603050405020304" pitchFamily="18" charset="0"/>
                    </a:endParaRPr>
                  </a:p>
                  <a:p>
                    <a:pPr algn="ctr" eaLnBrk="0" hangingPunct="0"/>
                    <a:endParaRPr lang="zh-CN" altLang="en-US" sz="1800" dirty="0">
                      <a:solidFill>
                        <a:schemeClr val="bg2"/>
                      </a:solidFill>
                      <a:latin typeface="Times New Roman" panose="02020603050405020304" pitchFamily="18" charset="0"/>
                    </a:endParaRPr>
                  </a:p>
                </p:txBody>
              </p:sp>
              <p:sp>
                <p:nvSpPr>
                  <p:cNvPr id="149718" name="矩形 149717"/>
                  <p:cNvSpPr/>
                  <p:nvPr/>
                </p:nvSpPr>
                <p:spPr>
                  <a:xfrm>
                    <a:off x="1497" y="5088"/>
                    <a:ext cx="935"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149719" name="矩形 149718"/>
            <p:cNvSpPr/>
            <p:nvPr/>
          </p:nvSpPr>
          <p:spPr>
            <a:xfrm>
              <a:off x="-3" y="-3"/>
              <a:ext cx="2438" cy="5574"/>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49506">
                                            <p:txEl>
                                              <p:charRg st="4294967295" end="4294967295"/>
                                            </p:txEl>
                                          </p:spTgt>
                                        </p:tgtEl>
                                        <p:attrNameLst>
                                          <p:attrName>style.visibility</p:attrName>
                                        </p:attrNameLst>
                                      </p:cBhvr>
                                    </p:set>
                                    <p:animEffect transition="in" filter="barn(outVertical)">
                                      <p:cBhvr>
                                        <p:cTn id="7" dur="500"/>
                                        <p:tgtEl>
                                          <p:spTgt spid="149506">
                                            <p:txEl>
                                              <p:charRg st="4294967295" end="4294967295"/>
                                            </p:txEl>
                                          </p:spTgt>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49507"/>
                                        </p:tgtEl>
                                        <p:attrNameLst>
                                          <p:attrName>style.visibility</p:attrName>
                                        </p:attrNameLst>
                                      </p:cBhvr>
                                    </p:set>
                                    <p:animEffect transition="in" filter="box(in)">
                                      <p:cBhvr>
                                        <p:cTn id="11"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animBg="1" advAuto="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bg>
      <p:bgPr>
        <a:solidFill>
          <a:srgbClr val="5A9BE2"/>
        </a:solidFill>
        <a:effectLst/>
      </p:bgPr>
    </p:bg>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50530" name="矩形 150529"/>
          <p:cNvSpPr/>
          <p:nvPr/>
        </p:nvSpPr>
        <p:spPr>
          <a:xfrm>
            <a:off x="2133600" y="228600"/>
            <a:ext cx="6106160" cy="583565"/>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5</a:t>
            </a:r>
            <a:r>
              <a:rPr lang="en-US" altLang="zh-CN" dirty="0">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常用集成门电路</a:t>
            </a:r>
            <a:r>
              <a:rPr lang="en-US" altLang="zh-CN" dirty="0">
                <a:latin typeface="黑体" panose="02010609060101010101" pitchFamily="2" charset="-122"/>
                <a:ea typeface="黑体" panose="02010609060101010101" pitchFamily="2" charset="-122"/>
              </a:rPr>
              <a:t>(</a:t>
            </a:r>
            <a:r>
              <a:rPr lang="en-US" altLang="zh-CN" b="1">
                <a:latin typeface="Times New Roman" panose="02020603050405020304" pitchFamily="18" charset="0"/>
                <a:ea typeface="黑体" panose="02010609060101010101" pitchFamily="2" charset="-122"/>
              </a:rPr>
              <a:t>CMOS</a:t>
            </a:r>
            <a:r>
              <a:rPr lang="zh-CN" altLang="en-US" dirty="0">
                <a:latin typeface="黑体" panose="02010609060101010101" pitchFamily="2" charset="-122"/>
                <a:ea typeface="黑体" panose="02010609060101010101" pitchFamily="2" charset="-122"/>
              </a:rPr>
              <a:t>系列）</a:t>
            </a:r>
            <a:r>
              <a:rPr lang="zh-CN" altLang="en-US" sz="3200" dirty="0">
                <a:latin typeface="黑体" panose="02010609060101010101" pitchFamily="2" charset="-122"/>
                <a:ea typeface="黑体" panose="02010609060101010101" pitchFamily="2" charset="-122"/>
              </a:rPr>
              <a:t> </a:t>
            </a:r>
            <a:endParaRPr lang="zh-CN" altLang="en-US" sz="3200" dirty="0">
              <a:latin typeface="黑体" panose="02010609060101010101" pitchFamily="2" charset="-122"/>
              <a:ea typeface="黑体" panose="02010609060101010101" pitchFamily="2" charset="-122"/>
            </a:endParaRPr>
          </a:p>
        </p:txBody>
      </p:sp>
      <p:grpSp>
        <p:nvGrpSpPr>
          <p:cNvPr id="4" name="组合 3"/>
          <p:cNvGrpSpPr/>
          <p:nvPr/>
        </p:nvGrpSpPr>
        <p:grpSpPr>
          <a:xfrm>
            <a:off x="609600" y="838200"/>
            <a:ext cx="7848600" cy="5486400"/>
            <a:chOff x="-3" y="-3"/>
            <a:chExt cx="2609" cy="5123"/>
          </a:xfrm>
        </p:grpSpPr>
        <p:grpSp>
          <p:nvGrpSpPr>
            <p:cNvPr id="5" name="组合 4"/>
            <p:cNvGrpSpPr/>
            <p:nvPr/>
          </p:nvGrpSpPr>
          <p:grpSpPr>
            <a:xfrm>
              <a:off x="0" y="0"/>
              <a:ext cx="2603" cy="5117"/>
              <a:chOff x="0" y="0"/>
              <a:chExt cx="2603" cy="5117"/>
            </a:xfrm>
          </p:grpSpPr>
          <p:grpSp>
            <p:nvGrpSpPr>
              <p:cNvPr id="6" name="组合 5"/>
              <p:cNvGrpSpPr/>
              <p:nvPr/>
            </p:nvGrpSpPr>
            <p:grpSpPr>
              <a:xfrm>
                <a:off x="0" y="0"/>
                <a:ext cx="918" cy="384"/>
                <a:chOff x="0" y="0"/>
                <a:chExt cx="918" cy="384"/>
              </a:xfrm>
            </p:grpSpPr>
            <p:sp>
              <p:nvSpPr>
                <p:cNvPr id="7" name="矩形 6"/>
                <p:cNvSpPr/>
                <p:nvPr>
                  <p:custDataLst>
                    <p:tags r:id="rId1"/>
                  </p:custDataLst>
                </p:nvPr>
              </p:nvSpPr>
              <p:spPr>
                <a:xfrm>
                  <a:off x="0" y="0"/>
                  <a:ext cx="918" cy="384"/>
                </a:xfrm>
                <a:prstGeom prst="rect">
                  <a:avLst/>
                </a:prstGeom>
                <a:solidFill>
                  <a:srgbClr val="FFF0B1"/>
                </a:solidFill>
                <a:ln w="9525">
                  <a:noFill/>
                </a:ln>
              </p:spPr>
              <p:txBody>
                <a:bodyPr/>
                <a:p>
                  <a:endParaRPr lang="zh-CN" altLang="en-US"/>
                </a:p>
              </p:txBody>
            </p:sp>
            <p:grpSp>
              <p:nvGrpSpPr>
                <p:cNvPr id="8" name="组合 7"/>
                <p:cNvGrpSpPr/>
                <p:nvPr/>
              </p:nvGrpSpPr>
              <p:grpSpPr>
                <a:xfrm>
                  <a:off x="0" y="0"/>
                  <a:ext cx="918" cy="384"/>
                  <a:chOff x="0" y="0"/>
                  <a:chExt cx="918" cy="384"/>
                </a:xfrm>
              </p:grpSpPr>
              <p:sp>
                <p:nvSpPr>
                  <p:cNvPr id="9" name="矩形 8"/>
                  <p:cNvSpPr/>
                  <p:nvPr>
                    <p:custDataLst>
                      <p:tags r:id="rId2"/>
                    </p:custDataLst>
                  </p:nvPr>
                </p:nvSpPr>
                <p:spPr>
                  <a:xfrm>
                    <a:off x="43" y="0"/>
                    <a:ext cx="832" cy="384"/>
                  </a:xfrm>
                  <a:prstGeom prst="rect">
                    <a:avLst/>
                  </a:prstGeom>
                  <a:solidFill>
                    <a:srgbClr val="FFF0B1"/>
                  </a:solidFill>
                  <a:ln w="9525">
                    <a:noFill/>
                  </a:ln>
                </p:spPr>
                <p:txBody>
                  <a:bodyPr/>
                  <a:p>
                    <a:pPr algn="ctr"/>
                    <a:r>
                      <a:rPr lang="zh-CN" altLang="en-US" sz="2000" dirty="0">
                        <a:solidFill>
                          <a:schemeClr val="bg2"/>
                        </a:solidFill>
                        <a:latin typeface="Times New Roman" panose="02020603050405020304" pitchFamily="18" charset="0"/>
                        <a:ea typeface="黑体" panose="02010609060101010101" pitchFamily="2" charset="-122"/>
                      </a:rPr>
                      <a:t>型  号</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0" name="矩形 9"/>
                  <p:cNvSpPr/>
                  <p:nvPr>
                    <p:custDataLst>
                      <p:tags r:id="rId3"/>
                    </p:custDataLst>
                  </p:nvPr>
                </p:nvSpPr>
                <p:spPr>
                  <a:xfrm>
                    <a:off x="0" y="0"/>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1" name="组合 10"/>
              <p:cNvGrpSpPr/>
              <p:nvPr/>
            </p:nvGrpSpPr>
            <p:grpSpPr>
              <a:xfrm>
                <a:off x="918" y="0"/>
                <a:ext cx="923" cy="384"/>
                <a:chOff x="918" y="0"/>
                <a:chExt cx="923" cy="384"/>
              </a:xfrm>
            </p:grpSpPr>
            <p:sp>
              <p:nvSpPr>
                <p:cNvPr id="12" name="矩形 11"/>
                <p:cNvSpPr/>
                <p:nvPr>
                  <p:custDataLst>
                    <p:tags r:id="rId4"/>
                  </p:custDataLst>
                </p:nvPr>
              </p:nvSpPr>
              <p:spPr>
                <a:xfrm>
                  <a:off x="918" y="0"/>
                  <a:ext cx="923" cy="384"/>
                </a:xfrm>
                <a:prstGeom prst="rect">
                  <a:avLst/>
                </a:prstGeom>
                <a:solidFill>
                  <a:srgbClr val="FFF0B1"/>
                </a:solidFill>
                <a:ln w="9525">
                  <a:noFill/>
                </a:ln>
              </p:spPr>
              <p:txBody>
                <a:bodyPr/>
                <a:p>
                  <a:endParaRPr lang="zh-CN" altLang="en-US"/>
                </a:p>
              </p:txBody>
            </p:sp>
            <p:grpSp>
              <p:nvGrpSpPr>
                <p:cNvPr id="13" name="组合 12"/>
                <p:cNvGrpSpPr/>
                <p:nvPr/>
              </p:nvGrpSpPr>
              <p:grpSpPr>
                <a:xfrm>
                  <a:off x="918" y="0"/>
                  <a:ext cx="923" cy="384"/>
                  <a:chOff x="918" y="0"/>
                  <a:chExt cx="923" cy="384"/>
                </a:xfrm>
              </p:grpSpPr>
              <p:sp>
                <p:nvSpPr>
                  <p:cNvPr id="14" name="矩形 13"/>
                  <p:cNvSpPr/>
                  <p:nvPr>
                    <p:custDataLst>
                      <p:tags r:id="rId5"/>
                    </p:custDataLst>
                  </p:nvPr>
                </p:nvSpPr>
                <p:spPr>
                  <a:xfrm>
                    <a:off x="961" y="0"/>
                    <a:ext cx="837" cy="384"/>
                  </a:xfrm>
                  <a:prstGeom prst="rect">
                    <a:avLst/>
                  </a:prstGeom>
                  <a:solidFill>
                    <a:srgbClr val="FFF0B1"/>
                  </a:solidFill>
                  <a:ln w="9525">
                    <a:noFill/>
                  </a:ln>
                </p:spPr>
                <p:txBody>
                  <a:bodyPr/>
                  <a:p>
                    <a:pPr algn="ctr"/>
                    <a:r>
                      <a:rPr lang="zh-CN" altLang="en-US" sz="2000" dirty="0">
                        <a:solidFill>
                          <a:schemeClr val="bg2"/>
                        </a:solidFill>
                        <a:latin typeface="Times New Roman" panose="02020603050405020304" pitchFamily="18" charset="0"/>
                        <a:ea typeface="黑体" panose="02010609060101010101" pitchFamily="2" charset="-122"/>
                      </a:rPr>
                      <a:t>名   称</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5" name="矩形 14"/>
                  <p:cNvSpPr/>
                  <p:nvPr>
                    <p:custDataLst>
                      <p:tags r:id="rId6"/>
                    </p:custDataLst>
                  </p:nvPr>
                </p:nvSpPr>
                <p:spPr>
                  <a:xfrm>
                    <a:off x="918" y="0"/>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6" name="组合 15"/>
              <p:cNvGrpSpPr/>
              <p:nvPr/>
            </p:nvGrpSpPr>
            <p:grpSpPr>
              <a:xfrm>
                <a:off x="1841" y="0"/>
                <a:ext cx="762" cy="384"/>
                <a:chOff x="1841" y="0"/>
                <a:chExt cx="762" cy="384"/>
              </a:xfrm>
            </p:grpSpPr>
            <p:sp>
              <p:nvSpPr>
                <p:cNvPr id="17" name="矩形 16"/>
                <p:cNvSpPr/>
                <p:nvPr>
                  <p:custDataLst>
                    <p:tags r:id="rId7"/>
                  </p:custDataLst>
                </p:nvPr>
              </p:nvSpPr>
              <p:spPr>
                <a:xfrm>
                  <a:off x="1841" y="0"/>
                  <a:ext cx="762" cy="384"/>
                </a:xfrm>
                <a:prstGeom prst="rect">
                  <a:avLst/>
                </a:prstGeom>
                <a:solidFill>
                  <a:srgbClr val="FFF0B1"/>
                </a:solidFill>
                <a:ln w="9525">
                  <a:noFill/>
                </a:ln>
              </p:spPr>
              <p:txBody>
                <a:bodyPr/>
                <a:p>
                  <a:endParaRPr lang="zh-CN" altLang="en-US"/>
                </a:p>
              </p:txBody>
            </p:sp>
            <p:grpSp>
              <p:nvGrpSpPr>
                <p:cNvPr id="18" name="组合 17"/>
                <p:cNvGrpSpPr/>
                <p:nvPr/>
              </p:nvGrpSpPr>
              <p:grpSpPr>
                <a:xfrm>
                  <a:off x="1841" y="0"/>
                  <a:ext cx="762" cy="384"/>
                  <a:chOff x="1841" y="0"/>
                  <a:chExt cx="762" cy="384"/>
                </a:xfrm>
              </p:grpSpPr>
              <p:sp>
                <p:nvSpPr>
                  <p:cNvPr id="19" name="矩形 18"/>
                  <p:cNvSpPr/>
                  <p:nvPr>
                    <p:custDataLst>
                      <p:tags r:id="rId8"/>
                    </p:custDataLst>
                  </p:nvPr>
                </p:nvSpPr>
                <p:spPr>
                  <a:xfrm>
                    <a:off x="1884" y="0"/>
                    <a:ext cx="676" cy="384"/>
                  </a:xfrm>
                  <a:prstGeom prst="rect">
                    <a:avLst/>
                  </a:prstGeom>
                  <a:solidFill>
                    <a:srgbClr val="FFF0B1"/>
                  </a:solidFill>
                  <a:ln w="9525">
                    <a:noFill/>
                  </a:ln>
                </p:spPr>
                <p:txBody>
                  <a:bodyPr/>
                  <a:p>
                    <a:pPr algn="ctr"/>
                    <a:r>
                      <a:rPr lang="zh-CN" altLang="en-US" sz="2000" dirty="0">
                        <a:solidFill>
                          <a:schemeClr val="bg2"/>
                        </a:solidFill>
                        <a:latin typeface="Times New Roman" panose="02020603050405020304" pitchFamily="18" charset="0"/>
                        <a:ea typeface="黑体" panose="02010609060101010101" pitchFamily="2" charset="-122"/>
                      </a:rPr>
                      <a:t>主 要 功 能</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20" name="矩形 19"/>
                  <p:cNvSpPr/>
                  <p:nvPr>
                    <p:custDataLst>
                      <p:tags r:id="rId9"/>
                    </p:custDataLst>
                  </p:nvPr>
                </p:nvSpPr>
                <p:spPr>
                  <a:xfrm>
                    <a:off x="1841" y="0"/>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21" name="组合 20"/>
              <p:cNvGrpSpPr/>
              <p:nvPr/>
            </p:nvGrpSpPr>
            <p:grpSpPr>
              <a:xfrm>
                <a:off x="0" y="384"/>
                <a:ext cx="918" cy="509"/>
                <a:chOff x="0" y="384"/>
                <a:chExt cx="918" cy="509"/>
              </a:xfrm>
            </p:grpSpPr>
            <p:sp>
              <p:nvSpPr>
                <p:cNvPr id="22" name="矩形 21"/>
                <p:cNvSpPr/>
                <p:nvPr>
                  <p:custDataLst>
                    <p:tags r:id="rId10"/>
                  </p:custDataLst>
                </p:nvPr>
              </p:nvSpPr>
              <p:spPr>
                <a:xfrm>
                  <a:off x="0" y="384"/>
                  <a:ext cx="918" cy="509"/>
                </a:xfrm>
                <a:prstGeom prst="rect">
                  <a:avLst/>
                </a:prstGeom>
                <a:solidFill>
                  <a:srgbClr val="FFF6D1"/>
                </a:solidFill>
                <a:ln w="9525">
                  <a:noFill/>
                </a:ln>
              </p:spPr>
              <p:txBody>
                <a:bodyPr/>
                <a:p>
                  <a:endParaRPr lang="zh-CN" altLang="en-US"/>
                </a:p>
              </p:txBody>
            </p:sp>
            <p:grpSp>
              <p:nvGrpSpPr>
                <p:cNvPr id="23" name="组合 22"/>
                <p:cNvGrpSpPr/>
                <p:nvPr/>
              </p:nvGrpSpPr>
              <p:grpSpPr>
                <a:xfrm>
                  <a:off x="0" y="384"/>
                  <a:ext cx="918" cy="509"/>
                  <a:chOff x="0" y="384"/>
                  <a:chExt cx="918" cy="509"/>
                </a:xfrm>
              </p:grpSpPr>
              <p:sp>
                <p:nvSpPr>
                  <p:cNvPr id="24" name="矩形 23"/>
                  <p:cNvSpPr/>
                  <p:nvPr>
                    <p:custDataLst>
                      <p:tags r:id="rId11"/>
                    </p:custDataLst>
                  </p:nvPr>
                </p:nvSpPr>
                <p:spPr>
                  <a:xfrm>
                    <a:off x="43" y="384"/>
                    <a:ext cx="832" cy="509"/>
                  </a:xfrm>
                  <a:prstGeom prst="rect">
                    <a:avLst/>
                  </a:prstGeom>
                  <a:solidFill>
                    <a:srgbClr val="FFF6D1"/>
                  </a:solidFill>
                  <a:ln w="9525">
                    <a:noFill/>
                  </a:ln>
                </p:spPr>
                <p:txBody>
                  <a:bodyPr bIns="0"/>
                  <a:p>
                    <a:pPr algn="just"/>
                    <a:r>
                      <a:rPr lang="en-US" altLang="zh-CN" sz="2000" b="1">
                        <a:solidFill>
                          <a:schemeClr val="bg2"/>
                        </a:solidFill>
                        <a:latin typeface="Times New Roman" panose="02020603050405020304" pitchFamily="18" charset="0"/>
                        <a:ea typeface="黑体" panose="02010609060101010101" pitchFamily="2" charset="-122"/>
                      </a:rPr>
                      <a:t>CC4001</a:t>
                    </a:r>
                    <a:endParaRPr lang="en-US" altLang="zh-CN" sz="2000">
                      <a:solidFill>
                        <a:schemeClr val="bg2"/>
                      </a:solidFill>
                      <a:latin typeface="Times New Roman" panose="02020603050405020304" pitchFamily="18" charset="0"/>
                    </a:endParaRPr>
                  </a:p>
                </p:txBody>
              </p:sp>
              <p:sp>
                <p:nvSpPr>
                  <p:cNvPr id="25" name="矩形 24"/>
                  <p:cNvSpPr/>
                  <p:nvPr>
                    <p:custDataLst>
                      <p:tags r:id="rId12"/>
                    </p:custDataLst>
                  </p:nvPr>
                </p:nvSpPr>
                <p:spPr>
                  <a:xfrm>
                    <a:off x="0" y="384"/>
                    <a:ext cx="918" cy="509"/>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26" name="组合 25"/>
              <p:cNvGrpSpPr/>
              <p:nvPr/>
            </p:nvGrpSpPr>
            <p:grpSpPr>
              <a:xfrm>
                <a:off x="918" y="384"/>
                <a:ext cx="923" cy="509"/>
                <a:chOff x="918" y="384"/>
                <a:chExt cx="923" cy="509"/>
              </a:xfrm>
            </p:grpSpPr>
            <p:sp>
              <p:nvSpPr>
                <p:cNvPr id="27" name="矩形 26"/>
                <p:cNvSpPr/>
                <p:nvPr>
                  <p:custDataLst>
                    <p:tags r:id="rId13"/>
                  </p:custDataLst>
                </p:nvPr>
              </p:nvSpPr>
              <p:spPr>
                <a:xfrm>
                  <a:off x="918" y="384"/>
                  <a:ext cx="923" cy="509"/>
                </a:xfrm>
                <a:prstGeom prst="rect">
                  <a:avLst/>
                </a:prstGeom>
                <a:solidFill>
                  <a:srgbClr val="FFF6D1"/>
                </a:solidFill>
                <a:ln w="9525">
                  <a:noFill/>
                </a:ln>
              </p:spPr>
              <p:txBody>
                <a:bodyPr/>
                <a:p>
                  <a:endParaRPr lang="zh-CN" altLang="en-US"/>
                </a:p>
              </p:txBody>
            </p:sp>
            <p:grpSp>
              <p:nvGrpSpPr>
                <p:cNvPr id="28" name="组合 27"/>
                <p:cNvGrpSpPr/>
                <p:nvPr/>
              </p:nvGrpSpPr>
              <p:grpSpPr>
                <a:xfrm>
                  <a:off x="918" y="384"/>
                  <a:ext cx="923" cy="509"/>
                  <a:chOff x="918" y="384"/>
                  <a:chExt cx="923" cy="509"/>
                </a:xfrm>
              </p:grpSpPr>
              <p:sp>
                <p:nvSpPr>
                  <p:cNvPr id="29" name="矩形 28"/>
                  <p:cNvSpPr/>
                  <p:nvPr>
                    <p:custDataLst>
                      <p:tags r:id="rId14"/>
                    </p:custDataLst>
                  </p:nvPr>
                </p:nvSpPr>
                <p:spPr>
                  <a:xfrm>
                    <a:off x="961" y="384"/>
                    <a:ext cx="837" cy="509"/>
                  </a:xfrm>
                  <a:prstGeom prst="rect">
                    <a:avLst/>
                  </a:prstGeom>
                  <a:solidFill>
                    <a:srgbClr val="FFF6D1"/>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a:t>
                    </a:r>
                    <a:r>
                      <a:rPr lang="en-US" altLang="zh-CN" sz="2000" b="1" dirty="0">
                        <a:solidFill>
                          <a:schemeClr val="bg2"/>
                        </a:solidFill>
                        <a:latin typeface="Times New Roman" panose="02020603050405020304" pitchFamily="18" charset="0"/>
                        <a:ea typeface="黑体" panose="02010609060101010101" pitchFamily="2" charset="-122"/>
                      </a:rPr>
                      <a:t>2</a:t>
                    </a:r>
                    <a:r>
                      <a:rPr lang="zh-CN" altLang="en-US" sz="2000" dirty="0">
                        <a:solidFill>
                          <a:schemeClr val="bg2"/>
                        </a:solidFill>
                        <a:latin typeface="Times New Roman" panose="02020603050405020304" pitchFamily="18" charset="0"/>
                        <a:ea typeface="黑体" panose="02010609060101010101" pitchFamily="2" charset="-122"/>
                      </a:rPr>
                      <a:t>输入或非门</a:t>
                    </a:r>
                    <a:endParaRPr lang="zh-CN" altLang="en-US" sz="2000" dirty="0">
                      <a:solidFill>
                        <a:schemeClr val="bg2"/>
                      </a:solidFill>
                      <a:latin typeface="Times New Roman" panose="02020603050405020304" pitchFamily="18" charset="0"/>
                    </a:endParaRPr>
                  </a:p>
                </p:txBody>
              </p:sp>
              <p:sp>
                <p:nvSpPr>
                  <p:cNvPr id="30" name="矩形 29"/>
                  <p:cNvSpPr/>
                  <p:nvPr>
                    <p:custDataLst>
                      <p:tags r:id="rId15"/>
                    </p:custDataLst>
                  </p:nvPr>
                </p:nvSpPr>
                <p:spPr>
                  <a:xfrm>
                    <a:off x="918" y="384"/>
                    <a:ext cx="923" cy="509"/>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1" name="组合 30"/>
              <p:cNvGrpSpPr/>
              <p:nvPr/>
            </p:nvGrpSpPr>
            <p:grpSpPr>
              <a:xfrm>
                <a:off x="1841" y="384"/>
                <a:ext cx="762" cy="509"/>
                <a:chOff x="1841" y="384"/>
                <a:chExt cx="762" cy="509"/>
              </a:xfrm>
            </p:grpSpPr>
            <p:sp>
              <p:nvSpPr>
                <p:cNvPr id="32" name="矩形 31"/>
                <p:cNvSpPr/>
                <p:nvPr>
                  <p:custDataLst>
                    <p:tags r:id="rId16"/>
                  </p:custDataLst>
                </p:nvPr>
              </p:nvSpPr>
              <p:spPr>
                <a:xfrm>
                  <a:off x="1841" y="384"/>
                  <a:ext cx="762" cy="509"/>
                </a:xfrm>
                <a:prstGeom prst="rect">
                  <a:avLst/>
                </a:prstGeom>
                <a:solidFill>
                  <a:srgbClr val="FFF6D1"/>
                </a:solidFill>
                <a:ln w="9525">
                  <a:noFill/>
                </a:ln>
              </p:spPr>
              <p:txBody>
                <a:bodyPr/>
                <a:p>
                  <a:endParaRPr lang="zh-CN" altLang="en-US"/>
                </a:p>
              </p:txBody>
            </p:sp>
            <p:grpSp>
              <p:nvGrpSpPr>
                <p:cNvPr id="33" name="组合 32"/>
                <p:cNvGrpSpPr/>
                <p:nvPr/>
              </p:nvGrpSpPr>
              <p:grpSpPr>
                <a:xfrm>
                  <a:off x="1841" y="384"/>
                  <a:ext cx="762" cy="509"/>
                  <a:chOff x="1841" y="384"/>
                  <a:chExt cx="762" cy="509"/>
                </a:xfrm>
              </p:grpSpPr>
              <p:sp>
                <p:nvSpPr>
                  <p:cNvPr id="34" name="矩形 33"/>
                  <p:cNvSpPr/>
                  <p:nvPr>
                    <p:custDataLst>
                      <p:tags r:id="rId17"/>
                    </p:custDataLst>
                  </p:nvPr>
                </p:nvSpPr>
                <p:spPr>
                  <a:xfrm>
                    <a:off x="1884" y="384"/>
                    <a:ext cx="676" cy="509"/>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p:txBody>
              </p:sp>
              <p:sp>
                <p:nvSpPr>
                  <p:cNvPr id="35" name="矩形 34"/>
                  <p:cNvSpPr/>
                  <p:nvPr>
                    <p:custDataLst>
                      <p:tags r:id="rId18"/>
                    </p:custDataLst>
                  </p:nvPr>
                </p:nvSpPr>
                <p:spPr>
                  <a:xfrm>
                    <a:off x="1841" y="384"/>
                    <a:ext cx="762" cy="509"/>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6" name="组合 35"/>
              <p:cNvGrpSpPr/>
              <p:nvPr/>
            </p:nvGrpSpPr>
            <p:grpSpPr>
              <a:xfrm>
                <a:off x="0" y="893"/>
                <a:ext cx="918" cy="384"/>
                <a:chOff x="0" y="893"/>
                <a:chExt cx="918" cy="384"/>
              </a:xfrm>
            </p:grpSpPr>
            <p:sp>
              <p:nvSpPr>
                <p:cNvPr id="37" name="矩形 36"/>
                <p:cNvSpPr/>
                <p:nvPr>
                  <p:custDataLst>
                    <p:tags r:id="rId19"/>
                  </p:custDataLst>
                </p:nvPr>
              </p:nvSpPr>
              <p:spPr>
                <a:xfrm>
                  <a:off x="0" y="893"/>
                  <a:ext cx="918" cy="384"/>
                </a:xfrm>
                <a:prstGeom prst="rect">
                  <a:avLst/>
                </a:prstGeom>
                <a:solidFill>
                  <a:srgbClr val="FFF2B9"/>
                </a:solidFill>
                <a:ln w="9525">
                  <a:noFill/>
                </a:ln>
              </p:spPr>
              <p:txBody>
                <a:bodyPr/>
                <a:p>
                  <a:endParaRPr lang="zh-CN" altLang="en-US"/>
                </a:p>
              </p:txBody>
            </p:sp>
            <p:grpSp>
              <p:nvGrpSpPr>
                <p:cNvPr id="38" name="组合 37"/>
                <p:cNvGrpSpPr/>
                <p:nvPr/>
              </p:nvGrpSpPr>
              <p:grpSpPr>
                <a:xfrm>
                  <a:off x="0" y="893"/>
                  <a:ext cx="918" cy="384"/>
                  <a:chOff x="0" y="893"/>
                  <a:chExt cx="918" cy="384"/>
                </a:xfrm>
              </p:grpSpPr>
              <p:sp>
                <p:nvSpPr>
                  <p:cNvPr id="39" name="矩形 38"/>
                  <p:cNvSpPr/>
                  <p:nvPr>
                    <p:custDataLst>
                      <p:tags r:id="rId20"/>
                    </p:custDataLst>
                  </p:nvPr>
                </p:nvSpPr>
                <p:spPr>
                  <a:xfrm>
                    <a:off x="43" y="893"/>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CC4011</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40" name="矩形 39"/>
                  <p:cNvSpPr/>
                  <p:nvPr>
                    <p:custDataLst>
                      <p:tags r:id="rId21"/>
                    </p:custDataLst>
                  </p:nvPr>
                </p:nvSpPr>
                <p:spPr>
                  <a:xfrm>
                    <a:off x="0" y="893"/>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 name="组合 40"/>
              <p:cNvGrpSpPr/>
              <p:nvPr/>
            </p:nvGrpSpPr>
            <p:grpSpPr>
              <a:xfrm>
                <a:off x="918" y="893"/>
                <a:ext cx="923" cy="384"/>
                <a:chOff x="918" y="893"/>
                <a:chExt cx="923" cy="384"/>
              </a:xfrm>
            </p:grpSpPr>
            <p:sp>
              <p:nvSpPr>
                <p:cNvPr id="42" name="矩形 41"/>
                <p:cNvSpPr/>
                <p:nvPr>
                  <p:custDataLst>
                    <p:tags r:id="rId22"/>
                  </p:custDataLst>
                </p:nvPr>
              </p:nvSpPr>
              <p:spPr>
                <a:xfrm>
                  <a:off x="918" y="893"/>
                  <a:ext cx="923" cy="384"/>
                </a:xfrm>
                <a:prstGeom prst="rect">
                  <a:avLst/>
                </a:prstGeom>
                <a:solidFill>
                  <a:srgbClr val="FFF2B9"/>
                </a:solidFill>
                <a:ln w="9525">
                  <a:noFill/>
                </a:ln>
              </p:spPr>
              <p:txBody>
                <a:bodyPr/>
                <a:p>
                  <a:endParaRPr lang="zh-CN" altLang="en-US"/>
                </a:p>
              </p:txBody>
            </p:sp>
            <p:grpSp>
              <p:nvGrpSpPr>
                <p:cNvPr id="43" name="组合 42"/>
                <p:cNvGrpSpPr/>
                <p:nvPr/>
              </p:nvGrpSpPr>
              <p:grpSpPr>
                <a:xfrm>
                  <a:off x="918" y="893"/>
                  <a:ext cx="923" cy="384"/>
                  <a:chOff x="918" y="893"/>
                  <a:chExt cx="923" cy="384"/>
                </a:xfrm>
              </p:grpSpPr>
              <p:sp>
                <p:nvSpPr>
                  <p:cNvPr id="44" name="矩形 43"/>
                  <p:cNvSpPr/>
                  <p:nvPr>
                    <p:custDataLst>
                      <p:tags r:id="rId23"/>
                    </p:custDataLst>
                  </p:nvPr>
                </p:nvSpPr>
                <p:spPr>
                  <a:xfrm>
                    <a:off x="961" y="893"/>
                    <a:ext cx="837"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a:t>
                    </a:r>
                    <a:r>
                      <a:rPr lang="en-US" altLang="zh-CN" sz="2000" b="1" dirty="0">
                        <a:solidFill>
                          <a:schemeClr val="bg2"/>
                        </a:solidFill>
                        <a:latin typeface="Times New Roman" panose="02020603050405020304" pitchFamily="18" charset="0"/>
                        <a:ea typeface="黑体" panose="02010609060101010101" pitchFamily="2" charset="-122"/>
                      </a:rPr>
                      <a:t>2</a:t>
                    </a:r>
                    <a:r>
                      <a:rPr lang="zh-CN" altLang="en-US" sz="2000" dirty="0">
                        <a:solidFill>
                          <a:schemeClr val="bg2"/>
                        </a:solidFill>
                        <a:latin typeface="Times New Roman" panose="02020603050405020304" pitchFamily="18" charset="0"/>
                        <a:ea typeface="黑体" panose="02010609060101010101" pitchFamily="2" charset="-122"/>
                      </a:rPr>
                      <a:t>输入与非门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45" name="矩形 44"/>
                  <p:cNvSpPr/>
                  <p:nvPr>
                    <p:custDataLst>
                      <p:tags r:id="rId24"/>
                    </p:custDataLst>
                  </p:nvPr>
                </p:nvSpPr>
                <p:spPr>
                  <a:xfrm>
                    <a:off x="918" y="893"/>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6" name="组合 45"/>
              <p:cNvGrpSpPr/>
              <p:nvPr/>
            </p:nvGrpSpPr>
            <p:grpSpPr>
              <a:xfrm>
                <a:off x="1841" y="893"/>
                <a:ext cx="762" cy="384"/>
                <a:chOff x="1841" y="893"/>
                <a:chExt cx="762" cy="384"/>
              </a:xfrm>
            </p:grpSpPr>
            <p:sp>
              <p:nvSpPr>
                <p:cNvPr id="47" name="矩形 46"/>
                <p:cNvSpPr/>
                <p:nvPr>
                  <p:custDataLst>
                    <p:tags r:id="rId25"/>
                  </p:custDataLst>
                </p:nvPr>
              </p:nvSpPr>
              <p:spPr>
                <a:xfrm>
                  <a:off x="1841" y="893"/>
                  <a:ext cx="762" cy="384"/>
                </a:xfrm>
                <a:prstGeom prst="rect">
                  <a:avLst/>
                </a:prstGeom>
                <a:solidFill>
                  <a:srgbClr val="FFF2B9"/>
                </a:solidFill>
                <a:ln w="9525">
                  <a:noFill/>
                </a:ln>
              </p:spPr>
              <p:txBody>
                <a:bodyPr/>
                <a:p>
                  <a:endParaRPr lang="zh-CN" altLang="en-US"/>
                </a:p>
              </p:txBody>
            </p:sp>
            <p:grpSp>
              <p:nvGrpSpPr>
                <p:cNvPr id="48" name="组合 47"/>
                <p:cNvGrpSpPr/>
                <p:nvPr/>
              </p:nvGrpSpPr>
              <p:grpSpPr>
                <a:xfrm>
                  <a:off x="1841" y="893"/>
                  <a:ext cx="762" cy="384"/>
                  <a:chOff x="1841" y="893"/>
                  <a:chExt cx="762" cy="384"/>
                </a:xfrm>
              </p:grpSpPr>
              <p:sp>
                <p:nvSpPr>
                  <p:cNvPr id="49" name="矩形 48"/>
                  <p:cNvSpPr/>
                  <p:nvPr>
                    <p:custDataLst>
                      <p:tags r:id="rId26"/>
                    </p:custDataLst>
                  </p:nvPr>
                </p:nvSpPr>
                <p:spPr>
                  <a:xfrm>
                    <a:off x="1884" y="893"/>
                    <a:ext cx="676" cy="384"/>
                  </a:xfrm>
                  <a:prstGeom prst="rect">
                    <a:avLst/>
                  </a:prstGeom>
                  <a:solidFill>
                    <a:srgbClr val="FFF2B9"/>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50" name="矩形 49"/>
                  <p:cNvSpPr/>
                  <p:nvPr>
                    <p:custDataLst>
                      <p:tags r:id="rId27"/>
                    </p:custDataLst>
                  </p:nvPr>
                </p:nvSpPr>
                <p:spPr>
                  <a:xfrm>
                    <a:off x="1841" y="893"/>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51" name="组合 50"/>
              <p:cNvGrpSpPr/>
              <p:nvPr/>
            </p:nvGrpSpPr>
            <p:grpSpPr>
              <a:xfrm>
                <a:off x="0" y="1277"/>
                <a:ext cx="918" cy="384"/>
                <a:chOff x="0" y="1277"/>
                <a:chExt cx="918" cy="384"/>
              </a:xfrm>
            </p:grpSpPr>
            <p:sp>
              <p:nvSpPr>
                <p:cNvPr id="52" name="矩形 51"/>
                <p:cNvSpPr/>
                <p:nvPr>
                  <p:custDataLst>
                    <p:tags r:id="rId28"/>
                  </p:custDataLst>
                </p:nvPr>
              </p:nvSpPr>
              <p:spPr>
                <a:xfrm>
                  <a:off x="0" y="1277"/>
                  <a:ext cx="918" cy="384"/>
                </a:xfrm>
                <a:prstGeom prst="rect">
                  <a:avLst/>
                </a:prstGeom>
                <a:solidFill>
                  <a:srgbClr val="FFF6D1"/>
                </a:solidFill>
                <a:ln w="9525">
                  <a:noFill/>
                </a:ln>
              </p:spPr>
              <p:txBody>
                <a:bodyPr/>
                <a:p>
                  <a:endParaRPr lang="zh-CN" altLang="en-US"/>
                </a:p>
              </p:txBody>
            </p:sp>
            <p:grpSp>
              <p:nvGrpSpPr>
                <p:cNvPr id="53" name="组合 52"/>
                <p:cNvGrpSpPr/>
                <p:nvPr/>
              </p:nvGrpSpPr>
              <p:grpSpPr>
                <a:xfrm>
                  <a:off x="0" y="1277"/>
                  <a:ext cx="918" cy="384"/>
                  <a:chOff x="0" y="1277"/>
                  <a:chExt cx="918" cy="384"/>
                </a:xfrm>
              </p:grpSpPr>
              <p:sp>
                <p:nvSpPr>
                  <p:cNvPr id="54" name="矩形 53"/>
                  <p:cNvSpPr/>
                  <p:nvPr>
                    <p:custDataLst>
                      <p:tags r:id="rId29"/>
                    </p:custDataLst>
                  </p:nvPr>
                </p:nvSpPr>
                <p:spPr>
                  <a:xfrm>
                    <a:off x="43" y="1277"/>
                    <a:ext cx="832" cy="384"/>
                  </a:xfrm>
                  <a:prstGeom prst="rect">
                    <a:avLst/>
                  </a:prstGeom>
                  <a:solidFill>
                    <a:srgbClr val="FFF6D1"/>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CC4030</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55" name="矩形 54"/>
                  <p:cNvSpPr/>
                  <p:nvPr>
                    <p:custDataLst>
                      <p:tags r:id="rId30"/>
                    </p:custDataLst>
                  </p:nvPr>
                </p:nvSpPr>
                <p:spPr>
                  <a:xfrm>
                    <a:off x="0" y="1277"/>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56" name="组合 55"/>
              <p:cNvGrpSpPr/>
              <p:nvPr/>
            </p:nvGrpSpPr>
            <p:grpSpPr>
              <a:xfrm>
                <a:off x="918" y="1277"/>
                <a:ext cx="923" cy="384"/>
                <a:chOff x="918" y="1277"/>
                <a:chExt cx="923" cy="384"/>
              </a:xfrm>
            </p:grpSpPr>
            <p:sp>
              <p:nvSpPr>
                <p:cNvPr id="57" name="矩形 56"/>
                <p:cNvSpPr/>
                <p:nvPr>
                  <p:custDataLst>
                    <p:tags r:id="rId31"/>
                  </p:custDataLst>
                </p:nvPr>
              </p:nvSpPr>
              <p:spPr>
                <a:xfrm>
                  <a:off x="918" y="1277"/>
                  <a:ext cx="923" cy="384"/>
                </a:xfrm>
                <a:prstGeom prst="rect">
                  <a:avLst/>
                </a:prstGeom>
                <a:solidFill>
                  <a:srgbClr val="FFF6D1"/>
                </a:solidFill>
                <a:ln w="9525">
                  <a:noFill/>
                </a:ln>
              </p:spPr>
              <p:txBody>
                <a:bodyPr/>
                <a:p>
                  <a:endParaRPr lang="zh-CN" altLang="en-US"/>
                </a:p>
              </p:txBody>
            </p:sp>
            <p:grpSp>
              <p:nvGrpSpPr>
                <p:cNvPr id="58" name="组合 57"/>
                <p:cNvGrpSpPr/>
                <p:nvPr/>
              </p:nvGrpSpPr>
              <p:grpSpPr>
                <a:xfrm>
                  <a:off x="918" y="1277"/>
                  <a:ext cx="923" cy="384"/>
                  <a:chOff x="918" y="1277"/>
                  <a:chExt cx="923" cy="384"/>
                </a:xfrm>
              </p:grpSpPr>
              <p:sp>
                <p:nvSpPr>
                  <p:cNvPr id="59" name="矩形 58"/>
                  <p:cNvSpPr/>
                  <p:nvPr>
                    <p:custDataLst>
                      <p:tags r:id="rId32"/>
                    </p:custDataLst>
                  </p:nvPr>
                </p:nvSpPr>
                <p:spPr>
                  <a:xfrm>
                    <a:off x="961" y="1277"/>
                    <a:ext cx="837" cy="384"/>
                  </a:xfrm>
                  <a:prstGeom prst="rect">
                    <a:avLst/>
                  </a:prstGeom>
                  <a:solidFill>
                    <a:srgbClr val="FFF6D1"/>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四异或门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60" name="矩形 59"/>
                  <p:cNvSpPr/>
                  <p:nvPr>
                    <p:custDataLst>
                      <p:tags r:id="rId33"/>
                    </p:custDataLst>
                  </p:nvPr>
                </p:nvSpPr>
                <p:spPr>
                  <a:xfrm>
                    <a:off x="918" y="1277"/>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1" name="组合 60"/>
              <p:cNvGrpSpPr/>
              <p:nvPr/>
            </p:nvGrpSpPr>
            <p:grpSpPr>
              <a:xfrm>
                <a:off x="1841" y="1277"/>
                <a:ext cx="762" cy="384"/>
                <a:chOff x="1841" y="1277"/>
                <a:chExt cx="762" cy="384"/>
              </a:xfrm>
            </p:grpSpPr>
            <p:sp>
              <p:nvSpPr>
                <p:cNvPr id="62" name="矩形 61"/>
                <p:cNvSpPr/>
                <p:nvPr>
                  <p:custDataLst>
                    <p:tags r:id="rId34"/>
                  </p:custDataLst>
                </p:nvPr>
              </p:nvSpPr>
              <p:spPr>
                <a:xfrm>
                  <a:off x="1841" y="1277"/>
                  <a:ext cx="762" cy="384"/>
                </a:xfrm>
                <a:prstGeom prst="rect">
                  <a:avLst/>
                </a:prstGeom>
                <a:solidFill>
                  <a:srgbClr val="FFF6D1"/>
                </a:solidFill>
                <a:ln w="9525">
                  <a:noFill/>
                </a:ln>
              </p:spPr>
              <p:txBody>
                <a:bodyPr/>
                <a:p>
                  <a:endParaRPr lang="zh-CN" altLang="en-US"/>
                </a:p>
              </p:txBody>
            </p:sp>
            <p:grpSp>
              <p:nvGrpSpPr>
                <p:cNvPr id="63" name="组合 62"/>
                <p:cNvGrpSpPr/>
                <p:nvPr/>
              </p:nvGrpSpPr>
              <p:grpSpPr>
                <a:xfrm>
                  <a:off x="1841" y="1277"/>
                  <a:ext cx="762" cy="384"/>
                  <a:chOff x="1841" y="1277"/>
                  <a:chExt cx="762" cy="384"/>
                </a:xfrm>
              </p:grpSpPr>
              <p:sp>
                <p:nvSpPr>
                  <p:cNvPr id="64" name="矩形 63"/>
                  <p:cNvSpPr/>
                  <p:nvPr>
                    <p:custDataLst>
                      <p:tags r:id="rId35"/>
                    </p:custDataLst>
                  </p:nvPr>
                </p:nvSpPr>
                <p:spPr>
                  <a:xfrm>
                    <a:off x="1884" y="1277"/>
                    <a:ext cx="676" cy="384"/>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65" name="矩形 64"/>
                  <p:cNvSpPr/>
                  <p:nvPr>
                    <p:custDataLst>
                      <p:tags r:id="rId36"/>
                    </p:custDataLst>
                  </p:nvPr>
                </p:nvSpPr>
                <p:spPr>
                  <a:xfrm>
                    <a:off x="1841" y="1277"/>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6" name="组合 65"/>
              <p:cNvGrpSpPr/>
              <p:nvPr/>
            </p:nvGrpSpPr>
            <p:grpSpPr>
              <a:xfrm>
                <a:off x="0" y="1661"/>
                <a:ext cx="918" cy="384"/>
                <a:chOff x="0" y="1661"/>
                <a:chExt cx="918" cy="384"/>
              </a:xfrm>
            </p:grpSpPr>
            <p:sp>
              <p:nvSpPr>
                <p:cNvPr id="67" name="矩形 66"/>
                <p:cNvSpPr/>
                <p:nvPr>
                  <p:custDataLst>
                    <p:tags r:id="rId37"/>
                  </p:custDataLst>
                </p:nvPr>
              </p:nvSpPr>
              <p:spPr>
                <a:xfrm>
                  <a:off x="0" y="1661"/>
                  <a:ext cx="918" cy="384"/>
                </a:xfrm>
                <a:prstGeom prst="rect">
                  <a:avLst/>
                </a:prstGeom>
                <a:solidFill>
                  <a:srgbClr val="FFF2B9"/>
                </a:solidFill>
                <a:ln w="9525">
                  <a:noFill/>
                </a:ln>
              </p:spPr>
              <p:txBody>
                <a:bodyPr/>
                <a:p>
                  <a:endParaRPr lang="zh-CN" altLang="en-US"/>
                </a:p>
              </p:txBody>
            </p:sp>
            <p:grpSp>
              <p:nvGrpSpPr>
                <p:cNvPr id="68" name="组合 67"/>
                <p:cNvGrpSpPr/>
                <p:nvPr/>
              </p:nvGrpSpPr>
              <p:grpSpPr>
                <a:xfrm>
                  <a:off x="0" y="1661"/>
                  <a:ext cx="918" cy="384"/>
                  <a:chOff x="0" y="1661"/>
                  <a:chExt cx="918" cy="384"/>
                </a:xfrm>
              </p:grpSpPr>
              <p:sp>
                <p:nvSpPr>
                  <p:cNvPr id="69" name="矩形 68"/>
                  <p:cNvSpPr/>
                  <p:nvPr>
                    <p:custDataLst>
                      <p:tags r:id="rId38"/>
                    </p:custDataLst>
                  </p:nvPr>
                </p:nvSpPr>
                <p:spPr>
                  <a:xfrm>
                    <a:off x="43" y="1661"/>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CC4049</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70" name="矩形 69"/>
                  <p:cNvSpPr/>
                  <p:nvPr>
                    <p:custDataLst>
                      <p:tags r:id="rId39"/>
                    </p:custDataLst>
                  </p:nvPr>
                </p:nvSpPr>
                <p:spPr>
                  <a:xfrm>
                    <a:off x="0" y="1661"/>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71" name="组合 70"/>
              <p:cNvGrpSpPr/>
              <p:nvPr/>
            </p:nvGrpSpPr>
            <p:grpSpPr>
              <a:xfrm>
                <a:off x="918" y="1661"/>
                <a:ext cx="923" cy="384"/>
                <a:chOff x="918" y="1661"/>
                <a:chExt cx="923" cy="384"/>
              </a:xfrm>
            </p:grpSpPr>
            <p:sp>
              <p:nvSpPr>
                <p:cNvPr id="72" name="矩形 71"/>
                <p:cNvSpPr/>
                <p:nvPr>
                  <p:custDataLst>
                    <p:tags r:id="rId40"/>
                  </p:custDataLst>
                </p:nvPr>
              </p:nvSpPr>
              <p:spPr>
                <a:xfrm>
                  <a:off x="918" y="1661"/>
                  <a:ext cx="923" cy="384"/>
                </a:xfrm>
                <a:prstGeom prst="rect">
                  <a:avLst/>
                </a:prstGeom>
                <a:solidFill>
                  <a:srgbClr val="FFF2B9"/>
                </a:solidFill>
                <a:ln w="9525">
                  <a:noFill/>
                </a:ln>
              </p:spPr>
              <p:txBody>
                <a:bodyPr/>
                <a:p>
                  <a:endParaRPr lang="zh-CN" altLang="en-US"/>
                </a:p>
              </p:txBody>
            </p:sp>
            <p:grpSp>
              <p:nvGrpSpPr>
                <p:cNvPr id="73" name="组合 72"/>
                <p:cNvGrpSpPr/>
                <p:nvPr/>
              </p:nvGrpSpPr>
              <p:grpSpPr>
                <a:xfrm>
                  <a:off x="918" y="1661"/>
                  <a:ext cx="923" cy="384"/>
                  <a:chOff x="918" y="1661"/>
                  <a:chExt cx="923" cy="384"/>
                </a:xfrm>
              </p:grpSpPr>
              <p:sp>
                <p:nvSpPr>
                  <p:cNvPr id="74" name="矩形 73"/>
                  <p:cNvSpPr/>
                  <p:nvPr>
                    <p:custDataLst>
                      <p:tags r:id="rId41"/>
                    </p:custDataLst>
                  </p:nvPr>
                </p:nvSpPr>
                <p:spPr>
                  <a:xfrm>
                    <a:off x="961" y="1661"/>
                    <a:ext cx="837"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六反相器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75" name="矩形 74"/>
                  <p:cNvSpPr/>
                  <p:nvPr>
                    <p:custDataLst>
                      <p:tags r:id="rId42"/>
                    </p:custDataLst>
                  </p:nvPr>
                </p:nvSpPr>
                <p:spPr>
                  <a:xfrm>
                    <a:off x="918" y="1661"/>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76" name="组合 75"/>
              <p:cNvGrpSpPr/>
              <p:nvPr/>
            </p:nvGrpSpPr>
            <p:grpSpPr>
              <a:xfrm>
                <a:off x="1841" y="1661"/>
                <a:ext cx="762" cy="384"/>
                <a:chOff x="1841" y="1661"/>
                <a:chExt cx="762" cy="384"/>
              </a:xfrm>
            </p:grpSpPr>
            <p:sp>
              <p:nvSpPr>
                <p:cNvPr id="77" name="矩形 76"/>
                <p:cNvSpPr/>
                <p:nvPr>
                  <p:custDataLst>
                    <p:tags r:id="rId43"/>
                  </p:custDataLst>
                </p:nvPr>
              </p:nvSpPr>
              <p:spPr>
                <a:xfrm>
                  <a:off x="1841" y="1661"/>
                  <a:ext cx="762" cy="384"/>
                </a:xfrm>
                <a:prstGeom prst="rect">
                  <a:avLst/>
                </a:prstGeom>
                <a:solidFill>
                  <a:srgbClr val="FFF2B9"/>
                </a:solidFill>
                <a:ln w="9525">
                  <a:noFill/>
                </a:ln>
              </p:spPr>
              <p:txBody>
                <a:bodyPr/>
                <a:p>
                  <a:endParaRPr lang="zh-CN" altLang="en-US"/>
                </a:p>
              </p:txBody>
            </p:sp>
            <p:grpSp>
              <p:nvGrpSpPr>
                <p:cNvPr id="78" name="组合 77"/>
                <p:cNvGrpSpPr/>
                <p:nvPr/>
              </p:nvGrpSpPr>
              <p:grpSpPr>
                <a:xfrm>
                  <a:off x="1841" y="1661"/>
                  <a:ext cx="762" cy="384"/>
                  <a:chOff x="1841" y="1661"/>
                  <a:chExt cx="762" cy="384"/>
                </a:xfrm>
              </p:grpSpPr>
              <p:sp>
                <p:nvSpPr>
                  <p:cNvPr id="79" name="矩形 78"/>
                  <p:cNvSpPr/>
                  <p:nvPr>
                    <p:custDataLst>
                      <p:tags r:id="rId44"/>
                    </p:custDataLst>
                  </p:nvPr>
                </p:nvSpPr>
                <p:spPr>
                  <a:xfrm>
                    <a:off x="1884" y="1661"/>
                    <a:ext cx="676" cy="384"/>
                  </a:xfrm>
                  <a:prstGeom prst="rect">
                    <a:avLst/>
                  </a:prstGeom>
                  <a:solidFill>
                    <a:srgbClr val="FFF2B9"/>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80" name="矩形 79"/>
                  <p:cNvSpPr/>
                  <p:nvPr>
                    <p:custDataLst>
                      <p:tags r:id="rId45"/>
                    </p:custDataLst>
                  </p:nvPr>
                </p:nvSpPr>
                <p:spPr>
                  <a:xfrm>
                    <a:off x="1841" y="1661"/>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81" name="组合 80"/>
              <p:cNvGrpSpPr/>
              <p:nvPr/>
            </p:nvGrpSpPr>
            <p:grpSpPr>
              <a:xfrm>
                <a:off x="0" y="2045"/>
                <a:ext cx="918" cy="384"/>
                <a:chOff x="0" y="2045"/>
                <a:chExt cx="918" cy="384"/>
              </a:xfrm>
            </p:grpSpPr>
            <p:sp>
              <p:nvSpPr>
                <p:cNvPr id="82" name="矩形 81"/>
                <p:cNvSpPr/>
                <p:nvPr>
                  <p:custDataLst>
                    <p:tags r:id="rId46"/>
                  </p:custDataLst>
                </p:nvPr>
              </p:nvSpPr>
              <p:spPr>
                <a:xfrm>
                  <a:off x="0" y="2045"/>
                  <a:ext cx="918" cy="384"/>
                </a:xfrm>
                <a:prstGeom prst="rect">
                  <a:avLst/>
                </a:prstGeom>
                <a:solidFill>
                  <a:srgbClr val="FFF6D1"/>
                </a:solidFill>
                <a:ln w="9525">
                  <a:noFill/>
                </a:ln>
              </p:spPr>
              <p:txBody>
                <a:bodyPr/>
                <a:p>
                  <a:endParaRPr lang="zh-CN" altLang="en-US"/>
                </a:p>
              </p:txBody>
            </p:sp>
            <p:grpSp>
              <p:nvGrpSpPr>
                <p:cNvPr id="83" name="组合 82"/>
                <p:cNvGrpSpPr/>
                <p:nvPr/>
              </p:nvGrpSpPr>
              <p:grpSpPr>
                <a:xfrm>
                  <a:off x="0" y="2045"/>
                  <a:ext cx="918" cy="384"/>
                  <a:chOff x="0" y="2045"/>
                  <a:chExt cx="918" cy="384"/>
                </a:xfrm>
              </p:grpSpPr>
              <p:sp>
                <p:nvSpPr>
                  <p:cNvPr id="84" name="矩形 83"/>
                  <p:cNvSpPr/>
                  <p:nvPr>
                    <p:custDataLst>
                      <p:tags r:id="rId47"/>
                    </p:custDataLst>
                  </p:nvPr>
                </p:nvSpPr>
                <p:spPr>
                  <a:xfrm>
                    <a:off x="43" y="2045"/>
                    <a:ext cx="832" cy="384"/>
                  </a:xfrm>
                  <a:prstGeom prst="rect">
                    <a:avLst/>
                  </a:prstGeom>
                  <a:solidFill>
                    <a:srgbClr val="FFF6D1"/>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CC4066</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85" name="矩形 84"/>
                  <p:cNvSpPr/>
                  <p:nvPr>
                    <p:custDataLst>
                      <p:tags r:id="rId48"/>
                    </p:custDataLst>
                  </p:nvPr>
                </p:nvSpPr>
                <p:spPr>
                  <a:xfrm>
                    <a:off x="0" y="2045"/>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86" name="组合 85"/>
              <p:cNvGrpSpPr/>
              <p:nvPr/>
            </p:nvGrpSpPr>
            <p:grpSpPr>
              <a:xfrm>
                <a:off x="918" y="2045"/>
                <a:ext cx="923" cy="384"/>
                <a:chOff x="918" y="2045"/>
                <a:chExt cx="923" cy="384"/>
              </a:xfrm>
            </p:grpSpPr>
            <p:sp>
              <p:nvSpPr>
                <p:cNvPr id="87" name="矩形 86"/>
                <p:cNvSpPr/>
                <p:nvPr>
                  <p:custDataLst>
                    <p:tags r:id="rId49"/>
                  </p:custDataLst>
                </p:nvPr>
              </p:nvSpPr>
              <p:spPr>
                <a:xfrm>
                  <a:off x="918" y="2045"/>
                  <a:ext cx="923" cy="384"/>
                </a:xfrm>
                <a:prstGeom prst="rect">
                  <a:avLst/>
                </a:prstGeom>
                <a:solidFill>
                  <a:srgbClr val="FFF6D1"/>
                </a:solidFill>
                <a:ln w="9525">
                  <a:noFill/>
                </a:ln>
              </p:spPr>
              <p:txBody>
                <a:bodyPr/>
                <a:p>
                  <a:endParaRPr lang="zh-CN" altLang="en-US"/>
                </a:p>
              </p:txBody>
            </p:sp>
            <p:grpSp>
              <p:nvGrpSpPr>
                <p:cNvPr id="88" name="组合 87"/>
                <p:cNvGrpSpPr/>
                <p:nvPr/>
              </p:nvGrpSpPr>
              <p:grpSpPr>
                <a:xfrm>
                  <a:off x="918" y="2045"/>
                  <a:ext cx="923" cy="384"/>
                  <a:chOff x="918" y="2045"/>
                  <a:chExt cx="923" cy="384"/>
                </a:xfrm>
              </p:grpSpPr>
              <p:sp>
                <p:nvSpPr>
                  <p:cNvPr id="89" name="矩形 88"/>
                  <p:cNvSpPr/>
                  <p:nvPr>
                    <p:custDataLst>
                      <p:tags r:id="rId50"/>
                    </p:custDataLst>
                  </p:nvPr>
                </p:nvSpPr>
                <p:spPr>
                  <a:xfrm>
                    <a:off x="961" y="2045"/>
                    <a:ext cx="837" cy="384"/>
                  </a:xfrm>
                  <a:prstGeom prst="rect">
                    <a:avLst/>
                  </a:prstGeom>
                  <a:solidFill>
                    <a:srgbClr val="FFF6D1"/>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四双向开关</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90" name="矩形 89"/>
                  <p:cNvSpPr/>
                  <p:nvPr>
                    <p:custDataLst>
                      <p:tags r:id="rId51"/>
                    </p:custDataLst>
                  </p:nvPr>
                </p:nvSpPr>
                <p:spPr>
                  <a:xfrm>
                    <a:off x="918" y="2045"/>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1" name="组合 90"/>
              <p:cNvGrpSpPr/>
              <p:nvPr/>
            </p:nvGrpSpPr>
            <p:grpSpPr>
              <a:xfrm>
                <a:off x="1841" y="2045"/>
                <a:ext cx="762" cy="384"/>
                <a:chOff x="1841" y="2045"/>
                <a:chExt cx="762" cy="384"/>
              </a:xfrm>
            </p:grpSpPr>
            <p:sp>
              <p:nvSpPr>
                <p:cNvPr id="92" name="矩形 91"/>
                <p:cNvSpPr/>
                <p:nvPr>
                  <p:custDataLst>
                    <p:tags r:id="rId52"/>
                  </p:custDataLst>
                </p:nvPr>
              </p:nvSpPr>
              <p:spPr>
                <a:xfrm>
                  <a:off x="1841" y="2045"/>
                  <a:ext cx="762" cy="384"/>
                </a:xfrm>
                <a:prstGeom prst="rect">
                  <a:avLst/>
                </a:prstGeom>
                <a:solidFill>
                  <a:srgbClr val="FFF6D1"/>
                </a:solidFill>
                <a:ln w="9525">
                  <a:noFill/>
                </a:ln>
              </p:spPr>
              <p:txBody>
                <a:bodyPr/>
                <a:p>
                  <a:endParaRPr lang="zh-CN" altLang="en-US"/>
                </a:p>
              </p:txBody>
            </p:sp>
            <p:grpSp>
              <p:nvGrpSpPr>
                <p:cNvPr id="93" name="组合 92"/>
                <p:cNvGrpSpPr/>
                <p:nvPr/>
              </p:nvGrpSpPr>
              <p:grpSpPr>
                <a:xfrm>
                  <a:off x="1841" y="2045"/>
                  <a:ext cx="762" cy="384"/>
                  <a:chOff x="1841" y="2045"/>
                  <a:chExt cx="762" cy="384"/>
                </a:xfrm>
              </p:grpSpPr>
              <p:sp>
                <p:nvSpPr>
                  <p:cNvPr id="94" name="矩形 93"/>
                  <p:cNvSpPr/>
                  <p:nvPr>
                    <p:custDataLst>
                      <p:tags r:id="rId53"/>
                    </p:custDataLst>
                  </p:nvPr>
                </p:nvSpPr>
                <p:spPr>
                  <a:xfrm>
                    <a:off x="1884" y="2045"/>
                    <a:ext cx="676" cy="384"/>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95" name="矩形 94"/>
                  <p:cNvSpPr/>
                  <p:nvPr>
                    <p:custDataLst>
                      <p:tags r:id="rId54"/>
                    </p:custDataLst>
                  </p:nvPr>
                </p:nvSpPr>
                <p:spPr>
                  <a:xfrm>
                    <a:off x="1841" y="2045"/>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6" name="组合 95"/>
              <p:cNvGrpSpPr/>
              <p:nvPr/>
            </p:nvGrpSpPr>
            <p:grpSpPr>
              <a:xfrm>
                <a:off x="0" y="2429"/>
                <a:ext cx="918" cy="384"/>
                <a:chOff x="0" y="2429"/>
                <a:chExt cx="918" cy="384"/>
              </a:xfrm>
            </p:grpSpPr>
            <p:sp>
              <p:nvSpPr>
                <p:cNvPr id="97" name="矩形 96"/>
                <p:cNvSpPr/>
                <p:nvPr>
                  <p:custDataLst>
                    <p:tags r:id="rId55"/>
                  </p:custDataLst>
                </p:nvPr>
              </p:nvSpPr>
              <p:spPr>
                <a:xfrm>
                  <a:off x="0" y="2429"/>
                  <a:ext cx="918" cy="384"/>
                </a:xfrm>
                <a:prstGeom prst="rect">
                  <a:avLst/>
                </a:prstGeom>
                <a:solidFill>
                  <a:srgbClr val="FFF2B9"/>
                </a:solidFill>
                <a:ln w="9525">
                  <a:noFill/>
                </a:ln>
              </p:spPr>
              <p:txBody>
                <a:bodyPr/>
                <a:p>
                  <a:endParaRPr lang="zh-CN" altLang="en-US"/>
                </a:p>
              </p:txBody>
            </p:sp>
            <p:grpSp>
              <p:nvGrpSpPr>
                <p:cNvPr id="98" name="组合 97"/>
                <p:cNvGrpSpPr/>
                <p:nvPr/>
              </p:nvGrpSpPr>
              <p:grpSpPr>
                <a:xfrm>
                  <a:off x="0" y="2429"/>
                  <a:ext cx="918" cy="384"/>
                  <a:chOff x="0" y="2429"/>
                  <a:chExt cx="918" cy="384"/>
                </a:xfrm>
              </p:grpSpPr>
              <p:sp>
                <p:nvSpPr>
                  <p:cNvPr id="99" name="矩形 98"/>
                  <p:cNvSpPr/>
                  <p:nvPr>
                    <p:custDataLst>
                      <p:tags r:id="rId56"/>
                    </p:custDataLst>
                  </p:nvPr>
                </p:nvSpPr>
                <p:spPr>
                  <a:xfrm>
                    <a:off x="43" y="2429"/>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CC4071</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00" name="矩形 99"/>
                  <p:cNvSpPr/>
                  <p:nvPr>
                    <p:custDataLst>
                      <p:tags r:id="rId57"/>
                    </p:custDataLst>
                  </p:nvPr>
                </p:nvSpPr>
                <p:spPr>
                  <a:xfrm>
                    <a:off x="0" y="2429"/>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 name="组合 100"/>
              <p:cNvGrpSpPr/>
              <p:nvPr/>
            </p:nvGrpSpPr>
            <p:grpSpPr>
              <a:xfrm>
                <a:off x="918" y="2429"/>
                <a:ext cx="923" cy="384"/>
                <a:chOff x="918" y="2429"/>
                <a:chExt cx="923" cy="384"/>
              </a:xfrm>
            </p:grpSpPr>
            <p:sp>
              <p:nvSpPr>
                <p:cNvPr id="102" name="矩形 101"/>
                <p:cNvSpPr/>
                <p:nvPr>
                  <p:custDataLst>
                    <p:tags r:id="rId58"/>
                  </p:custDataLst>
                </p:nvPr>
              </p:nvSpPr>
              <p:spPr>
                <a:xfrm>
                  <a:off x="918" y="2429"/>
                  <a:ext cx="923" cy="384"/>
                </a:xfrm>
                <a:prstGeom prst="rect">
                  <a:avLst/>
                </a:prstGeom>
                <a:solidFill>
                  <a:srgbClr val="FFF2B9"/>
                </a:solidFill>
                <a:ln w="9525">
                  <a:noFill/>
                </a:ln>
              </p:spPr>
              <p:txBody>
                <a:bodyPr/>
                <a:p>
                  <a:endParaRPr lang="zh-CN" altLang="en-US"/>
                </a:p>
              </p:txBody>
            </p:sp>
            <p:grpSp>
              <p:nvGrpSpPr>
                <p:cNvPr id="103" name="组合 102"/>
                <p:cNvGrpSpPr/>
                <p:nvPr/>
              </p:nvGrpSpPr>
              <p:grpSpPr>
                <a:xfrm>
                  <a:off x="918" y="2429"/>
                  <a:ext cx="923" cy="384"/>
                  <a:chOff x="918" y="2429"/>
                  <a:chExt cx="923" cy="384"/>
                </a:xfrm>
              </p:grpSpPr>
              <p:sp>
                <p:nvSpPr>
                  <p:cNvPr id="104" name="矩形 103"/>
                  <p:cNvSpPr/>
                  <p:nvPr>
                    <p:custDataLst>
                      <p:tags r:id="rId59"/>
                    </p:custDataLst>
                  </p:nvPr>
                </p:nvSpPr>
                <p:spPr>
                  <a:xfrm>
                    <a:off x="961" y="2429"/>
                    <a:ext cx="837"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a:t>
                    </a:r>
                    <a:r>
                      <a:rPr lang="en-US" altLang="zh-CN" sz="2000" b="1" dirty="0">
                        <a:solidFill>
                          <a:schemeClr val="bg2"/>
                        </a:solidFill>
                        <a:latin typeface="Times New Roman" panose="02020603050405020304" pitchFamily="18" charset="0"/>
                        <a:ea typeface="黑体" panose="02010609060101010101" pitchFamily="2" charset="-122"/>
                      </a:rPr>
                      <a:t>2</a:t>
                    </a:r>
                    <a:r>
                      <a:rPr lang="zh-CN" altLang="en-US" sz="2000" dirty="0">
                        <a:solidFill>
                          <a:schemeClr val="bg2"/>
                        </a:solidFill>
                        <a:latin typeface="Times New Roman" panose="02020603050405020304" pitchFamily="18" charset="0"/>
                        <a:ea typeface="黑体" panose="02010609060101010101" pitchFamily="2" charset="-122"/>
                      </a:rPr>
                      <a:t>输入或门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05" name="矩形 104"/>
                  <p:cNvSpPr/>
                  <p:nvPr>
                    <p:custDataLst>
                      <p:tags r:id="rId60"/>
                    </p:custDataLst>
                  </p:nvPr>
                </p:nvSpPr>
                <p:spPr>
                  <a:xfrm>
                    <a:off x="918" y="2429"/>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6" name="组合 105"/>
              <p:cNvGrpSpPr/>
              <p:nvPr/>
            </p:nvGrpSpPr>
            <p:grpSpPr>
              <a:xfrm>
                <a:off x="1841" y="2429"/>
                <a:ext cx="762" cy="384"/>
                <a:chOff x="1841" y="2429"/>
                <a:chExt cx="762" cy="384"/>
              </a:xfrm>
            </p:grpSpPr>
            <p:sp>
              <p:nvSpPr>
                <p:cNvPr id="107" name="矩形 106"/>
                <p:cNvSpPr/>
                <p:nvPr>
                  <p:custDataLst>
                    <p:tags r:id="rId61"/>
                  </p:custDataLst>
                </p:nvPr>
              </p:nvSpPr>
              <p:spPr>
                <a:xfrm>
                  <a:off x="1841" y="2429"/>
                  <a:ext cx="762" cy="384"/>
                </a:xfrm>
                <a:prstGeom prst="rect">
                  <a:avLst/>
                </a:prstGeom>
                <a:solidFill>
                  <a:srgbClr val="FFF2B9"/>
                </a:solidFill>
                <a:ln w="9525">
                  <a:noFill/>
                </a:ln>
              </p:spPr>
              <p:txBody>
                <a:bodyPr/>
                <a:p>
                  <a:endParaRPr lang="zh-CN" altLang="en-US"/>
                </a:p>
              </p:txBody>
            </p:sp>
            <p:grpSp>
              <p:nvGrpSpPr>
                <p:cNvPr id="108" name="组合 107"/>
                <p:cNvGrpSpPr/>
                <p:nvPr/>
              </p:nvGrpSpPr>
              <p:grpSpPr>
                <a:xfrm>
                  <a:off x="1841" y="2429"/>
                  <a:ext cx="762" cy="384"/>
                  <a:chOff x="1841" y="2429"/>
                  <a:chExt cx="762" cy="384"/>
                </a:xfrm>
              </p:grpSpPr>
              <p:sp>
                <p:nvSpPr>
                  <p:cNvPr id="109" name="矩形 108"/>
                  <p:cNvSpPr/>
                  <p:nvPr>
                    <p:custDataLst>
                      <p:tags r:id="rId62"/>
                    </p:custDataLst>
                  </p:nvPr>
                </p:nvSpPr>
                <p:spPr>
                  <a:xfrm>
                    <a:off x="1884" y="2429"/>
                    <a:ext cx="676" cy="384"/>
                  </a:xfrm>
                  <a:prstGeom prst="rect">
                    <a:avLst/>
                  </a:prstGeom>
                  <a:solidFill>
                    <a:srgbClr val="FFF2B9"/>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110" name="矩形 109"/>
                  <p:cNvSpPr/>
                  <p:nvPr>
                    <p:custDataLst>
                      <p:tags r:id="rId63"/>
                    </p:custDataLst>
                  </p:nvPr>
                </p:nvSpPr>
                <p:spPr>
                  <a:xfrm>
                    <a:off x="1841" y="2429"/>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11" name="组合 110"/>
              <p:cNvGrpSpPr/>
              <p:nvPr/>
            </p:nvGrpSpPr>
            <p:grpSpPr>
              <a:xfrm>
                <a:off x="0" y="2813"/>
                <a:ext cx="918" cy="384"/>
                <a:chOff x="0" y="2813"/>
                <a:chExt cx="918" cy="384"/>
              </a:xfrm>
            </p:grpSpPr>
            <p:sp>
              <p:nvSpPr>
                <p:cNvPr id="112" name="矩形 111"/>
                <p:cNvSpPr/>
                <p:nvPr>
                  <p:custDataLst>
                    <p:tags r:id="rId64"/>
                  </p:custDataLst>
                </p:nvPr>
              </p:nvSpPr>
              <p:spPr>
                <a:xfrm>
                  <a:off x="0" y="2813"/>
                  <a:ext cx="918" cy="384"/>
                </a:xfrm>
                <a:prstGeom prst="rect">
                  <a:avLst/>
                </a:prstGeom>
                <a:solidFill>
                  <a:srgbClr val="FFF6D1"/>
                </a:solidFill>
                <a:ln w="9525">
                  <a:noFill/>
                </a:ln>
              </p:spPr>
              <p:txBody>
                <a:bodyPr/>
                <a:p>
                  <a:endParaRPr lang="zh-CN" altLang="en-US"/>
                </a:p>
              </p:txBody>
            </p:sp>
            <p:grpSp>
              <p:nvGrpSpPr>
                <p:cNvPr id="113" name="组合 112"/>
                <p:cNvGrpSpPr/>
                <p:nvPr/>
              </p:nvGrpSpPr>
              <p:grpSpPr>
                <a:xfrm>
                  <a:off x="0" y="2813"/>
                  <a:ext cx="918" cy="384"/>
                  <a:chOff x="0" y="2813"/>
                  <a:chExt cx="918" cy="384"/>
                </a:xfrm>
              </p:grpSpPr>
              <p:sp>
                <p:nvSpPr>
                  <p:cNvPr id="114" name="矩形 113"/>
                  <p:cNvSpPr/>
                  <p:nvPr>
                    <p:custDataLst>
                      <p:tags r:id="rId65"/>
                    </p:custDataLst>
                  </p:nvPr>
                </p:nvSpPr>
                <p:spPr>
                  <a:xfrm>
                    <a:off x="43" y="2813"/>
                    <a:ext cx="832" cy="384"/>
                  </a:xfrm>
                  <a:prstGeom prst="rect">
                    <a:avLst/>
                  </a:prstGeom>
                  <a:solidFill>
                    <a:srgbClr val="FFF6D1"/>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CC4073</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15" name="矩形 114"/>
                  <p:cNvSpPr/>
                  <p:nvPr>
                    <p:custDataLst>
                      <p:tags r:id="rId66"/>
                    </p:custDataLst>
                  </p:nvPr>
                </p:nvSpPr>
                <p:spPr>
                  <a:xfrm>
                    <a:off x="0" y="2813"/>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16" name="组合 115"/>
              <p:cNvGrpSpPr/>
              <p:nvPr/>
            </p:nvGrpSpPr>
            <p:grpSpPr>
              <a:xfrm>
                <a:off x="918" y="2813"/>
                <a:ext cx="923" cy="384"/>
                <a:chOff x="918" y="2813"/>
                <a:chExt cx="923" cy="384"/>
              </a:xfrm>
            </p:grpSpPr>
            <p:sp>
              <p:nvSpPr>
                <p:cNvPr id="117" name="矩形 116"/>
                <p:cNvSpPr/>
                <p:nvPr>
                  <p:custDataLst>
                    <p:tags r:id="rId67"/>
                  </p:custDataLst>
                </p:nvPr>
              </p:nvSpPr>
              <p:spPr>
                <a:xfrm>
                  <a:off x="918" y="2813"/>
                  <a:ext cx="923" cy="384"/>
                </a:xfrm>
                <a:prstGeom prst="rect">
                  <a:avLst/>
                </a:prstGeom>
                <a:solidFill>
                  <a:srgbClr val="FFF6D1"/>
                </a:solidFill>
                <a:ln w="9525">
                  <a:noFill/>
                </a:ln>
              </p:spPr>
              <p:txBody>
                <a:bodyPr/>
                <a:p>
                  <a:endParaRPr lang="zh-CN" altLang="en-US"/>
                </a:p>
              </p:txBody>
            </p:sp>
            <p:grpSp>
              <p:nvGrpSpPr>
                <p:cNvPr id="118" name="组合 117"/>
                <p:cNvGrpSpPr/>
                <p:nvPr/>
              </p:nvGrpSpPr>
              <p:grpSpPr>
                <a:xfrm>
                  <a:off x="918" y="2813"/>
                  <a:ext cx="923" cy="384"/>
                  <a:chOff x="918" y="2813"/>
                  <a:chExt cx="923" cy="384"/>
                </a:xfrm>
              </p:grpSpPr>
              <p:sp>
                <p:nvSpPr>
                  <p:cNvPr id="119" name="矩形 118"/>
                  <p:cNvSpPr/>
                  <p:nvPr>
                    <p:custDataLst>
                      <p:tags r:id="rId68"/>
                    </p:custDataLst>
                  </p:nvPr>
                </p:nvSpPr>
                <p:spPr>
                  <a:xfrm>
                    <a:off x="961" y="2813"/>
                    <a:ext cx="837" cy="384"/>
                  </a:xfrm>
                  <a:prstGeom prst="rect">
                    <a:avLst/>
                  </a:prstGeom>
                  <a:solidFill>
                    <a:srgbClr val="FFF6D1"/>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三</a:t>
                    </a:r>
                    <a:r>
                      <a:rPr lang="en-US" altLang="zh-CN" sz="2000" b="1" dirty="0">
                        <a:solidFill>
                          <a:schemeClr val="bg2"/>
                        </a:solidFill>
                        <a:latin typeface="Times New Roman" panose="02020603050405020304" pitchFamily="18" charset="0"/>
                        <a:ea typeface="黑体" panose="02010609060101010101" pitchFamily="2" charset="-122"/>
                      </a:rPr>
                      <a:t>3</a:t>
                    </a:r>
                    <a:r>
                      <a:rPr lang="zh-CN" altLang="en-US" sz="2000" dirty="0">
                        <a:solidFill>
                          <a:schemeClr val="bg2"/>
                        </a:solidFill>
                        <a:latin typeface="Times New Roman" panose="02020603050405020304" pitchFamily="18" charset="0"/>
                        <a:ea typeface="黑体" panose="02010609060101010101" pitchFamily="2" charset="-122"/>
                      </a:rPr>
                      <a:t>输入与门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20" name="矩形 119"/>
                  <p:cNvSpPr/>
                  <p:nvPr>
                    <p:custDataLst>
                      <p:tags r:id="rId69"/>
                    </p:custDataLst>
                  </p:nvPr>
                </p:nvSpPr>
                <p:spPr>
                  <a:xfrm>
                    <a:off x="918" y="2813"/>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21" name="组合 120"/>
              <p:cNvGrpSpPr/>
              <p:nvPr/>
            </p:nvGrpSpPr>
            <p:grpSpPr>
              <a:xfrm>
                <a:off x="1841" y="2813"/>
                <a:ext cx="762" cy="384"/>
                <a:chOff x="1841" y="2813"/>
                <a:chExt cx="762" cy="384"/>
              </a:xfrm>
            </p:grpSpPr>
            <p:sp>
              <p:nvSpPr>
                <p:cNvPr id="122" name="矩形 121"/>
                <p:cNvSpPr/>
                <p:nvPr>
                  <p:custDataLst>
                    <p:tags r:id="rId70"/>
                  </p:custDataLst>
                </p:nvPr>
              </p:nvSpPr>
              <p:spPr>
                <a:xfrm>
                  <a:off x="1841" y="2813"/>
                  <a:ext cx="762" cy="384"/>
                </a:xfrm>
                <a:prstGeom prst="rect">
                  <a:avLst/>
                </a:prstGeom>
                <a:solidFill>
                  <a:srgbClr val="FFF6D1"/>
                </a:solidFill>
                <a:ln w="9525">
                  <a:noFill/>
                </a:ln>
              </p:spPr>
              <p:txBody>
                <a:bodyPr/>
                <a:p>
                  <a:endParaRPr lang="zh-CN" altLang="en-US"/>
                </a:p>
              </p:txBody>
            </p:sp>
            <p:grpSp>
              <p:nvGrpSpPr>
                <p:cNvPr id="123" name="组合 122"/>
                <p:cNvGrpSpPr/>
                <p:nvPr/>
              </p:nvGrpSpPr>
              <p:grpSpPr>
                <a:xfrm>
                  <a:off x="1841" y="2813"/>
                  <a:ext cx="762" cy="384"/>
                  <a:chOff x="1841" y="2813"/>
                  <a:chExt cx="762" cy="384"/>
                </a:xfrm>
              </p:grpSpPr>
              <p:sp>
                <p:nvSpPr>
                  <p:cNvPr id="124" name="矩形 123"/>
                  <p:cNvSpPr/>
                  <p:nvPr>
                    <p:custDataLst>
                      <p:tags r:id="rId71"/>
                    </p:custDataLst>
                  </p:nvPr>
                </p:nvSpPr>
                <p:spPr>
                  <a:xfrm>
                    <a:off x="1884" y="2813"/>
                    <a:ext cx="676" cy="384"/>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125" name="矩形 124"/>
                  <p:cNvSpPr/>
                  <p:nvPr>
                    <p:custDataLst>
                      <p:tags r:id="rId72"/>
                    </p:custDataLst>
                  </p:nvPr>
                </p:nvSpPr>
                <p:spPr>
                  <a:xfrm>
                    <a:off x="1841" y="2813"/>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26" name="组合 125"/>
              <p:cNvGrpSpPr/>
              <p:nvPr/>
            </p:nvGrpSpPr>
            <p:grpSpPr>
              <a:xfrm>
                <a:off x="0" y="3197"/>
                <a:ext cx="918" cy="384"/>
                <a:chOff x="0" y="3197"/>
                <a:chExt cx="918" cy="384"/>
              </a:xfrm>
            </p:grpSpPr>
            <p:sp>
              <p:nvSpPr>
                <p:cNvPr id="127" name="矩形 126"/>
                <p:cNvSpPr/>
                <p:nvPr>
                  <p:custDataLst>
                    <p:tags r:id="rId73"/>
                  </p:custDataLst>
                </p:nvPr>
              </p:nvSpPr>
              <p:spPr>
                <a:xfrm>
                  <a:off x="0" y="3197"/>
                  <a:ext cx="918" cy="384"/>
                </a:xfrm>
                <a:prstGeom prst="rect">
                  <a:avLst/>
                </a:prstGeom>
                <a:solidFill>
                  <a:srgbClr val="FFF2B9"/>
                </a:solidFill>
                <a:ln w="9525">
                  <a:noFill/>
                </a:ln>
              </p:spPr>
              <p:txBody>
                <a:bodyPr/>
                <a:p>
                  <a:endParaRPr lang="zh-CN" altLang="en-US"/>
                </a:p>
              </p:txBody>
            </p:sp>
            <p:grpSp>
              <p:nvGrpSpPr>
                <p:cNvPr id="128" name="组合 127"/>
                <p:cNvGrpSpPr/>
                <p:nvPr/>
              </p:nvGrpSpPr>
              <p:grpSpPr>
                <a:xfrm>
                  <a:off x="0" y="3197"/>
                  <a:ext cx="918" cy="384"/>
                  <a:chOff x="0" y="3197"/>
                  <a:chExt cx="918" cy="384"/>
                </a:xfrm>
              </p:grpSpPr>
              <p:sp>
                <p:nvSpPr>
                  <p:cNvPr id="129" name="矩形 128"/>
                  <p:cNvSpPr/>
                  <p:nvPr>
                    <p:custDataLst>
                      <p:tags r:id="rId74"/>
                    </p:custDataLst>
                  </p:nvPr>
                </p:nvSpPr>
                <p:spPr>
                  <a:xfrm>
                    <a:off x="43" y="3197"/>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CC4077</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30" name="矩形 129"/>
                  <p:cNvSpPr/>
                  <p:nvPr>
                    <p:custDataLst>
                      <p:tags r:id="rId75"/>
                    </p:custDataLst>
                  </p:nvPr>
                </p:nvSpPr>
                <p:spPr>
                  <a:xfrm>
                    <a:off x="0" y="3197"/>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31" name="组合 130"/>
              <p:cNvGrpSpPr/>
              <p:nvPr/>
            </p:nvGrpSpPr>
            <p:grpSpPr>
              <a:xfrm>
                <a:off x="918" y="3197"/>
                <a:ext cx="923" cy="384"/>
                <a:chOff x="918" y="3197"/>
                <a:chExt cx="923" cy="384"/>
              </a:xfrm>
            </p:grpSpPr>
            <p:sp>
              <p:nvSpPr>
                <p:cNvPr id="132" name="矩形 131"/>
                <p:cNvSpPr/>
                <p:nvPr>
                  <p:custDataLst>
                    <p:tags r:id="rId76"/>
                  </p:custDataLst>
                </p:nvPr>
              </p:nvSpPr>
              <p:spPr>
                <a:xfrm>
                  <a:off x="918" y="3197"/>
                  <a:ext cx="923" cy="384"/>
                </a:xfrm>
                <a:prstGeom prst="rect">
                  <a:avLst/>
                </a:prstGeom>
                <a:solidFill>
                  <a:srgbClr val="FFF2B9"/>
                </a:solidFill>
                <a:ln w="9525">
                  <a:noFill/>
                </a:ln>
              </p:spPr>
              <p:txBody>
                <a:bodyPr/>
                <a:p>
                  <a:endParaRPr lang="zh-CN" altLang="en-US"/>
                </a:p>
              </p:txBody>
            </p:sp>
            <p:grpSp>
              <p:nvGrpSpPr>
                <p:cNvPr id="133" name="组合 132"/>
                <p:cNvGrpSpPr/>
                <p:nvPr/>
              </p:nvGrpSpPr>
              <p:grpSpPr>
                <a:xfrm>
                  <a:off x="918" y="3197"/>
                  <a:ext cx="923" cy="384"/>
                  <a:chOff x="918" y="3197"/>
                  <a:chExt cx="923" cy="384"/>
                </a:xfrm>
              </p:grpSpPr>
              <p:sp>
                <p:nvSpPr>
                  <p:cNvPr id="134" name="矩形 133"/>
                  <p:cNvSpPr/>
                  <p:nvPr>
                    <p:custDataLst>
                      <p:tags r:id="rId77"/>
                    </p:custDataLst>
                  </p:nvPr>
                </p:nvSpPr>
                <p:spPr>
                  <a:xfrm>
                    <a:off x="961" y="3197"/>
                    <a:ext cx="837"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四异或非门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35" name="矩形 134"/>
                  <p:cNvSpPr/>
                  <p:nvPr>
                    <p:custDataLst>
                      <p:tags r:id="rId78"/>
                    </p:custDataLst>
                  </p:nvPr>
                </p:nvSpPr>
                <p:spPr>
                  <a:xfrm>
                    <a:off x="918" y="3197"/>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36" name="组合 135"/>
              <p:cNvGrpSpPr/>
              <p:nvPr/>
            </p:nvGrpSpPr>
            <p:grpSpPr>
              <a:xfrm>
                <a:off x="1841" y="3197"/>
                <a:ext cx="762" cy="384"/>
                <a:chOff x="1841" y="3197"/>
                <a:chExt cx="762" cy="384"/>
              </a:xfrm>
            </p:grpSpPr>
            <p:sp>
              <p:nvSpPr>
                <p:cNvPr id="137" name="矩形 136"/>
                <p:cNvSpPr/>
                <p:nvPr>
                  <p:custDataLst>
                    <p:tags r:id="rId79"/>
                  </p:custDataLst>
                </p:nvPr>
              </p:nvSpPr>
              <p:spPr>
                <a:xfrm>
                  <a:off x="1841" y="3197"/>
                  <a:ext cx="762" cy="384"/>
                </a:xfrm>
                <a:prstGeom prst="rect">
                  <a:avLst/>
                </a:prstGeom>
                <a:solidFill>
                  <a:srgbClr val="FFF2B9"/>
                </a:solidFill>
                <a:ln w="9525">
                  <a:noFill/>
                </a:ln>
              </p:spPr>
              <p:txBody>
                <a:bodyPr/>
                <a:p>
                  <a:endParaRPr lang="zh-CN" altLang="en-US"/>
                </a:p>
              </p:txBody>
            </p:sp>
            <p:grpSp>
              <p:nvGrpSpPr>
                <p:cNvPr id="138" name="组合 137"/>
                <p:cNvGrpSpPr/>
                <p:nvPr/>
              </p:nvGrpSpPr>
              <p:grpSpPr>
                <a:xfrm>
                  <a:off x="1841" y="3197"/>
                  <a:ext cx="762" cy="384"/>
                  <a:chOff x="1841" y="3197"/>
                  <a:chExt cx="762" cy="384"/>
                </a:xfrm>
              </p:grpSpPr>
              <p:sp>
                <p:nvSpPr>
                  <p:cNvPr id="139" name="矩形 138"/>
                  <p:cNvSpPr/>
                  <p:nvPr>
                    <p:custDataLst>
                      <p:tags r:id="rId80"/>
                    </p:custDataLst>
                  </p:nvPr>
                </p:nvSpPr>
                <p:spPr>
                  <a:xfrm>
                    <a:off x="1884" y="3197"/>
                    <a:ext cx="676" cy="384"/>
                  </a:xfrm>
                  <a:prstGeom prst="rect">
                    <a:avLst/>
                  </a:prstGeom>
                  <a:solidFill>
                    <a:srgbClr val="FFF2B9"/>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140" name="矩形 139"/>
                  <p:cNvSpPr/>
                  <p:nvPr>
                    <p:custDataLst>
                      <p:tags r:id="rId81"/>
                    </p:custDataLst>
                  </p:nvPr>
                </p:nvSpPr>
                <p:spPr>
                  <a:xfrm>
                    <a:off x="1841" y="3197"/>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1" name="组合 140"/>
              <p:cNvGrpSpPr/>
              <p:nvPr/>
            </p:nvGrpSpPr>
            <p:grpSpPr>
              <a:xfrm>
                <a:off x="0" y="3581"/>
                <a:ext cx="918" cy="384"/>
                <a:chOff x="0" y="3581"/>
                <a:chExt cx="918" cy="384"/>
              </a:xfrm>
            </p:grpSpPr>
            <p:sp>
              <p:nvSpPr>
                <p:cNvPr id="142" name="矩形 141"/>
                <p:cNvSpPr/>
                <p:nvPr>
                  <p:custDataLst>
                    <p:tags r:id="rId82"/>
                  </p:custDataLst>
                </p:nvPr>
              </p:nvSpPr>
              <p:spPr>
                <a:xfrm>
                  <a:off x="0" y="3581"/>
                  <a:ext cx="918" cy="384"/>
                </a:xfrm>
                <a:prstGeom prst="rect">
                  <a:avLst/>
                </a:prstGeom>
                <a:solidFill>
                  <a:srgbClr val="FFF6D1"/>
                </a:solidFill>
                <a:ln w="9525">
                  <a:noFill/>
                </a:ln>
              </p:spPr>
              <p:txBody>
                <a:bodyPr/>
                <a:p>
                  <a:endParaRPr lang="zh-CN" altLang="en-US"/>
                </a:p>
              </p:txBody>
            </p:sp>
            <p:grpSp>
              <p:nvGrpSpPr>
                <p:cNvPr id="143" name="组合 142"/>
                <p:cNvGrpSpPr/>
                <p:nvPr/>
              </p:nvGrpSpPr>
              <p:grpSpPr>
                <a:xfrm>
                  <a:off x="0" y="3581"/>
                  <a:ext cx="918" cy="384"/>
                  <a:chOff x="0" y="3581"/>
                  <a:chExt cx="918" cy="384"/>
                </a:xfrm>
              </p:grpSpPr>
              <p:sp>
                <p:nvSpPr>
                  <p:cNvPr id="144" name="矩形 143"/>
                  <p:cNvSpPr/>
                  <p:nvPr>
                    <p:custDataLst>
                      <p:tags r:id="rId83"/>
                    </p:custDataLst>
                  </p:nvPr>
                </p:nvSpPr>
                <p:spPr>
                  <a:xfrm>
                    <a:off x="43" y="3581"/>
                    <a:ext cx="832" cy="384"/>
                  </a:xfrm>
                  <a:prstGeom prst="rect">
                    <a:avLst/>
                  </a:prstGeom>
                  <a:solidFill>
                    <a:srgbClr val="FFF6D1"/>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CC4078</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45" name="矩形 144"/>
                  <p:cNvSpPr/>
                  <p:nvPr>
                    <p:custDataLst>
                      <p:tags r:id="rId84"/>
                    </p:custDataLst>
                  </p:nvPr>
                </p:nvSpPr>
                <p:spPr>
                  <a:xfrm>
                    <a:off x="0" y="3581"/>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46" name="组合 145"/>
              <p:cNvGrpSpPr/>
              <p:nvPr/>
            </p:nvGrpSpPr>
            <p:grpSpPr>
              <a:xfrm>
                <a:off x="918" y="3581"/>
                <a:ext cx="923" cy="384"/>
                <a:chOff x="918" y="3581"/>
                <a:chExt cx="923" cy="384"/>
              </a:xfrm>
            </p:grpSpPr>
            <p:sp>
              <p:nvSpPr>
                <p:cNvPr id="147" name="矩形 146"/>
                <p:cNvSpPr/>
                <p:nvPr>
                  <p:custDataLst>
                    <p:tags r:id="rId85"/>
                  </p:custDataLst>
                </p:nvPr>
              </p:nvSpPr>
              <p:spPr>
                <a:xfrm>
                  <a:off x="918" y="3581"/>
                  <a:ext cx="923" cy="384"/>
                </a:xfrm>
                <a:prstGeom prst="rect">
                  <a:avLst/>
                </a:prstGeom>
                <a:solidFill>
                  <a:srgbClr val="FFF6D1"/>
                </a:solidFill>
                <a:ln w="9525">
                  <a:noFill/>
                </a:ln>
              </p:spPr>
              <p:txBody>
                <a:bodyPr/>
                <a:p>
                  <a:endParaRPr lang="zh-CN" altLang="en-US"/>
                </a:p>
              </p:txBody>
            </p:sp>
            <p:grpSp>
              <p:nvGrpSpPr>
                <p:cNvPr id="148" name="组合 147"/>
                <p:cNvGrpSpPr/>
                <p:nvPr/>
              </p:nvGrpSpPr>
              <p:grpSpPr>
                <a:xfrm>
                  <a:off x="918" y="3581"/>
                  <a:ext cx="923" cy="384"/>
                  <a:chOff x="918" y="3581"/>
                  <a:chExt cx="923" cy="384"/>
                </a:xfrm>
              </p:grpSpPr>
              <p:sp>
                <p:nvSpPr>
                  <p:cNvPr id="149" name="矩形 148"/>
                  <p:cNvSpPr/>
                  <p:nvPr>
                    <p:custDataLst>
                      <p:tags r:id="rId86"/>
                    </p:custDataLst>
                  </p:nvPr>
                </p:nvSpPr>
                <p:spPr>
                  <a:xfrm>
                    <a:off x="961" y="3581"/>
                    <a:ext cx="837" cy="384"/>
                  </a:xfrm>
                  <a:prstGeom prst="rect">
                    <a:avLst/>
                  </a:prstGeom>
                  <a:solidFill>
                    <a:srgbClr val="FFF6D1"/>
                  </a:solidFill>
                  <a:ln w="9525">
                    <a:noFill/>
                  </a:ln>
                </p:spPr>
                <p:txBody>
                  <a:bodyPr/>
                  <a:p>
                    <a:pPr algn="just"/>
                    <a:r>
                      <a:rPr lang="en-US" altLang="zh-CN" sz="2000" b="1" dirty="0">
                        <a:solidFill>
                          <a:schemeClr val="bg2"/>
                        </a:solidFill>
                        <a:latin typeface="Times New Roman" panose="02020603050405020304" pitchFamily="18" charset="0"/>
                        <a:ea typeface="黑体" panose="02010609060101010101" pitchFamily="2" charset="-122"/>
                      </a:rPr>
                      <a:t>8</a:t>
                    </a:r>
                    <a:r>
                      <a:rPr lang="zh-CN" altLang="en-US" sz="2000" dirty="0">
                        <a:solidFill>
                          <a:schemeClr val="bg2"/>
                        </a:solidFill>
                        <a:latin typeface="Times New Roman" panose="02020603050405020304" pitchFamily="18" charset="0"/>
                        <a:ea typeface="黑体" panose="02010609060101010101" pitchFamily="2" charset="-122"/>
                      </a:rPr>
                      <a:t>输入或 </a:t>
                    </a:r>
                    <a:r>
                      <a:rPr lang="en-US" altLang="zh-CN" sz="2000" dirty="0">
                        <a:solidFill>
                          <a:schemeClr val="bg2"/>
                        </a:solidFill>
                        <a:latin typeface="Times New Roman" panose="02020603050405020304" pitchFamily="18" charset="0"/>
                        <a:ea typeface="黑体" panose="02010609060101010101" pitchFamily="2" charset="-122"/>
                      </a:rPr>
                      <a:t>/ </a:t>
                    </a:r>
                    <a:r>
                      <a:rPr lang="zh-CN" altLang="en-US" sz="2000" dirty="0">
                        <a:solidFill>
                          <a:schemeClr val="bg2"/>
                        </a:solidFill>
                        <a:latin typeface="Times New Roman" panose="02020603050405020304" pitchFamily="18" charset="0"/>
                        <a:ea typeface="黑体" panose="02010609060101010101" pitchFamily="2" charset="-122"/>
                      </a:rPr>
                      <a:t>或非门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50" name="矩形 149"/>
                  <p:cNvSpPr/>
                  <p:nvPr>
                    <p:custDataLst>
                      <p:tags r:id="rId87"/>
                    </p:custDataLst>
                  </p:nvPr>
                </p:nvSpPr>
                <p:spPr>
                  <a:xfrm>
                    <a:off x="918" y="3581"/>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51" name="组合 150"/>
              <p:cNvGrpSpPr/>
              <p:nvPr/>
            </p:nvGrpSpPr>
            <p:grpSpPr>
              <a:xfrm>
                <a:off x="1841" y="3581"/>
                <a:ext cx="762" cy="384"/>
                <a:chOff x="1841" y="3581"/>
                <a:chExt cx="762" cy="384"/>
              </a:xfrm>
            </p:grpSpPr>
            <p:sp>
              <p:nvSpPr>
                <p:cNvPr id="152" name="矩形 151"/>
                <p:cNvSpPr/>
                <p:nvPr>
                  <p:custDataLst>
                    <p:tags r:id="rId88"/>
                  </p:custDataLst>
                </p:nvPr>
              </p:nvSpPr>
              <p:spPr>
                <a:xfrm>
                  <a:off x="1841" y="3581"/>
                  <a:ext cx="762" cy="384"/>
                </a:xfrm>
                <a:prstGeom prst="rect">
                  <a:avLst/>
                </a:prstGeom>
                <a:solidFill>
                  <a:srgbClr val="FFF6D1"/>
                </a:solidFill>
                <a:ln w="9525">
                  <a:noFill/>
                </a:ln>
              </p:spPr>
              <p:txBody>
                <a:bodyPr/>
                <a:p>
                  <a:endParaRPr lang="zh-CN" altLang="en-US"/>
                </a:p>
              </p:txBody>
            </p:sp>
            <p:grpSp>
              <p:nvGrpSpPr>
                <p:cNvPr id="153" name="组合 152"/>
                <p:cNvGrpSpPr/>
                <p:nvPr/>
              </p:nvGrpSpPr>
              <p:grpSpPr>
                <a:xfrm>
                  <a:off x="1841" y="3581"/>
                  <a:ext cx="762" cy="384"/>
                  <a:chOff x="1841" y="3581"/>
                  <a:chExt cx="762" cy="384"/>
                </a:xfrm>
              </p:grpSpPr>
              <p:sp>
                <p:nvSpPr>
                  <p:cNvPr id="154" name="矩形 153"/>
                  <p:cNvSpPr/>
                  <p:nvPr>
                    <p:custDataLst>
                      <p:tags r:id="rId89"/>
                    </p:custDataLst>
                  </p:nvPr>
                </p:nvSpPr>
                <p:spPr>
                  <a:xfrm>
                    <a:off x="1884" y="3581"/>
                    <a:ext cx="676" cy="384"/>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155" name="矩形 154"/>
                  <p:cNvSpPr/>
                  <p:nvPr>
                    <p:custDataLst>
                      <p:tags r:id="rId90"/>
                    </p:custDataLst>
                  </p:nvPr>
                </p:nvSpPr>
                <p:spPr>
                  <a:xfrm>
                    <a:off x="1841" y="3581"/>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56" name="组合 155"/>
              <p:cNvGrpSpPr/>
              <p:nvPr/>
            </p:nvGrpSpPr>
            <p:grpSpPr>
              <a:xfrm>
                <a:off x="0" y="3965"/>
                <a:ext cx="918" cy="384"/>
                <a:chOff x="0" y="3965"/>
                <a:chExt cx="918" cy="384"/>
              </a:xfrm>
            </p:grpSpPr>
            <p:sp>
              <p:nvSpPr>
                <p:cNvPr id="157" name="矩形 156"/>
                <p:cNvSpPr/>
                <p:nvPr>
                  <p:custDataLst>
                    <p:tags r:id="rId91"/>
                  </p:custDataLst>
                </p:nvPr>
              </p:nvSpPr>
              <p:spPr>
                <a:xfrm>
                  <a:off x="0" y="3965"/>
                  <a:ext cx="918" cy="384"/>
                </a:xfrm>
                <a:prstGeom prst="rect">
                  <a:avLst/>
                </a:prstGeom>
                <a:solidFill>
                  <a:srgbClr val="FFF2B9"/>
                </a:solidFill>
                <a:ln w="9525">
                  <a:noFill/>
                </a:ln>
              </p:spPr>
              <p:txBody>
                <a:bodyPr/>
                <a:p>
                  <a:endParaRPr lang="zh-CN" altLang="en-US"/>
                </a:p>
              </p:txBody>
            </p:sp>
            <p:grpSp>
              <p:nvGrpSpPr>
                <p:cNvPr id="158" name="组合 157"/>
                <p:cNvGrpSpPr/>
                <p:nvPr/>
              </p:nvGrpSpPr>
              <p:grpSpPr>
                <a:xfrm>
                  <a:off x="0" y="3965"/>
                  <a:ext cx="918" cy="384"/>
                  <a:chOff x="0" y="3965"/>
                  <a:chExt cx="918" cy="384"/>
                </a:xfrm>
              </p:grpSpPr>
              <p:sp>
                <p:nvSpPr>
                  <p:cNvPr id="159" name="矩形 158"/>
                  <p:cNvSpPr/>
                  <p:nvPr>
                    <p:custDataLst>
                      <p:tags r:id="rId92"/>
                    </p:custDataLst>
                  </p:nvPr>
                </p:nvSpPr>
                <p:spPr>
                  <a:xfrm>
                    <a:off x="43" y="3965"/>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CC4086</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60" name="矩形 159"/>
                  <p:cNvSpPr/>
                  <p:nvPr>
                    <p:custDataLst>
                      <p:tags r:id="rId93"/>
                    </p:custDataLst>
                  </p:nvPr>
                </p:nvSpPr>
                <p:spPr>
                  <a:xfrm>
                    <a:off x="0" y="3965"/>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61" name="组合 160"/>
              <p:cNvGrpSpPr/>
              <p:nvPr/>
            </p:nvGrpSpPr>
            <p:grpSpPr>
              <a:xfrm>
                <a:off x="918" y="3965"/>
                <a:ext cx="923" cy="384"/>
                <a:chOff x="918" y="3965"/>
                <a:chExt cx="923" cy="384"/>
              </a:xfrm>
            </p:grpSpPr>
            <p:sp>
              <p:nvSpPr>
                <p:cNvPr id="162" name="矩形 161"/>
                <p:cNvSpPr/>
                <p:nvPr>
                  <p:custDataLst>
                    <p:tags r:id="rId94"/>
                  </p:custDataLst>
                </p:nvPr>
              </p:nvSpPr>
              <p:spPr>
                <a:xfrm>
                  <a:off x="918" y="3965"/>
                  <a:ext cx="923" cy="384"/>
                </a:xfrm>
                <a:prstGeom prst="rect">
                  <a:avLst/>
                </a:prstGeom>
                <a:solidFill>
                  <a:srgbClr val="FFF2B9"/>
                </a:solidFill>
                <a:ln w="9525">
                  <a:noFill/>
                </a:ln>
              </p:spPr>
              <p:txBody>
                <a:bodyPr/>
                <a:p>
                  <a:endParaRPr lang="zh-CN" altLang="en-US"/>
                </a:p>
              </p:txBody>
            </p:sp>
            <p:grpSp>
              <p:nvGrpSpPr>
                <p:cNvPr id="163" name="组合 162"/>
                <p:cNvGrpSpPr/>
                <p:nvPr/>
              </p:nvGrpSpPr>
              <p:grpSpPr>
                <a:xfrm>
                  <a:off x="918" y="3965"/>
                  <a:ext cx="923" cy="384"/>
                  <a:chOff x="918" y="3965"/>
                  <a:chExt cx="923" cy="384"/>
                </a:xfrm>
              </p:grpSpPr>
              <p:sp>
                <p:nvSpPr>
                  <p:cNvPr id="164" name="矩形 163"/>
                  <p:cNvSpPr/>
                  <p:nvPr>
                    <p:custDataLst>
                      <p:tags r:id="rId95"/>
                    </p:custDataLst>
                  </p:nvPr>
                </p:nvSpPr>
                <p:spPr>
                  <a:xfrm>
                    <a:off x="961" y="3965"/>
                    <a:ext cx="837" cy="384"/>
                  </a:xfrm>
                  <a:prstGeom prst="rect">
                    <a:avLst/>
                  </a:prstGeom>
                  <a:solidFill>
                    <a:srgbClr val="FFF2B9"/>
                  </a:solidFill>
                  <a:ln w="9525">
                    <a:noFill/>
                  </a:ln>
                </p:spPr>
                <p:txBody>
                  <a:bodyPr/>
                  <a:p>
                    <a:pPr algn="just"/>
                    <a:r>
                      <a:rPr lang="en-US" altLang="zh-CN" sz="2000" b="1" dirty="0">
                        <a:solidFill>
                          <a:schemeClr val="bg2"/>
                        </a:solidFill>
                        <a:latin typeface="Times New Roman" panose="02020603050405020304" pitchFamily="18" charset="0"/>
                        <a:ea typeface="黑体" panose="02010609060101010101" pitchFamily="2" charset="-122"/>
                      </a:rPr>
                      <a:t>2-2-2-2</a:t>
                    </a:r>
                    <a:r>
                      <a:rPr lang="zh-CN" altLang="en-US" sz="2000" dirty="0">
                        <a:solidFill>
                          <a:schemeClr val="bg2"/>
                        </a:solidFill>
                        <a:latin typeface="Times New Roman" panose="02020603050405020304" pitchFamily="18" charset="0"/>
                        <a:ea typeface="黑体" panose="02010609060101010101" pitchFamily="2" charset="-122"/>
                      </a:rPr>
                      <a:t>输入与或非门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65" name="矩形 164"/>
                  <p:cNvSpPr/>
                  <p:nvPr>
                    <p:custDataLst>
                      <p:tags r:id="rId96"/>
                    </p:custDataLst>
                  </p:nvPr>
                </p:nvSpPr>
                <p:spPr>
                  <a:xfrm>
                    <a:off x="918" y="3965"/>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66" name="组合 165"/>
              <p:cNvGrpSpPr/>
              <p:nvPr/>
            </p:nvGrpSpPr>
            <p:grpSpPr>
              <a:xfrm>
                <a:off x="1841" y="3965"/>
                <a:ext cx="762" cy="384"/>
                <a:chOff x="1841" y="3965"/>
                <a:chExt cx="762" cy="384"/>
              </a:xfrm>
            </p:grpSpPr>
            <p:sp>
              <p:nvSpPr>
                <p:cNvPr id="167" name="矩形 166"/>
                <p:cNvSpPr/>
                <p:nvPr>
                  <p:custDataLst>
                    <p:tags r:id="rId97"/>
                  </p:custDataLst>
                </p:nvPr>
              </p:nvSpPr>
              <p:spPr>
                <a:xfrm>
                  <a:off x="1841" y="3965"/>
                  <a:ext cx="762" cy="384"/>
                </a:xfrm>
                <a:prstGeom prst="rect">
                  <a:avLst/>
                </a:prstGeom>
                <a:solidFill>
                  <a:srgbClr val="FFF2B9"/>
                </a:solidFill>
                <a:ln w="9525">
                  <a:noFill/>
                </a:ln>
              </p:spPr>
              <p:txBody>
                <a:bodyPr/>
                <a:p>
                  <a:endParaRPr lang="zh-CN" altLang="en-US"/>
                </a:p>
              </p:txBody>
            </p:sp>
            <p:grpSp>
              <p:nvGrpSpPr>
                <p:cNvPr id="168" name="组合 167"/>
                <p:cNvGrpSpPr/>
                <p:nvPr/>
              </p:nvGrpSpPr>
              <p:grpSpPr>
                <a:xfrm>
                  <a:off x="1841" y="3965"/>
                  <a:ext cx="762" cy="384"/>
                  <a:chOff x="1841" y="3965"/>
                  <a:chExt cx="762" cy="384"/>
                </a:xfrm>
              </p:grpSpPr>
              <p:sp>
                <p:nvSpPr>
                  <p:cNvPr id="169" name="矩形 168"/>
                  <p:cNvSpPr/>
                  <p:nvPr>
                    <p:custDataLst>
                      <p:tags r:id="rId98"/>
                    </p:custDataLst>
                  </p:nvPr>
                </p:nvSpPr>
                <p:spPr>
                  <a:xfrm>
                    <a:off x="1884" y="3965"/>
                    <a:ext cx="676"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可扩展</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70" name="矩形 169"/>
                  <p:cNvSpPr/>
                  <p:nvPr>
                    <p:custDataLst>
                      <p:tags r:id="rId99"/>
                    </p:custDataLst>
                  </p:nvPr>
                </p:nvSpPr>
                <p:spPr>
                  <a:xfrm>
                    <a:off x="1841" y="3965"/>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71" name="组合 170"/>
              <p:cNvGrpSpPr/>
              <p:nvPr/>
            </p:nvGrpSpPr>
            <p:grpSpPr>
              <a:xfrm>
                <a:off x="0" y="4349"/>
                <a:ext cx="918" cy="384"/>
                <a:chOff x="0" y="4349"/>
                <a:chExt cx="918" cy="384"/>
              </a:xfrm>
            </p:grpSpPr>
            <p:sp>
              <p:nvSpPr>
                <p:cNvPr id="172" name="矩形 171"/>
                <p:cNvSpPr/>
                <p:nvPr>
                  <p:custDataLst>
                    <p:tags r:id="rId100"/>
                  </p:custDataLst>
                </p:nvPr>
              </p:nvSpPr>
              <p:spPr>
                <a:xfrm>
                  <a:off x="0" y="4349"/>
                  <a:ext cx="918" cy="384"/>
                </a:xfrm>
                <a:prstGeom prst="rect">
                  <a:avLst/>
                </a:prstGeom>
                <a:solidFill>
                  <a:srgbClr val="FFF6D1"/>
                </a:solidFill>
                <a:ln w="9525">
                  <a:noFill/>
                </a:ln>
              </p:spPr>
              <p:txBody>
                <a:bodyPr/>
                <a:p>
                  <a:endParaRPr lang="zh-CN" altLang="en-US"/>
                </a:p>
              </p:txBody>
            </p:sp>
            <p:grpSp>
              <p:nvGrpSpPr>
                <p:cNvPr id="173" name="组合 172"/>
                <p:cNvGrpSpPr/>
                <p:nvPr/>
              </p:nvGrpSpPr>
              <p:grpSpPr>
                <a:xfrm>
                  <a:off x="0" y="4349"/>
                  <a:ext cx="918" cy="384"/>
                  <a:chOff x="0" y="4349"/>
                  <a:chExt cx="918" cy="384"/>
                </a:xfrm>
              </p:grpSpPr>
              <p:sp>
                <p:nvSpPr>
                  <p:cNvPr id="174" name="矩形 173"/>
                  <p:cNvSpPr/>
                  <p:nvPr>
                    <p:custDataLst>
                      <p:tags r:id="rId101"/>
                    </p:custDataLst>
                  </p:nvPr>
                </p:nvSpPr>
                <p:spPr>
                  <a:xfrm>
                    <a:off x="43" y="4349"/>
                    <a:ext cx="832" cy="384"/>
                  </a:xfrm>
                  <a:prstGeom prst="rect">
                    <a:avLst/>
                  </a:prstGeom>
                  <a:solidFill>
                    <a:srgbClr val="FFF6D1"/>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CC4097</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75" name="矩形 174"/>
                  <p:cNvSpPr/>
                  <p:nvPr>
                    <p:custDataLst>
                      <p:tags r:id="rId102"/>
                    </p:custDataLst>
                  </p:nvPr>
                </p:nvSpPr>
                <p:spPr>
                  <a:xfrm>
                    <a:off x="0" y="4349"/>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76" name="组合 175"/>
              <p:cNvGrpSpPr/>
              <p:nvPr/>
            </p:nvGrpSpPr>
            <p:grpSpPr>
              <a:xfrm>
                <a:off x="918" y="4349"/>
                <a:ext cx="923" cy="384"/>
                <a:chOff x="918" y="4349"/>
                <a:chExt cx="923" cy="384"/>
              </a:xfrm>
            </p:grpSpPr>
            <p:sp>
              <p:nvSpPr>
                <p:cNvPr id="177" name="矩形 176"/>
                <p:cNvSpPr/>
                <p:nvPr>
                  <p:custDataLst>
                    <p:tags r:id="rId103"/>
                  </p:custDataLst>
                </p:nvPr>
              </p:nvSpPr>
              <p:spPr>
                <a:xfrm>
                  <a:off x="918" y="4349"/>
                  <a:ext cx="923" cy="384"/>
                </a:xfrm>
                <a:prstGeom prst="rect">
                  <a:avLst/>
                </a:prstGeom>
                <a:solidFill>
                  <a:srgbClr val="FFF6D1"/>
                </a:solidFill>
                <a:ln w="9525">
                  <a:noFill/>
                </a:ln>
              </p:spPr>
              <p:txBody>
                <a:bodyPr/>
                <a:p>
                  <a:endParaRPr lang="zh-CN" altLang="en-US"/>
                </a:p>
              </p:txBody>
            </p:sp>
            <p:grpSp>
              <p:nvGrpSpPr>
                <p:cNvPr id="178" name="组合 177"/>
                <p:cNvGrpSpPr/>
                <p:nvPr/>
              </p:nvGrpSpPr>
              <p:grpSpPr>
                <a:xfrm>
                  <a:off x="918" y="4349"/>
                  <a:ext cx="923" cy="384"/>
                  <a:chOff x="918" y="4349"/>
                  <a:chExt cx="923" cy="384"/>
                </a:xfrm>
              </p:grpSpPr>
              <p:sp>
                <p:nvSpPr>
                  <p:cNvPr id="179" name="矩形 178"/>
                  <p:cNvSpPr/>
                  <p:nvPr>
                    <p:custDataLst>
                      <p:tags r:id="rId104"/>
                    </p:custDataLst>
                  </p:nvPr>
                </p:nvSpPr>
                <p:spPr>
                  <a:xfrm>
                    <a:off x="961" y="4349"/>
                    <a:ext cx="837" cy="384"/>
                  </a:xfrm>
                  <a:prstGeom prst="rect">
                    <a:avLst/>
                  </a:prstGeom>
                  <a:solidFill>
                    <a:srgbClr val="FFF6D1"/>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双</a:t>
                    </a:r>
                    <a:r>
                      <a:rPr lang="en-US" altLang="zh-CN" sz="2000" b="1" dirty="0">
                        <a:solidFill>
                          <a:schemeClr val="bg2"/>
                        </a:solidFill>
                        <a:latin typeface="Times New Roman" panose="02020603050405020304" pitchFamily="18" charset="0"/>
                        <a:ea typeface="黑体" panose="02010609060101010101" pitchFamily="2" charset="-122"/>
                      </a:rPr>
                      <a:t>8</a:t>
                    </a:r>
                    <a:r>
                      <a:rPr lang="zh-CN" altLang="en-US" sz="2000" dirty="0">
                        <a:solidFill>
                          <a:schemeClr val="bg2"/>
                        </a:solidFill>
                        <a:latin typeface="Times New Roman" panose="02020603050405020304" pitchFamily="18" charset="0"/>
                        <a:ea typeface="黑体" panose="02010609060101010101" pitchFamily="2" charset="-122"/>
                      </a:rPr>
                      <a:t>选</a:t>
                    </a:r>
                    <a:r>
                      <a:rPr lang="en-US" altLang="zh-CN" sz="2000" dirty="0">
                        <a:solidFill>
                          <a:schemeClr val="bg2"/>
                        </a:solidFill>
                        <a:latin typeface="Times New Roman" panose="02020603050405020304" pitchFamily="18" charset="0"/>
                        <a:ea typeface="黑体" panose="02010609060101010101" pitchFamily="2" charset="-122"/>
                      </a:rPr>
                      <a:t>1</a:t>
                    </a:r>
                    <a:r>
                      <a:rPr lang="zh-CN" altLang="en-US" sz="2000" dirty="0">
                        <a:solidFill>
                          <a:schemeClr val="bg2"/>
                        </a:solidFill>
                        <a:latin typeface="Times New Roman" panose="02020603050405020304" pitchFamily="18" charset="0"/>
                        <a:ea typeface="黑体" panose="02010609060101010101" pitchFamily="2" charset="-122"/>
                      </a:rPr>
                      <a:t>模拟开关</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80" name="矩形 179"/>
                  <p:cNvSpPr/>
                  <p:nvPr>
                    <p:custDataLst>
                      <p:tags r:id="rId105"/>
                    </p:custDataLst>
                  </p:nvPr>
                </p:nvSpPr>
                <p:spPr>
                  <a:xfrm>
                    <a:off x="918" y="4349"/>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81" name="组合 180"/>
              <p:cNvGrpSpPr/>
              <p:nvPr/>
            </p:nvGrpSpPr>
            <p:grpSpPr>
              <a:xfrm>
                <a:off x="1841" y="4349"/>
                <a:ext cx="762" cy="384"/>
                <a:chOff x="1841" y="4349"/>
                <a:chExt cx="762" cy="384"/>
              </a:xfrm>
            </p:grpSpPr>
            <p:sp>
              <p:nvSpPr>
                <p:cNvPr id="182" name="矩形 181"/>
                <p:cNvSpPr/>
                <p:nvPr>
                  <p:custDataLst>
                    <p:tags r:id="rId106"/>
                  </p:custDataLst>
                </p:nvPr>
              </p:nvSpPr>
              <p:spPr>
                <a:xfrm>
                  <a:off x="1841" y="4349"/>
                  <a:ext cx="762" cy="384"/>
                </a:xfrm>
                <a:prstGeom prst="rect">
                  <a:avLst/>
                </a:prstGeom>
                <a:solidFill>
                  <a:srgbClr val="FFF6D1"/>
                </a:solidFill>
                <a:ln w="9525">
                  <a:noFill/>
                </a:ln>
              </p:spPr>
              <p:txBody>
                <a:bodyPr/>
                <a:p>
                  <a:endParaRPr lang="zh-CN" altLang="en-US"/>
                </a:p>
              </p:txBody>
            </p:sp>
            <p:grpSp>
              <p:nvGrpSpPr>
                <p:cNvPr id="183" name="组合 182"/>
                <p:cNvGrpSpPr/>
                <p:nvPr/>
              </p:nvGrpSpPr>
              <p:grpSpPr>
                <a:xfrm>
                  <a:off x="1841" y="4349"/>
                  <a:ext cx="762" cy="384"/>
                  <a:chOff x="1841" y="4349"/>
                  <a:chExt cx="762" cy="384"/>
                </a:xfrm>
              </p:grpSpPr>
              <p:sp>
                <p:nvSpPr>
                  <p:cNvPr id="184" name="矩形 183"/>
                  <p:cNvSpPr/>
                  <p:nvPr>
                    <p:custDataLst>
                      <p:tags r:id="rId107"/>
                    </p:custDataLst>
                  </p:nvPr>
                </p:nvSpPr>
                <p:spPr>
                  <a:xfrm>
                    <a:off x="1884" y="4349"/>
                    <a:ext cx="676" cy="384"/>
                  </a:xfrm>
                  <a:prstGeom prst="rect">
                    <a:avLst/>
                  </a:prstGeom>
                  <a:solidFill>
                    <a:srgbClr val="FFF6D1"/>
                  </a:solidFill>
                  <a:ln w="9525">
                    <a:noFill/>
                  </a:ln>
                </p:spPr>
                <p:txBody>
                  <a:bodyPr/>
                  <a:p>
                    <a:pPr algn="just"/>
                    <a:r>
                      <a:rPr lang="en-US" altLang="zh-CN" sz="2000" dirty="0">
                        <a:solidFill>
                          <a:schemeClr val="bg2"/>
                        </a:solidFill>
                        <a:latin typeface="Times New Roman" panose="02020603050405020304" pitchFamily="18" charset="0"/>
                      </a:rPr>
                      <a:t> </a:t>
                    </a:r>
                    <a:endParaRPr lang="en-US" altLang="zh-CN" sz="2000" dirty="0">
                      <a:solidFill>
                        <a:schemeClr val="bg2"/>
                      </a:solidFill>
                      <a:latin typeface="Times New Roman" panose="02020603050405020304" pitchFamily="18" charset="0"/>
                    </a:endParaRPr>
                  </a:p>
                  <a:p>
                    <a:pPr algn="just" eaLnBrk="0" hangingPunct="0"/>
                    <a:endParaRPr lang="en-US" altLang="zh-CN" sz="2000" dirty="0">
                      <a:solidFill>
                        <a:schemeClr val="bg2"/>
                      </a:solidFill>
                      <a:latin typeface="Times New Roman" panose="02020603050405020304" pitchFamily="18" charset="0"/>
                    </a:endParaRPr>
                  </a:p>
                </p:txBody>
              </p:sp>
              <p:sp>
                <p:nvSpPr>
                  <p:cNvPr id="185" name="矩形 184"/>
                  <p:cNvSpPr/>
                  <p:nvPr>
                    <p:custDataLst>
                      <p:tags r:id="rId108"/>
                    </p:custDataLst>
                  </p:nvPr>
                </p:nvSpPr>
                <p:spPr>
                  <a:xfrm>
                    <a:off x="1841" y="4349"/>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86" name="组合 185"/>
              <p:cNvGrpSpPr/>
              <p:nvPr/>
            </p:nvGrpSpPr>
            <p:grpSpPr>
              <a:xfrm>
                <a:off x="0" y="4733"/>
                <a:ext cx="918" cy="384"/>
                <a:chOff x="0" y="4733"/>
                <a:chExt cx="918" cy="384"/>
              </a:xfrm>
            </p:grpSpPr>
            <p:sp>
              <p:nvSpPr>
                <p:cNvPr id="187" name="矩形 186"/>
                <p:cNvSpPr/>
                <p:nvPr>
                  <p:custDataLst>
                    <p:tags r:id="rId109"/>
                  </p:custDataLst>
                </p:nvPr>
              </p:nvSpPr>
              <p:spPr>
                <a:xfrm>
                  <a:off x="0" y="4733"/>
                  <a:ext cx="918" cy="384"/>
                </a:xfrm>
                <a:prstGeom prst="rect">
                  <a:avLst/>
                </a:prstGeom>
                <a:solidFill>
                  <a:srgbClr val="FFF2B9"/>
                </a:solidFill>
                <a:ln w="9525">
                  <a:noFill/>
                </a:ln>
              </p:spPr>
              <p:txBody>
                <a:bodyPr/>
                <a:p>
                  <a:endParaRPr lang="zh-CN" altLang="en-US"/>
                </a:p>
              </p:txBody>
            </p:sp>
            <p:grpSp>
              <p:nvGrpSpPr>
                <p:cNvPr id="188" name="组合 187"/>
                <p:cNvGrpSpPr/>
                <p:nvPr/>
              </p:nvGrpSpPr>
              <p:grpSpPr>
                <a:xfrm>
                  <a:off x="0" y="4733"/>
                  <a:ext cx="918" cy="384"/>
                  <a:chOff x="0" y="4733"/>
                  <a:chExt cx="918" cy="384"/>
                </a:xfrm>
              </p:grpSpPr>
              <p:sp>
                <p:nvSpPr>
                  <p:cNvPr id="189" name="矩形 188"/>
                  <p:cNvSpPr/>
                  <p:nvPr>
                    <p:custDataLst>
                      <p:tags r:id="rId110"/>
                    </p:custDataLst>
                  </p:nvPr>
                </p:nvSpPr>
                <p:spPr>
                  <a:xfrm>
                    <a:off x="43" y="4733"/>
                    <a:ext cx="832" cy="384"/>
                  </a:xfrm>
                  <a:prstGeom prst="rect">
                    <a:avLst/>
                  </a:prstGeom>
                  <a:solidFill>
                    <a:srgbClr val="FFF2B9"/>
                  </a:solidFill>
                  <a:ln w="9525">
                    <a:noFill/>
                  </a:ln>
                </p:spPr>
                <p:txBody>
                  <a:bodyPr/>
                  <a:p>
                    <a:pPr algn="just"/>
                    <a:r>
                      <a:rPr lang="en-US" altLang="zh-CN" sz="2000" b="1">
                        <a:solidFill>
                          <a:schemeClr val="bg2"/>
                        </a:solidFill>
                        <a:latin typeface="Times New Roman" panose="02020603050405020304" pitchFamily="18" charset="0"/>
                        <a:ea typeface="黑体" panose="02010609060101010101" pitchFamily="2" charset="-122"/>
                      </a:rPr>
                      <a:t>CC4502</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90" name="矩形 189"/>
                  <p:cNvSpPr/>
                  <p:nvPr>
                    <p:custDataLst>
                      <p:tags r:id="rId111"/>
                    </p:custDataLst>
                  </p:nvPr>
                </p:nvSpPr>
                <p:spPr>
                  <a:xfrm>
                    <a:off x="0" y="4733"/>
                    <a:ext cx="9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91" name="组合 190"/>
              <p:cNvGrpSpPr/>
              <p:nvPr/>
            </p:nvGrpSpPr>
            <p:grpSpPr>
              <a:xfrm>
                <a:off x="918" y="4733"/>
                <a:ext cx="923" cy="384"/>
                <a:chOff x="918" y="4733"/>
                <a:chExt cx="923" cy="384"/>
              </a:xfrm>
            </p:grpSpPr>
            <p:sp>
              <p:nvSpPr>
                <p:cNvPr id="192" name="矩形 191"/>
                <p:cNvSpPr/>
                <p:nvPr>
                  <p:custDataLst>
                    <p:tags r:id="rId112"/>
                  </p:custDataLst>
                </p:nvPr>
              </p:nvSpPr>
              <p:spPr>
                <a:xfrm>
                  <a:off x="918" y="4733"/>
                  <a:ext cx="923" cy="384"/>
                </a:xfrm>
                <a:prstGeom prst="rect">
                  <a:avLst/>
                </a:prstGeom>
                <a:solidFill>
                  <a:srgbClr val="FFF2B9"/>
                </a:solidFill>
                <a:ln w="9525">
                  <a:noFill/>
                </a:ln>
              </p:spPr>
              <p:txBody>
                <a:bodyPr/>
                <a:p>
                  <a:endParaRPr lang="zh-CN" altLang="en-US"/>
                </a:p>
              </p:txBody>
            </p:sp>
            <p:grpSp>
              <p:nvGrpSpPr>
                <p:cNvPr id="193" name="组合 192"/>
                <p:cNvGrpSpPr/>
                <p:nvPr/>
              </p:nvGrpSpPr>
              <p:grpSpPr>
                <a:xfrm>
                  <a:off x="918" y="4733"/>
                  <a:ext cx="923" cy="384"/>
                  <a:chOff x="918" y="4733"/>
                  <a:chExt cx="923" cy="384"/>
                </a:xfrm>
              </p:grpSpPr>
              <p:sp>
                <p:nvSpPr>
                  <p:cNvPr id="194" name="矩形 193"/>
                  <p:cNvSpPr/>
                  <p:nvPr>
                    <p:custDataLst>
                      <p:tags r:id="rId113"/>
                    </p:custDataLst>
                  </p:nvPr>
                </p:nvSpPr>
                <p:spPr>
                  <a:xfrm>
                    <a:off x="961" y="4733"/>
                    <a:ext cx="837"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六反相器 </a:t>
                    </a:r>
                    <a:r>
                      <a:rPr lang="en-US" altLang="zh-CN" sz="2000" dirty="0">
                        <a:solidFill>
                          <a:schemeClr val="bg2"/>
                        </a:solidFill>
                        <a:latin typeface="Times New Roman" panose="02020603050405020304" pitchFamily="18" charset="0"/>
                        <a:ea typeface="黑体" panose="02010609060101010101" pitchFamily="2" charset="-122"/>
                      </a:rPr>
                      <a:t>/ </a:t>
                    </a:r>
                    <a:r>
                      <a:rPr lang="zh-CN" altLang="en-US" sz="2000" dirty="0">
                        <a:solidFill>
                          <a:schemeClr val="bg2"/>
                        </a:solidFill>
                        <a:latin typeface="Times New Roman" panose="02020603050405020304" pitchFamily="18" charset="0"/>
                        <a:ea typeface="黑体" panose="02010609060101010101" pitchFamily="2" charset="-122"/>
                      </a:rPr>
                      <a:t>缓冲器</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95" name="矩形 194"/>
                  <p:cNvSpPr/>
                  <p:nvPr>
                    <p:custDataLst>
                      <p:tags r:id="rId114"/>
                    </p:custDataLst>
                  </p:nvPr>
                </p:nvSpPr>
                <p:spPr>
                  <a:xfrm>
                    <a:off x="918" y="4733"/>
                    <a:ext cx="923"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96" name="组合 195"/>
              <p:cNvGrpSpPr/>
              <p:nvPr/>
            </p:nvGrpSpPr>
            <p:grpSpPr>
              <a:xfrm>
                <a:off x="1841" y="4733"/>
                <a:ext cx="762" cy="384"/>
                <a:chOff x="1841" y="4733"/>
                <a:chExt cx="762" cy="384"/>
              </a:xfrm>
            </p:grpSpPr>
            <p:sp>
              <p:nvSpPr>
                <p:cNvPr id="197" name="矩形 196"/>
                <p:cNvSpPr/>
                <p:nvPr>
                  <p:custDataLst>
                    <p:tags r:id="rId115"/>
                  </p:custDataLst>
                </p:nvPr>
              </p:nvSpPr>
              <p:spPr>
                <a:xfrm>
                  <a:off x="1841" y="4733"/>
                  <a:ext cx="762" cy="384"/>
                </a:xfrm>
                <a:prstGeom prst="rect">
                  <a:avLst/>
                </a:prstGeom>
                <a:solidFill>
                  <a:srgbClr val="FFF2B9"/>
                </a:solidFill>
                <a:ln w="9525">
                  <a:noFill/>
                </a:ln>
              </p:spPr>
              <p:txBody>
                <a:bodyPr/>
                <a:p>
                  <a:endParaRPr lang="zh-CN" altLang="en-US"/>
                </a:p>
              </p:txBody>
            </p:sp>
            <p:grpSp>
              <p:nvGrpSpPr>
                <p:cNvPr id="198" name="组合 197"/>
                <p:cNvGrpSpPr/>
                <p:nvPr/>
              </p:nvGrpSpPr>
              <p:grpSpPr>
                <a:xfrm>
                  <a:off x="1841" y="4733"/>
                  <a:ext cx="762" cy="384"/>
                  <a:chOff x="1841" y="4733"/>
                  <a:chExt cx="762" cy="384"/>
                </a:xfrm>
              </p:grpSpPr>
              <p:sp>
                <p:nvSpPr>
                  <p:cNvPr id="199" name="矩形 198"/>
                  <p:cNvSpPr/>
                  <p:nvPr>
                    <p:custDataLst>
                      <p:tags r:id="rId116"/>
                    </p:custDataLst>
                  </p:nvPr>
                </p:nvSpPr>
                <p:spPr>
                  <a:xfrm>
                    <a:off x="1884" y="4733"/>
                    <a:ext cx="676" cy="384"/>
                  </a:xfrm>
                  <a:prstGeom prst="rect">
                    <a:avLst/>
                  </a:prstGeom>
                  <a:solidFill>
                    <a:srgbClr val="FFF2B9"/>
                  </a:solidFill>
                  <a:ln w="9525">
                    <a:noFill/>
                  </a:ln>
                </p:spPr>
                <p:txBody>
                  <a:bodyPr/>
                  <a:p>
                    <a:pPr algn="just"/>
                    <a:r>
                      <a:rPr lang="zh-CN" altLang="en-US" sz="2000" dirty="0">
                        <a:solidFill>
                          <a:schemeClr val="bg2"/>
                        </a:solidFill>
                        <a:latin typeface="Times New Roman" panose="02020603050405020304" pitchFamily="18" charset="0"/>
                        <a:ea typeface="黑体" panose="02010609060101010101" pitchFamily="2" charset="-122"/>
                      </a:rPr>
                      <a:t>三态、有选通端</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200" name="矩形 199"/>
                  <p:cNvSpPr/>
                  <p:nvPr>
                    <p:custDataLst>
                      <p:tags r:id="rId117"/>
                    </p:custDataLst>
                  </p:nvPr>
                </p:nvSpPr>
                <p:spPr>
                  <a:xfrm>
                    <a:off x="1841" y="4733"/>
                    <a:ext cx="7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201" name="矩形 200"/>
            <p:cNvSpPr/>
            <p:nvPr>
              <p:custDataLst>
                <p:tags r:id="rId118"/>
              </p:custDataLst>
            </p:nvPr>
          </p:nvSpPr>
          <p:spPr>
            <a:xfrm>
              <a:off x="-3" y="-3"/>
              <a:ext cx="2609" cy="5123"/>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202" name="页脚占位符 4"/>
          <p:cNvSpPr txBox="1">
            <a:spLocks noGrp="1"/>
          </p:cNvSpPr>
          <p:nvPr>
            <p:ph type="ftr" sz="quarter" idx="11"/>
            <p:custDataLst>
              <p:tags r:id="rId11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150530">
                                            <p:txEl>
                                              <p:charRg st="4294967295" end="4294967295"/>
                                            </p:txEl>
                                          </p:spTgt>
                                        </p:tgtEl>
                                        <p:attrNameLst>
                                          <p:attrName>style.visibility</p:attrName>
                                        </p:attrNameLst>
                                      </p:cBhvr>
                                    </p:set>
                                    <p:animEffect transition="in" filter="barn(inHorizontal)">
                                      <p:cBhvr>
                                        <p:cTn id="7" dur="500"/>
                                        <p:tgtEl>
                                          <p:spTgt spid="150530">
                                            <p:txEl>
                                              <p:charRg st="4294967295" end="4294967295"/>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nimBg="1" advAuto="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55362" name="组合 655361"/>
          <p:cNvGrpSpPr/>
          <p:nvPr/>
        </p:nvGrpSpPr>
        <p:grpSpPr>
          <a:xfrm>
            <a:off x="844233" y="778193"/>
            <a:ext cx="1885950" cy="1409700"/>
            <a:chOff x="0" y="227"/>
            <a:chExt cx="1188" cy="888"/>
          </a:xfrm>
        </p:grpSpPr>
        <p:sp>
          <p:nvSpPr>
            <p:cNvPr id="655363" name="爆炸形 1 655362"/>
            <p:cNvSpPr/>
            <p:nvPr/>
          </p:nvSpPr>
          <p:spPr>
            <a:xfrm>
              <a:off x="0" y="227"/>
              <a:ext cx="1188" cy="888"/>
            </a:xfrm>
            <a:prstGeom prst="irregularSeal1">
              <a:avLst/>
            </a:prstGeom>
            <a:solidFill>
              <a:srgbClr val="FF0000"/>
            </a:solidFill>
            <a:ln w="28575" cap="flat" cmpd="sng">
              <a:solidFill>
                <a:srgbClr val="FF0000"/>
              </a:solidFill>
              <a:prstDash val="solid"/>
              <a:miter/>
              <a:headEnd type="none" w="med" len="med"/>
              <a:tailEnd type="none" w="med" len="med"/>
            </a:ln>
          </p:spPr>
          <p:txBody>
            <a:bodyPr wrap="none" anchor="ctr" anchorCtr="0"/>
            <a:p>
              <a:pPr algn="ctr" eaLnBrk="0" hangingPunct="0"/>
              <a:endParaRPr lang="zh-CN" altLang="en-US" sz="2800" b="1" dirty="0">
                <a:latin typeface="Times New Roman" panose="02020603050405020304" pitchFamily="18" charset="0"/>
              </a:endParaRPr>
            </a:p>
          </p:txBody>
        </p:sp>
        <p:sp>
          <p:nvSpPr>
            <p:cNvPr id="655364" name="文本框 655363"/>
            <p:cNvSpPr txBox="1"/>
            <p:nvPr/>
          </p:nvSpPr>
          <p:spPr>
            <a:xfrm>
              <a:off x="153" y="465"/>
              <a:ext cx="791" cy="327"/>
            </a:xfrm>
            <a:prstGeom prst="rect">
              <a:avLst/>
            </a:prstGeom>
            <a:noFill/>
            <a:ln w="38100">
              <a:noFill/>
            </a:ln>
          </p:spPr>
          <p:txBody>
            <a:bodyPr wrap="none" anchor="t" anchorCtr="0">
              <a:spAutoFit/>
            </a:bodyPr>
            <a:p>
              <a:pPr eaLnBrk="0" hangingPunct="0"/>
              <a:r>
                <a:rPr lang="zh-CN" altLang="en-US" sz="2800" b="1" dirty="0">
                  <a:solidFill>
                    <a:schemeClr val="bg1"/>
                  </a:solidFill>
                  <a:latin typeface="Times New Roman" panose="02020603050405020304" pitchFamily="18" charset="0"/>
                </a:rPr>
                <a:t>讨论题</a:t>
              </a:r>
              <a:endParaRPr lang="zh-CN" altLang="en-US" sz="2800" b="1">
                <a:solidFill>
                  <a:schemeClr val="bg1"/>
                </a:solidFill>
                <a:latin typeface="Times New Roman" panose="02020603050405020304" pitchFamily="18" charset="0"/>
              </a:endParaRPr>
            </a:p>
          </p:txBody>
        </p:sp>
      </p:grpSp>
      <p:graphicFrame>
        <p:nvGraphicFramePr>
          <p:cNvPr id="655365" name="对象 655364"/>
          <p:cNvGraphicFramePr/>
          <p:nvPr/>
        </p:nvGraphicFramePr>
        <p:xfrm>
          <a:off x="708978" y="5743575"/>
          <a:ext cx="1749425" cy="1063625"/>
        </p:xfrm>
        <a:graphic>
          <a:graphicData uri="http://schemas.openxmlformats.org/presentationml/2006/ole">
            <mc:AlternateContent xmlns:mc="http://schemas.openxmlformats.org/markup-compatibility/2006">
              <mc:Choice xmlns:v="urn:schemas-microsoft-com:vml" Requires="v">
                <p:oleObj spid="_x0000_s4800" name="" r:id="rId1" imgW="1027430" imgH="625475" progId="MS_ClipArt_Gallery.2">
                  <p:embed/>
                </p:oleObj>
              </mc:Choice>
              <mc:Fallback>
                <p:oleObj name="" r:id="rId1" imgW="1027430" imgH="625475" progId="MS_ClipArt_Gallery.2">
                  <p:embed/>
                  <p:pic>
                    <p:nvPicPr>
                      <p:cNvPr id="0" name="图片 4799"/>
                      <p:cNvPicPr/>
                      <p:nvPr/>
                    </p:nvPicPr>
                    <p:blipFill>
                      <a:blip r:embed="rId2"/>
                      <a:stretch>
                        <a:fillRect/>
                      </a:stretch>
                    </p:blipFill>
                    <p:spPr>
                      <a:xfrm>
                        <a:off x="708978" y="5743575"/>
                        <a:ext cx="1749425" cy="1063625"/>
                      </a:xfrm>
                      <a:prstGeom prst="rect">
                        <a:avLst/>
                      </a:prstGeom>
                      <a:noFill/>
                      <a:ln w="38100">
                        <a:noFill/>
                        <a:miter/>
                      </a:ln>
                    </p:spPr>
                  </p:pic>
                </p:oleObj>
              </mc:Fallback>
            </mc:AlternateContent>
          </a:graphicData>
        </a:graphic>
      </p:graphicFrame>
      <p:sp>
        <p:nvSpPr>
          <p:cNvPr id="655366" name="云形标注 655365"/>
          <p:cNvSpPr/>
          <p:nvPr/>
        </p:nvSpPr>
        <p:spPr>
          <a:xfrm>
            <a:off x="703263" y="2227263"/>
            <a:ext cx="2952750" cy="1511300"/>
          </a:xfrm>
          <a:prstGeom prst="cloudCallout">
            <a:avLst>
              <a:gd name="adj1" fmla="val 77958"/>
              <a:gd name="adj2" fmla="val 13343"/>
            </a:avLst>
          </a:prstGeom>
          <a:solidFill>
            <a:srgbClr val="FFCCFF">
              <a:alpha val="19000"/>
            </a:srgbClr>
          </a:solidFill>
          <a:ln w="9525" cap="flat" cmpd="sng">
            <a:solidFill>
              <a:srgbClr val="CC0000"/>
            </a:solidFill>
            <a:prstDash val="solid"/>
            <a:headEnd type="none" w="med" len="med"/>
            <a:tailEnd type="none" w="med" len="med"/>
          </a:ln>
        </p:spPr>
        <p:txBody>
          <a:bodyPr/>
          <a:p>
            <a:pPr algn="ctr" eaLnBrk="0" hangingPunct="0"/>
            <a:endParaRPr lang="zh-CN" altLang="en-US" sz="1600" dirty="0">
              <a:latin typeface="楷体_GB2312" pitchFamily="49" charset="-122"/>
              <a:ea typeface="楷体_GB2312" pitchFamily="49" charset="-122"/>
            </a:endParaRPr>
          </a:p>
        </p:txBody>
      </p:sp>
      <p:sp>
        <p:nvSpPr>
          <p:cNvPr id="655367" name="矩形 655366"/>
          <p:cNvSpPr/>
          <p:nvPr/>
        </p:nvSpPr>
        <p:spPr>
          <a:xfrm>
            <a:off x="903923" y="2380615"/>
            <a:ext cx="2663825" cy="915988"/>
          </a:xfrm>
          <a:prstGeom prst="rect">
            <a:avLst/>
          </a:prstGeom>
          <a:noFill/>
          <a:ln w="9525">
            <a:noFill/>
          </a:ln>
        </p:spPr>
        <p:txBody>
          <a:bodyPr>
            <a:spAutoFit/>
          </a:bodyPr>
          <a:p>
            <a:pPr eaLnBrk="0" hangingPunct="0"/>
            <a:r>
              <a:rPr lang="zh-CN" altLang="en-US" sz="1800" b="1" dirty="0">
                <a:latin typeface="Times New Roman" panose="02020603050405020304" pitchFamily="18" charset="0"/>
              </a:rPr>
              <a:t>逻辑变量的取值为什么只有</a:t>
            </a:r>
            <a:r>
              <a:rPr lang="en-US" altLang="zh-CN" sz="1800" b="1">
                <a:latin typeface="Times New Roman" panose="02020603050405020304" pitchFamily="18" charset="0"/>
              </a:rPr>
              <a:t>0</a:t>
            </a:r>
            <a:r>
              <a:rPr lang="zh-CN" altLang="en-US" sz="1800" b="1" dirty="0">
                <a:latin typeface="Times New Roman" panose="02020603050405020304" pitchFamily="18" charset="0"/>
              </a:rPr>
              <a:t>和</a:t>
            </a:r>
            <a:r>
              <a:rPr lang="en-US" altLang="zh-CN" sz="1800" b="1">
                <a:latin typeface="Times New Roman" panose="02020603050405020304" pitchFamily="18" charset="0"/>
              </a:rPr>
              <a:t>1</a:t>
            </a:r>
            <a:r>
              <a:rPr lang="zh-CN" altLang="en-US" sz="1800" b="1" dirty="0">
                <a:latin typeface="Times New Roman" panose="02020603050405020304" pitchFamily="18" charset="0"/>
              </a:rPr>
              <a:t>两种可能？会不会出现第三种可能？</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655368" name="云形标注 655367"/>
          <p:cNvSpPr/>
          <p:nvPr/>
        </p:nvSpPr>
        <p:spPr>
          <a:xfrm>
            <a:off x="4933950" y="1239838"/>
            <a:ext cx="3509963" cy="1476375"/>
          </a:xfrm>
          <a:prstGeom prst="cloudCallout">
            <a:avLst>
              <a:gd name="adj1" fmla="val -54931"/>
              <a:gd name="adj2" fmla="val 78602"/>
            </a:avLst>
          </a:prstGeom>
          <a:solidFill>
            <a:schemeClr val="accent1"/>
          </a:solidFill>
          <a:ln w="9525" cap="flat" cmpd="sng">
            <a:solidFill>
              <a:schemeClr val="tx1"/>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655369" name="矩形 655368"/>
          <p:cNvSpPr/>
          <p:nvPr/>
        </p:nvSpPr>
        <p:spPr>
          <a:xfrm>
            <a:off x="5318125" y="1508125"/>
            <a:ext cx="2981325" cy="915988"/>
          </a:xfrm>
          <a:prstGeom prst="rect">
            <a:avLst/>
          </a:prstGeom>
          <a:noFill/>
          <a:ln w="9525">
            <a:noFill/>
          </a:ln>
        </p:spPr>
        <p:txBody>
          <a:bodyPr>
            <a:spAutoFit/>
          </a:bodyPr>
          <a:p>
            <a:pPr eaLnBrk="0" hangingPunct="0"/>
            <a:r>
              <a:rPr lang="zh-CN" altLang="en-US" sz="1800" b="1" dirty="0">
                <a:latin typeface="Times New Roman" panose="02020603050405020304" pitchFamily="18" charset="0"/>
              </a:rPr>
              <a:t>逻辑代数最基本的</a:t>
            </a:r>
            <a:r>
              <a:rPr lang="en-US" altLang="zh-CN" sz="1800" b="1">
                <a:latin typeface="Times New Roman" panose="02020603050405020304" pitchFamily="18" charset="0"/>
              </a:rPr>
              <a:t>3</a:t>
            </a:r>
            <a:r>
              <a:rPr lang="zh-CN" altLang="en-US" sz="1800" b="1" dirty="0">
                <a:latin typeface="Times New Roman" panose="02020603050405020304" pitchFamily="18" charset="0"/>
              </a:rPr>
              <a:t>种逻辑运算是什么，分别举一个日常生活中的例子说明。</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pic>
        <p:nvPicPr>
          <p:cNvPr id="655370" name="图片 655369" descr="FIBIN03"/>
          <p:cNvPicPr>
            <a:picLocks noChangeAspect="1"/>
          </p:cNvPicPr>
          <p:nvPr/>
        </p:nvPicPr>
        <p:blipFill>
          <a:blip r:embed="rId3"/>
          <a:stretch>
            <a:fillRect/>
          </a:stretch>
        </p:blipFill>
        <p:spPr>
          <a:xfrm>
            <a:off x="4310698" y="3428683"/>
            <a:ext cx="522287" cy="1190625"/>
          </a:xfrm>
          <a:prstGeom prst="rect">
            <a:avLst/>
          </a:prstGeom>
          <a:noFill/>
          <a:ln w="9525">
            <a:noFill/>
          </a:ln>
        </p:spPr>
      </p:pic>
      <p:sp>
        <p:nvSpPr>
          <p:cNvPr id="655371" name="云形标注 655370"/>
          <p:cNvSpPr/>
          <p:nvPr/>
        </p:nvSpPr>
        <p:spPr>
          <a:xfrm>
            <a:off x="5942013" y="3979863"/>
            <a:ext cx="2771775" cy="1620837"/>
          </a:xfrm>
          <a:prstGeom prst="cloudCallout">
            <a:avLst>
              <a:gd name="adj1" fmla="val -84537"/>
              <a:gd name="adj2" fmla="val -52644"/>
            </a:avLst>
          </a:prstGeom>
          <a:solidFill>
            <a:srgbClr val="FFCCFF"/>
          </a:solidFill>
          <a:ln w="9525" cap="flat" cmpd="sng">
            <a:solidFill>
              <a:srgbClr val="800000"/>
            </a:solidFill>
            <a:prstDash val="solid"/>
            <a:headEnd type="none" w="med" len="med"/>
            <a:tailEnd type="none" w="med" len="med"/>
          </a:ln>
        </p:spPr>
        <p:txBody>
          <a:bodyPr/>
          <a:p>
            <a:pPr eaLnBrk="0" hangingPunct="0"/>
            <a:endParaRPr lang="zh-CN" altLang="en-US" sz="1600" b="1" dirty="0">
              <a:latin typeface="Times New Roman" panose="02020603050405020304" pitchFamily="18" charset="0"/>
              <a:ea typeface="楷体_GB2312" pitchFamily="49" charset="-122"/>
            </a:endParaRPr>
          </a:p>
        </p:txBody>
      </p:sp>
      <p:sp>
        <p:nvSpPr>
          <p:cNvPr id="655372" name="矩形 655371"/>
          <p:cNvSpPr/>
          <p:nvPr/>
        </p:nvSpPr>
        <p:spPr>
          <a:xfrm>
            <a:off x="6122988" y="4232275"/>
            <a:ext cx="2484437" cy="915988"/>
          </a:xfrm>
          <a:prstGeom prst="rect">
            <a:avLst/>
          </a:prstGeom>
          <a:noFill/>
          <a:ln w="9525">
            <a:noFill/>
          </a:ln>
        </p:spPr>
        <p:txBody>
          <a:bodyPr>
            <a:spAutoFit/>
          </a:bodyPr>
          <a:p>
            <a:pPr eaLnBrk="0" hangingPunct="0"/>
            <a:r>
              <a:rPr lang="zh-CN" altLang="en-US" sz="1800" b="1" dirty="0">
                <a:latin typeface="Times New Roman" panose="02020603050405020304" pitchFamily="18" charset="0"/>
              </a:rPr>
              <a:t>何谓编码？何谓译码？二进制编码和二</a:t>
            </a:r>
            <a:r>
              <a:rPr lang="en-US" altLang="zh-CN" sz="1800" b="1">
                <a:latin typeface="Times New Roman" panose="02020603050405020304" pitchFamily="18" charset="0"/>
              </a:rPr>
              <a:t>—</a:t>
            </a:r>
            <a:r>
              <a:rPr lang="zh-CN" altLang="en-US" sz="1800" b="1" dirty="0">
                <a:latin typeface="Times New Roman" panose="02020603050405020304" pitchFamily="18" charset="0"/>
              </a:rPr>
              <a:t>十进制编码有何不同？</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
        <p:nvSpPr>
          <p:cNvPr id="655373" name="文本框 655372"/>
          <p:cNvSpPr txBox="1"/>
          <p:nvPr/>
        </p:nvSpPr>
        <p:spPr>
          <a:xfrm>
            <a:off x="3314700" y="5600700"/>
            <a:ext cx="2808288" cy="457200"/>
          </a:xfrm>
          <a:prstGeom prst="rect">
            <a:avLst/>
          </a:prstGeom>
          <a:solidFill>
            <a:srgbClr val="FFCCFF"/>
          </a:solidFill>
          <a:ln w="9525">
            <a:noFill/>
          </a:ln>
        </p:spPr>
        <p:txBody>
          <a:bodyPr lIns="0" rIns="0">
            <a:spAutoFit/>
          </a:bodyPr>
          <a:p>
            <a:pPr>
              <a:spcBef>
                <a:spcPct val="50000"/>
              </a:spcBef>
            </a:pPr>
            <a:r>
              <a:rPr lang="zh-CN" altLang="en-US" b="1" dirty="0">
                <a:solidFill>
                  <a:srgbClr val="CC3300"/>
                </a:solidFill>
                <a:latin typeface="Times New Roman" panose="02020603050405020304" pitchFamily="18" charset="0"/>
                <a:ea typeface="隶书" pitchFamily="49" charset="-122"/>
              </a:rPr>
              <a:t>多看、多练、多思考</a:t>
            </a:r>
            <a:endParaRPr lang="zh-CN" altLang="en-US" b="1" dirty="0">
              <a:solidFill>
                <a:srgbClr val="CC3300"/>
              </a:solidFill>
              <a:latin typeface="Times New Roman" panose="02020603050405020304" pitchFamily="18" charset="0"/>
              <a:ea typeface="隶书" pitchFamily="49" charset="-122"/>
            </a:endParaRPr>
          </a:p>
        </p:txBody>
      </p:sp>
      <p:pic>
        <p:nvPicPr>
          <p:cNvPr id="655374" name="图片 655373" descr="图标109"/>
          <p:cNvPicPr>
            <a:picLocks noChangeAspect="1"/>
          </p:cNvPicPr>
          <p:nvPr/>
        </p:nvPicPr>
        <p:blipFill>
          <a:blip r:embed="rId4"/>
          <a:stretch>
            <a:fillRect/>
          </a:stretch>
        </p:blipFill>
        <p:spPr>
          <a:xfrm>
            <a:off x="7165975" y="5829300"/>
            <a:ext cx="1547813" cy="750888"/>
          </a:xfrm>
          <a:prstGeom prst="rect">
            <a:avLst/>
          </a:prstGeom>
          <a:noFill/>
          <a:ln w="9525">
            <a:noFill/>
          </a:ln>
        </p:spPr>
      </p:pic>
      <p:sp>
        <p:nvSpPr>
          <p:cNvPr id="655375" name="文本框 655374"/>
          <p:cNvSpPr txBox="1"/>
          <p:nvPr/>
        </p:nvSpPr>
        <p:spPr>
          <a:xfrm>
            <a:off x="2743200" y="485775"/>
            <a:ext cx="3348038" cy="588963"/>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tileRect/>
          </a:gradFill>
          <a:ln w="9525" cap="flat" cmpd="sng">
            <a:solidFill>
              <a:srgbClr val="008000"/>
            </a:solidFill>
            <a:prstDash val="solid"/>
            <a:miter/>
            <a:headEnd type="none" w="med" len="med"/>
            <a:tailEnd type="none" w="med" len="med"/>
          </a:ln>
        </p:spPr>
        <p:txBody>
          <a:bodyPr>
            <a:spAutoFit/>
          </a:bodyPr>
          <a:p>
            <a:pPr eaLnBrk="0" hangingPunct="0">
              <a:spcBef>
                <a:spcPct val="50000"/>
              </a:spcBef>
            </a:pPr>
            <a:r>
              <a:rPr lang="zh-CN" altLang="en-US" sz="3200" b="1" dirty="0">
                <a:solidFill>
                  <a:srgbClr val="006600"/>
                </a:solidFill>
                <a:effectLst>
                  <a:outerShdw blurRad="38100" dist="38100" dir="2700000">
                    <a:srgbClr val="C0C0C0"/>
                  </a:outerShdw>
                </a:effectLst>
                <a:latin typeface="Times New Roman" panose="02020603050405020304" pitchFamily="18" charset="0"/>
                <a:ea typeface="隶书" pitchFamily="49" charset="-122"/>
              </a:rPr>
              <a:t>检 验 学 习 结 果</a:t>
            </a:r>
            <a:endParaRPr lang="zh-CN" altLang="en-US" sz="3200" b="1" dirty="0">
              <a:solidFill>
                <a:srgbClr val="006600"/>
              </a:solidFill>
              <a:effectLst>
                <a:outerShdw blurRad="38100" dist="38100" dir="2700000">
                  <a:srgbClr val="C0C0C0"/>
                </a:outerShdw>
              </a:effectLst>
              <a:latin typeface="Times New Roman" panose="02020603050405020304" pitchFamily="18" charset="0"/>
              <a:ea typeface="隶书" pitchFamily="49" charset="-122"/>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2" name="云形标注 1"/>
          <p:cNvSpPr/>
          <p:nvPr>
            <p:custDataLst>
              <p:tags r:id="rId6"/>
            </p:custDataLst>
          </p:nvPr>
        </p:nvSpPr>
        <p:spPr>
          <a:xfrm>
            <a:off x="614998" y="3758883"/>
            <a:ext cx="2952750" cy="1511300"/>
          </a:xfrm>
          <a:prstGeom prst="cloudCallout">
            <a:avLst>
              <a:gd name="adj1" fmla="val 77958"/>
              <a:gd name="adj2" fmla="val 13343"/>
            </a:avLst>
          </a:prstGeom>
          <a:solidFill>
            <a:srgbClr val="FFCCFF">
              <a:alpha val="19000"/>
            </a:srgbClr>
          </a:solidFill>
          <a:ln w="9525" cap="flat" cmpd="sng">
            <a:solidFill>
              <a:srgbClr val="CC0000"/>
            </a:solidFill>
            <a:prstDash val="solid"/>
            <a:headEnd type="none" w="med" len="med"/>
            <a:tailEnd type="none" w="med" len="med"/>
          </a:ln>
        </p:spPr>
        <p:txBody>
          <a:bodyPr/>
          <a:p>
            <a:pPr algn="ctr" eaLnBrk="0" hangingPunct="0"/>
            <a:endParaRPr lang="zh-CN" altLang="en-US" sz="1600" dirty="0">
              <a:latin typeface="楷体_GB2312" pitchFamily="49" charset="-122"/>
              <a:ea typeface="楷体_GB2312" pitchFamily="49" charset="-122"/>
            </a:endParaRPr>
          </a:p>
        </p:txBody>
      </p:sp>
      <p:sp>
        <p:nvSpPr>
          <p:cNvPr id="3" name="矩形 2"/>
          <p:cNvSpPr/>
          <p:nvPr>
            <p:custDataLst>
              <p:tags r:id="rId7"/>
            </p:custDataLst>
          </p:nvPr>
        </p:nvSpPr>
        <p:spPr>
          <a:xfrm>
            <a:off x="739458" y="4057015"/>
            <a:ext cx="2663825" cy="645160"/>
          </a:xfrm>
          <a:prstGeom prst="rect">
            <a:avLst/>
          </a:prstGeom>
          <a:noFill/>
          <a:ln w="9525">
            <a:noFill/>
          </a:ln>
        </p:spPr>
        <p:txBody>
          <a:bodyPr>
            <a:spAutoFit/>
          </a:bodyPr>
          <a:p>
            <a:pPr eaLnBrk="0" hangingPunct="0"/>
            <a:r>
              <a:rPr lang="zh-CN" sz="1800" b="1" dirty="0">
                <a:latin typeface="Times New Roman" panose="02020603050405020304" pitchFamily="18" charset="0"/>
                <a:ea typeface="宋体" panose="02010600030101010101" pitchFamily="2" charset="-122"/>
              </a:rPr>
              <a:t>门电路是怎样构成？有何特点？</a:t>
            </a:r>
            <a:r>
              <a:rPr lang="zh-CN" altLang="en-US" sz="1800" dirty="0">
                <a:latin typeface="Times New Roman" panose="02020603050405020304" pitchFamily="18" charset="0"/>
              </a:rPr>
              <a:t> </a:t>
            </a:r>
            <a:endParaRPr lang="zh-CN" altLang="en-US" sz="18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655362"/>
                                        </p:tgtEl>
                                        <p:attrNameLst>
                                          <p:attrName>style.visibility</p:attrName>
                                        </p:attrNameLst>
                                      </p:cBhvr>
                                      <p:to>
                                        <p:strVal val="visible"/>
                                      </p:to>
                                    </p:set>
                                    <p:anim calcmode="lin" valueType="num">
                                      <p:cBhvr>
                                        <p:cTn id="7" dur="1000" fill="hold"/>
                                        <p:tgtEl>
                                          <p:spTgt spid="655362"/>
                                        </p:tgtEl>
                                        <p:attrNameLst>
                                          <p:attrName>ppt_w</p:attrName>
                                        </p:attrNameLst>
                                      </p:cBhvr>
                                      <p:tavLst>
                                        <p:tav tm="0">
                                          <p:val>
                                            <p:fltVal val="0.000000"/>
                                          </p:val>
                                        </p:tav>
                                        <p:tav tm="100000">
                                          <p:val>
                                            <p:strVal val="#ppt_w"/>
                                          </p:val>
                                        </p:tav>
                                      </p:tavLst>
                                    </p:anim>
                                    <p:anim calcmode="lin" valueType="num">
                                      <p:cBhvr>
                                        <p:cTn id="8" dur="1000" fill="hold"/>
                                        <p:tgtEl>
                                          <p:spTgt spid="655362"/>
                                        </p:tgtEl>
                                        <p:attrNameLst>
                                          <p:attrName>ppt_h</p:attrName>
                                        </p:attrNameLst>
                                      </p:cBhvr>
                                      <p:tavLst>
                                        <p:tav tm="0">
                                          <p:val>
                                            <p:fltVal val="0.000000"/>
                                          </p:val>
                                        </p:tav>
                                        <p:tav tm="100000">
                                          <p:val>
                                            <p:strVal val="#ppt_h"/>
                                          </p:val>
                                        </p:tav>
                                      </p:tavLst>
                                    </p:anim>
                                    <p:anim calcmode="lin" valueType="num">
                                      <p:cBhvr>
                                        <p:cTn id="9" dur="1000" fill="hold"/>
                                        <p:tgtEl>
                                          <p:spTgt spid="655362"/>
                                        </p:tgtEl>
                                        <p:attrNameLst>
                                          <p:attrName>style.rotation</p:attrName>
                                        </p:attrNameLst>
                                      </p:cBhvr>
                                      <p:tavLst>
                                        <p:tav tm="0">
                                          <p:val>
                                            <p:fltVal val="90.000000"/>
                                          </p:val>
                                        </p:tav>
                                        <p:tav tm="100000">
                                          <p:val>
                                            <p:fltVal val="0.000000"/>
                                          </p:val>
                                        </p:tav>
                                      </p:tavLst>
                                    </p:anim>
                                    <p:animEffect transition="in" filter="fade">
                                      <p:cBhvr>
                                        <p:cTn id="10" dur="1000"/>
                                        <p:tgtEl>
                                          <p:spTgt spid="655362"/>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655370"/>
                                        </p:tgtEl>
                                        <p:attrNameLst>
                                          <p:attrName>style.visibility</p:attrName>
                                        </p:attrNameLst>
                                      </p:cBhvr>
                                      <p:to>
                                        <p:strVal val="visible"/>
                                      </p:to>
                                    </p:se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55373"/>
                                        </p:tgtEl>
                                        <p:attrNameLst>
                                          <p:attrName>style.visibility</p:attrName>
                                        </p:attrNameLst>
                                      </p:cBhvr>
                                      <p:to>
                                        <p:strVal val="visible"/>
                                      </p:to>
                                    </p:set>
                                    <p:animEffect transition="in" filter="wipe(left)">
                                      <p:cBhvr>
                                        <p:cTn id="17" dur="2000"/>
                                        <p:tgtEl>
                                          <p:spTgt spid="655373"/>
                                        </p:tgtEl>
                                      </p:cBhvr>
                                    </p:animEffect>
                                  </p:childTnLst>
                                </p:cTn>
                              </p:par>
                            </p:childTnLst>
                          </p:cTn>
                        </p:par>
                        <p:par>
                          <p:cTn id="18" fill="hold">
                            <p:stCondLst>
                              <p:cond delay="3000"/>
                            </p:stCondLst>
                            <p:childTnLst>
                              <p:par>
                                <p:cTn id="19" presetID="1" presetClass="entr" presetSubtype="0" fill="hold" nodeType="afterEffect">
                                  <p:stCondLst>
                                    <p:cond delay="0"/>
                                  </p:stCondLst>
                                  <p:childTnLst>
                                    <p:set>
                                      <p:cBhvr>
                                        <p:cTn id="20" dur="1" fill="hold">
                                          <p:stCondLst>
                                            <p:cond delay="0"/>
                                          </p:stCondLst>
                                        </p:cTn>
                                        <p:tgtEl>
                                          <p:spTgt spid="65537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55375"/>
                                        </p:tgtEl>
                                        <p:attrNameLst>
                                          <p:attrName>style.visibility</p:attrName>
                                        </p:attrNameLst>
                                      </p:cBhvr>
                                      <p:to>
                                        <p:strVal val="visible"/>
                                      </p:to>
                                    </p:set>
                                    <p:animEffect transition="in" filter="fade">
                                      <p:cBhvr>
                                        <p:cTn id="25" dur="1000"/>
                                        <p:tgtEl>
                                          <p:spTgt spid="655375"/>
                                        </p:tgtEl>
                                      </p:cBhvr>
                                    </p:animEffect>
                                    <p:anim calcmode="lin" valueType="num">
                                      <p:cBhvr>
                                        <p:cTn id="26" dur="1000" fill="hold"/>
                                        <p:tgtEl>
                                          <p:spTgt spid="655375"/>
                                        </p:tgtEl>
                                        <p:attrNameLst>
                                          <p:attrName>ppt_x</p:attrName>
                                        </p:attrNameLst>
                                      </p:cBhvr>
                                      <p:tavLst>
                                        <p:tav tm="0">
                                          <p:val>
                                            <p:strVal val="#ppt_x"/>
                                          </p:val>
                                        </p:tav>
                                        <p:tav tm="100000">
                                          <p:val>
                                            <p:strVal val="#ppt_x"/>
                                          </p:val>
                                        </p:tav>
                                      </p:tavLst>
                                    </p:anim>
                                    <p:anim calcmode="lin" valueType="num">
                                      <p:cBhvr>
                                        <p:cTn id="27" dur="1000" fill="hold"/>
                                        <p:tgtEl>
                                          <p:spTgt spid="6553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3" grpId="0" bldLvl="0" animBg="1"/>
      <p:bldP spid="655375"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117762" name="Text Box 2"/>
          <p:cNvSpPr txBox="1">
            <a:spLocks noChangeArrowheads="1"/>
          </p:cNvSpPr>
          <p:nvPr>
            <p:custDataLst>
              <p:tags r:id="rId2"/>
            </p:custDataLst>
          </p:nvPr>
        </p:nvSpPr>
        <p:spPr bwMode="auto">
          <a:xfrm>
            <a:off x="2626678" y="518478"/>
            <a:ext cx="3960813" cy="650875"/>
          </a:xfrm>
          <a:prstGeom prst="rect">
            <a:avLst/>
          </a:prstGeom>
          <a:gradFill rotWithShape="1">
            <a:gsLst>
              <a:gs pos="0">
                <a:srgbClr val="CCFF99"/>
              </a:gs>
              <a:gs pos="100000">
                <a:srgbClr val="CCFF99">
                  <a:gamma/>
                  <a:shade val="60392"/>
                  <a:invGamma/>
                </a:srgbClr>
              </a:gs>
            </a:gsLst>
            <a:path path="shape">
              <a:fillToRect l="50000" t="50000" r="50000" b="50000"/>
            </a:path>
          </a:gradFill>
          <a:ln w="9525">
            <a:solidFill>
              <a:srgbClr val="008000"/>
            </a:solidFill>
            <a:miter lim="800000"/>
          </a:ln>
          <a:effectLst/>
        </p:spPr>
        <p:txBody>
          <a:bodyPr>
            <a:spAutoFit/>
          </a:bodyPr>
          <a:lstStyle/>
          <a:p>
            <a:pPr marR="0" defTabSz="914400" eaLnBrk="0" hangingPunct="0">
              <a:spcBef>
                <a:spcPct val="50000"/>
              </a:spcBef>
              <a:buClrTx/>
              <a:buSzTx/>
              <a:buFontTx/>
              <a:buNone/>
              <a:defRPr/>
            </a:pPr>
            <a:r>
              <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rPr>
              <a:t>检 验 学 习 结 果</a:t>
            </a:r>
            <a:endParaRPr kumimoji="1" lang="zh-CN" altLang="en-US" sz="3600" b="1" u="sng" kern="1200" cap="none" spc="0" normalizeH="0" baseline="0" noProof="0">
              <a:solidFill>
                <a:srgbClr val="006600"/>
              </a:solidFill>
              <a:effectLst>
                <a:outerShdw blurRad="38100" dist="38100" dir="2700000" algn="tl">
                  <a:srgbClr val="000000"/>
                </a:outerShdw>
              </a:effectLst>
              <a:latin typeface="Times New Roman" panose="02020603050405020304" pitchFamily="18" charset="0"/>
              <a:ea typeface="隶书" pitchFamily="49" charset="-122"/>
              <a:cs typeface="+mn-cs"/>
            </a:endParaRPr>
          </a:p>
        </p:txBody>
      </p:sp>
      <p:sp>
        <p:nvSpPr>
          <p:cNvPr id="4" name="Text Box 14"/>
          <p:cNvSpPr txBox="1"/>
          <p:nvPr>
            <p:custDataLst>
              <p:tags r:id="rId3"/>
            </p:custDataLst>
          </p:nvPr>
        </p:nvSpPr>
        <p:spPr>
          <a:xfrm>
            <a:off x="2297430" y="1791970"/>
            <a:ext cx="4732655" cy="645160"/>
          </a:xfrm>
          <a:prstGeom prst="rect">
            <a:avLst/>
          </a:prstGeom>
          <a:noFill/>
          <a:ln w="9525">
            <a:noFill/>
          </a:ln>
        </p:spPr>
        <p:txBody>
          <a:bodyPr wrap="square">
            <a:spAutoFit/>
          </a:bodyPr>
          <a:lstStyle/>
          <a:p>
            <a:pPr algn="ctr">
              <a:spcBef>
                <a:spcPct val="50000"/>
              </a:spcBef>
            </a:pPr>
            <a:r>
              <a:rPr lang="zh-CN" altLang="en-US" sz="3600" b="1" dirty="0">
                <a:solidFill>
                  <a:srgbClr val="FF0000"/>
                </a:solidFill>
                <a:latin typeface="Arial" panose="020B0604020202020204" pitchFamily="34" charset="0"/>
              </a:rPr>
              <a:t>扫码即测即评！</a:t>
            </a:r>
            <a:endParaRPr lang="zh-CN" altLang="en-US" sz="3600" b="1" dirty="0">
              <a:solidFill>
                <a:srgbClr val="FF0000"/>
              </a:solidFill>
              <a:latin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2790825" y="2539365"/>
            <a:ext cx="3796665" cy="1917065"/>
          </a:xfrm>
          <a:prstGeom prst="rect">
            <a:avLst/>
          </a:prstGeom>
        </p:spPr>
      </p:pic>
      <p:sp>
        <p:nvSpPr>
          <p:cNvPr id="3" name="文本框 2"/>
          <p:cNvSpPr txBox="1"/>
          <p:nvPr/>
        </p:nvSpPr>
        <p:spPr>
          <a:xfrm>
            <a:off x="3521075" y="4834255"/>
            <a:ext cx="2556510" cy="368300"/>
          </a:xfrm>
          <a:prstGeom prst="rect">
            <a:avLst/>
          </a:prstGeom>
          <a:noFill/>
        </p:spPr>
        <p:txBody>
          <a:bodyPr wrap="square" rtlCol="0" anchor="t">
            <a:spAutoFit/>
          </a:bodyPr>
          <a:p>
            <a:r>
              <a:rPr lang="zh-CN" altLang="en-US" sz="1800" dirty="0">
                <a:solidFill>
                  <a:srgbClr val="000000"/>
                </a:solidFill>
                <a:sym typeface="+mn-ea"/>
              </a:rPr>
              <a:t>第</a:t>
            </a:r>
            <a:r>
              <a:rPr lang="en-US" altLang="zh-CN" sz="1800" dirty="0">
                <a:solidFill>
                  <a:srgbClr val="000000"/>
                </a:solidFill>
                <a:sym typeface="+mn-ea"/>
              </a:rPr>
              <a:t>10</a:t>
            </a:r>
            <a:r>
              <a:rPr lang="zh-CN" altLang="en-US" sz="1800" dirty="0">
                <a:solidFill>
                  <a:srgbClr val="000000"/>
                </a:solidFill>
                <a:ea typeface="宋体" panose="02010600030101010101" pitchFamily="2" charset="-122"/>
                <a:sym typeface="+mn-ea"/>
              </a:rPr>
              <a:t>章</a:t>
            </a:r>
            <a:r>
              <a:rPr lang="zh-CN" altLang="en-US" sz="1800" dirty="0">
                <a:solidFill>
                  <a:srgbClr val="000000"/>
                </a:solidFill>
                <a:sym typeface="+mn-ea"/>
              </a:rPr>
              <a:t>数字电路基础</a:t>
            </a:r>
            <a:endParaRPr lang="zh-CN" altLang="en-US" sz="1800" dirty="0">
              <a:solidFill>
                <a:srgbClr val="00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1000"/>
                                        <p:tgtEl>
                                          <p:spTgt spid="11776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82" name="矩形 634881"/>
          <p:cNvSpPr/>
          <p:nvPr/>
        </p:nvSpPr>
        <p:spPr>
          <a:xfrm>
            <a:off x="544513" y="1450023"/>
            <a:ext cx="4495800" cy="457200"/>
          </a:xfrm>
          <a:prstGeom prst="rect">
            <a:avLst/>
          </a:prstGeom>
          <a:noFill/>
          <a:ln w="9525">
            <a:noFill/>
          </a:ln>
        </p:spPr>
        <p:txBody>
          <a:bodyPr lIns="0" rIns="0">
            <a:spAutoFit/>
          </a:bodyPr>
          <a:p>
            <a:r>
              <a:rPr lang="en-US" altLang="zh-CN">
                <a:latin typeface="Times New Roman" panose="02020603050405020304" pitchFamily="18" charset="0"/>
              </a:rPr>
              <a:t>1</a:t>
            </a:r>
            <a:r>
              <a:rPr lang="zh-CN" altLang="en-US" dirty="0">
                <a:latin typeface="Times New Roman" panose="02020603050405020304" pitchFamily="18" charset="0"/>
              </a:rPr>
              <a:t>、与非运算：逻辑表达式为：</a:t>
            </a:r>
            <a:endParaRPr lang="zh-CN" altLang="en-US" dirty="0">
              <a:latin typeface="Times New Roman" panose="02020603050405020304" pitchFamily="18" charset="0"/>
            </a:endParaRPr>
          </a:p>
        </p:txBody>
      </p:sp>
      <p:graphicFrame>
        <p:nvGraphicFramePr>
          <p:cNvPr id="634883" name="对象 634882"/>
          <p:cNvGraphicFramePr/>
          <p:nvPr/>
        </p:nvGraphicFramePr>
        <p:xfrm>
          <a:off x="5764213" y="1520190"/>
          <a:ext cx="1616075" cy="631825"/>
        </p:xfrm>
        <a:graphic>
          <a:graphicData uri="http://schemas.openxmlformats.org/presentationml/2006/ole">
            <mc:AlternateContent xmlns:mc="http://schemas.openxmlformats.org/markup-compatibility/2006">
              <mc:Choice xmlns:v="urn:schemas-microsoft-com:vml" Requires="v">
                <p:oleObj spid="_x0000_s4739" name="" r:id="rId1" imgW="494665" imgH="203200" progId="Equation.3">
                  <p:embed/>
                </p:oleObj>
              </mc:Choice>
              <mc:Fallback>
                <p:oleObj name="" r:id="rId1" imgW="494665" imgH="203200" progId="Equation.3">
                  <p:embed/>
                  <p:pic>
                    <p:nvPicPr>
                      <p:cNvPr id="0" name="图片 4738"/>
                      <p:cNvPicPr/>
                      <p:nvPr/>
                    </p:nvPicPr>
                    <p:blipFill>
                      <a:blip r:embed="rId2"/>
                      <a:stretch>
                        <a:fillRect/>
                      </a:stretch>
                    </p:blipFill>
                    <p:spPr>
                      <a:xfrm>
                        <a:off x="5764213" y="1520190"/>
                        <a:ext cx="1616075" cy="631825"/>
                      </a:xfrm>
                      <a:prstGeom prst="rect">
                        <a:avLst/>
                      </a:prstGeom>
                      <a:solidFill>
                        <a:schemeClr val="accent1"/>
                      </a:solidFill>
                      <a:ln w="38100">
                        <a:noFill/>
                        <a:miter/>
                      </a:ln>
                    </p:spPr>
                  </p:pic>
                </p:oleObj>
              </mc:Fallback>
            </mc:AlternateContent>
          </a:graphicData>
        </a:graphic>
      </p:graphicFrame>
      <p:graphicFrame>
        <p:nvGraphicFramePr>
          <p:cNvPr id="634884" name="对象 634883"/>
          <p:cNvGraphicFramePr/>
          <p:nvPr/>
        </p:nvGraphicFramePr>
        <p:xfrm>
          <a:off x="1236663" y="2204403"/>
          <a:ext cx="2209800" cy="1836737"/>
        </p:xfrm>
        <a:graphic>
          <a:graphicData uri="http://schemas.openxmlformats.org/presentationml/2006/ole">
            <mc:AlternateContent xmlns:mc="http://schemas.openxmlformats.org/markup-compatibility/2006">
              <mc:Choice xmlns:v="urn:schemas-microsoft-com:vml" Requires="v">
                <p:oleObj spid="_x0000_s4737" name="" r:id="rId3" imgW="2590800" imgH="2162175" progId="Word.Document.8">
                  <p:embed/>
                </p:oleObj>
              </mc:Choice>
              <mc:Fallback>
                <p:oleObj name="" r:id="rId3" imgW="2590800" imgH="2162175" progId="Word.Document.8">
                  <p:embed/>
                  <p:pic>
                    <p:nvPicPr>
                      <p:cNvPr id="0" name="图片 4736"/>
                      <p:cNvPicPr/>
                      <p:nvPr/>
                    </p:nvPicPr>
                    <p:blipFill>
                      <a:blip r:embed="rId4"/>
                      <a:stretch>
                        <a:fillRect/>
                      </a:stretch>
                    </p:blipFill>
                    <p:spPr>
                      <a:xfrm>
                        <a:off x="1236663" y="2204403"/>
                        <a:ext cx="2209800" cy="1836737"/>
                      </a:xfrm>
                      <a:prstGeom prst="rect">
                        <a:avLst/>
                      </a:prstGeom>
                      <a:solidFill>
                        <a:srgbClr val="D9FFEC"/>
                      </a:solidFill>
                      <a:ln w="38100">
                        <a:noFill/>
                        <a:miter/>
                      </a:ln>
                    </p:spPr>
                  </p:pic>
                </p:oleObj>
              </mc:Fallback>
            </mc:AlternateContent>
          </a:graphicData>
        </a:graphic>
      </p:graphicFrame>
      <p:graphicFrame>
        <p:nvGraphicFramePr>
          <p:cNvPr id="634885" name="对象 634884"/>
          <p:cNvGraphicFramePr/>
          <p:nvPr/>
        </p:nvGraphicFramePr>
        <p:xfrm>
          <a:off x="5005388" y="2272665"/>
          <a:ext cx="3095625" cy="1751013"/>
        </p:xfrm>
        <a:graphic>
          <a:graphicData uri="http://schemas.openxmlformats.org/presentationml/2006/ole">
            <mc:AlternateContent xmlns:mc="http://schemas.openxmlformats.org/markup-compatibility/2006">
              <mc:Choice xmlns:v="urn:schemas-microsoft-com:vml" Requires="v">
                <p:oleObj spid="_x0000_s4731" name="" r:id="rId5" imgW="1162050" imgH="657225" progId="Word.Picture.8">
                  <p:embed/>
                </p:oleObj>
              </mc:Choice>
              <mc:Fallback>
                <p:oleObj name="" r:id="rId5" imgW="1162050" imgH="657225" progId="Word.Picture.8">
                  <p:embed/>
                  <p:pic>
                    <p:nvPicPr>
                      <p:cNvPr id="0" name="图片 4730"/>
                      <p:cNvPicPr/>
                      <p:nvPr/>
                    </p:nvPicPr>
                    <p:blipFill>
                      <a:blip r:embed="rId6"/>
                      <a:stretch>
                        <a:fillRect/>
                      </a:stretch>
                    </p:blipFill>
                    <p:spPr>
                      <a:xfrm>
                        <a:off x="5005388" y="2272665"/>
                        <a:ext cx="3095625" cy="1751013"/>
                      </a:xfrm>
                      <a:prstGeom prst="rect">
                        <a:avLst/>
                      </a:prstGeom>
                      <a:solidFill>
                        <a:srgbClr val="D9FFEC"/>
                      </a:solidFill>
                      <a:ln w="38100">
                        <a:noFill/>
                        <a:miter/>
                      </a:ln>
                    </p:spPr>
                  </p:pic>
                </p:oleObj>
              </mc:Fallback>
            </mc:AlternateContent>
          </a:graphicData>
        </a:graphic>
      </p:graphicFrame>
      <p:sp>
        <p:nvSpPr>
          <p:cNvPr id="634886" name="矩形 634885"/>
          <p:cNvSpPr/>
          <p:nvPr/>
        </p:nvSpPr>
        <p:spPr>
          <a:xfrm>
            <a:off x="609600" y="4334828"/>
            <a:ext cx="4495800" cy="457200"/>
          </a:xfrm>
          <a:prstGeom prst="rect">
            <a:avLst/>
          </a:prstGeom>
          <a:noFill/>
          <a:ln w="9525">
            <a:noFill/>
          </a:ln>
        </p:spPr>
        <p:txBody>
          <a:bodyPr lIns="0" rIns="0">
            <a:spAutoFit/>
          </a:bodyPr>
          <a:p>
            <a:r>
              <a:rPr lang="en-US" altLang="zh-CN">
                <a:latin typeface="Times New Roman" panose="02020603050405020304" pitchFamily="18" charset="0"/>
              </a:rPr>
              <a:t>2</a:t>
            </a:r>
            <a:r>
              <a:rPr lang="zh-CN" altLang="en-US" dirty="0">
                <a:latin typeface="Times New Roman" panose="02020603050405020304" pitchFamily="18" charset="0"/>
              </a:rPr>
              <a:t>、或非运算：逻辑表达式为：</a:t>
            </a:r>
            <a:endParaRPr lang="zh-CN" altLang="en-US" dirty="0">
              <a:latin typeface="Times New Roman" panose="02020603050405020304" pitchFamily="18" charset="0"/>
            </a:endParaRPr>
          </a:p>
        </p:txBody>
      </p:sp>
      <p:graphicFrame>
        <p:nvGraphicFramePr>
          <p:cNvPr id="634887" name="对象 634886"/>
          <p:cNvGraphicFramePr/>
          <p:nvPr/>
        </p:nvGraphicFramePr>
        <p:xfrm>
          <a:off x="5724525" y="4241165"/>
          <a:ext cx="1687513" cy="590550"/>
        </p:xfrm>
        <a:graphic>
          <a:graphicData uri="http://schemas.openxmlformats.org/presentationml/2006/ole">
            <mc:AlternateContent xmlns:mc="http://schemas.openxmlformats.org/markup-compatibility/2006">
              <mc:Choice xmlns:v="urn:schemas-microsoft-com:vml" Requires="v">
                <p:oleObj spid="_x0000_s4732" name="" r:id="rId7" imgW="647065" imgH="203200" progId="Equation.3">
                  <p:embed/>
                </p:oleObj>
              </mc:Choice>
              <mc:Fallback>
                <p:oleObj name="" r:id="rId7" imgW="647065" imgH="203200" progId="Equation.3">
                  <p:embed/>
                  <p:pic>
                    <p:nvPicPr>
                      <p:cNvPr id="0" name="图片 4731"/>
                      <p:cNvPicPr/>
                      <p:nvPr/>
                    </p:nvPicPr>
                    <p:blipFill>
                      <a:blip r:embed="rId8"/>
                      <a:stretch>
                        <a:fillRect/>
                      </a:stretch>
                    </p:blipFill>
                    <p:spPr>
                      <a:xfrm>
                        <a:off x="5724525" y="4241165"/>
                        <a:ext cx="1687513" cy="590550"/>
                      </a:xfrm>
                      <a:prstGeom prst="rect">
                        <a:avLst/>
                      </a:prstGeom>
                      <a:solidFill>
                        <a:schemeClr val="accent1"/>
                      </a:solidFill>
                      <a:ln w="38100">
                        <a:noFill/>
                        <a:miter/>
                      </a:ln>
                    </p:spPr>
                  </p:pic>
                </p:oleObj>
              </mc:Fallback>
            </mc:AlternateContent>
          </a:graphicData>
        </a:graphic>
      </p:graphicFrame>
      <p:graphicFrame>
        <p:nvGraphicFramePr>
          <p:cNvPr id="634888" name="对象 634887"/>
          <p:cNvGraphicFramePr/>
          <p:nvPr/>
        </p:nvGraphicFramePr>
        <p:xfrm>
          <a:off x="1254125" y="4944428"/>
          <a:ext cx="2192338" cy="1820862"/>
        </p:xfrm>
        <a:graphic>
          <a:graphicData uri="http://schemas.openxmlformats.org/presentationml/2006/ole">
            <mc:AlternateContent xmlns:mc="http://schemas.openxmlformats.org/markup-compatibility/2006">
              <mc:Choice xmlns:v="urn:schemas-microsoft-com:vml" Requires="v">
                <p:oleObj spid="_x0000_s4733" name="" r:id="rId9" imgW="2590800" imgH="2162175" progId="Word.Document.8">
                  <p:embed/>
                </p:oleObj>
              </mc:Choice>
              <mc:Fallback>
                <p:oleObj name="" r:id="rId9" imgW="2590800" imgH="2162175" progId="Word.Document.8">
                  <p:embed/>
                  <p:pic>
                    <p:nvPicPr>
                      <p:cNvPr id="0" name="图片 4732"/>
                      <p:cNvPicPr/>
                      <p:nvPr/>
                    </p:nvPicPr>
                    <p:blipFill>
                      <a:blip r:embed="rId10"/>
                      <a:stretch>
                        <a:fillRect/>
                      </a:stretch>
                    </p:blipFill>
                    <p:spPr>
                      <a:xfrm>
                        <a:off x="1254125" y="4944428"/>
                        <a:ext cx="2192338" cy="1820862"/>
                      </a:xfrm>
                      <a:prstGeom prst="rect">
                        <a:avLst/>
                      </a:prstGeom>
                      <a:solidFill>
                        <a:srgbClr val="D9FFEC"/>
                      </a:solidFill>
                      <a:ln w="38100">
                        <a:noFill/>
                        <a:miter/>
                      </a:ln>
                    </p:spPr>
                  </p:pic>
                </p:oleObj>
              </mc:Fallback>
            </mc:AlternateContent>
          </a:graphicData>
        </a:graphic>
      </p:graphicFrame>
      <p:graphicFrame>
        <p:nvGraphicFramePr>
          <p:cNvPr id="634889" name="对象 634888"/>
          <p:cNvGraphicFramePr/>
          <p:nvPr/>
        </p:nvGraphicFramePr>
        <p:xfrm>
          <a:off x="5040313" y="4944428"/>
          <a:ext cx="3236912" cy="1830387"/>
        </p:xfrm>
        <a:graphic>
          <a:graphicData uri="http://schemas.openxmlformats.org/presentationml/2006/ole">
            <mc:AlternateContent xmlns:mc="http://schemas.openxmlformats.org/markup-compatibility/2006">
              <mc:Choice xmlns:v="urn:schemas-microsoft-com:vml" Requires="v">
                <p:oleObj spid="_x0000_s4735" name="" r:id="rId11" imgW="1162050" imgH="657225" progId="Word.Picture.8">
                  <p:embed/>
                </p:oleObj>
              </mc:Choice>
              <mc:Fallback>
                <p:oleObj name="" r:id="rId11" imgW="1162050" imgH="657225" progId="Word.Picture.8">
                  <p:embed/>
                  <p:pic>
                    <p:nvPicPr>
                      <p:cNvPr id="0" name="图片 4734"/>
                      <p:cNvPicPr/>
                      <p:nvPr/>
                    </p:nvPicPr>
                    <p:blipFill>
                      <a:blip r:embed="rId12"/>
                      <a:stretch>
                        <a:fillRect/>
                      </a:stretch>
                    </p:blipFill>
                    <p:spPr>
                      <a:xfrm>
                        <a:off x="5040313" y="4944428"/>
                        <a:ext cx="3236912" cy="1830387"/>
                      </a:xfrm>
                      <a:prstGeom prst="rect">
                        <a:avLst/>
                      </a:prstGeom>
                      <a:solidFill>
                        <a:srgbClr val="D9FFEC"/>
                      </a:solidFill>
                      <a:ln w="38100">
                        <a:noFill/>
                        <a:miter/>
                      </a:ln>
                    </p:spPr>
                  </p:pic>
                </p:oleObj>
              </mc:Fallback>
            </mc:AlternateContent>
          </a:graphicData>
        </a:graphic>
      </p:graphicFrame>
      <p:sp>
        <p:nvSpPr>
          <p:cNvPr id="634890" name="直接连接符 634889"/>
          <p:cNvSpPr/>
          <p:nvPr/>
        </p:nvSpPr>
        <p:spPr>
          <a:xfrm>
            <a:off x="900113" y="1956753"/>
            <a:ext cx="1657350" cy="0"/>
          </a:xfrm>
          <a:prstGeom prst="line">
            <a:avLst/>
          </a:prstGeom>
          <a:ln w="38100" cap="flat" cmpd="sng">
            <a:solidFill>
              <a:srgbClr val="FF3300"/>
            </a:solidFill>
            <a:prstDash val="solid"/>
            <a:headEnd type="none" w="sm" len="sm"/>
            <a:tailEnd type="none" w="sm" len="sm"/>
          </a:ln>
        </p:spPr>
      </p:sp>
      <p:sp>
        <p:nvSpPr>
          <p:cNvPr id="634891" name="直接连接符 634890"/>
          <p:cNvSpPr/>
          <p:nvPr/>
        </p:nvSpPr>
        <p:spPr>
          <a:xfrm>
            <a:off x="684213" y="4817428"/>
            <a:ext cx="1728787" cy="0"/>
          </a:xfrm>
          <a:prstGeom prst="line">
            <a:avLst/>
          </a:prstGeom>
          <a:ln w="38100" cap="flat" cmpd="sng">
            <a:solidFill>
              <a:srgbClr val="FF3300"/>
            </a:solidFill>
            <a:prstDash val="solid"/>
            <a:headEnd type="none" w="sm" len="sm"/>
            <a:tailEnd type="none" w="sm" len="sm"/>
          </a:ln>
        </p:spPr>
      </p:sp>
      <p:sp>
        <p:nvSpPr>
          <p:cNvPr id="634892" name="动作按钮: 自定义 634891">
            <a:hlinkClick r:id="" action="ppaction://noaction"/>
          </p:cNvPr>
          <p:cNvSpPr/>
          <p:nvPr/>
        </p:nvSpPr>
        <p:spPr>
          <a:xfrm>
            <a:off x="2414588" y="545465"/>
            <a:ext cx="4510087" cy="579438"/>
          </a:xfrm>
          <a:prstGeom prst="actionButtonBlank">
            <a:avLst/>
          </a:prstGeom>
          <a:solidFill>
            <a:srgbClr val="FFFF00"/>
          </a:solidFill>
          <a:ln w="9525">
            <a:noFill/>
          </a:ln>
          <a:effectLst>
            <a:prstShdw prst="shdw17" dist="17961" dir="2699999">
              <a:srgbClr val="FFFF00">
                <a:gamma/>
                <a:shade val="60000"/>
                <a:invGamma/>
              </a:srgbClr>
            </a:prstShdw>
          </a:effectLst>
        </p:spPr>
        <p:txBody>
          <a:bodyPr lIns="0" rIns="0" anchor="ctr" anchorCtr="0">
            <a:spAutoFit/>
          </a:bodyPr>
          <a:p>
            <a:pPr>
              <a:spcBef>
                <a:spcPct val="50000"/>
              </a:spcBef>
            </a:pPr>
            <a:r>
              <a:rPr lang="zh-CN" altLang="en-US" sz="2800" b="1" dirty="0">
                <a:solidFill>
                  <a:srgbClr val="FF3300"/>
                </a:solidFill>
                <a:effectLst>
                  <a:outerShdw blurRad="38100" dist="38100" dir="2700000">
                    <a:srgbClr val="000000"/>
                  </a:outerShdw>
                </a:effectLst>
                <a:latin typeface="Times New Roman" panose="02020603050405020304" pitchFamily="18" charset="0"/>
              </a:rPr>
              <a:t>二、几种导出的逻辑运算</a:t>
            </a:r>
            <a:endParaRPr lang="zh-CN" altLang="en-US" sz="2800" b="1">
              <a:solidFill>
                <a:srgbClr val="FF3300"/>
              </a:solidFill>
              <a:effectLst>
                <a:outerShdw blurRad="38100" dist="38100" dir="2700000">
                  <a:srgbClr val="000000"/>
                </a:outerShdw>
              </a:effectLst>
              <a:latin typeface="Times New Roman" panose="02020603050405020304" pitchFamily="18" charset="0"/>
            </a:endParaRPr>
          </a:p>
        </p:txBody>
      </p:sp>
      <p:sp>
        <p:nvSpPr>
          <p:cNvPr id="10" name="页脚占位符 4"/>
          <p:cNvSpPr txBox="1">
            <a:spLocks noGrp="1"/>
          </p:cNvSpPr>
          <p:nvPr>
            <p:ph type="ftr" sz="quarter" idx="11"/>
            <p:custDataLst>
              <p:tags r:id="rId1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882">
                                            <p:txEl>
                                              <p:charRg st="0" end="15"/>
                                            </p:txEl>
                                          </p:spTgt>
                                        </p:tgtEl>
                                        <p:attrNameLst>
                                          <p:attrName>style.visibility</p:attrName>
                                        </p:attrNameLst>
                                      </p:cBhvr>
                                      <p:to>
                                        <p:strVal val="visible"/>
                                      </p:to>
                                    </p:set>
                                    <p:animEffect transition="in" filter="wipe(left)">
                                      <p:cBhvr>
                                        <p:cTn id="7" dur="500"/>
                                        <p:tgtEl>
                                          <p:spTgt spid="634882">
                                            <p:txEl>
                                              <p:charRg st="0" end="15"/>
                                            </p:txEl>
                                          </p:spTgt>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34890"/>
                                        </p:tgtEl>
                                        <p:attrNameLst>
                                          <p:attrName>style.visibility</p:attrName>
                                        </p:attrNameLst>
                                      </p:cBhvr>
                                      <p:to>
                                        <p:strVal val="visible"/>
                                      </p:to>
                                    </p:set>
                                    <p:animEffect transition="in" filter="barn(outVertical)">
                                      <p:cBhvr>
                                        <p:cTn id="11" dur="500"/>
                                        <p:tgtEl>
                                          <p:spTgt spid="634890"/>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34883"/>
                                        </p:tgtEl>
                                        <p:attrNameLst>
                                          <p:attrName>style.visibility</p:attrName>
                                        </p:attrNameLst>
                                      </p:cBhvr>
                                      <p:to>
                                        <p:strVal val="visible"/>
                                      </p:to>
                                    </p:set>
                                    <p:animEffect transition="in" filter="barn(outVertical)">
                                      <p:cBhvr>
                                        <p:cTn id="15" dur="500"/>
                                        <p:tgtEl>
                                          <p:spTgt spid="634883"/>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34884"/>
                                        </p:tgtEl>
                                        <p:attrNameLst>
                                          <p:attrName>style.visibility</p:attrName>
                                        </p:attrNameLst>
                                      </p:cBhvr>
                                      <p:to>
                                        <p:strVal val="visible"/>
                                      </p:to>
                                    </p:set>
                                    <p:animEffect transition="in" filter="dissolve">
                                      <p:cBhvr>
                                        <p:cTn id="19" dur="500"/>
                                        <p:tgtEl>
                                          <p:spTgt spid="634884"/>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34885"/>
                                        </p:tgtEl>
                                        <p:attrNameLst>
                                          <p:attrName>style.visibility</p:attrName>
                                        </p:attrNameLst>
                                      </p:cBhvr>
                                      <p:to>
                                        <p:strVal val="visible"/>
                                      </p:to>
                                    </p:set>
                                    <p:animEffect transition="in" filter="dissolve">
                                      <p:cBhvr>
                                        <p:cTn id="23" dur="500"/>
                                        <p:tgtEl>
                                          <p:spTgt spid="63488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34886">
                                            <p:txEl>
                                              <p:charRg st="0" end="15"/>
                                            </p:txEl>
                                          </p:spTgt>
                                        </p:tgtEl>
                                        <p:attrNameLst>
                                          <p:attrName>style.visibility</p:attrName>
                                        </p:attrNameLst>
                                      </p:cBhvr>
                                      <p:to>
                                        <p:strVal val="visible"/>
                                      </p:to>
                                    </p:set>
                                    <p:animEffect transition="in" filter="wipe(left)">
                                      <p:cBhvr>
                                        <p:cTn id="28" dur="500"/>
                                        <p:tgtEl>
                                          <p:spTgt spid="634886">
                                            <p:txEl>
                                              <p:charRg st="0" end="15"/>
                                            </p:txEl>
                                          </p:spTgt>
                                        </p:tgtEl>
                                      </p:cBhvr>
                                    </p:animEffect>
                                  </p:childTnLst>
                                </p:cTn>
                              </p:par>
                            </p:childTnLst>
                          </p:cTn>
                        </p:par>
                        <p:par>
                          <p:cTn id="29" fill="hold">
                            <p:stCondLst>
                              <p:cond delay="500"/>
                            </p:stCondLst>
                            <p:childTnLst>
                              <p:par>
                                <p:cTn id="30" presetID="16" presetClass="entr" presetSubtype="37" fill="hold" nodeType="afterEffect">
                                  <p:stCondLst>
                                    <p:cond delay="0"/>
                                  </p:stCondLst>
                                  <p:childTnLst>
                                    <p:set>
                                      <p:cBhvr>
                                        <p:cTn id="31" dur="1" fill="hold">
                                          <p:stCondLst>
                                            <p:cond delay="0"/>
                                          </p:stCondLst>
                                        </p:cTn>
                                        <p:tgtEl>
                                          <p:spTgt spid="634891"/>
                                        </p:tgtEl>
                                        <p:attrNameLst>
                                          <p:attrName>style.visibility</p:attrName>
                                        </p:attrNameLst>
                                      </p:cBhvr>
                                      <p:to>
                                        <p:strVal val="visible"/>
                                      </p:to>
                                    </p:set>
                                    <p:animEffect transition="in" filter="barn(outVertical)">
                                      <p:cBhvr>
                                        <p:cTn id="32" dur="500"/>
                                        <p:tgtEl>
                                          <p:spTgt spid="634891"/>
                                        </p:tgtEl>
                                      </p:cBhvr>
                                    </p:animEffect>
                                  </p:childTnLst>
                                </p:cTn>
                              </p:par>
                            </p:childTnLst>
                          </p:cTn>
                        </p:par>
                        <p:par>
                          <p:cTn id="33" fill="hold">
                            <p:stCondLst>
                              <p:cond delay="1000"/>
                            </p:stCondLst>
                            <p:childTnLst>
                              <p:par>
                                <p:cTn id="34" presetID="16" presetClass="entr" presetSubtype="37" fill="hold" nodeType="afterEffect">
                                  <p:stCondLst>
                                    <p:cond delay="0"/>
                                  </p:stCondLst>
                                  <p:childTnLst>
                                    <p:set>
                                      <p:cBhvr>
                                        <p:cTn id="35" dur="1" fill="hold">
                                          <p:stCondLst>
                                            <p:cond delay="0"/>
                                          </p:stCondLst>
                                        </p:cTn>
                                        <p:tgtEl>
                                          <p:spTgt spid="634887"/>
                                        </p:tgtEl>
                                        <p:attrNameLst>
                                          <p:attrName>style.visibility</p:attrName>
                                        </p:attrNameLst>
                                      </p:cBhvr>
                                      <p:to>
                                        <p:strVal val="visible"/>
                                      </p:to>
                                    </p:set>
                                    <p:animEffect transition="in" filter="barn(outVertical)">
                                      <p:cBhvr>
                                        <p:cTn id="36" dur="500"/>
                                        <p:tgtEl>
                                          <p:spTgt spid="634887"/>
                                        </p:tgtEl>
                                      </p:cBhvr>
                                    </p:animEffect>
                                  </p:childTnLst>
                                </p:cTn>
                              </p:par>
                            </p:childTnLst>
                          </p:cTn>
                        </p:par>
                        <p:par>
                          <p:cTn id="37" fill="hold">
                            <p:stCondLst>
                              <p:cond delay="1500"/>
                            </p:stCondLst>
                            <p:childTnLst>
                              <p:par>
                                <p:cTn id="38" presetID="9" presetClass="entr" presetSubtype="0" fill="hold" nodeType="afterEffect">
                                  <p:stCondLst>
                                    <p:cond delay="0"/>
                                  </p:stCondLst>
                                  <p:childTnLst>
                                    <p:set>
                                      <p:cBhvr>
                                        <p:cTn id="39" dur="1" fill="hold">
                                          <p:stCondLst>
                                            <p:cond delay="0"/>
                                          </p:stCondLst>
                                        </p:cTn>
                                        <p:tgtEl>
                                          <p:spTgt spid="634888"/>
                                        </p:tgtEl>
                                        <p:attrNameLst>
                                          <p:attrName>style.visibility</p:attrName>
                                        </p:attrNameLst>
                                      </p:cBhvr>
                                      <p:to>
                                        <p:strVal val="visible"/>
                                      </p:to>
                                    </p:set>
                                    <p:animEffect transition="in" filter="dissolve">
                                      <p:cBhvr>
                                        <p:cTn id="40" dur="500"/>
                                        <p:tgtEl>
                                          <p:spTgt spid="634888"/>
                                        </p:tgtEl>
                                      </p:cBhvr>
                                    </p:animEffect>
                                  </p:childTnLst>
                                </p:cTn>
                              </p:par>
                            </p:childTnLst>
                          </p:cTn>
                        </p:par>
                        <p:par>
                          <p:cTn id="41" fill="hold">
                            <p:stCondLst>
                              <p:cond delay="2000"/>
                            </p:stCondLst>
                            <p:childTnLst>
                              <p:par>
                                <p:cTn id="42" presetID="9" presetClass="entr" presetSubtype="0" fill="hold" nodeType="afterEffect">
                                  <p:stCondLst>
                                    <p:cond delay="0"/>
                                  </p:stCondLst>
                                  <p:childTnLst>
                                    <p:set>
                                      <p:cBhvr>
                                        <p:cTn id="43" dur="1" fill="hold">
                                          <p:stCondLst>
                                            <p:cond delay="0"/>
                                          </p:stCondLst>
                                        </p:cTn>
                                        <p:tgtEl>
                                          <p:spTgt spid="634889"/>
                                        </p:tgtEl>
                                        <p:attrNameLst>
                                          <p:attrName>style.visibility</p:attrName>
                                        </p:attrNameLst>
                                      </p:cBhvr>
                                      <p:to>
                                        <p:strVal val="visible"/>
                                      </p:to>
                                    </p:set>
                                    <p:animEffect transition="in" filter="dissolve">
                                      <p:cBhvr>
                                        <p:cTn id="44" dur="500"/>
                                        <p:tgtEl>
                                          <p:spTgt spid="634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82" grpId="0" build="p"/>
      <p:bldP spid="634886"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5906" name="矩形 635905"/>
          <p:cNvSpPr/>
          <p:nvPr/>
        </p:nvSpPr>
        <p:spPr>
          <a:xfrm>
            <a:off x="519113" y="661988"/>
            <a:ext cx="4495800" cy="457200"/>
          </a:xfrm>
          <a:prstGeom prst="rect">
            <a:avLst/>
          </a:prstGeom>
          <a:noFill/>
          <a:ln w="9525">
            <a:noFill/>
          </a:ln>
        </p:spPr>
        <p:txBody>
          <a:bodyPr lIns="0" rIns="0">
            <a:spAutoFit/>
          </a:bodyPr>
          <a:p>
            <a:r>
              <a:rPr lang="en-US" altLang="zh-CN" b="1">
                <a:latin typeface="Times New Roman" panose="02020603050405020304" pitchFamily="18" charset="0"/>
              </a:rPr>
              <a:t>3</a:t>
            </a:r>
            <a:r>
              <a:rPr lang="zh-CN" altLang="en-US" b="1" dirty="0">
                <a:latin typeface="Times New Roman" panose="02020603050405020304" pitchFamily="18" charset="0"/>
              </a:rPr>
              <a:t>、异或运算：逻辑表达式为：</a:t>
            </a:r>
            <a:endParaRPr lang="zh-CN" altLang="en-US" b="1" dirty="0">
              <a:latin typeface="Times New Roman" panose="02020603050405020304" pitchFamily="18" charset="0"/>
            </a:endParaRPr>
          </a:p>
        </p:txBody>
      </p:sp>
      <p:graphicFrame>
        <p:nvGraphicFramePr>
          <p:cNvPr id="635907" name="对象 635906"/>
          <p:cNvGraphicFramePr/>
          <p:nvPr/>
        </p:nvGraphicFramePr>
        <p:xfrm>
          <a:off x="4938713" y="585788"/>
          <a:ext cx="3810000" cy="611187"/>
        </p:xfrm>
        <a:graphic>
          <a:graphicData uri="http://schemas.openxmlformats.org/presentationml/2006/ole">
            <mc:AlternateContent xmlns:mc="http://schemas.openxmlformats.org/markup-compatibility/2006">
              <mc:Choice xmlns:v="urn:schemas-microsoft-com:vml" Requires="v">
                <p:oleObj spid="_x0000_s4736" name="" r:id="rId1" imgW="1408430" imgH="203200" progId="Equation.3">
                  <p:embed/>
                </p:oleObj>
              </mc:Choice>
              <mc:Fallback>
                <p:oleObj name="" r:id="rId1" imgW="1408430" imgH="203200" progId="Equation.3">
                  <p:embed/>
                  <p:pic>
                    <p:nvPicPr>
                      <p:cNvPr id="0" name="图片 4735"/>
                      <p:cNvPicPr/>
                      <p:nvPr/>
                    </p:nvPicPr>
                    <p:blipFill>
                      <a:blip r:embed="rId2"/>
                      <a:stretch>
                        <a:fillRect/>
                      </a:stretch>
                    </p:blipFill>
                    <p:spPr>
                      <a:xfrm>
                        <a:off x="4938713" y="585788"/>
                        <a:ext cx="3810000" cy="611187"/>
                      </a:xfrm>
                      <a:prstGeom prst="rect">
                        <a:avLst/>
                      </a:prstGeom>
                      <a:solidFill>
                        <a:schemeClr val="accent1"/>
                      </a:solidFill>
                      <a:ln w="38100">
                        <a:noFill/>
                        <a:miter/>
                      </a:ln>
                    </p:spPr>
                  </p:pic>
                </p:oleObj>
              </mc:Fallback>
            </mc:AlternateContent>
          </a:graphicData>
        </a:graphic>
      </p:graphicFrame>
      <p:graphicFrame>
        <p:nvGraphicFramePr>
          <p:cNvPr id="635908" name="对象 635907"/>
          <p:cNvGraphicFramePr/>
          <p:nvPr/>
        </p:nvGraphicFramePr>
        <p:xfrm>
          <a:off x="990600" y="1268413"/>
          <a:ext cx="2428875" cy="2089150"/>
        </p:xfrm>
        <a:graphic>
          <a:graphicData uri="http://schemas.openxmlformats.org/presentationml/2006/ole">
            <mc:AlternateContent xmlns:mc="http://schemas.openxmlformats.org/markup-compatibility/2006">
              <mc:Choice xmlns:v="urn:schemas-microsoft-com:vml" Requires="v">
                <p:oleObj spid="_x0000_s4742" name="" r:id="rId3" imgW="2590800" imgH="2162175" progId="Word.Document.8">
                  <p:embed/>
                </p:oleObj>
              </mc:Choice>
              <mc:Fallback>
                <p:oleObj name="" r:id="rId3" imgW="2590800" imgH="2162175" progId="Word.Document.8">
                  <p:embed/>
                  <p:pic>
                    <p:nvPicPr>
                      <p:cNvPr id="0" name="图片 4741"/>
                      <p:cNvPicPr/>
                      <p:nvPr/>
                    </p:nvPicPr>
                    <p:blipFill>
                      <a:blip r:embed="rId4"/>
                      <a:srcRect t="-3540"/>
                      <a:stretch>
                        <a:fillRect/>
                      </a:stretch>
                    </p:blipFill>
                    <p:spPr>
                      <a:xfrm>
                        <a:off x="990600" y="1268413"/>
                        <a:ext cx="2428875" cy="2089150"/>
                      </a:xfrm>
                      <a:prstGeom prst="rect">
                        <a:avLst/>
                      </a:prstGeom>
                      <a:solidFill>
                        <a:srgbClr val="D9FFEC"/>
                      </a:solidFill>
                      <a:ln w="38100">
                        <a:noFill/>
                        <a:miter/>
                      </a:ln>
                    </p:spPr>
                  </p:pic>
                </p:oleObj>
              </mc:Fallback>
            </mc:AlternateContent>
          </a:graphicData>
        </a:graphic>
      </p:graphicFrame>
      <p:graphicFrame>
        <p:nvGraphicFramePr>
          <p:cNvPr id="635909" name="对象 635908"/>
          <p:cNvGraphicFramePr/>
          <p:nvPr/>
        </p:nvGraphicFramePr>
        <p:xfrm>
          <a:off x="4776788" y="1404938"/>
          <a:ext cx="3324225" cy="1879600"/>
        </p:xfrm>
        <a:graphic>
          <a:graphicData uri="http://schemas.openxmlformats.org/presentationml/2006/ole">
            <mc:AlternateContent xmlns:mc="http://schemas.openxmlformats.org/markup-compatibility/2006">
              <mc:Choice xmlns:v="urn:schemas-microsoft-com:vml" Requires="v">
                <p:oleObj spid="_x0000_s4746" name="" r:id="rId5" imgW="1162050" imgH="657225" progId="Word.Picture.8">
                  <p:embed/>
                </p:oleObj>
              </mc:Choice>
              <mc:Fallback>
                <p:oleObj name="" r:id="rId5" imgW="1162050" imgH="657225" progId="Word.Picture.8">
                  <p:embed/>
                  <p:pic>
                    <p:nvPicPr>
                      <p:cNvPr id="0" name="图片 4745"/>
                      <p:cNvPicPr/>
                      <p:nvPr/>
                    </p:nvPicPr>
                    <p:blipFill>
                      <a:blip r:embed="rId6"/>
                      <a:stretch>
                        <a:fillRect/>
                      </a:stretch>
                    </p:blipFill>
                    <p:spPr>
                      <a:xfrm>
                        <a:off x="4776788" y="1404938"/>
                        <a:ext cx="3324225" cy="1879600"/>
                      </a:xfrm>
                      <a:prstGeom prst="rect">
                        <a:avLst/>
                      </a:prstGeom>
                      <a:solidFill>
                        <a:srgbClr val="D9FFEC"/>
                      </a:solidFill>
                      <a:ln w="38100">
                        <a:noFill/>
                        <a:miter/>
                      </a:ln>
                    </p:spPr>
                  </p:pic>
                </p:oleObj>
              </mc:Fallback>
            </mc:AlternateContent>
          </a:graphicData>
        </a:graphic>
      </p:graphicFrame>
      <p:graphicFrame>
        <p:nvGraphicFramePr>
          <p:cNvPr id="635910" name="对象 635909"/>
          <p:cNvGraphicFramePr/>
          <p:nvPr/>
        </p:nvGraphicFramePr>
        <p:xfrm>
          <a:off x="5334000" y="3390900"/>
          <a:ext cx="2590800" cy="638175"/>
        </p:xfrm>
        <a:graphic>
          <a:graphicData uri="http://schemas.openxmlformats.org/presentationml/2006/ole">
            <mc:AlternateContent xmlns:mc="http://schemas.openxmlformats.org/markup-compatibility/2006">
              <mc:Choice xmlns:v="urn:schemas-microsoft-com:vml" Requires="v">
                <p:oleObj spid="_x0000_s4743" name="" r:id="rId7" imgW="862330" imgH="215900" progId="Equation.3">
                  <p:embed/>
                </p:oleObj>
              </mc:Choice>
              <mc:Fallback>
                <p:oleObj name="" r:id="rId7" imgW="862330" imgH="215900" progId="Equation.3">
                  <p:embed/>
                  <p:pic>
                    <p:nvPicPr>
                      <p:cNvPr id="0" name="图片 4742"/>
                      <p:cNvPicPr/>
                      <p:nvPr/>
                    </p:nvPicPr>
                    <p:blipFill>
                      <a:blip r:embed="rId8"/>
                      <a:stretch>
                        <a:fillRect/>
                      </a:stretch>
                    </p:blipFill>
                    <p:spPr>
                      <a:xfrm>
                        <a:off x="5334000" y="3390900"/>
                        <a:ext cx="2590800" cy="638175"/>
                      </a:xfrm>
                      <a:prstGeom prst="rect">
                        <a:avLst/>
                      </a:prstGeom>
                      <a:solidFill>
                        <a:schemeClr val="accent1"/>
                      </a:solidFill>
                      <a:ln w="38100">
                        <a:noFill/>
                        <a:miter/>
                      </a:ln>
                    </p:spPr>
                  </p:pic>
                </p:oleObj>
              </mc:Fallback>
            </mc:AlternateContent>
          </a:graphicData>
        </a:graphic>
      </p:graphicFrame>
      <p:graphicFrame>
        <p:nvGraphicFramePr>
          <p:cNvPr id="635911" name="对象 635910"/>
          <p:cNvGraphicFramePr/>
          <p:nvPr/>
        </p:nvGraphicFramePr>
        <p:xfrm>
          <a:off x="579438" y="4149725"/>
          <a:ext cx="3128962" cy="2274888"/>
        </p:xfrm>
        <a:graphic>
          <a:graphicData uri="http://schemas.openxmlformats.org/presentationml/2006/ole">
            <mc:AlternateContent xmlns:mc="http://schemas.openxmlformats.org/markup-compatibility/2006">
              <mc:Choice xmlns:v="urn:schemas-microsoft-com:vml" Requires="v">
                <p:oleObj spid="_x0000_s4741" name="" r:id="rId9" imgW="1381125" imgH="895350" progId="Word.Picture.8">
                  <p:embed/>
                </p:oleObj>
              </mc:Choice>
              <mc:Fallback>
                <p:oleObj name="" r:id="rId9" imgW="1381125" imgH="895350" progId="Word.Picture.8">
                  <p:embed/>
                  <p:pic>
                    <p:nvPicPr>
                      <p:cNvPr id="0" name="图片 4740"/>
                      <p:cNvPicPr/>
                      <p:nvPr/>
                    </p:nvPicPr>
                    <p:blipFill>
                      <a:blip r:embed="rId10"/>
                      <a:srcRect t="-3125"/>
                      <a:stretch>
                        <a:fillRect/>
                      </a:stretch>
                    </p:blipFill>
                    <p:spPr>
                      <a:xfrm>
                        <a:off x="579438" y="4149725"/>
                        <a:ext cx="3128962" cy="2274888"/>
                      </a:xfrm>
                      <a:prstGeom prst="rect">
                        <a:avLst/>
                      </a:prstGeom>
                      <a:solidFill>
                        <a:srgbClr val="D9FFEC"/>
                      </a:solidFill>
                      <a:ln w="38100">
                        <a:noFill/>
                        <a:miter/>
                      </a:ln>
                    </p:spPr>
                  </p:pic>
                </p:oleObj>
              </mc:Fallback>
            </mc:AlternateContent>
          </a:graphicData>
        </a:graphic>
      </p:graphicFrame>
      <p:graphicFrame>
        <p:nvGraphicFramePr>
          <p:cNvPr id="635912" name="对象 635911"/>
          <p:cNvGraphicFramePr/>
          <p:nvPr/>
        </p:nvGraphicFramePr>
        <p:xfrm>
          <a:off x="5181600" y="4149725"/>
          <a:ext cx="3206750" cy="2330450"/>
        </p:xfrm>
        <a:graphic>
          <a:graphicData uri="http://schemas.openxmlformats.org/presentationml/2006/ole">
            <mc:AlternateContent xmlns:mc="http://schemas.openxmlformats.org/markup-compatibility/2006">
              <mc:Choice xmlns:v="urn:schemas-microsoft-com:vml" Requires="v">
                <p:oleObj spid="_x0000_s4747" name="" r:id="rId11" imgW="1352550" imgH="942975" progId="Word.Picture.8">
                  <p:embed/>
                </p:oleObj>
              </mc:Choice>
              <mc:Fallback>
                <p:oleObj name="" r:id="rId11" imgW="1352550" imgH="942975" progId="Word.Picture.8">
                  <p:embed/>
                  <p:pic>
                    <p:nvPicPr>
                      <p:cNvPr id="0" name="图片 4746"/>
                      <p:cNvPicPr/>
                      <p:nvPr/>
                    </p:nvPicPr>
                    <p:blipFill>
                      <a:blip r:embed="rId12"/>
                      <a:srcRect l="-2252"/>
                      <a:stretch>
                        <a:fillRect/>
                      </a:stretch>
                    </p:blipFill>
                    <p:spPr>
                      <a:xfrm>
                        <a:off x="5181600" y="4149725"/>
                        <a:ext cx="3206750" cy="2330450"/>
                      </a:xfrm>
                      <a:prstGeom prst="rect">
                        <a:avLst/>
                      </a:prstGeom>
                      <a:solidFill>
                        <a:srgbClr val="D9FFEC"/>
                      </a:solidFill>
                      <a:ln w="38100">
                        <a:noFill/>
                        <a:miter/>
                      </a:ln>
                    </p:spPr>
                  </p:pic>
                </p:oleObj>
              </mc:Fallback>
            </mc:AlternateContent>
          </a:graphicData>
        </a:graphic>
      </p:graphicFrame>
      <p:sp>
        <p:nvSpPr>
          <p:cNvPr id="635913" name="右箭头 635912"/>
          <p:cNvSpPr/>
          <p:nvPr/>
        </p:nvSpPr>
        <p:spPr>
          <a:xfrm>
            <a:off x="4114800" y="5216525"/>
            <a:ext cx="990600" cy="381000"/>
          </a:xfrm>
          <a:prstGeom prst="rightArrow">
            <a:avLst>
              <a:gd name="adj1" fmla="val 50000"/>
              <a:gd name="adj2" fmla="val 65000"/>
            </a:avLst>
          </a:prstGeom>
          <a:solidFill>
            <a:srgbClr val="CC3300"/>
          </a:solidFill>
          <a:ln w="9525">
            <a:noFill/>
          </a:ln>
        </p:spPr>
        <p:txBody>
          <a:bodyPr/>
          <a:p>
            <a:endParaRPr lang="zh-CN" altLang="en-US"/>
          </a:p>
        </p:txBody>
      </p:sp>
      <p:sp>
        <p:nvSpPr>
          <p:cNvPr id="635914" name="矩形 635913"/>
          <p:cNvSpPr/>
          <p:nvPr/>
        </p:nvSpPr>
        <p:spPr>
          <a:xfrm>
            <a:off x="914400" y="3467100"/>
            <a:ext cx="4267200" cy="457200"/>
          </a:xfrm>
          <a:prstGeom prst="rect">
            <a:avLst/>
          </a:prstGeom>
          <a:noFill/>
          <a:ln w="9525">
            <a:noFill/>
          </a:ln>
        </p:spPr>
        <p:txBody>
          <a:bodyPr/>
          <a:p>
            <a:endParaRPr lang="zh-CN" altLang="en-US"/>
          </a:p>
        </p:txBody>
      </p:sp>
      <p:sp>
        <p:nvSpPr>
          <p:cNvPr id="635915" name="矩形 635914"/>
          <p:cNvSpPr/>
          <p:nvPr/>
        </p:nvSpPr>
        <p:spPr>
          <a:xfrm>
            <a:off x="990600" y="3390900"/>
            <a:ext cx="3886200" cy="685800"/>
          </a:xfrm>
          <a:prstGeom prst="rect">
            <a:avLst/>
          </a:prstGeom>
          <a:noFill/>
          <a:ln w="9525">
            <a:noFill/>
          </a:ln>
        </p:spPr>
        <p:txBody>
          <a:bodyPr/>
          <a:p>
            <a:endParaRPr lang="zh-CN" altLang="en-US"/>
          </a:p>
        </p:txBody>
      </p:sp>
      <p:sp>
        <p:nvSpPr>
          <p:cNvPr id="635916" name="文本框 635915"/>
          <p:cNvSpPr txBox="1"/>
          <p:nvPr/>
        </p:nvSpPr>
        <p:spPr>
          <a:xfrm>
            <a:off x="533400" y="3467100"/>
            <a:ext cx="4800600" cy="457200"/>
          </a:xfrm>
          <a:prstGeom prst="rect">
            <a:avLst/>
          </a:prstGeom>
          <a:noFill/>
          <a:ln w="9525">
            <a:noFill/>
          </a:ln>
        </p:spPr>
        <p:txBody>
          <a:bodyPr lIns="0" rIns="0">
            <a:spAutoFit/>
          </a:bodyPr>
          <a:p>
            <a:pPr>
              <a:spcBef>
                <a:spcPct val="50000"/>
              </a:spcBef>
            </a:pPr>
            <a:r>
              <a:rPr lang="en-US" altLang="zh-CN" b="1">
                <a:latin typeface="Times New Roman" panose="02020603050405020304" pitchFamily="18" charset="0"/>
              </a:rPr>
              <a:t>4</a:t>
            </a:r>
            <a:r>
              <a:rPr lang="zh-CN" altLang="en-US" b="1" dirty="0">
                <a:latin typeface="Times New Roman" panose="02020603050405020304" pitchFamily="18" charset="0"/>
              </a:rPr>
              <a:t>、 与或非运算：逻辑表达式为：</a:t>
            </a:r>
            <a:endParaRPr lang="zh-CN" altLang="en-US" b="1">
              <a:latin typeface="Times New Roman" panose="02020603050405020304" pitchFamily="18" charset="0"/>
            </a:endParaRPr>
          </a:p>
        </p:txBody>
      </p:sp>
      <p:sp>
        <p:nvSpPr>
          <p:cNvPr id="635917" name="直接连接符 635916"/>
          <p:cNvSpPr/>
          <p:nvPr/>
        </p:nvSpPr>
        <p:spPr>
          <a:xfrm>
            <a:off x="520700" y="1122363"/>
            <a:ext cx="1800225" cy="0"/>
          </a:xfrm>
          <a:prstGeom prst="line">
            <a:avLst/>
          </a:prstGeom>
          <a:ln w="38100" cap="flat" cmpd="sng">
            <a:solidFill>
              <a:srgbClr val="FF3300"/>
            </a:solidFill>
            <a:prstDash val="solid"/>
            <a:headEnd type="none" w="sm" len="sm"/>
            <a:tailEnd type="none" w="sm" len="sm"/>
          </a:ln>
        </p:spPr>
      </p:sp>
      <p:sp>
        <p:nvSpPr>
          <p:cNvPr id="635918" name="直接连接符 635917"/>
          <p:cNvSpPr/>
          <p:nvPr/>
        </p:nvSpPr>
        <p:spPr>
          <a:xfrm>
            <a:off x="539750" y="3906838"/>
            <a:ext cx="2016125" cy="0"/>
          </a:xfrm>
          <a:prstGeom prst="line">
            <a:avLst/>
          </a:prstGeom>
          <a:ln w="38100" cap="flat" cmpd="sng">
            <a:solidFill>
              <a:srgbClr val="FF3300"/>
            </a:solidFill>
            <a:prstDash val="solid"/>
            <a:headEnd type="none" w="sm" len="sm"/>
            <a:tailEnd type="none" w="sm" len="sm"/>
          </a:ln>
        </p:spPr>
      </p:sp>
      <p:sp>
        <p:nvSpPr>
          <p:cNvPr id="10" name="页脚占位符 4"/>
          <p:cNvSpPr txBox="1">
            <a:spLocks noGrp="1"/>
          </p:cNvSpPr>
          <p:nvPr>
            <p:ph type="ftr" sz="quarter" idx="11"/>
            <p:custDataLst>
              <p:tags r:id="rId1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5906">
                                            <p:txEl>
                                              <p:charRg st="0" end="15"/>
                                            </p:txEl>
                                          </p:spTgt>
                                        </p:tgtEl>
                                        <p:attrNameLst>
                                          <p:attrName>style.visibility</p:attrName>
                                        </p:attrNameLst>
                                      </p:cBhvr>
                                      <p:to>
                                        <p:strVal val="visible"/>
                                      </p:to>
                                    </p:set>
                                    <p:animEffect transition="in" filter="wipe(left)">
                                      <p:cBhvr>
                                        <p:cTn id="7" dur="500"/>
                                        <p:tgtEl>
                                          <p:spTgt spid="635906">
                                            <p:txEl>
                                              <p:charRg st="0" end="15"/>
                                            </p:txEl>
                                          </p:spTgt>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35917"/>
                                        </p:tgtEl>
                                        <p:attrNameLst>
                                          <p:attrName>style.visibility</p:attrName>
                                        </p:attrNameLst>
                                      </p:cBhvr>
                                      <p:to>
                                        <p:strVal val="visible"/>
                                      </p:to>
                                    </p:set>
                                    <p:animEffect transition="in" filter="barn(outVertical)">
                                      <p:cBhvr>
                                        <p:cTn id="11" dur="500"/>
                                        <p:tgtEl>
                                          <p:spTgt spid="635917"/>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35907"/>
                                        </p:tgtEl>
                                        <p:attrNameLst>
                                          <p:attrName>style.visibility</p:attrName>
                                        </p:attrNameLst>
                                      </p:cBhvr>
                                      <p:to>
                                        <p:strVal val="visible"/>
                                      </p:to>
                                    </p:set>
                                    <p:animEffect transition="in" filter="barn(outVertical)">
                                      <p:cBhvr>
                                        <p:cTn id="15" dur="500"/>
                                        <p:tgtEl>
                                          <p:spTgt spid="635907"/>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35908"/>
                                        </p:tgtEl>
                                        <p:attrNameLst>
                                          <p:attrName>style.visibility</p:attrName>
                                        </p:attrNameLst>
                                      </p:cBhvr>
                                      <p:to>
                                        <p:strVal val="visible"/>
                                      </p:to>
                                    </p:set>
                                    <p:animEffect transition="in" filter="dissolve">
                                      <p:cBhvr>
                                        <p:cTn id="19" dur="500"/>
                                        <p:tgtEl>
                                          <p:spTgt spid="635908"/>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35909"/>
                                        </p:tgtEl>
                                        <p:attrNameLst>
                                          <p:attrName>style.visibility</p:attrName>
                                        </p:attrNameLst>
                                      </p:cBhvr>
                                      <p:to>
                                        <p:strVal val="visible"/>
                                      </p:to>
                                    </p:set>
                                    <p:animEffect transition="in" filter="dissolve">
                                      <p:cBhvr>
                                        <p:cTn id="23" dur="500"/>
                                        <p:tgtEl>
                                          <p:spTgt spid="63590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35916">
                                            <p:txEl>
                                              <p:charRg st="0" end="17"/>
                                            </p:txEl>
                                          </p:spTgt>
                                        </p:tgtEl>
                                        <p:attrNameLst>
                                          <p:attrName>style.visibility</p:attrName>
                                        </p:attrNameLst>
                                      </p:cBhvr>
                                      <p:to>
                                        <p:strVal val="visible"/>
                                      </p:to>
                                    </p:set>
                                    <p:animEffect transition="in" filter="wipe(left)">
                                      <p:cBhvr>
                                        <p:cTn id="28" dur="500"/>
                                        <p:tgtEl>
                                          <p:spTgt spid="635916">
                                            <p:txEl>
                                              <p:charRg st="0" end="17"/>
                                            </p:txEl>
                                          </p:spTgt>
                                        </p:tgtEl>
                                      </p:cBhvr>
                                    </p:animEffect>
                                  </p:childTnLst>
                                </p:cTn>
                              </p:par>
                            </p:childTnLst>
                          </p:cTn>
                        </p:par>
                        <p:par>
                          <p:cTn id="29" fill="hold">
                            <p:stCondLst>
                              <p:cond delay="500"/>
                            </p:stCondLst>
                            <p:childTnLst>
                              <p:par>
                                <p:cTn id="30" presetID="16" presetClass="entr" presetSubtype="37" fill="hold" nodeType="afterEffect">
                                  <p:stCondLst>
                                    <p:cond delay="0"/>
                                  </p:stCondLst>
                                  <p:childTnLst>
                                    <p:set>
                                      <p:cBhvr>
                                        <p:cTn id="31" dur="1" fill="hold">
                                          <p:stCondLst>
                                            <p:cond delay="0"/>
                                          </p:stCondLst>
                                        </p:cTn>
                                        <p:tgtEl>
                                          <p:spTgt spid="635918"/>
                                        </p:tgtEl>
                                        <p:attrNameLst>
                                          <p:attrName>style.visibility</p:attrName>
                                        </p:attrNameLst>
                                      </p:cBhvr>
                                      <p:to>
                                        <p:strVal val="visible"/>
                                      </p:to>
                                    </p:set>
                                    <p:animEffect transition="in" filter="barn(outVertical)">
                                      <p:cBhvr>
                                        <p:cTn id="32" dur="500"/>
                                        <p:tgtEl>
                                          <p:spTgt spid="635918"/>
                                        </p:tgtEl>
                                      </p:cBhvr>
                                    </p:animEffect>
                                  </p:childTnLst>
                                </p:cTn>
                              </p:par>
                            </p:childTnLst>
                          </p:cTn>
                        </p:par>
                        <p:par>
                          <p:cTn id="33" fill="hold">
                            <p:stCondLst>
                              <p:cond delay="1000"/>
                            </p:stCondLst>
                            <p:childTnLst>
                              <p:par>
                                <p:cTn id="34" presetID="16" presetClass="entr" presetSubtype="37" fill="hold" nodeType="afterEffect">
                                  <p:stCondLst>
                                    <p:cond delay="0"/>
                                  </p:stCondLst>
                                  <p:childTnLst>
                                    <p:set>
                                      <p:cBhvr>
                                        <p:cTn id="35" dur="1" fill="hold">
                                          <p:stCondLst>
                                            <p:cond delay="0"/>
                                          </p:stCondLst>
                                        </p:cTn>
                                        <p:tgtEl>
                                          <p:spTgt spid="635910"/>
                                        </p:tgtEl>
                                        <p:attrNameLst>
                                          <p:attrName>style.visibility</p:attrName>
                                        </p:attrNameLst>
                                      </p:cBhvr>
                                      <p:to>
                                        <p:strVal val="visible"/>
                                      </p:to>
                                    </p:set>
                                    <p:animEffect transition="in" filter="barn(outVertical)">
                                      <p:cBhvr>
                                        <p:cTn id="36" dur="500"/>
                                        <p:tgtEl>
                                          <p:spTgt spid="635910"/>
                                        </p:tgtEl>
                                      </p:cBhvr>
                                    </p:animEffect>
                                  </p:childTnLst>
                                </p:cTn>
                              </p:par>
                            </p:childTnLst>
                          </p:cTn>
                        </p:par>
                        <p:par>
                          <p:cTn id="37" fill="hold">
                            <p:stCondLst>
                              <p:cond delay="1500"/>
                            </p:stCondLst>
                            <p:childTnLst>
                              <p:par>
                                <p:cTn id="38" presetID="9" presetClass="entr" presetSubtype="0" fill="hold" nodeType="afterEffect">
                                  <p:stCondLst>
                                    <p:cond delay="0"/>
                                  </p:stCondLst>
                                  <p:childTnLst>
                                    <p:set>
                                      <p:cBhvr>
                                        <p:cTn id="39" dur="1" fill="hold">
                                          <p:stCondLst>
                                            <p:cond delay="0"/>
                                          </p:stCondLst>
                                        </p:cTn>
                                        <p:tgtEl>
                                          <p:spTgt spid="635911"/>
                                        </p:tgtEl>
                                        <p:attrNameLst>
                                          <p:attrName>style.visibility</p:attrName>
                                        </p:attrNameLst>
                                      </p:cBhvr>
                                      <p:to>
                                        <p:strVal val="visible"/>
                                      </p:to>
                                    </p:set>
                                    <p:animEffect transition="in" filter="dissolve">
                                      <p:cBhvr>
                                        <p:cTn id="40" dur="500"/>
                                        <p:tgtEl>
                                          <p:spTgt spid="635911"/>
                                        </p:tgtEl>
                                      </p:cBhvr>
                                    </p:animEffect>
                                  </p:childTnLst>
                                </p:cTn>
                              </p:par>
                            </p:childTnLst>
                          </p:cTn>
                        </p:par>
                        <p:par>
                          <p:cTn id="41" fill="hold">
                            <p:stCondLst>
                              <p:cond delay="2000"/>
                            </p:stCondLst>
                            <p:childTnLst>
                              <p:par>
                                <p:cTn id="42" presetID="12" presetClass="entr" presetSubtype="8" fill="hold" nodeType="afterEffect">
                                  <p:stCondLst>
                                    <p:cond delay="0"/>
                                  </p:stCondLst>
                                  <p:childTnLst>
                                    <p:set>
                                      <p:cBhvr>
                                        <p:cTn id="43" dur="1" fill="hold">
                                          <p:stCondLst>
                                            <p:cond delay="0"/>
                                          </p:stCondLst>
                                        </p:cTn>
                                        <p:tgtEl>
                                          <p:spTgt spid="635913"/>
                                        </p:tgtEl>
                                        <p:attrNameLst>
                                          <p:attrName>style.visibility</p:attrName>
                                        </p:attrNameLst>
                                      </p:cBhvr>
                                      <p:to>
                                        <p:strVal val="visible"/>
                                      </p:to>
                                    </p:set>
                                    <p:animEffect transition="in" filter="slide(fromLeft)">
                                      <p:cBhvr>
                                        <p:cTn id="44" dur="500"/>
                                        <p:tgtEl>
                                          <p:spTgt spid="635913"/>
                                        </p:tgtEl>
                                      </p:cBhvr>
                                    </p:animEffect>
                                  </p:childTnLst>
                                </p:cTn>
                              </p:par>
                            </p:childTnLst>
                          </p:cTn>
                        </p:par>
                        <p:par>
                          <p:cTn id="45" fill="hold">
                            <p:stCondLst>
                              <p:cond delay="2500"/>
                            </p:stCondLst>
                            <p:childTnLst>
                              <p:par>
                                <p:cTn id="46" presetID="9" presetClass="entr" presetSubtype="0" fill="hold" nodeType="afterEffect">
                                  <p:stCondLst>
                                    <p:cond delay="0"/>
                                  </p:stCondLst>
                                  <p:childTnLst>
                                    <p:set>
                                      <p:cBhvr>
                                        <p:cTn id="47" dur="1" fill="hold">
                                          <p:stCondLst>
                                            <p:cond delay="0"/>
                                          </p:stCondLst>
                                        </p:cTn>
                                        <p:tgtEl>
                                          <p:spTgt spid="635912"/>
                                        </p:tgtEl>
                                        <p:attrNameLst>
                                          <p:attrName>style.visibility</p:attrName>
                                        </p:attrNameLst>
                                      </p:cBhvr>
                                      <p:to>
                                        <p:strVal val="visible"/>
                                      </p:to>
                                    </p:set>
                                    <p:animEffect transition="in" filter="dissolve">
                                      <p:cBhvr>
                                        <p:cTn id="48" dur="500"/>
                                        <p:tgtEl>
                                          <p:spTgt spid="6359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6" grpId="0" advAuto="1000" build="p"/>
      <p:bldP spid="635916"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6930" name="矩形 636929"/>
          <p:cNvSpPr/>
          <p:nvPr/>
        </p:nvSpPr>
        <p:spPr>
          <a:xfrm>
            <a:off x="457200" y="1371600"/>
            <a:ext cx="4495800" cy="457200"/>
          </a:xfrm>
          <a:prstGeom prst="rect">
            <a:avLst/>
          </a:prstGeom>
          <a:noFill/>
          <a:ln w="9525">
            <a:noFill/>
          </a:ln>
        </p:spPr>
        <p:txBody>
          <a:bodyPr lIns="0" rIns="0">
            <a:spAutoFit/>
          </a:bodyPr>
          <a:p>
            <a:r>
              <a:rPr lang="en-US" altLang="zh-CN">
                <a:latin typeface="Times New Roman" panose="02020603050405020304" pitchFamily="18" charset="0"/>
              </a:rPr>
              <a:t>5</a:t>
            </a:r>
            <a:r>
              <a:rPr lang="zh-CN" altLang="en-US" dirty="0">
                <a:latin typeface="Times New Roman" panose="02020603050405020304" pitchFamily="18" charset="0"/>
              </a:rPr>
              <a:t>、同或运算：逻辑表达式为：</a:t>
            </a:r>
            <a:endParaRPr lang="zh-CN" altLang="en-US" dirty="0">
              <a:latin typeface="Times New Roman" panose="02020603050405020304" pitchFamily="18" charset="0"/>
            </a:endParaRPr>
          </a:p>
        </p:txBody>
      </p:sp>
      <p:graphicFrame>
        <p:nvGraphicFramePr>
          <p:cNvPr id="636931" name="对象 636930"/>
          <p:cNvGraphicFramePr/>
          <p:nvPr/>
        </p:nvGraphicFramePr>
        <p:xfrm>
          <a:off x="4572000" y="1295400"/>
          <a:ext cx="3535363" cy="649288"/>
        </p:xfrm>
        <a:graphic>
          <a:graphicData uri="http://schemas.openxmlformats.org/presentationml/2006/ole">
            <mc:AlternateContent xmlns:mc="http://schemas.openxmlformats.org/markup-compatibility/2006">
              <mc:Choice xmlns:v="urn:schemas-microsoft-com:vml" Requires="v">
                <p:oleObj spid="_x0000_s4744" name="" r:id="rId1" imgW="1306195" imgH="215900" progId="Equation.3">
                  <p:embed/>
                </p:oleObj>
              </mc:Choice>
              <mc:Fallback>
                <p:oleObj name="" r:id="rId1" imgW="1306195" imgH="215900" progId="Equation.3">
                  <p:embed/>
                  <p:pic>
                    <p:nvPicPr>
                      <p:cNvPr id="0" name="图片 4743"/>
                      <p:cNvPicPr/>
                      <p:nvPr/>
                    </p:nvPicPr>
                    <p:blipFill>
                      <a:blip r:embed="rId2"/>
                      <a:stretch>
                        <a:fillRect/>
                      </a:stretch>
                    </p:blipFill>
                    <p:spPr>
                      <a:xfrm>
                        <a:off x="4572000" y="1295400"/>
                        <a:ext cx="3535363" cy="649288"/>
                      </a:xfrm>
                      <a:prstGeom prst="rect">
                        <a:avLst/>
                      </a:prstGeom>
                      <a:solidFill>
                        <a:schemeClr val="accent1"/>
                      </a:solidFill>
                      <a:ln w="38100">
                        <a:noFill/>
                        <a:miter/>
                      </a:ln>
                    </p:spPr>
                  </p:pic>
                </p:oleObj>
              </mc:Fallback>
            </mc:AlternateContent>
          </a:graphicData>
        </a:graphic>
      </p:graphicFrame>
      <p:graphicFrame>
        <p:nvGraphicFramePr>
          <p:cNvPr id="636932" name="对象 636931"/>
          <p:cNvGraphicFramePr/>
          <p:nvPr/>
        </p:nvGraphicFramePr>
        <p:xfrm>
          <a:off x="914400" y="2514600"/>
          <a:ext cx="2590800" cy="2152650"/>
        </p:xfrm>
        <a:graphic>
          <a:graphicData uri="http://schemas.openxmlformats.org/presentationml/2006/ole">
            <mc:AlternateContent xmlns:mc="http://schemas.openxmlformats.org/markup-compatibility/2006">
              <mc:Choice xmlns:v="urn:schemas-microsoft-com:vml" Requires="v">
                <p:oleObj spid="_x0000_s4740" name="" r:id="rId3" imgW="2594610" imgH="2166620" progId="Word.Document.8">
                  <p:embed/>
                </p:oleObj>
              </mc:Choice>
              <mc:Fallback>
                <p:oleObj name="" r:id="rId3" imgW="2594610" imgH="2166620" progId="Word.Document.8">
                  <p:embed/>
                  <p:pic>
                    <p:nvPicPr>
                      <p:cNvPr id="0" name="图片 4739"/>
                      <p:cNvPicPr/>
                      <p:nvPr/>
                    </p:nvPicPr>
                    <p:blipFill>
                      <a:blip r:embed="rId4"/>
                      <a:srcRect t="-3540"/>
                      <a:stretch>
                        <a:fillRect/>
                      </a:stretch>
                    </p:blipFill>
                    <p:spPr>
                      <a:xfrm>
                        <a:off x="914400" y="2514600"/>
                        <a:ext cx="2590800" cy="2152650"/>
                      </a:xfrm>
                      <a:prstGeom prst="rect">
                        <a:avLst/>
                      </a:prstGeom>
                      <a:solidFill>
                        <a:srgbClr val="D9FFEC"/>
                      </a:solidFill>
                      <a:ln w="38100">
                        <a:noFill/>
                        <a:miter/>
                      </a:ln>
                    </p:spPr>
                  </p:pic>
                </p:oleObj>
              </mc:Fallback>
            </mc:AlternateContent>
          </a:graphicData>
        </a:graphic>
      </p:graphicFrame>
      <p:graphicFrame>
        <p:nvGraphicFramePr>
          <p:cNvPr id="636933" name="对象 636932"/>
          <p:cNvGraphicFramePr/>
          <p:nvPr/>
        </p:nvGraphicFramePr>
        <p:xfrm>
          <a:off x="4356100" y="2514600"/>
          <a:ext cx="3543300" cy="2111375"/>
        </p:xfrm>
        <a:graphic>
          <a:graphicData uri="http://schemas.openxmlformats.org/presentationml/2006/ole">
            <mc:AlternateContent xmlns:mc="http://schemas.openxmlformats.org/markup-compatibility/2006">
              <mc:Choice xmlns:v="urn:schemas-microsoft-com:vml" Requires="v">
                <p:oleObj spid="_x0000_s4745" name="" r:id="rId5" imgW="1159510" imgH="659765" progId="Word.Picture.8">
                  <p:embed/>
                </p:oleObj>
              </mc:Choice>
              <mc:Fallback>
                <p:oleObj name="" r:id="rId5" imgW="1159510" imgH="659765" progId="Word.Picture.8">
                  <p:embed/>
                  <p:pic>
                    <p:nvPicPr>
                      <p:cNvPr id="0" name="图片 4744"/>
                      <p:cNvPicPr/>
                      <p:nvPr/>
                    </p:nvPicPr>
                    <p:blipFill>
                      <a:blip r:embed="rId6"/>
                      <a:stretch>
                        <a:fillRect/>
                      </a:stretch>
                    </p:blipFill>
                    <p:spPr>
                      <a:xfrm>
                        <a:off x="4356100" y="2514600"/>
                        <a:ext cx="3543300" cy="2111375"/>
                      </a:xfrm>
                      <a:prstGeom prst="rect">
                        <a:avLst/>
                      </a:prstGeom>
                      <a:solidFill>
                        <a:srgbClr val="D9FFEC"/>
                      </a:solidFill>
                      <a:ln w="38100">
                        <a:noFill/>
                        <a:miter/>
                      </a:ln>
                    </p:spPr>
                  </p:pic>
                </p:oleObj>
              </mc:Fallback>
            </mc:AlternateContent>
          </a:graphicData>
        </a:graphic>
      </p:graphicFrame>
      <p:sp>
        <p:nvSpPr>
          <p:cNvPr id="636934" name="矩形 636933"/>
          <p:cNvSpPr/>
          <p:nvPr/>
        </p:nvSpPr>
        <p:spPr>
          <a:xfrm>
            <a:off x="914400" y="3276600"/>
            <a:ext cx="4267200" cy="457200"/>
          </a:xfrm>
          <a:prstGeom prst="rect">
            <a:avLst/>
          </a:prstGeom>
          <a:noFill/>
          <a:ln w="9525">
            <a:noFill/>
          </a:ln>
        </p:spPr>
        <p:txBody>
          <a:bodyPr/>
          <a:p>
            <a:endParaRPr lang="zh-CN" altLang="en-US"/>
          </a:p>
        </p:txBody>
      </p:sp>
      <p:sp>
        <p:nvSpPr>
          <p:cNvPr id="636935" name="矩形 636934"/>
          <p:cNvSpPr/>
          <p:nvPr/>
        </p:nvSpPr>
        <p:spPr>
          <a:xfrm>
            <a:off x="990600" y="3200400"/>
            <a:ext cx="3886200" cy="685800"/>
          </a:xfrm>
          <a:prstGeom prst="rect">
            <a:avLst/>
          </a:prstGeom>
          <a:noFill/>
          <a:ln w="9525">
            <a:noFill/>
          </a:ln>
        </p:spPr>
        <p:txBody>
          <a:bodyPr/>
          <a:p>
            <a:endParaRPr lang="zh-CN" altLang="en-US"/>
          </a:p>
        </p:txBody>
      </p:sp>
      <p:sp>
        <p:nvSpPr>
          <p:cNvPr id="636936" name="直接连接符 636935"/>
          <p:cNvSpPr/>
          <p:nvPr/>
        </p:nvSpPr>
        <p:spPr>
          <a:xfrm>
            <a:off x="457200" y="1905000"/>
            <a:ext cx="1979613" cy="0"/>
          </a:xfrm>
          <a:prstGeom prst="line">
            <a:avLst/>
          </a:prstGeom>
          <a:ln w="38100" cap="flat" cmpd="sng">
            <a:solidFill>
              <a:srgbClr val="FF3300"/>
            </a:solidFill>
            <a:prstDash val="solid"/>
            <a:headEnd type="none" w="sm" len="sm"/>
            <a:tailEnd type="none" w="sm" len="sm"/>
          </a:ln>
        </p:spPr>
      </p:sp>
      <p:sp>
        <p:nvSpPr>
          <p:cNvPr id="10" name="页脚占位符 4"/>
          <p:cNvSpPr txBox="1">
            <a:spLocks noGrp="1"/>
          </p:cNvSpPr>
          <p:nvPr>
            <p:ph type="ftr" sz="quarter" idx="11"/>
            <p:custDataLst>
              <p:tags r:id="rId7"/>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6930">
                                            <p:txEl>
                                              <p:charRg st="0" end="15"/>
                                            </p:txEl>
                                          </p:spTgt>
                                        </p:tgtEl>
                                        <p:attrNameLst>
                                          <p:attrName>style.visibility</p:attrName>
                                        </p:attrNameLst>
                                      </p:cBhvr>
                                      <p:to>
                                        <p:strVal val="visible"/>
                                      </p:to>
                                    </p:set>
                                    <p:animEffect transition="in" filter="wipe(left)">
                                      <p:cBhvr>
                                        <p:cTn id="7" dur="500"/>
                                        <p:tgtEl>
                                          <p:spTgt spid="636930">
                                            <p:txEl>
                                              <p:charRg st="0" end="15"/>
                                            </p:txEl>
                                          </p:spTgt>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36936"/>
                                        </p:tgtEl>
                                        <p:attrNameLst>
                                          <p:attrName>style.visibility</p:attrName>
                                        </p:attrNameLst>
                                      </p:cBhvr>
                                      <p:to>
                                        <p:strVal val="visible"/>
                                      </p:to>
                                    </p:set>
                                    <p:animEffect transition="in" filter="barn(outVertical)">
                                      <p:cBhvr>
                                        <p:cTn id="11" dur="500"/>
                                        <p:tgtEl>
                                          <p:spTgt spid="636936"/>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36931"/>
                                        </p:tgtEl>
                                        <p:attrNameLst>
                                          <p:attrName>style.visibility</p:attrName>
                                        </p:attrNameLst>
                                      </p:cBhvr>
                                      <p:to>
                                        <p:strVal val="visible"/>
                                      </p:to>
                                    </p:set>
                                    <p:animEffect transition="in" filter="barn(outVertical)">
                                      <p:cBhvr>
                                        <p:cTn id="15" dur="500"/>
                                        <p:tgtEl>
                                          <p:spTgt spid="636931"/>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36932"/>
                                        </p:tgtEl>
                                        <p:attrNameLst>
                                          <p:attrName>style.visibility</p:attrName>
                                        </p:attrNameLst>
                                      </p:cBhvr>
                                      <p:to>
                                        <p:strVal val="visible"/>
                                      </p:to>
                                    </p:set>
                                    <p:animEffect transition="in" filter="dissolve">
                                      <p:cBhvr>
                                        <p:cTn id="19" dur="500"/>
                                        <p:tgtEl>
                                          <p:spTgt spid="636932"/>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36933"/>
                                        </p:tgtEl>
                                        <p:attrNameLst>
                                          <p:attrName>style.visibility</p:attrName>
                                        </p:attrNameLst>
                                      </p:cBhvr>
                                      <p:to>
                                        <p:strVal val="visible"/>
                                      </p:to>
                                    </p:set>
                                    <p:animEffect transition="in" filter="dissolve">
                                      <p:cBhvr>
                                        <p:cTn id="23" dur="500"/>
                                        <p:tgtEl>
                                          <p:spTgt spid="636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0" grpId="0" advAuto="100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7954" name="文本框 637953"/>
          <p:cNvSpPr txBox="1"/>
          <p:nvPr/>
        </p:nvSpPr>
        <p:spPr>
          <a:xfrm>
            <a:off x="620713" y="2133600"/>
            <a:ext cx="5607050" cy="519113"/>
          </a:xfrm>
          <a:prstGeom prst="rect">
            <a:avLst/>
          </a:prstGeom>
          <a:noFill/>
          <a:ln w="9525">
            <a:noFill/>
          </a:ln>
        </p:spPr>
        <p:txBody>
          <a:bodyPr wrap="none" anchor="t" anchorCtr="0">
            <a:spAutoFit/>
          </a:bodyPr>
          <a:p>
            <a:r>
              <a:rPr lang="zh-CN" altLang="en-US" sz="2800" b="1" dirty="0">
                <a:solidFill>
                  <a:srgbClr val="FF0066"/>
                </a:solidFill>
                <a:latin typeface="Times New Roman" panose="02020603050405020304" pitchFamily="18" charset="0"/>
                <a:ea typeface="楷体_GB2312" pitchFamily="49" charset="-122"/>
              </a:rPr>
              <a:t>① 常量之间的关系（常量：</a:t>
            </a:r>
            <a:r>
              <a:rPr lang="en-US" altLang="zh-CN" sz="2800" b="1">
                <a:solidFill>
                  <a:srgbClr val="FF0066"/>
                </a:solidFill>
                <a:latin typeface="Times New Roman" panose="02020603050405020304" pitchFamily="18" charset="0"/>
                <a:ea typeface="楷体_GB2312" pitchFamily="49" charset="-122"/>
              </a:rPr>
              <a:t>0</a:t>
            </a:r>
            <a:r>
              <a:rPr lang="zh-CN" altLang="en-US" sz="2800" b="1" dirty="0">
                <a:solidFill>
                  <a:srgbClr val="FF0066"/>
                </a:solidFill>
                <a:latin typeface="Times New Roman" panose="02020603050405020304" pitchFamily="18" charset="0"/>
                <a:ea typeface="楷体_GB2312" pitchFamily="49" charset="-122"/>
              </a:rPr>
              <a:t>和</a:t>
            </a:r>
            <a:r>
              <a:rPr lang="en-US" altLang="zh-CN" sz="2800" b="1">
                <a:solidFill>
                  <a:srgbClr val="FF0066"/>
                </a:solidFill>
                <a:latin typeface="Times New Roman" panose="02020603050405020304" pitchFamily="18" charset="0"/>
                <a:ea typeface="楷体_GB2312" pitchFamily="49" charset="-122"/>
              </a:rPr>
              <a:t>1</a:t>
            </a:r>
            <a:r>
              <a:rPr lang="zh-CN" altLang="en-US" sz="2800" b="1" dirty="0">
                <a:solidFill>
                  <a:srgbClr val="FF0066"/>
                </a:solidFill>
                <a:latin typeface="Times New Roman" panose="02020603050405020304" pitchFamily="18" charset="0"/>
                <a:ea typeface="楷体_GB2312" pitchFamily="49" charset="-122"/>
              </a:rPr>
              <a:t>）</a:t>
            </a:r>
            <a:endParaRPr lang="zh-CN" altLang="en-US" sz="2800" b="1">
              <a:solidFill>
                <a:srgbClr val="FF0066"/>
              </a:solidFill>
              <a:latin typeface="Times New Roman" panose="02020603050405020304" pitchFamily="18" charset="0"/>
              <a:ea typeface="楷体_GB2312" pitchFamily="49" charset="-122"/>
            </a:endParaRPr>
          </a:p>
        </p:txBody>
      </p:sp>
      <p:sp>
        <p:nvSpPr>
          <p:cNvPr id="637955" name="文本框 637954"/>
          <p:cNvSpPr txBox="1"/>
          <p:nvPr/>
        </p:nvSpPr>
        <p:spPr>
          <a:xfrm>
            <a:off x="954088" y="2762250"/>
            <a:ext cx="996950" cy="579438"/>
          </a:xfrm>
          <a:prstGeom prst="rect">
            <a:avLst/>
          </a:prstGeom>
          <a:noFill/>
          <a:ln w="9525">
            <a:noFill/>
          </a:ln>
        </p:spPr>
        <p:txBody>
          <a:bodyPr wrap="none" anchor="t" anchorCtr="0">
            <a:spAutoFit/>
          </a:bodyPr>
          <a:p>
            <a:r>
              <a:rPr lang="zh-CN" altLang="en-US" sz="3200" b="1" dirty="0">
                <a:solidFill>
                  <a:schemeClr val="accent2"/>
                </a:solidFill>
                <a:latin typeface="Times New Roman" panose="02020603050405020304" pitchFamily="18" charset="0"/>
                <a:ea typeface="楷体_GB2312" pitchFamily="49" charset="-122"/>
              </a:rPr>
              <a:t>加：</a:t>
            </a:r>
            <a:endParaRPr lang="zh-CN" altLang="en-US" sz="3200" b="1" dirty="0">
              <a:solidFill>
                <a:schemeClr val="accent2"/>
              </a:solidFill>
              <a:latin typeface="Times New Roman" panose="02020603050405020304" pitchFamily="18" charset="0"/>
              <a:ea typeface="楷体_GB2312" pitchFamily="49" charset="-122"/>
            </a:endParaRPr>
          </a:p>
        </p:txBody>
      </p:sp>
      <p:sp>
        <p:nvSpPr>
          <p:cNvPr id="637956" name="文本框 637955"/>
          <p:cNvSpPr txBox="1"/>
          <p:nvPr/>
        </p:nvSpPr>
        <p:spPr>
          <a:xfrm>
            <a:off x="1868488" y="2743200"/>
            <a:ext cx="1257300" cy="579438"/>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0+0=0</a:t>
            </a:r>
            <a:endParaRPr lang="en-US" altLang="zh-CN" sz="3200" b="1">
              <a:latin typeface="Times New Roman" panose="02020603050405020304" pitchFamily="18" charset="0"/>
              <a:ea typeface="楷体_GB2312" pitchFamily="49" charset="-122"/>
            </a:endParaRPr>
          </a:p>
        </p:txBody>
      </p:sp>
      <p:sp>
        <p:nvSpPr>
          <p:cNvPr id="637957" name="文本框 637956"/>
          <p:cNvSpPr txBox="1"/>
          <p:nvPr/>
        </p:nvSpPr>
        <p:spPr>
          <a:xfrm>
            <a:off x="1868488" y="3148013"/>
            <a:ext cx="1257300" cy="579437"/>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0+1=1</a:t>
            </a:r>
            <a:endParaRPr lang="en-US" altLang="zh-CN" sz="3200" b="1">
              <a:latin typeface="Times New Roman" panose="02020603050405020304" pitchFamily="18" charset="0"/>
              <a:ea typeface="楷体_GB2312" pitchFamily="49" charset="-122"/>
            </a:endParaRPr>
          </a:p>
        </p:txBody>
      </p:sp>
      <p:sp>
        <p:nvSpPr>
          <p:cNvPr id="637958" name="文本框 637957"/>
          <p:cNvSpPr txBox="1"/>
          <p:nvPr/>
        </p:nvSpPr>
        <p:spPr>
          <a:xfrm>
            <a:off x="1868488" y="3609975"/>
            <a:ext cx="1257300" cy="579438"/>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1+1=1</a:t>
            </a:r>
            <a:endParaRPr lang="en-US" altLang="zh-CN" sz="3200" b="1">
              <a:latin typeface="Times New Roman" panose="02020603050405020304" pitchFamily="18" charset="0"/>
              <a:ea typeface="楷体_GB2312" pitchFamily="49" charset="-122"/>
            </a:endParaRPr>
          </a:p>
        </p:txBody>
      </p:sp>
      <p:sp>
        <p:nvSpPr>
          <p:cNvPr id="637959" name="文本框 637958"/>
          <p:cNvSpPr txBox="1"/>
          <p:nvPr/>
        </p:nvSpPr>
        <p:spPr>
          <a:xfrm>
            <a:off x="3332163" y="2755900"/>
            <a:ext cx="1098550" cy="579438"/>
          </a:xfrm>
          <a:prstGeom prst="rect">
            <a:avLst/>
          </a:prstGeom>
          <a:noFill/>
          <a:ln w="9525">
            <a:noFill/>
          </a:ln>
        </p:spPr>
        <p:txBody>
          <a:bodyPr wrap="none" anchor="t" anchorCtr="0">
            <a:spAutoFit/>
          </a:bodyPr>
          <a:p>
            <a:r>
              <a:rPr lang="zh-CN" altLang="en-US" sz="3200" b="1" dirty="0">
                <a:solidFill>
                  <a:schemeClr val="accent2"/>
                </a:solidFill>
                <a:latin typeface="Times New Roman" panose="02020603050405020304" pitchFamily="18" charset="0"/>
                <a:ea typeface="楷体_GB2312" pitchFamily="49" charset="-122"/>
              </a:rPr>
              <a:t> 乘：</a:t>
            </a:r>
            <a:endParaRPr lang="zh-CN" altLang="en-US" sz="3200" b="1" dirty="0">
              <a:solidFill>
                <a:schemeClr val="accent2"/>
              </a:solidFill>
              <a:latin typeface="Times New Roman" panose="02020603050405020304" pitchFamily="18" charset="0"/>
              <a:ea typeface="楷体_GB2312" pitchFamily="49" charset="-122"/>
            </a:endParaRPr>
          </a:p>
        </p:txBody>
      </p:sp>
      <p:sp>
        <p:nvSpPr>
          <p:cNvPr id="637960" name="文本框 637959"/>
          <p:cNvSpPr txBox="1"/>
          <p:nvPr/>
        </p:nvSpPr>
        <p:spPr>
          <a:xfrm>
            <a:off x="4230688" y="2724150"/>
            <a:ext cx="1363662" cy="579438"/>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0 </a:t>
            </a:r>
            <a:r>
              <a:rPr lang="en-US" altLang="zh-CN" sz="3200" b="1">
                <a:latin typeface="Times New Roman" panose="02020603050405020304" pitchFamily="18" charset="0"/>
                <a:ea typeface="Times New Roman" panose="02020603050405020304" pitchFamily="18" charset="0"/>
              </a:rPr>
              <a:t>·</a:t>
            </a:r>
            <a:r>
              <a:rPr lang="en-US" altLang="zh-CN" sz="3200" b="1">
                <a:latin typeface="Times New Roman" panose="02020603050405020304" pitchFamily="18" charset="0"/>
                <a:cs typeface="Times New Roman" panose="02020603050405020304" pitchFamily="18" charset="0"/>
              </a:rPr>
              <a:t> </a:t>
            </a:r>
            <a:r>
              <a:rPr lang="en-US" altLang="zh-CN" sz="3200" b="1">
                <a:latin typeface="Times New Roman" panose="02020603050405020304" pitchFamily="18" charset="0"/>
                <a:ea typeface="楷体_GB2312" pitchFamily="49" charset="-122"/>
              </a:rPr>
              <a:t>0=0</a:t>
            </a:r>
            <a:endParaRPr lang="en-US" altLang="zh-CN" sz="3200" b="1">
              <a:latin typeface="Times New Roman" panose="02020603050405020304" pitchFamily="18" charset="0"/>
              <a:ea typeface="楷体_GB2312" pitchFamily="49" charset="-122"/>
            </a:endParaRPr>
          </a:p>
        </p:txBody>
      </p:sp>
      <p:sp>
        <p:nvSpPr>
          <p:cNvPr id="637961" name="文本框 637960"/>
          <p:cNvSpPr txBox="1"/>
          <p:nvPr/>
        </p:nvSpPr>
        <p:spPr>
          <a:xfrm>
            <a:off x="4230688" y="3105150"/>
            <a:ext cx="1363662" cy="579438"/>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0 </a:t>
            </a:r>
            <a:r>
              <a:rPr lang="en-US" altLang="zh-CN" sz="3200" b="1">
                <a:latin typeface="Times New Roman" panose="02020603050405020304" pitchFamily="18" charset="0"/>
                <a:ea typeface="Times New Roman" panose="02020603050405020304" pitchFamily="18" charset="0"/>
              </a:rPr>
              <a:t>·</a:t>
            </a:r>
            <a:r>
              <a:rPr lang="en-US" altLang="zh-CN" sz="3200" b="1">
                <a:latin typeface="Times New Roman" panose="02020603050405020304" pitchFamily="18" charset="0"/>
                <a:cs typeface="Times New Roman" panose="02020603050405020304" pitchFamily="18" charset="0"/>
              </a:rPr>
              <a:t> </a:t>
            </a:r>
            <a:r>
              <a:rPr lang="en-US" altLang="zh-CN" sz="3200" b="1">
                <a:latin typeface="Times New Roman" panose="02020603050405020304" pitchFamily="18" charset="0"/>
                <a:ea typeface="楷体_GB2312" pitchFamily="49" charset="-122"/>
              </a:rPr>
              <a:t>1=0</a:t>
            </a:r>
            <a:endParaRPr lang="en-US" altLang="zh-CN" sz="3200" b="1">
              <a:latin typeface="Times New Roman" panose="02020603050405020304" pitchFamily="18" charset="0"/>
              <a:ea typeface="楷体_GB2312" pitchFamily="49" charset="-122"/>
            </a:endParaRPr>
          </a:p>
        </p:txBody>
      </p:sp>
      <p:sp>
        <p:nvSpPr>
          <p:cNvPr id="637962" name="文本框 637961"/>
          <p:cNvSpPr txBox="1"/>
          <p:nvPr/>
        </p:nvSpPr>
        <p:spPr>
          <a:xfrm>
            <a:off x="4230688" y="3524250"/>
            <a:ext cx="1363662" cy="579438"/>
          </a:xfrm>
          <a:prstGeom prst="rect">
            <a:avLst/>
          </a:prstGeom>
          <a:noFill/>
          <a:ln w="9525">
            <a:noFill/>
          </a:ln>
        </p:spPr>
        <p:txBody>
          <a:bodyPr wrap="none" anchor="t" anchorCtr="0">
            <a:spAutoFit/>
          </a:bodyPr>
          <a:p>
            <a:r>
              <a:rPr lang="en-US" altLang="zh-CN" sz="3200" b="1">
                <a:latin typeface="Times New Roman" panose="02020603050405020304" pitchFamily="18" charset="0"/>
                <a:ea typeface="楷体_GB2312" pitchFamily="49" charset="-122"/>
              </a:rPr>
              <a:t>1 </a:t>
            </a:r>
            <a:r>
              <a:rPr lang="en-US" altLang="zh-CN" sz="3200" b="1">
                <a:latin typeface="Times New Roman" panose="02020603050405020304" pitchFamily="18" charset="0"/>
                <a:ea typeface="Times New Roman" panose="02020603050405020304" pitchFamily="18" charset="0"/>
              </a:rPr>
              <a:t>·</a:t>
            </a:r>
            <a:r>
              <a:rPr lang="en-US" altLang="zh-CN" sz="3200" b="1">
                <a:latin typeface="Times New Roman" panose="02020603050405020304" pitchFamily="18" charset="0"/>
                <a:cs typeface="Times New Roman" panose="02020603050405020304" pitchFamily="18" charset="0"/>
              </a:rPr>
              <a:t> </a:t>
            </a:r>
            <a:r>
              <a:rPr lang="en-US" altLang="zh-CN" sz="3200" b="1">
                <a:latin typeface="Times New Roman" panose="02020603050405020304" pitchFamily="18" charset="0"/>
                <a:ea typeface="楷体_GB2312" pitchFamily="49" charset="-122"/>
              </a:rPr>
              <a:t>1=1</a:t>
            </a:r>
            <a:endParaRPr lang="en-US" altLang="zh-CN" sz="3200" b="1">
              <a:latin typeface="Times New Roman" panose="02020603050405020304" pitchFamily="18" charset="0"/>
              <a:ea typeface="楷体_GB2312" pitchFamily="49" charset="-122"/>
            </a:endParaRPr>
          </a:p>
        </p:txBody>
      </p:sp>
      <p:sp>
        <p:nvSpPr>
          <p:cNvPr id="637963" name="文本框 637962"/>
          <p:cNvSpPr txBox="1"/>
          <p:nvPr/>
        </p:nvSpPr>
        <p:spPr>
          <a:xfrm>
            <a:off x="5770563" y="2771775"/>
            <a:ext cx="1279525" cy="579438"/>
          </a:xfrm>
          <a:prstGeom prst="rect">
            <a:avLst/>
          </a:prstGeom>
          <a:noFill/>
          <a:ln w="9525">
            <a:noFill/>
          </a:ln>
        </p:spPr>
        <p:txBody>
          <a:bodyPr>
            <a:spAutoFit/>
          </a:bodyPr>
          <a:p>
            <a:r>
              <a:rPr lang="zh-CN" altLang="en-US" sz="3200" b="1" dirty="0">
                <a:solidFill>
                  <a:schemeClr val="accent2"/>
                </a:solidFill>
                <a:latin typeface="Times New Roman" panose="02020603050405020304" pitchFamily="18" charset="0"/>
                <a:ea typeface="楷体_GB2312" pitchFamily="49" charset="-122"/>
              </a:rPr>
              <a:t> 非：</a:t>
            </a:r>
            <a:endParaRPr lang="zh-CN" altLang="en-US" sz="3200" b="1" dirty="0">
              <a:solidFill>
                <a:schemeClr val="accent2"/>
              </a:solidFill>
              <a:latin typeface="Times New Roman" panose="02020603050405020304" pitchFamily="18" charset="0"/>
              <a:ea typeface="楷体_GB2312" pitchFamily="49" charset="-122"/>
            </a:endParaRPr>
          </a:p>
        </p:txBody>
      </p:sp>
      <p:graphicFrame>
        <p:nvGraphicFramePr>
          <p:cNvPr id="637964" name="对象 637963"/>
          <p:cNvGraphicFramePr/>
          <p:nvPr/>
        </p:nvGraphicFramePr>
        <p:xfrm>
          <a:off x="6745288" y="2762250"/>
          <a:ext cx="1066800" cy="614363"/>
        </p:xfrm>
        <a:graphic>
          <a:graphicData uri="http://schemas.openxmlformats.org/presentationml/2006/ole">
            <mc:AlternateContent xmlns:mc="http://schemas.openxmlformats.org/markup-compatibility/2006">
              <mc:Choice xmlns:v="urn:schemas-microsoft-com:vml" Requires="v">
                <p:oleObj spid="_x0000_s4748" name="" r:id="rId1" imgW="393700" imgH="228600" progId="Equation.3">
                  <p:embed/>
                </p:oleObj>
              </mc:Choice>
              <mc:Fallback>
                <p:oleObj name="" r:id="rId1" imgW="393700" imgH="228600" progId="Equation.3">
                  <p:embed/>
                  <p:pic>
                    <p:nvPicPr>
                      <p:cNvPr id="0" name="图片 4747"/>
                      <p:cNvPicPr/>
                      <p:nvPr/>
                    </p:nvPicPr>
                    <p:blipFill>
                      <a:blip r:embed="rId2"/>
                      <a:stretch>
                        <a:fillRect/>
                      </a:stretch>
                    </p:blipFill>
                    <p:spPr>
                      <a:xfrm>
                        <a:off x="6745288" y="2762250"/>
                        <a:ext cx="1066800" cy="614363"/>
                      </a:xfrm>
                      <a:prstGeom prst="rect">
                        <a:avLst/>
                      </a:prstGeom>
                      <a:noFill/>
                      <a:ln w="38100">
                        <a:noFill/>
                        <a:miter/>
                      </a:ln>
                    </p:spPr>
                  </p:pic>
                </p:oleObj>
              </mc:Fallback>
            </mc:AlternateContent>
          </a:graphicData>
        </a:graphic>
      </p:graphicFrame>
      <p:graphicFrame>
        <p:nvGraphicFramePr>
          <p:cNvPr id="637965" name="对象 637964"/>
          <p:cNvGraphicFramePr/>
          <p:nvPr/>
        </p:nvGraphicFramePr>
        <p:xfrm>
          <a:off x="6669088" y="3371850"/>
          <a:ext cx="1066800" cy="598488"/>
        </p:xfrm>
        <a:graphic>
          <a:graphicData uri="http://schemas.openxmlformats.org/presentationml/2006/ole">
            <mc:AlternateContent xmlns:mc="http://schemas.openxmlformats.org/markup-compatibility/2006">
              <mc:Choice xmlns:v="urn:schemas-microsoft-com:vml" Requires="v">
                <p:oleObj spid="_x0000_s4749" name="" r:id="rId3" imgW="405765" imgH="228600" progId="Equation.3">
                  <p:embed/>
                </p:oleObj>
              </mc:Choice>
              <mc:Fallback>
                <p:oleObj name="" r:id="rId3" imgW="405765" imgH="228600" progId="Equation.3">
                  <p:embed/>
                  <p:pic>
                    <p:nvPicPr>
                      <p:cNvPr id="0" name="图片 4748"/>
                      <p:cNvPicPr/>
                      <p:nvPr/>
                    </p:nvPicPr>
                    <p:blipFill>
                      <a:blip r:embed="rId4"/>
                      <a:stretch>
                        <a:fillRect/>
                      </a:stretch>
                    </p:blipFill>
                    <p:spPr>
                      <a:xfrm>
                        <a:off x="6669088" y="3371850"/>
                        <a:ext cx="1066800" cy="598488"/>
                      </a:xfrm>
                      <a:prstGeom prst="rect">
                        <a:avLst/>
                      </a:prstGeom>
                      <a:noFill/>
                      <a:ln w="38100">
                        <a:noFill/>
                        <a:miter/>
                      </a:ln>
                    </p:spPr>
                  </p:pic>
                </p:oleObj>
              </mc:Fallback>
            </mc:AlternateContent>
          </a:graphicData>
        </a:graphic>
      </p:graphicFrame>
      <p:sp>
        <p:nvSpPr>
          <p:cNvPr id="637966" name="文本框 637965"/>
          <p:cNvSpPr txBox="1"/>
          <p:nvPr/>
        </p:nvSpPr>
        <p:spPr>
          <a:xfrm>
            <a:off x="534988" y="4238625"/>
            <a:ext cx="7116762" cy="519113"/>
          </a:xfrm>
          <a:prstGeom prst="rect">
            <a:avLst/>
          </a:prstGeom>
          <a:noFill/>
          <a:ln w="9525">
            <a:noFill/>
          </a:ln>
        </p:spPr>
        <p:txBody>
          <a:bodyPr wrap="none" anchor="t" anchorCtr="0">
            <a:spAutoFit/>
          </a:bodyPr>
          <a:p>
            <a:r>
              <a:rPr lang="zh-CN" altLang="en-US" sz="2800" b="1" dirty="0">
                <a:solidFill>
                  <a:srgbClr val="FF0066"/>
                </a:solidFill>
                <a:latin typeface="Times New Roman" panose="02020603050405020304" pitchFamily="18" charset="0"/>
                <a:ea typeface="楷体_GB2312" pitchFamily="49" charset="-122"/>
              </a:rPr>
              <a:t> ② 变量和常量的关系（变量：</a:t>
            </a:r>
            <a:r>
              <a:rPr lang="en-US" altLang="zh-CN" sz="2800" b="1" i="1">
                <a:solidFill>
                  <a:srgbClr val="FF0066"/>
                </a:solidFill>
                <a:latin typeface="Times New Roman" panose="02020603050405020304" pitchFamily="18" charset="0"/>
                <a:ea typeface="楷体_GB2312" pitchFamily="49" charset="-122"/>
              </a:rPr>
              <a:t>A</a:t>
            </a:r>
            <a:r>
              <a:rPr lang="zh-CN" altLang="en-US" sz="2800" b="1" i="1">
                <a:solidFill>
                  <a:srgbClr val="FF0066"/>
                </a:solidFill>
                <a:latin typeface="Times New Roman" panose="02020603050405020304" pitchFamily="18" charset="0"/>
                <a:ea typeface="楷体_GB2312" pitchFamily="49" charset="-122"/>
              </a:rPr>
              <a:t>、</a:t>
            </a:r>
            <a:r>
              <a:rPr lang="en-US" altLang="zh-CN" sz="2800" b="1" i="1">
                <a:solidFill>
                  <a:srgbClr val="FF0066"/>
                </a:solidFill>
                <a:latin typeface="Times New Roman" panose="02020603050405020304" pitchFamily="18" charset="0"/>
                <a:ea typeface="楷体_GB2312" pitchFamily="49" charset="-122"/>
              </a:rPr>
              <a:t>B</a:t>
            </a:r>
            <a:r>
              <a:rPr lang="zh-CN" altLang="en-US" sz="2800" b="1" i="1">
                <a:solidFill>
                  <a:srgbClr val="FF0066"/>
                </a:solidFill>
                <a:latin typeface="Times New Roman" panose="02020603050405020304" pitchFamily="18" charset="0"/>
                <a:ea typeface="楷体_GB2312" pitchFamily="49" charset="-122"/>
              </a:rPr>
              <a:t>、</a:t>
            </a:r>
            <a:r>
              <a:rPr lang="en-US" altLang="zh-CN" sz="2800" b="1" i="1">
                <a:solidFill>
                  <a:srgbClr val="FF0066"/>
                </a:solidFill>
                <a:latin typeface="Times New Roman" panose="02020603050405020304" pitchFamily="18" charset="0"/>
                <a:ea typeface="楷体_GB2312" pitchFamily="49" charset="-122"/>
              </a:rPr>
              <a:t>C</a:t>
            </a:r>
            <a:r>
              <a:rPr lang="en-US" altLang="zh-CN" sz="2800" b="1">
                <a:solidFill>
                  <a:srgbClr val="FF0066"/>
                </a:solidFill>
                <a:latin typeface="Times New Roman" panose="02020603050405020304" pitchFamily="18" charset="0"/>
                <a:ea typeface="楷体_GB2312" pitchFamily="49" charset="-122"/>
              </a:rPr>
              <a:t>…</a:t>
            </a:r>
            <a:r>
              <a:rPr lang="zh-CN" altLang="en-US" sz="2800" b="1">
                <a:solidFill>
                  <a:srgbClr val="FF0066"/>
                </a:solidFill>
                <a:latin typeface="Times New Roman" panose="02020603050405020304" pitchFamily="18" charset="0"/>
                <a:ea typeface="楷体_GB2312" pitchFamily="49" charset="-122"/>
              </a:rPr>
              <a:t>）</a:t>
            </a:r>
            <a:endParaRPr lang="zh-CN" altLang="en-US" sz="2800" b="1">
              <a:solidFill>
                <a:srgbClr val="FF0066"/>
              </a:solidFill>
              <a:latin typeface="Times New Roman" panose="02020603050405020304" pitchFamily="18" charset="0"/>
              <a:ea typeface="楷体_GB2312" pitchFamily="49" charset="-122"/>
            </a:endParaRPr>
          </a:p>
        </p:txBody>
      </p:sp>
      <p:sp>
        <p:nvSpPr>
          <p:cNvPr id="637967" name="文本框 637966"/>
          <p:cNvSpPr txBox="1"/>
          <p:nvPr/>
        </p:nvSpPr>
        <p:spPr>
          <a:xfrm>
            <a:off x="1068388" y="4892675"/>
            <a:ext cx="996950" cy="579438"/>
          </a:xfrm>
          <a:prstGeom prst="rect">
            <a:avLst/>
          </a:prstGeom>
          <a:noFill/>
          <a:ln w="9525">
            <a:noFill/>
          </a:ln>
        </p:spPr>
        <p:txBody>
          <a:bodyPr wrap="none" anchor="t" anchorCtr="0">
            <a:spAutoFit/>
          </a:bodyPr>
          <a:p>
            <a:r>
              <a:rPr lang="zh-CN" altLang="en-US" sz="3200" b="1" dirty="0">
                <a:solidFill>
                  <a:schemeClr val="accent2"/>
                </a:solidFill>
                <a:latin typeface="Times New Roman" panose="02020603050405020304" pitchFamily="18" charset="0"/>
                <a:ea typeface="楷体_GB2312" pitchFamily="49" charset="-122"/>
              </a:rPr>
              <a:t>加：</a:t>
            </a:r>
            <a:endParaRPr lang="zh-CN" altLang="en-US" sz="3200" b="1" dirty="0">
              <a:solidFill>
                <a:schemeClr val="accent2"/>
              </a:solidFill>
              <a:latin typeface="Times New Roman" panose="02020603050405020304" pitchFamily="18" charset="0"/>
              <a:ea typeface="楷体_GB2312" pitchFamily="49" charset="-122"/>
            </a:endParaRPr>
          </a:p>
        </p:txBody>
      </p:sp>
      <p:sp>
        <p:nvSpPr>
          <p:cNvPr id="637968" name="文本框 637967"/>
          <p:cNvSpPr txBox="1"/>
          <p:nvPr/>
        </p:nvSpPr>
        <p:spPr>
          <a:xfrm>
            <a:off x="1830388" y="4868863"/>
            <a:ext cx="1393825" cy="579437"/>
          </a:xfrm>
          <a:prstGeom prst="rect">
            <a:avLst/>
          </a:prstGeom>
          <a:noFill/>
          <a:ln w="9525">
            <a:noFill/>
          </a:ln>
        </p:spPr>
        <p:txBody>
          <a:bodyPr wrap="none" anchor="t" anchorCtr="0">
            <a:spAutoFit/>
          </a:bodyPr>
          <a:p>
            <a:r>
              <a:rPr lang="en-US" altLang="zh-CN" sz="3200" b="1" i="1">
                <a:latin typeface="Times New Roman" panose="02020603050405020304" pitchFamily="18" charset="0"/>
                <a:ea typeface="楷体_GB2312" pitchFamily="49" charset="-122"/>
              </a:rPr>
              <a:t>A+</a:t>
            </a:r>
            <a:r>
              <a:rPr lang="en-US" altLang="zh-CN" sz="3200" b="1">
                <a:latin typeface="Times New Roman" panose="02020603050405020304" pitchFamily="18" charset="0"/>
                <a:ea typeface="楷体_GB2312" pitchFamily="49" charset="-122"/>
              </a:rPr>
              <a:t>0</a:t>
            </a:r>
            <a:r>
              <a:rPr lang="en-US" altLang="zh-CN" sz="3200" b="1" i="1">
                <a:latin typeface="Times New Roman" panose="02020603050405020304" pitchFamily="18" charset="0"/>
                <a:ea typeface="楷体_GB2312" pitchFamily="49" charset="-122"/>
              </a:rPr>
              <a:t>=A</a:t>
            </a:r>
            <a:endParaRPr lang="en-US" altLang="zh-CN" sz="3200" b="1" i="1">
              <a:latin typeface="Times New Roman" panose="02020603050405020304" pitchFamily="18" charset="0"/>
              <a:ea typeface="楷体_GB2312" pitchFamily="49" charset="-122"/>
            </a:endParaRPr>
          </a:p>
        </p:txBody>
      </p:sp>
      <p:sp>
        <p:nvSpPr>
          <p:cNvPr id="637969" name="文本框 637968"/>
          <p:cNvSpPr txBox="1"/>
          <p:nvPr/>
        </p:nvSpPr>
        <p:spPr>
          <a:xfrm>
            <a:off x="1830388" y="5364163"/>
            <a:ext cx="1347787" cy="579437"/>
          </a:xfrm>
          <a:prstGeom prst="rect">
            <a:avLst/>
          </a:prstGeom>
          <a:noFill/>
          <a:ln w="9525">
            <a:noFill/>
          </a:ln>
        </p:spPr>
        <p:txBody>
          <a:bodyPr>
            <a:spAutoFit/>
          </a:bodyPr>
          <a:p>
            <a:r>
              <a:rPr lang="en-US" altLang="zh-CN" sz="3200" b="1" i="1">
                <a:latin typeface="Times New Roman" panose="02020603050405020304" pitchFamily="18" charset="0"/>
                <a:ea typeface="楷体_GB2312" pitchFamily="49" charset="-122"/>
              </a:rPr>
              <a:t>A+</a:t>
            </a:r>
            <a:r>
              <a:rPr lang="en-US" altLang="zh-CN" sz="3200" b="1">
                <a:latin typeface="Times New Roman" panose="02020603050405020304" pitchFamily="18" charset="0"/>
                <a:ea typeface="楷体_GB2312" pitchFamily="49" charset="-122"/>
              </a:rPr>
              <a:t>1</a:t>
            </a:r>
            <a:r>
              <a:rPr lang="en-US" altLang="zh-CN" sz="3200" b="1" i="1">
                <a:latin typeface="Times New Roman" panose="02020603050405020304" pitchFamily="18" charset="0"/>
                <a:ea typeface="楷体_GB2312" pitchFamily="49" charset="-122"/>
              </a:rPr>
              <a:t>=</a:t>
            </a:r>
            <a:r>
              <a:rPr lang="en-US" altLang="zh-CN" sz="3200" b="1">
                <a:latin typeface="Times New Roman" panose="02020603050405020304" pitchFamily="18" charset="0"/>
                <a:ea typeface="楷体_GB2312" pitchFamily="49" charset="-122"/>
              </a:rPr>
              <a:t>1</a:t>
            </a:r>
            <a:endParaRPr lang="en-US" altLang="zh-CN" sz="3200" b="1">
              <a:latin typeface="Times New Roman" panose="02020603050405020304" pitchFamily="18" charset="0"/>
              <a:ea typeface="楷体_GB2312" pitchFamily="49" charset="-122"/>
            </a:endParaRPr>
          </a:p>
        </p:txBody>
      </p:sp>
      <p:sp>
        <p:nvSpPr>
          <p:cNvPr id="637970" name="文本框 637969"/>
          <p:cNvSpPr txBox="1"/>
          <p:nvPr/>
        </p:nvSpPr>
        <p:spPr>
          <a:xfrm>
            <a:off x="1830388" y="5859463"/>
            <a:ext cx="1462087" cy="579437"/>
          </a:xfrm>
          <a:prstGeom prst="rect">
            <a:avLst/>
          </a:prstGeom>
          <a:noFill/>
          <a:ln w="9525">
            <a:noFill/>
          </a:ln>
        </p:spPr>
        <p:txBody>
          <a:bodyPr wrap="none" anchor="t" anchorCtr="0">
            <a:spAutoFit/>
          </a:bodyPr>
          <a:p>
            <a:r>
              <a:rPr lang="en-US" altLang="zh-CN" sz="3200" b="1" i="1">
                <a:latin typeface="Times New Roman" panose="02020603050405020304" pitchFamily="18" charset="0"/>
                <a:ea typeface="楷体_GB2312" pitchFamily="49" charset="-122"/>
              </a:rPr>
              <a:t>A+A=A</a:t>
            </a:r>
            <a:endParaRPr lang="en-US" altLang="zh-CN" sz="3200" b="1" i="1">
              <a:latin typeface="Times New Roman" panose="02020603050405020304" pitchFamily="18" charset="0"/>
              <a:ea typeface="楷体_GB2312" pitchFamily="49" charset="-122"/>
            </a:endParaRPr>
          </a:p>
        </p:txBody>
      </p:sp>
      <p:sp>
        <p:nvSpPr>
          <p:cNvPr id="637971" name="文本框 637970"/>
          <p:cNvSpPr txBox="1"/>
          <p:nvPr/>
        </p:nvSpPr>
        <p:spPr>
          <a:xfrm>
            <a:off x="3430588" y="4868863"/>
            <a:ext cx="838200" cy="579437"/>
          </a:xfrm>
          <a:prstGeom prst="rect">
            <a:avLst/>
          </a:prstGeom>
          <a:noFill/>
          <a:ln w="9525">
            <a:noFill/>
          </a:ln>
        </p:spPr>
        <p:txBody>
          <a:bodyPr>
            <a:spAutoFit/>
          </a:bodyPr>
          <a:p>
            <a:r>
              <a:rPr lang="zh-CN" altLang="en-US" sz="3200" b="1" dirty="0">
                <a:solidFill>
                  <a:schemeClr val="accent2"/>
                </a:solidFill>
                <a:latin typeface="Times New Roman" panose="02020603050405020304" pitchFamily="18" charset="0"/>
                <a:ea typeface="楷体_GB2312" pitchFamily="49" charset="-122"/>
              </a:rPr>
              <a:t>乘</a:t>
            </a:r>
            <a:r>
              <a:rPr lang="en-US" altLang="zh-CN" sz="3200" b="1">
                <a:solidFill>
                  <a:schemeClr val="accent2"/>
                </a:solidFill>
                <a:latin typeface="Times New Roman" panose="02020603050405020304" pitchFamily="18" charset="0"/>
                <a:ea typeface="楷体_GB2312" pitchFamily="49" charset="-122"/>
              </a:rPr>
              <a:t>:</a:t>
            </a:r>
            <a:endParaRPr lang="en-US" altLang="zh-CN" sz="3200" b="1">
              <a:solidFill>
                <a:schemeClr val="accent2"/>
              </a:solidFill>
              <a:latin typeface="Times New Roman" panose="02020603050405020304" pitchFamily="18" charset="0"/>
              <a:ea typeface="楷体_GB2312" pitchFamily="49" charset="-122"/>
            </a:endParaRPr>
          </a:p>
        </p:txBody>
      </p:sp>
      <p:sp>
        <p:nvSpPr>
          <p:cNvPr id="637972" name="文本框 637971"/>
          <p:cNvSpPr txBox="1"/>
          <p:nvPr/>
        </p:nvSpPr>
        <p:spPr>
          <a:xfrm>
            <a:off x="4192588" y="4868863"/>
            <a:ext cx="1398587" cy="579437"/>
          </a:xfrm>
          <a:prstGeom prst="rect">
            <a:avLst/>
          </a:prstGeom>
          <a:noFill/>
          <a:ln w="9525">
            <a:noFill/>
          </a:ln>
        </p:spPr>
        <p:txBody>
          <a:bodyPr wrap="none" anchor="t" anchorCtr="0">
            <a:spAutoFit/>
          </a:bodyPr>
          <a:p>
            <a:r>
              <a:rPr lang="en-US" altLang="zh-CN" sz="3200" b="1" i="1">
                <a:latin typeface="Times New Roman" panose="02020603050405020304" pitchFamily="18" charset="0"/>
                <a:ea typeface="楷体_GB2312" pitchFamily="49" charset="-122"/>
              </a:rPr>
              <a:t>A </a:t>
            </a:r>
            <a:r>
              <a:rPr lang="en-US" altLang="zh-CN" sz="3200" b="1" i="1">
                <a:latin typeface="Times New Roman" panose="02020603050405020304" pitchFamily="18" charset="0"/>
                <a:ea typeface="Times New Roman" panose="02020603050405020304" pitchFamily="18" charset="0"/>
              </a:rPr>
              <a:t>·</a:t>
            </a:r>
            <a:r>
              <a:rPr lang="en-US" altLang="zh-CN" sz="3200" b="1" i="1">
                <a:latin typeface="Times New Roman" panose="02020603050405020304" pitchFamily="18" charset="0"/>
                <a:cs typeface="Times New Roman" panose="02020603050405020304" pitchFamily="18" charset="0"/>
              </a:rPr>
              <a:t> </a:t>
            </a:r>
            <a:r>
              <a:rPr lang="en-US" altLang="zh-CN" sz="3200" b="1">
                <a:latin typeface="Times New Roman" panose="02020603050405020304" pitchFamily="18" charset="0"/>
                <a:ea typeface="楷体_GB2312" pitchFamily="49" charset="-122"/>
              </a:rPr>
              <a:t>0=0</a:t>
            </a:r>
            <a:endParaRPr lang="en-US" altLang="zh-CN" sz="3200" b="1">
              <a:latin typeface="Times New Roman" panose="02020603050405020304" pitchFamily="18" charset="0"/>
              <a:ea typeface="楷体_GB2312" pitchFamily="49" charset="-122"/>
            </a:endParaRPr>
          </a:p>
        </p:txBody>
      </p:sp>
      <p:sp>
        <p:nvSpPr>
          <p:cNvPr id="637973" name="文本框 637972"/>
          <p:cNvSpPr txBox="1"/>
          <p:nvPr/>
        </p:nvSpPr>
        <p:spPr>
          <a:xfrm>
            <a:off x="4192588" y="5364163"/>
            <a:ext cx="1466850" cy="579437"/>
          </a:xfrm>
          <a:prstGeom prst="rect">
            <a:avLst/>
          </a:prstGeom>
          <a:noFill/>
          <a:ln w="9525">
            <a:noFill/>
          </a:ln>
        </p:spPr>
        <p:txBody>
          <a:bodyPr wrap="none" anchor="t" anchorCtr="0">
            <a:spAutoFit/>
          </a:bodyPr>
          <a:p>
            <a:r>
              <a:rPr lang="en-US" altLang="zh-CN" sz="3200" b="1" i="1">
                <a:latin typeface="Times New Roman" panose="02020603050405020304" pitchFamily="18" charset="0"/>
                <a:ea typeface="楷体_GB2312" pitchFamily="49" charset="-122"/>
              </a:rPr>
              <a:t>A </a:t>
            </a:r>
            <a:r>
              <a:rPr lang="en-US" altLang="zh-CN" sz="3200" b="1" i="1">
                <a:latin typeface="Times New Roman" panose="02020603050405020304" pitchFamily="18" charset="0"/>
                <a:ea typeface="Times New Roman" panose="02020603050405020304" pitchFamily="18" charset="0"/>
              </a:rPr>
              <a:t>·</a:t>
            </a:r>
            <a:r>
              <a:rPr lang="en-US" altLang="zh-CN" sz="3200" b="1" i="1">
                <a:latin typeface="Times New Roman" panose="02020603050405020304" pitchFamily="18" charset="0"/>
                <a:cs typeface="Times New Roman" panose="02020603050405020304" pitchFamily="18" charset="0"/>
              </a:rPr>
              <a:t> </a:t>
            </a:r>
            <a:r>
              <a:rPr lang="en-US" altLang="zh-CN" sz="3200" b="1">
                <a:latin typeface="Times New Roman" panose="02020603050405020304" pitchFamily="18" charset="0"/>
                <a:ea typeface="楷体_GB2312" pitchFamily="49" charset="-122"/>
              </a:rPr>
              <a:t>1</a:t>
            </a:r>
            <a:r>
              <a:rPr lang="en-US" altLang="zh-CN" sz="3200" b="1" i="1">
                <a:latin typeface="Times New Roman" panose="02020603050405020304" pitchFamily="18" charset="0"/>
                <a:ea typeface="楷体_GB2312" pitchFamily="49" charset="-122"/>
              </a:rPr>
              <a:t>=A</a:t>
            </a:r>
            <a:endParaRPr lang="en-US" altLang="zh-CN" sz="3200" b="1" i="1">
              <a:latin typeface="Times New Roman" panose="02020603050405020304" pitchFamily="18" charset="0"/>
              <a:ea typeface="楷体_GB2312" pitchFamily="49" charset="-122"/>
            </a:endParaRPr>
          </a:p>
        </p:txBody>
      </p:sp>
      <p:sp>
        <p:nvSpPr>
          <p:cNvPr id="637974" name="文本框 637973"/>
          <p:cNvSpPr txBox="1"/>
          <p:nvPr/>
        </p:nvSpPr>
        <p:spPr>
          <a:xfrm>
            <a:off x="4192588" y="5859463"/>
            <a:ext cx="1535112" cy="579437"/>
          </a:xfrm>
          <a:prstGeom prst="rect">
            <a:avLst/>
          </a:prstGeom>
          <a:noFill/>
          <a:ln w="9525">
            <a:noFill/>
          </a:ln>
        </p:spPr>
        <p:txBody>
          <a:bodyPr wrap="none" anchor="t" anchorCtr="0">
            <a:spAutoFit/>
          </a:bodyPr>
          <a:p>
            <a:r>
              <a:rPr lang="en-US" altLang="zh-CN" sz="3200" b="1" i="1">
                <a:latin typeface="Times New Roman" panose="02020603050405020304" pitchFamily="18" charset="0"/>
                <a:ea typeface="楷体_GB2312" pitchFamily="49" charset="-122"/>
              </a:rPr>
              <a:t>A </a:t>
            </a:r>
            <a:r>
              <a:rPr lang="en-US" altLang="zh-CN" sz="3200" b="1" i="1">
                <a:latin typeface="Times New Roman" panose="02020603050405020304" pitchFamily="18" charset="0"/>
                <a:ea typeface="Times New Roman" panose="02020603050405020304" pitchFamily="18" charset="0"/>
              </a:rPr>
              <a:t>·</a:t>
            </a:r>
            <a:r>
              <a:rPr lang="en-US" altLang="zh-CN" sz="3200" b="1" i="1">
                <a:latin typeface="Times New Roman" panose="02020603050405020304" pitchFamily="18" charset="0"/>
                <a:cs typeface="Times New Roman" panose="02020603050405020304" pitchFamily="18" charset="0"/>
              </a:rPr>
              <a:t> </a:t>
            </a:r>
            <a:r>
              <a:rPr lang="en-US" altLang="zh-CN" sz="3200" b="1" i="1">
                <a:latin typeface="Times New Roman" panose="02020603050405020304" pitchFamily="18" charset="0"/>
                <a:ea typeface="楷体_GB2312" pitchFamily="49" charset="-122"/>
              </a:rPr>
              <a:t>A=A</a:t>
            </a:r>
            <a:endParaRPr lang="en-US" altLang="zh-CN" sz="3200" b="1" i="1">
              <a:latin typeface="Times New Roman" panose="02020603050405020304" pitchFamily="18" charset="0"/>
              <a:ea typeface="楷体_GB2312" pitchFamily="49" charset="-122"/>
            </a:endParaRPr>
          </a:p>
        </p:txBody>
      </p:sp>
      <p:sp>
        <p:nvSpPr>
          <p:cNvPr id="637975" name="文本框 637974"/>
          <p:cNvSpPr txBox="1"/>
          <p:nvPr/>
        </p:nvSpPr>
        <p:spPr>
          <a:xfrm>
            <a:off x="5792788" y="4945063"/>
            <a:ext cx="1098550" cy="579437"/>
          </a:xfrm>
          <a:prstGeom prst="rect">
            <a:avLst/>
          </a:prstGeom>
          <a:noFill/>
          <a:ln w="9525">
            <a:noFill/>
          </a:ln>
        </p:spPr>
        <p:txBody>
          <a:bodyPr wrap="none" anchor="t" anchorCtr="0">
            <a:spAutoFit/>
          </a:bodyPr>
          <a:p>
            <a:r>
              <a:rPr lang="zh-CN" altLang="en-US" sz="3200" b="1" dirty="0">
                <a:solidFill>
                  <a:schemeClr val="accent2"/>
                </a:solidFill>
                <a:latin typeface="Times New Roman" panose="02020603050405020304" pitchFamily="18" charset="0"/>
                <a:ea typeface="楷体_GB2312" pitchFamily="49" charset="-122"/>
              </a:rPr>
              <a:t> 非：</a:t>
            </a:r>
            <a:endParaRPr lang="zh-CN" altLang="en-US" sz="3200" b="1" dirty="0">
              <a:solidFill>
                <a:schemeClr val="accent2"/>
              </a:solidFill>
              <a:latin typeface="Times New Roman" panose="02020603050405020304" pitchFamily="18" charset="0"/>
              <a:ea typeface="楷体_GB2312" pitchFamily="49" charset="-122"/>
            </a:endParaRPr>
          </a:p>
        </p:txBody>
      </p:sp>
      <p:graphicFrame>
        <p:nvGraphicFramePr>
          <p:cNvPr id="637976" name="对象 637975"/>
          <p:cNvGraphicFramePr/>
          <p:nvPr/>
        </p:nvGraphicFramePr>
        <p:xfrm>
          <a:off x="6707188" y="4945063"/>
          <a:ext cx="1720850" cy="579437"/>
        </p:xfrm>
        <a:graphic>
          <a:graphicData uri="http://schemas.openxmlformats.org/presentationml/2006/ole">
            <mc:AlternateContent xmlns:mc="http://schemas.openxmlformats.org/markup-compatibility/2006">
              <mc:Choice xmlns:v="urn:schemas-microsoft-com:vml" Requires="v">
                <p:oleObj spid="_x0000_s4752" name="" r:id="rId5" imgW="673100" imgH="228600" progId="Equation.3">
                  <p:embed/>
                </p:oleObj>
              </mc:Choice>
              <mc:Fallback>
                <p:oleObj name="" r:id="rId5" imgW="673100" imgH="228600" progId="Equation.3">
                  <p:embed/>
                  <p:pic>
                    <p:nvPicPr>
                      <p:cNvPr id="0" name="图片 4751"/>
                      <p:cNvPicPr/>
                      <p:nvPr/>
                    </p:nvPicPr>
                    <p:blipFill>
                      <a:blip r:embed="rId6"/>
                      <a:stretch>
                        <a:fillRect/>
                      </a:stretch>
                    </p:blipFill>
                    <p:spPr>
                      <a:xfrm>
                        <a:off x="6707188" y="4945063"/>
                        <a:ext cx="1720850" cy="579437"/>
                      </a:xfrm>
                      <a:prstGeom prst="rect">
                        <a:avLst/>
                      </a:prstGeom>
                      <a:noFill/>
                      <a:ln w="38100">
                        <a:noFill/>
                        <a:miter/>
                      </a:ln>
                    </p:spPr>
                  </p:pic>
                </p:oleObj>
              </mc:Fallback>
            </mc:AlternateContent>
          </a:graphicData>
        </a:graphic>
      </p:graphicFrame>
      <p:graphicFrame>
        <p:nvGraphicFramePr>
          <p:cNvPr id="637977" name="对象 637976"/>
          <p:cNvGraphicFramePr/>
          <p:nvPr/>
        </p:nvGraphicFramePr>
        <p:xfrm>
          <a:off x="6707188" y="5438775"/>
          <a:ext cx="1752600" cy="508000"/>
        </p:xfrm>
        <a:graphic>
          <a:graphicData uri="http://schemas.openxmlformats.org/presentationml/2006/ole">
            <mc:AlternateContent xmlns:mc="http://schemas.openxmlformats.org/markup-compatibility/2006">
              <mc:Choice xmlns:v="urn:schemas-microsoft-com:vml" Requires="v">
                <p:oleObj spid="_x0000_s4759" name="" r:id="rId7" imgW="735330" imgH="215900" progId="Equation.3">
                  <p:embed/>
                </p:oleObj>
              </mc:Choice>
              <mc:Fallback>
                <p:oleObj name="" r:id="rId7" imgW="735330" imgH="215900" progId="Equation.3">
                  <p:embed/>
                  <p:pic>
                    <p:nvPicPr>
                      <p:cNvPr id="0" name="图片 4758"/>
                      <p:cNvPicPr/>
                      <p:nvPr/>
                    </p:nvPicPr>
                    <p:blipFill>
                      <a:blip r:embed="rId8"/>
                      <a:stretch>
                        <a:fillRect/>
                      </a:stretch>
                    </p:blipFill>
                    <p:spPr>
                      <a:xfrm>
                        <a:off x="6707188" y="5438775"/>
                        <a:ext cx="1752600" cy="508000"/>
                      </a:xfrm>
                      <a:prstGeom prst="rect">
                        <a:avLst/>
                      </a:prstGeom>
                      <a:noFill/>
                      <a:ln w="38100">
                        <a:noFill/>
                        <a:miter/>
                      </a:ln>
                    </p:spPr>
                  </p:pic>
                </p:oleObj>
              </mc:Fallback>
            </mc:AlternateContent>
          </a:graphicData>
        </a:graphic>
      </p:graphicFrame>
      <p:graphicFrame>
        <p:nvGraphicFramePr>
          <p:cNvPr id="637978" name="对象 637977"/>
          <p:cNvGraphicFramePr/>
          <p:nvPr/>
        </p:nvGraphicFramePr>
        <p:xfrm>
          <a:off x="6707188" y="5859463"/>
          <a:ext cx="1119187" cy="538162"/>
        </p:xfrm>
        <a:graphic>
          <a:graphicData uri="http://schemas.openxmlformats.org/presentationml/2006/ole">
            <mc:AlternateContent xmlns:mc="http://schemas.openxmlformats.org/markup-compatibility/2006">
              <mc:Choice xmlns:v="urn:schemas-microsoft-com:vml" Requires="v">
                <p:oleObj spid="_x0000_s4750" name="" r:id="rId9" imgW="469900" imgH="228600" progId="Equation.3">
                  <p:embed/>
                </p:oleObj>
              </mc:Choice>
              <mc:Fallback>
                <p:oleObj name="" r:id="rId9" imgW="469900" imgH="228600" progId="Equation.3">
                  <p:embed/>
                  <p:pic>
                    <p:nvPicPr>
                      <p:cNvPr id="0" name="图片 4749"/>
                      <p:cNvPicPr/>
                      <p:nvPr/>
                    </p:nvPicPr>
                    <p:blipFill>
                      <a:blip r:embed="rId10"/>
                      <a:stretch>
                        <a:fillRect/>
                      </a:stretch>
                    </p:blipFill>
                    <p:spPr>
                      <a:xfrm>
                        <a:off x="6707188" y="5859463"/>
                        <a:ext cx="1119187" cy="538162"/>
                      </a:xfrm>
                      <a:prstGeom prst="rect">
                        <a:avLst/>
                      </a:prstGeom>
                      <a:noFill/>
                      <a:ln w="38100">
                        <a:noFill/>
                        <a:miter/>
                      </a:ln>
                    </p:spPr>
                  </p:pic>
                </p:oleObj>
              </mc:Fallback>
            </mc:AlternateContent>
          </a:graphicData>
        </a:graphic>
      </p:graphicFrame>
      <p:sp>
        <p:nvSpPr>
          <p:cNvPr id="637979" name="动作按钮: 自定义 637978">
            <a:hlinkClick r:id="" action="ppaction://noaction"/>
          </p:cNvPr>
          <p:cNvSpPr/>
          <p:nvPr/>
        </p:nvSpPr>
        <p:spPr>
          <a:xfrm>
            <a:off x="258763" y="502920"/>
            <a:ext cx="6007100" cy="649288"/>
          </a:xfrm>
          <a:prstGeom prst="actionButtonBlank">
            <a:avLst/>
          </a:prstGeom>
          <a:solidFill>
            <a:srgbClr val="FFFF00"/>
          </a:solidFill>
          <a:ln w="9525">
            <a:noFill/>
          </a:ln>
          <a:effectLst>
            <a:prstShdw prst="shdw17" dist="17961" dir="2699999">
              <a:srgbClr val="FFFF00">
                <a:gamma/>
                <a:shade val="60000"/>
                <a:invGamma/>
              </a:srgbClr>
            </a:prstShdw>
          </a:effectLst>
        </p:spPr>
        <p:txBody>
          <a:bodyPr lIns="0" rIns="0" anchor="ctr" anchorCtr="0">
            <a:spAutoFit/>
          </a:bodyPr>
          <a:p>
            <a:pPr>
              <a:spcBef>
                <a:spcPct val="50000"/>
              </a:spcBef>
            </a:pPr>
            <a:r>
              <a:rPr lang="zh-CN" altLang="en-US" sz="3200" b="1" dirty="0">
                <a:solidFill>
                  <a:srgbClr val="FF3300"/>
                </a:solidFill>
                <a:effectLst>
                  <a:outerShdw blurRad="38100" dist="38100" dir="2700000">
                    <a:srgbClr val="000000"/>
                  </a:outerShdw>
                </a:effectLst>
                <a:latin typeface="Times New Roman" panose="02020603050405020304" pitchFamily="18" charset="0"/>
              </a:rPr>
              <a:t>三、逻辑代数与逻辑函数化简</a:t>
            </a:r>
            <a:r>
              <a:rPr lang="zh-CN" altLang="en-US" sz="3200" dirty="0">
                <a:latin typeface="Times New Roman" panose="02020603050405020304" pitchFamily="18" charset="0"/>
              </a:rPr>
              <a:t> </a:t>
            </a:r>
            <a:endParaRPr lang="zh-CN" altLang="en-US" sz="3200">
              <a:latin typeface="Times New Roman" panose="02020603050405020304" pitchFamily="18" charset="0"/>
            </a:endParaRPr>
          </a:p>
        </p:txBody>
      </p:sp>
      <p:sp>
        <p:nvSpPr>
          <p:cNvPr id="637980" name="文本框 637979"/>
          <p:cNvSpPr txBox="1"/>
          <p:nvPr/>
        </p:nvSpPr>
        <p:spPr>
          <a:xfrm>
            <a:off x="250825" y="1484313"/>
            <a:ext cx="6356350" cy="519112"/>
          </a:xfrm>
          <a:prstGeom prst="rect">
            <a:avLst/>
          </a:prstGeom>
          <a:noFill/>
          <a:ln w="9525">
            <a:noFill/>
          </a:ln>
        </p:spPr>
        <p:txBody>
          <a:bodyPr>
            <a:spAutoFit/>
          </a:bodyPr>
          <a:p>
            <a:pPr>
              <a:spcBef>
                <a:spcPct val="50000"/>
              </a:spcBef>
            </a:pPr>
            <a:r>
              <a:rPr lang="zh-CN" altLang="en-US" sz="2800" b="1" dirty="0">
                <a:solidFill>
                  <a:schemeClr val="accent2"/>
                </a:solidFill>
                <a:effectLst>
                  <a:outerShdw blurRad="38100" dist="38100" dir="2700000">
                    <a:srgbClr val="C0C0C0"/>
                  </a:outerShdw>
                </a:effectLst>
                <a:latin typeface="Times New Roman" panose="02020603050405020304" pitchFamily="18" charset="0"/>
              </a:rPr>
              <a:t>（</a:t>
            </a:r>
            <a:r>
              <a:rPr lang="en-US" altLang="zh-CN" sz="2800" b="1">
                <a:solidFill>
                  <a:schemeClr val="accent2"/>
                </a:solidFill>
                <a:effectLst>
                  <a:outerShdw blurRad="38100" dist="38100" dir="2700000">
                    <a:srgbClr val="C0C0C0"/>
                  </a:outerShdw>
                </a:effectLst>
                <a:latin typeface="Times New Roman" panose="02020603050405020304" pitchFamily="18" charset="0"/>
              </a:rPr>
              <a:t>1</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）逻辑代数基本定律 </a:t>
            </a:r>
            <a:endParaRPr lang="zh-CN" altLang="en-US" sz="2800" b="1" dirty="0">
              <a:solidFill>
                <a:schemeClr val="accent2"/>
              </a:solidFill>
              <a:effectLst>
                <a:outerShdw blurRad="38100" dist="38100" dir="2700000">
                  <a:srgbClr val="C0C0C0"/>
                </a:outerShdw>
              </a:effectLst>
              <a:latin typeface="Times New Roman" panose="02020603050405020304" pitchFamily="18" charset="0"/>
            </a:endParaRPr>
          </a:p>
        </p:txBody>
      </p:sp>
      <p:sp>
        <p:nvSpPr>
          <p:cNvPr id="10" name="页脚占位符 4"/>
          <p:cNvSpPr txBox="1">
            <a:spLocks noGrp="1"/>
          </p:cNvSpPr>
          <p:nvPr>
            <p:ph type="ftr" sz="quarter" idx="11"/>
            <p:custDataLst>
              <p:tags r:id="rId1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7954">
                                            <p:txEl>
                                              <p:charRg st="0" end="18"/>
                                            </p:txEl>
                                          </p:spTgt>
                                        </p:tgtEl>
                                        <p:attrNameLst>
                                          <p:attrName>style.visibility</p:attrName>
                                        </p:attrNameLst>
                                      </p:cBhvr>
                                      <p:to>
                                        <p:strVal val="visible"/>
                                      </p:to>
                                    </p:set>
                                    <p:animEffect transition="in" filter="wipe(left)">
                                      <p:cBhvr>
                                        <p:cTn id="7" dur="500"/>
                                        <p:tgtEl>
                                          <p:spTgt spid="637954">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7955">
                                            <p:txEl>
                                              <p:charRg st="0" end="3"/>
                                            </p:txEl>
                                          </p:spTgt>
                                        </p:tgtEl>
                                        <p:attrNameLst>
                                          <p:attrName>style.visibility</p:attrName>
                                        </p:attrNameLst>
                                      </p:cBhvr>
                                      <p:to>
                                        <p:strVal val="visible"/>
                                      </p:to>
                                    </p:set>
                                    <p:animEffect transition="in" filter="wipe(left)">
                                      <p:cBhvr>
                                        <p:cTn id="12" dur="500"/>
                                        <p:tgtEl>
                                          <p:spTgt spid="63795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37956">
                                            <p:txEl>
                                              <p:charRg st="0" end="6"/>
                                            </p:txEl>
                                          </p:spTgt>
                                        </p:tgtEl>
                                        <p:attrNameLst>
                                          <p:attrName>style.visibility</p:attrName>
                                        </p:attrNameLst>
                                      </p:cBhvr>
                                      <p:to>
                                        <p:strVal val="visible"/>
                                      </p:to>
                                    </p:set>
                                    <p:animEffect transition="in" filter="wipe(left)">
                                      <p:cBhvr>
                                        <p:cTn id="17" dur="500"/>
                                        <p:tgtEl>
                                          <p:spTgt spid="637956">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37957">
                                            <p:txEl>
                                              <p:charRg st="0" end="6"/>
                                            </p:txEl>
                                          </p:spTgt>
                                        </p:tgtEl>
                                        <p:attrNameLst>
                                          <p:attrName>style.visibility</p:attrName>
                                        </p:attrNameLst>
                                      </p:cBhvr>
                                      <p:to>
                                        <p:strVal val="visible"/>
                                      </p:to>
                                    </p:set>
                                    <p:animEffect transition="in" filter="wipe(left)">
                                      <p:cBhvr>
                                        <p:cTn id="22" dur="500"/>
                                        <p:tgtEl>
                                          <p:spTgt spid="637957">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37958">
                                            <p:txEl>
                                              <p:charRg st="0" end="6"/>
                                            </p:txEl>
                                          </p:spTgt>
                                        </p:tgtEl>
                                        <p:attrNameLst>
                                          <p:attrName>style.visibility</p:attrName>
                                        </p:attrNameLst>
                                      </p:cBhvr>
                                      <p:to>
                                        <p:strVal val="visible"/>
                                      </p:to>
                                    </p:set>
                                    <p:animEffect transition="in" filter="wipe(left)">
                                      <p:cBhvr>
                                        <p:cTn id="27" dur="500"/>
                                        <p:tgtEl>
                                          <p:spTgt spid="637958">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37959">
                                            <p:txEl>
                                              <p:charRg st="0" end="4"/>
                                            </p:txEl>
                                          </p:spTgt>
                                        </p:tgtEl>
                                        <p:attrNameLst>
                                          <p:attrName>style.visibility</p:attrName>
                                        </p:attrNameLst>
                                      </p:cBhvr>
                                      <p:to>
                                        <p:strVal val="visible"/>
                                      </p:to>
                                    </p:set>
                                    <p:animEffect transition="in" filter="wipe(left)">
                                      <p:cBhvr>
                                        <p:cTn id="32" dur="500"/>
                                        <p:tgtEl>
                                          <p:spTgt spid="637959">
                                            <p:txEl>
                                              <p:charRg st="0"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37960">
                                            <p:txEl>
                                              <p:charRg st="0" end="8"/>
                                            </p:txEl>
                                          </p:spTgt>
                                        </p:tgtEl>
                                        <p:attrNameLst>
                                          <p:attrName>style.visibility</p:attrName>
                                        </p:attrNameLst>
                                      </p:cBhvr>
                                      <p:to>
                                        <p:strVal val="visible"/>
                                      </p:to>
                                    </p:set>
                                    <p:animEffect transition="in" filter="wipe(left)">
                                      <p:cBhvr>
                                        <p:cTn id="37" dur="500"/>
                                        <p:tgtEl>
                                          <p:spTgt spid="637960">
                                            <p:txEl>
                                              <p:charRg st="0"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37961">
                                            <p:txEl>
                                              <p:charRg st="0" end="8"/>
                                            </p:txEl>
                                          </p:spTgt>
                                        </p:tgtEl>
                                        <p:attrNameLst>
                                          <p:attrName>style.visibility</p:attrName>
                                        </p:attrNameLst>
                                      </p:cBhvr>
                                      <p:to>
                                        <p:strVal val="visible"/>
                                      </p:to>
                                    </p:set>
                                    <p:animEffect transition="in" filter="wipe(left)">
                                      <p:cBhvr>
                                        <p:cTn id="42" dur="500"/>
                                        <p:tgtEl>
                                          <p:spTgt spid="637961">
                                            <p:txEl>
                                              <p:charRg st="0"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37962">
                                            <p:txEl>
                                              <p:charRg st="0" end="8"/>
                                            </p:txEl>
                                          </p:spTgt>
                                        </p:tgtEl>
                                        <p:attrNameLst>
                                          <p:attrName>style.visibility</p:attrName>
                                        </p:attrNameLst>
                                      </p:cBhvr>
                                      <p:to>
                                        <p:strVal val="visible"/>
                                      </p:to>
                                    </p:set>
                                    <p:animEffect transition="in" filter="wipe(left)">
                                      <p:cBhvr>
                                        <p:cTn id="47" dur="500"/>
                                        <p:tgtEl>
                                          <p:spTgt spid="637962">
                                            <p:txEl>
                                              <p:charRg st="0"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37963">
                                            <p:txEl>
                                              <p:charRg st="0" end="4"/>
                                            </p:txEl>
                                          </p:spTgt>
                                        </p:tgtEl>
                                        <p:attrNameLst>
                                          <p:attrName>style.visibility</p:attrName>
                                        </p:attrNameLst>
                                      </p:cBhvr>
                                      <p:to>
                                        <p:strVal val="visible"/>
                                      </p:to>
                                    </p:set>
                                    <p:animEffect transition="in" filter="wipe(left)">
                                      <p:cBhvr>
                                        <p:cTn id="52" dur="500"/>
                                        <p:tgtEl>
                                          <p:spTgt spid="637963">
                                            <p:txEl>
                                              <p:charRg st="0"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37964"/>
                                        </p:tgtEl>
                                        <p:attrNameLst>
                                          <p:attrName>style.visibility</p:attrName>
                                        </p:attrNameLst>
                                      </p:cBhvr>
                                      <p:to>
                                        <p:strVal val="visible"/>
                                      </p:to>
                                    </p:set>
                                    <p:animEffect transition="in" filter="wipe(left)">
                                      <p:cBhvr>
                                        <p:cTn id="57" dur="500"/>
                                        <p:tgtEl>
                                          <p:spTgt spid="63796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37965"/>
                                        </p:tgtEl>
                                        <p:attrNameLst>
                                          <p:attrName>style.visibility</p:attrName>
                                        </p:attrNameLst>
                                      </p:cBhvr>
                                      <p:to>
                                        <p:strVal val="visible"/>
                                      </p:to>
                                    </p:set>
                                    <p:animEffect transition="in" filter="wipe(left)">
                                      <p:cBhvr>
                                        <p:cTn id="62" dur="500"/>
                                        <p:tgtEl>
                                          <p:spTgt spid="63796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37966">
                                            <p:txEl>
                                              <p:charRg st="0" end="23"/>
                                            </p:txEl>
                                          </p:spTgt>
                                        </p:tgtEl>
                                        <p:attrNameLst>
                                          <p:attrName>style.visibility</p:attrName>
                                        </p:attrNameLst>
                                      </p:cBhvr>
                                      <p:to>
                                        <p:strVal val="visible"/>
                                      </p:to>
                                    </p:set>
                                    <p:animEffect transition="in" filter="wipe(left)">
                                      <p:cBhvr>
                                        <p:cTn id="67" dur="500"/>
                                        <p:tgtEl>
                                          <p:spTgt spid="637966">
                                            <p:txEl>
                                              <p:charRg st="0" end="2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37967">
                                            <p:txEl>
                                              <p:charRg st="0" end="3"/>
                                            </p:txEl>
                                          </p:spTgt>
                                        </p:tgtEl>
                                        <p:attrNameLst>
                                          <p:attrName>style.visibility</p:attrName>
                                        </p:attrNameLst>
                                      </p:cBhvr>
                                      <p:to>
                                        <p:strVal val="visible"/>
                                      </p:to>
                                    </p:set>
                                    <p:animEffect transition="in" filter="wipe(left)">
                                      <p:cBhvr>
                                        <p:cTn id="72" dur="500"/>
                                        <p:tgtEl>
                                          <p:spTgt spid="637967">
                                            <p:txEl>
                                              <p:charRg st="0"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37968">
                                            <p:txEl>
                                              <p:charRg st="0" end="6"/>
                                            </p:txEl>
                                          </p:spTgt>
                                        </p:tgtEl>
                                        <p:attrNameLst>
                                          <p:attrName>style.visibility</p:attrName>
                                        </p:attrNameLst>
                                      </p:cBhvr>
                                      <p:to>
                                        <p:strVal val="visible"/>
                                      </p:to>
                                    </p:set>
                                    <p:animEffect transition="in" filter="wipe(left)">
                                      <p:cBhvr>
                                        <p:cTn id="77" dur="500"/>
                                        <p:tgtEl>
                                          <p:spTgt spid="637968">
                                            <p:txEl>
                                              <p:charRg st="0"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637969">
                                            <p:txEl>
                                              <p:charRg st="0" end="6"/>
                                            </p:txEl>
                                          </p:spTgt>
                                        </p:tgtEl>
                                        <p:attrNameLst>
                                          <p:attrName>style.visibility</p:attrName>
                                        </p:attrNameLst>
                                      </p:cBhvr>
                                      <p:to>
                                        <p:strVal val="visible"/>
                                      </p:to>
                                    </p:set>
                                    <p:animEffect transition="in" filter="wipe(left)">
                                      <p:cBhvr>
                                        <p:cTn id="82" dur="500"/>
                                        <p:tgtEl>
                                          <p:spTgt spid="637969">
                                            <p:txEl>
                                              <p:charRg st="0" end="6"/>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37970">
                                            <p:txEl>
                                              <p:charRg st="0" end="6"/>
                                            </p:txEl>
                                          </p:spTgt>
                                        </p:tgtEl>
                                        <p:attrNameLst>
                                          <p:attrName>style.visibility</p:attrName>
                                        </p:attrNameLst>
                                      </p:cBhvr>
                                      <p:to>
                                        <p:strVal val="visible"/>
                                      </p:to>
                                    </p:set>
                                    <p:animEffect transition="in" filter="wipe(left)">
                                      <p:cBhvr>
                                        <p:cTn id="87" dur="500"/>
                                        <p:tgtEl>
                                          <p:spTgt spid="637970">
                                            <p:txEl>
                                              <p:charRg st="0" end="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637971">
                                            <p:txEl>
                                              <p:charRg st="0" end="3"/>
                                            </p:txEl>
                                          </p:spTgt>
                                        </p:tgtEl>
                                        <p:attrNameLst>
                                          <p:attrName>style.visibility</p:attrName>
                                        </p:attrNameLst>
                                      </p:cBhvr>
                                      <p:to>
                                        <p:strVal val="visible"/>
                                      </p:to>
                                    </p:set>
                                    <p:animEffect transition="in" filter="wipe(left)">
                                      <p:cBhvr>
                                        <p:cTn id="92" dur="500"/>
                                        <p:tgtEl>
                                          <p:spTgt spid="637971">
                                            <p:txEl>
                                              <p:charRg st="0"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637972">
                                            <p:txEl>
                                              <p:charRg st="0" end="8"/>
                                            </p:txEl>
                                          </p:spTgt>
                                        </p:tgtEl>
                                        <p:attrNameLst>
                                          <p:attrName>style.visibility</p:attrName>
                                        </p:attrNameLst>
                                      </p:cBhvr>
                                      <p:to>
                                        <p:strVal val="visible"/>
                                      </p:to>
                                    </p:set>
                                    <p:animEffect transition="in" filter="wipe(left)">
                                      <p:cBhvr>
                                        <p:cTn id="97" dur="500"/>
                                        <p:tgtEl>
                                          <p:spTgt spid="637972">
                                            <p:txEl>
                                              <p:charRg st="0" end="8"/>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637973">
                                            <p:txEl>
                                              <p:charRg st="0" end="8"/>
                                            </p:txEl>
                                          </p:spTgt>
                                        </p:tgtEl>
                                        <p:attrNameLst>
                                          <p:attrName>style.visibility</p:attrName>
                                        </p:attrNameLst>
                                      </p:cBhvr>
                                      <p:to>
                                        <p:strVal val="visible"/>
                                      </p:to>
                                    </p:set>
                                    <p:animEffect transition="in" filter="wipe(left)">
                                      <p:cBhvr>
                                        <p:cTn id="102" dur="500"/>
                                        <p:tgtEl>
                                          <p:spTgt spid="637973">
                                            <p:txEl>
                                              <p:charRg st="0" end="8"/>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37974">
                                            <p:txEl>
                                              <p:charRg st="0" end="8"/>
                                            </p:txEl>
                                          </p:spTgt>
                                        </p:tgtEl>
                                        <p:attrNameLst>
                                          <p:attrName>style.visibility</p:attrName>
                                        </p:attrNameLst>
                                      </p:cBhvr>
                                      <p:to>
                                        <p:strVal val="visible"/>
                                      </p:to>
                                    </p:set>
                                    <p:animEffect transition="in" filter="wipe(left)">
                                      <p:cBhvr>
                                        <p:cTn id="107" dur="500"/>
                                        <p:tgtEl>
                                          <p:spTgt spid="637974">
                                            <p:txEl>
                                              <p:charRg st="0" end="8"/>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637975">
                                            <p:txEl>
                                              <p:charRg st="0" end="4"/>
                                            </p:txEl>
                                          </p:spTgt>
                                        </p:tgtEl>
                                        <p:attrNameLst>
                                          <p:attrName>style.visibility</p:attrName>
                                        </p:attrNameLst>
                                      </p:cBhvr>
                                      <p:to>
                                        <p:strVal val="visible"/>
                                      </p:to>
                                    </p:set>
                                    <p:animEffect transition="in" filter="wipe(left)">
                                      <p:cBhvr>
                                        <p:cTn id="112" dur="500"/>
                                        <p:tgtEl>
                                          <p:spTgt spid="637975">
                                            <p:txEl>
                                              <p:charRg st="0" end="4"/>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37976"/>
                                        </p:tgtEl>
                                        <p:attrNameLst>
                                          <p:attrName>style.visibility</p:attrName>
                                        </p:attrNameLst>
                                      </p:cBhvr>
                                      <p:to>
                                        <p:strVal val="visible"/>
                                      </p:to>
                                    </p:set>
                                    <p:animEffect transition="in" filter="wipe(left)">
                                      <p:cBhvr>
                                        <p:cTn id="117" dur="500"/>
                                        <p:tgtEl>
                                          <p:spTgt spid="63797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37977"/>
                                        </p:tgtEl>
                                        <p:attrNameLst>
                                          <p:attrName>style.visibility</p:attrName>
                                        </p:attrNameLst>
                                      </p:cBhvr>
                                      <p:to>
                                        <p:strVal val="visible"/>
                                      </p:to>
                                    </p:set>
                                    <p:animEffect transition="in" filter="wipe(left)">
                                      <p:cBhvr>
                                        <p:cTn id="122" dur="500"/>
                                        <p:tgtEl>
                                          <p:spTgt spid="637977"/>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637978"/>
                                        </p:tgtEl>
                                        <p:attrNameLst>
                                          <p:attrName>style.visibility</p:attrName>
                                        </p:attrNameLst>
                                      </p:cBhvr>
                                      <p:to>
                                        <p:strVal val="visible"/>
                                      </p:to>
                                    </p:set>
                                    <p:animEffect transition="in" filter="wipe(left)">
                                      <p:cBhvr>
                                        <p:cTn id="127" dur="500"/>
                                        <p:tgtEl>
                                          <p:spTgt spid="637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7954" grpId="0" build="p"/>
      <p:bldP spid="637955" grpId="0" build="p"/>
      <p:bldP spid="637956" grpId="0" build="p"/>
      <p:bldP spid="637957" grpId="0" build="p"/>
      <p:bldP spid="637958" grpId="0" build="p"/>
      <p:bldP spid="637959" grpId="0" build="p"/>
      <p:bldP spid="637960" grpId="0" build="p"/>
      <p:bldP spid="637961" grpId="0" build="p"/>
      <p:bldP spid="637962" grpId="0" build="p"/>
      <p:bldP spid="637963" grpId="0" build="p"/>
      <p:bldP spid="637966" grpId="0" build="p"/>
      <p:bldP spid="637967" grpId="0" build="p"/>
      <p:bldP spid="637968" grpId="0" build="p"/>
      <p:bldP spid="637969" grpId="0" build="p"/>
      <p:bldP spid="637970" grpId="0" build="p"/>
      <p:bldP spid="637971" grpId="0" build="p"/>
      <p:bldP spid="637972" grpId="0" build="p"/>
      <p:bldP spid="637973" grpId="0" build="p"/>
      <p:bldP spid="637974" grpId="0" build="p"/>
      <p:bldP spid="63797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8978" name="文本框 638977"/>
          <p:cNvSpPr txBox="1"/>
          <p:nvPr/>
        </p:nvSpPr>
        <p:spPr>
          <a:xfrm>
            <a:off x="155575" y="3033713"/>
            <a:ext cx="2255838" cy="519112"/>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ea typeface="楷体_GB2312" pitchFamily="49" charset="-122"/>
              </a:rPr>
              <a:t>④  吸收律</a:t>
            </a:r>
            <a:endParaRPr lang="zh-CN" altLang="en-US" sz="2800" b="1">
              <a:solidFill>
                <a:srgbClr val="FF0066"/>
              </a:solidFill>
              <a:latin typeface="Times New Roman" panose="02020603050405020304" pitchFamily="18" charset="0"/>
              <a:ea typeface="楷体_GB2312" pitchFamily="49" charset="-122"/>
            </a:endParaRPr>
          </a:p>
        </p:txBody>
      </p:sp>
      <p:graphicFrame>
        <p:nvGraphicFramePr>
          <p:cNvPr id="638979" name="对象 638978"/>
          <p:cNvGraphicFramePr/>
          <p:nvPr/>
        </p:nvGraphicFramePr>
        <p:xfrm>
          <a:off x="2519363" y="2997200"/>
          <a:ext cx="3581400" cy="473075"/>
        </p:xfrm>
        <a:graphic>
          <a:graphicData uri="http://schemas.openxmlformats.org/presentationml/2006/ole">
            <mc:AlternateContent xmlns:mc="http://schemas.openxmlformats.org/markup-compatibility/2006">
              <mc:Choice xmlns:v="urn:schemas-microsoft-com:vml" Requires="v">
                <p:oleObj spid="_x0000_s4751" name="" r:id="rId1" imgW="1623695" imgH="215900" progId="Equation.3">
                  <p:embed/>
                </p:oleObj>
              </mc:Choice>
              <mc:Fallback>
                <p:oleObj name="" r:id="rId1" imgW="1623695" imgH="215900" progId="Equation.3">
                  <p:embed/>
                  <p:pic>
                    <p:nvPicPr>
                      <p:cNvPr id="0" name="图片 4750"/>
                      <p:cNvPicPr/>
                      <p:nvPr/>
                    </p:nvPicPr>
                    <p:blipFill>
                      <a:blip r:embed="rId2"/>
                      <a:stretch>
                        <a:fillRect/>
                      </a:stretch>
                    </p:blipFill>
                    <p:spPr>
                      <a:xfrm>
                        <a:off x="2519363" y="2997200"/>
                        <a:ext cx="3581400" cy="473075"/>
                      </a:xfrm>
                      <a:prstGeom prst="rect">
                        <a:avLst/>
                      </a:prstGeom>
                      <a:noFill/>
                      <a:ln w="38100">
                        <a:noFill/>
                        <a:miter/>
                      </a:ln>
                    </p:spPr>
                  </p:pic>
                </p:oleObj>
              </mc:Fallback>
            </mc:AlternateContent>
          </a:graphicData>
        </a:graphic>
      </p:graphicFrame>
      <p:graphicFrame>
        <p:nvGraphicFramePr>
          <p:cNvPr id="638980" name="对象 638979"/>
          <p:cNvGraphicFramePr/>
          <p:nvPr/>
        </p:nvGraphicFramePr>
        <p:xfrm>
          <a:off x="2519363" y="3462338"/>
          <a:ext cx="5357812" cy="590550"/>
        </p:xfrm>
        <a:graphic>
          <a:graphicData uri="http://schemas.openxmlformats.org/presentationml/2006/ole">
            <mc:AlternateContent xmlns:mc="http://schemas.openxmlformats.org/markup-compatibility/2006">
              <mc:Choice xmlns:v="urn:schemas-microsoft-com:vml" Requires="v">
                <p:oleObj spid="_x0000_s4753" name="" r:id="rId3" imgW="2284095" imgH="254000" progId="Equation.3">
                  <p:embed/>
                </p:oleObj>
              </mc:Choice>
              <mc:Fallback>
                <p:oleObj name="" r:id="rId3" imgW="2284095" imgH="254000" progId="Equation.3">
                  <p:embed/>
                  <p:pic>
                    <p:nvPicPr>
                      <p:cNvPr id="0" name="图片 4752"/>
                      <p:cNvPicPr/>
                      <p:nvPr/>
                    </p:nvPicPr>
                    <p:blipFill>
                      <a:blip r:embed="rId4"/>
                      <a:stretch>
                        <a:fillRect/>
                      </a:stretch>
                    </p:blipFill>
                    <p:spPr>
                      <a:xfrm>
                        <a:off x="2519363" y="3462338"/>
                        <a:ext cx="5357812" cy="590550"/>
                      </a:xfrm>
                      <a:prstGeom prst="rect">
                        <a:avLst/>
                      </a:prstGeom>
                      <a:noFill/>
                      <a:ln w="38100">
                        <a:noFill/>
                        <a:miter/>
                      </a:ln>
                    </p:spPr>
                  </p:pic>
                </p:oleObj>
              </mc:Fallback>
            </mc:AlternateContent>
          </a:graphicData>
        </a:graphic>
      </p:graphicFrame>
      <p:graphicFrame>
        <p:nvGraphicFramePr>
          <p:cNvPr id="638981" name="对象 638980"/>
          <p:cNvGraphicFramePr/>
          <p:nvPr/>
        </p:nvGraphicFramePr>
        <p:xfrm>
          <a:off x="2490788" y="5548313"/>
          <a:ext cx="4132262" cy="539750"/>
        </p:xfrm>
        <a:graphic>
          <a:graphicData uri="http://schemas.openxmlformats.org/presentationml/2006/ole">
            <mc:AlternateContent xmlns:mc="http://schemas.openxmlformats.org/markup-compatibility/2006">
              <mc:Choice xmlns:v="urn:schemas-microsoft-com:vml" Requires="v">
                <p:oleObj spid="_x0000_s4754" name="" r:id="rId5" imgW="2614930" imgH="342900" progId="Equation.3">
                  <p:embed/>
                </p:oleObj>
              </mc:Choice>
              <mc:Fallback>
                <p:oleObj name="" r:id="rId5" imgW="2614930" imgH="342900" progId="Equation.3">
                  <p:embed/>
                  <p:pic>
                    <p:nvPicPr>
                      <p:cNvPr id="0" name="图片 4753"/>
                      <p:cNvPicPr/>
                      <p:nvPr/>
                    </p:nvPicPr>
                    <p:blipFill>
                      <a:blip r:embed="rId6"/>
                      <a:stretch>
                        <a:fillRect/>
                      </a:stretch>
                    </p:blipFill>
                    <p:spPr>
                      <a:xfrm>
                        <a:off x="2490788" y="5548313"/>
                        <a:ext cx="4132262" cy="539750"/>
                      </a:xfrm>
                      <a:prstGeom prst="rect">
                        <a:avLst/>
                      </a:prstGeom>
                      <a:noFill/>
                      <a:ln w="38100">
                        <a:noFill/>
                        <a:miter/>
                      </a:ln>
                    </p:spPr>
                  </p:pic>
                </p:oleObj>
              </mc:Fallback>
            </mc:AlternateContent>
          </a:graphicData>
        </a:graphic>
      </p:graphicFrame>
      <p:graphicFrame>
        <p:nvGraphicFramePr>
          <p:cNvPr id="638982" name="对象 638981"/>
          <p:cNvGraphicFramePr/>
          <p:nvPr/>
        </p:nvGraphicFramePr>
        <p:xfrm>
          <a:off x="2517775" y="4205288"/>
          <a:ext cx="3975100" cy="506412"/>
        </p:xfrm>
        <a:graphic>
          <a:graphicData uri="http://schemas.openxmlformats.org/presentationml/2006/ole">
            <mc:AlternateContent xmlns:mc="http://schemas.openxmlformats.org/markup-compatibility/2006">
              <mc:Choice xmlns:v="urn:schemas-microsoft-com:vml" Requires="v">
                <p:oleObj spid="_x0000_s4758" name="" r:id="rId7" imgW="2385695" imgH="304800" progId="Equation.3">
                  <p:embed/>
                </p:oleObj>
              </mc:Choice>
              <mc:Fallback>
                <p:oleObj name="" r:id="rId7" imgW="2385695" imgH="304800" progId="Equation.3">
                  <p:embed/>
                  <p:pic>
                    <p:nvPicPr>
                      <p:cNvPr id="0" name="图片 4757"/>
                      <p:cNvPicPr/>
                      <p:nvPr/>
                    </p:nvPicPr>
                    <p:blipFill>
                      <a:blip r:embed="rId8"/>
                      <a:stretch>
                        <a:fillRect/>
                      </a:stretch>
                    </p:blipFill>
                    <p:spPr>
                      <a:xfrm>
                        <a:off x="2517775" y="4205288"/>
                        <a:ext cx="3975100" cy="506412"/>
                      </a:xfrm>
                      <a:prstGeom prst="rect">
                        <a:avLst/>
                      </a:prstGeom>
                      <a:noFill/>
                      <a:ln w="38100">
                        <a:noFill/>
                        <a:miter/>
                      </a:ln>
                    </p:spPr>
                  </p:pic>
                </p:oleObj>
              </mc:Fallback>
            </mc:AlternateContent>
          </a:graphicData>
        </a:graphic>
      </p:graphicFrame>
      <p:graphicFrame>
        <p:nvGraphicFramePr>
          <p:cNvPr id="638983" name="对象 638982"/>
          <p:cNvGraphicFramePr/>
          <p:nvPr/>
        </p:nvGraphicFramePr>
        <p:xfrm>
          <a:off x="2505075" y="4826000"/>
          <a:ext cx="3033713" cy="641350"/>
        </p:xfrm>
        <a:graphic>
          <a:graphicData uri="http://schemas.openxmlformats.org/presentationml/2006/ole">
            <mc:AlternateContent xmlns:mc="http://schemas.openxmlformats.org/markup-compatibility/2006">
              <mc:Choice xmlns:v="urn:schemas-microsoft-com:vml" Requires="v">
                <p:oleObj spid="_x0000_s4755" name="" r:id="rId9" imgW="1612265" imgH="342900" progId="Equation.3">
                  <p:embed/>
                </p:oleObj>
              </mc:Choice>
              <mc:Fallback>
                <p:oleObj name="" r:id="rId9" imgW="1612265" imgH="342900" progId="Equation.3">
                  <p:embed/>
                  <p:pic>
                    <p:nvPicPr>
                      <p:cNvPr id="0" name="图片 4754"/>
                      <p:cNvPicPr/>
                      <p:nvPr/>
                    </p:nvPicPr>
                    <p:blipFill>
                      <a:blip r:embed="rId10"/>
                      <a:stretch>
                        <a:fillRect/>
                      </a:stretch>
                    </p:blipFill>
                    <p:spPr>
                      <a:xfrm>
                        <a:off x="2505075" y="4826000"/>
                        <a:ext cx="3033713" cy="641350"/>
                      </a:xfrm>
                      <a:prstGeom prst="rect">
                        <a:avLst/>
                      </a:prstGeom>
                      <a:noFill/>
                      <a:ln w="38100">
                        <a:noFill/>
                        <a:miter/>
                      </a:ln>
                    </p:spPr>
                  </p:pic>
                </p:oleObj>
              </mc:Fallback>
            </mc:AlternateContent>
          </a:graphicData>
        </a:graphic>
      </p:graphicFrame>
      <p:graphicFrame>
        <p:nvGraphicFramePr>
          <p:cNvPr id="638984" name="对象 638983"/>
          <p:cNvGraphicFramePr/>
          <p:nvPr/>
        </p:nvGraphicFramePr>
        <p:xfrm>
          <a:off x="2484438" y="6161088"/>
          <a:ext cx="3190875" cy="539750"/>
        </p:xfrm>
        <a:graphic>
          <a:graphicData uri="http://schemas.openxmlformats.org/presentationml/2006/ole">
            <mc:AlternateContent xmlns:mc="http://schemas.openxmlformats.org/markup-compatibility/2006">
              <mc:Choice xmlns:v="urn:schemas-microsoft-com:vml" Requires="v">
                <p:oleObj spid="_x0000_s4757" name="" r:id="rId11" imgW="2018665" imgH="342900" progId="Equation.3">
                  <p:embed/>
                </p:oleObj>
              </mc:Choice>
              <mc:Fallback>
                <p:oleObj name="" r:id="rId11" imgW="2018665" imgH="342900" progId="Equation.3">
                  <p:embed/>
                  <p:pic>
                    <p:nvPicPr>
                      <p:cNvPr id="0" name="图片 4756"/>
                      <p:cNvPicPr/>
                      <p:nvPr/>
                    </p:nvPicPr>
                    <p:blipFill>
                      <a:blip r:embed="rId12"/>
                      <a:stretch>
                        <a:fillRect/>
                      </a:stretch>
                    </p:blipFill>
                    <p:spPr>
                      <a:xfrm>
                        <a:off x="2484438" y="6161088"/>
                        <a:ext cx="3190875" cy="539750"/>
                      </a:xfrm>
                      <a:prstGeom prst="rect">
                        <a:avLst/>
                      </a:prstGeom>
                      <a:noFill/>
                      <a:ln w="38100">
                        <a:noFill/>
                        <a:miter/>
                      </a:ln>
                    </p:spPr>
                  </p:pic>
                </p:oleObj>
              </mc:Fallback>
            </mc:AlternateContent>
          </a:graphicData>
        </a:graphic>
      </p:graphicFrame>
      <p:sp>
        <p:nvSpPr>
          <p:cNvPr id="638985" name="文本框 638984"/>
          <p:cNvSpPr txBox="1"/>
          <p:nvPr/>
        </p:nvSpPr>
        <p:spPr>
          <a:xfrm>
            <a:off x="269875" y="1724025"/>
            <a:ext cx="1250950" cy="519113"/>
          </a:xfrm>
          <a:prstGeom prst="rect">
            <a:avLst/>
          </a:prstGeom>
          <a:noFill/>
          <a:ln w="9525">
            <a:noFill/>
          </a:ln>
        </p:spPr>
        <p:txBody>
          <a:bodyPr wrap="none" anchor="t" anchorCtr="0">
            <a:spAutoFit/>
          </a:bodyPr>
          <a:p>
            <a:r>
              <a:rPr lang="zh-CN" altLang="en-US" sz="2800" b="1" dirty="0">
                <a:solidFill>
                  <a:schemeClr val="accent2"/>
                </a:solidFill>
                <a:latin typeface="Times New Roman" panose="02020603050405020304" pitchFamily="18" charset="0"/>
                <a:ea typeface="楷体_GB2312" pitchFamily="49" charset="-122"/>
              </a:rPr>
              <a:t>结合律</a:t>
            </a:r>
            <a:endParaRPr lang="zh-CN" altLang="en-US" sz="2800" b="1">
              <a:solidFill>
                <a:schemeClr val="accent2"/>
              </a:solidFill>
              <a:latin typeface="Times New Roman" panose="02020603050405020304" pitchFamily="18" charset="0"/>
              <a:ea typeface="楷体_GB2312" pitchFamily="49" charset="-122"/>
            </a:endParaRPr>
          </a:p>
        </p:txBody>
      </p:sp>
      <p:graphicFrame>
        <p:nvGraphicFramePr>
          <p:cNvPr id="638986" name="对象 638985"/>
          <p:cNvGraphicFramePr/>
          <p:nvPr/>
        </p:nvGraphicFramePr>
        <p:xfrm>
          <a:off x="1519238" y="1690688"/>
          <a:ext cx="3322637" cy="503237"/>
        </p:xfrm>
        <a:graphic>
          <a:graphicData uri="http://schemas.openxmlformats.org/presentationml/2006/ole">
            <mc:AlternateContent xmlns:mc="http://schemas.openxmlformats.org/markup-compatibility/2006">
              <mc:Choice xmlns:v="urn:schemas-microsoft-com:vml" Requires="v">
                <p:oleObj spid="_x0000_s4756" name="" r:id="rId13" imgW="1511300" imgH="228600" progId="Equation.3">
                  <p:embed/>
                </p:oleObj>
              </mc:Choice>
              <mc:Fallback>
                <p:oleObj name="" r:id="rId13" imgW="1511300" imgH="228600" progId="Equation.3">
                  <p:embed/>
                  <p:pic>
                    <p:nvPicPr>
                      <p:cNvPr id="0" name="图片 4755"/>
                      <p:cNvPicPr/>
                      <p:nvPr/>
                    </p:nvPicPr>
                    <p:blipFill>
                      <a:blip r:embed="rId14"/>
                      <a:stretch>
                        <a:fillRect/>
                      </a:stretch>
                    </p:blipFill>
                    <p:spPr>
                      <a:xfrm>
                        <a:off x="1519238" y="1690688"/>
                        <a:ext cx="3322637" cy="503237"/>
                      </a:xfrm>
                      <a:prstGeom prst="rect">
                        <a:avLst/>
                      </a:prstGeom>
                      <a:noFill/>
                      <a:ln w="38100">
                        <a:noFill/>
                        <a:miter/>
                      </a:ln>
                    </p:spPr>
                  </p:pic>
                </p:oleObj>
              </mc:Fallback>
            </mc:AlternateContent>
          </a:graphicData>
        </a:graphic>
      </p:graphicFrame>
      <p:graphicFrame>
        <p:nvGraphicFramePr>
          <p:cNvPr id="638987" name="对象 638986"/>
          <p:cNvGraphicFramePr/>
          <p:nvPr/>
        </p:nvGraphicFramePr>
        <p:xfrm>
          <a:off x="5005388" y="1690688"/>
          <a:ext cx="3910012" cy="503237"/>
        </p:xfrm>
        <a:graphic>
          <a:graphicData uri="http://schemas.openxmlformats.org/presentationml/2006/ole">
            <mc:AlternateContent xmlns:mc="http://schemas.openxmlformats.org/markup-compatibility/2006">
              <mc:Choice xmlns:v="urn:schemas-microsoft-com:vml" Requires="v">
                <p:oleObj spid="_x0000_s4762" name="" r:id="rId15" imgW="1778000" imgH="228600" progId="Equation.3">
                  <p:embed/>
                </p:oleObj>
              </mc:Choice>
              <mc:Fallback>
                <p:oleObj name="" r:id="rId15" imgW="1778000" imgH="228600" progId="Equation.3">
                  <p:embed/>
                  <p:pic>
                    <p:nvPicPr>
                      <p:cNvPr id="0" name="图片 4761"/>
                      <p:cNvPicPr/>
                      <p:nvPr/>
                    </p:nvPicPr>
                    <p:blipFill>
                      <a:blip r:embed="rId16"/>
                      <a:stretch>
                        <a:fillRect/>
                      </a:stretch>
                    </p:blipFill>
                    <p:spPr>
                      <a:xfrm>
                        <a:off x="5005388" y="1690688"/>
                        <a:ext cx="3910012" cy="503237"/>
                      </a:xfrm>
                      <a:prstGeom prst="rect">
                        <a:avLst/>
                      </a:prstGeom>
                      <a:noFill/>
                      <a:ln w="38100">
                        <a:noFill/>
                        <a:miter/>
                      </a:ln>
                    </p:spPr>
                  </p:pic>
                </p:oleObj>
              </mc:Fallback>
            </mc:AlternateContent>
          </a:graphicData>
        </a:graphic>
      </p:graphicFrame>
      <p:sp>
        <p:nvSpPr>
          <p:cNvPr id="638988" name="文本框 638987"/>
          <p:cNvSpPr txBox="1"/>
          <p:nvPr/>
        </p:nvSpPr>
        <p:spPr>
          <a:xfrm>
            <a:off x="250825" y="2333625"/>
            <a:ext cx="1260475" cy="519113"/>
          </a:xfrm>
          <a:prstGeom prst="rect">
            <a:avLst/>
          </a:prstGeom>
          <a:noFill/>
          <a:ln w="9525">
            <a:noFill/>
          </a:ln>
        </p:spPr>
        <p:txBody>
          <a:bodyPr>
            <a:spAutoFit/>
          </a:bodyPr>
          <a:p>
            <a:r>
              <a:rPr lang="zh-CN" altLang="en-US" sz="2800" b="1" dirty="0">
                <a:solidFill>
                  <a:schemeClr val="accent2"/>
                </a:solidFill>
                <a:latin typeface="Times New Roman" panose="02020603050405020304" pitchFamily="18" charset="0"/>
                <a:ea typeface="楷体_GB2312" pitchFamily="49" charset="-122"/>
              </a:rPr>
              <a:t>分配律</a:t>
            </a:r>
            <a:endParaRPr lang="zh-CN" altLang="en-US" sz="2800" b="1">
              <a:solidFill>
                <a:schemeClr val="accent2"/>
              </a:solidFill>
              <a:latin typeface="Times New Roman" panose="02020603050405020304" pitchFamily="18" charset="0"/>
              <a:ea typeface="楷体_GB2312" pitchFamily="49" charset="-122"/>
            </a:endParaRPr>
          </a:p>
        </p:txBody>
      </p:sp>
      <p:graphicFrame>
        <p:nvGraphicFramePr>
          <p:cNvPr id="638989" name="对象 638988"/>
          <p:cNvGraphicFramePr/>
          <p:nvPr/>
        </p:nvGraphicFramePr>
        <p:xfrm>
          <a:off x="1519238" y="2333625"/>
          <a:ext cx="3267075" cy="503238"/>
        </p:xfrm>
        <a:graphic>
          <a:graphicData uri="http://schemas.openxmlformats.org/presentationml/2006/ole">
            <mc:AlternateContent xmlns:mc="http://schemas.openxmlformats.org/markup-compatibility/2006">
              <mc:Choice xmlns:v="urn:schemas-microsoft-com:vml" Requires="v">
                <p:oleObj spid="_x0000_s4763" name="" r:id="rId17" imgW="1485900" imgH="228600" progId="Equation.3">
                  <p:embed/>
                </p:oleObj>
              </mc:Choice>
              <mc:Fallback>
                <p:oleObj name="" r:id="rId17" imgW="1485900" imgH="228600" progId="Equation.3">
                  <p:embed/>
                  <p:pic>
                    <p:nvPicPr>
                      <p:cNvPr id="0" name="图片 4762"/>
                      <p:cNvPicPr/>
                      <p:nvPr/>
                    </p:nvPicPr>
                    <p:blipFill>
                      <a:blip r:embed="rId18"/>
                      <a:stretch>
                        <a:fillRect/>
                      </a:stretch>
                    </p:blipFill>
                    <p:spPr>
                      <a:xfrm>
                        <a:off x="1519238" y="2333625"/>
                        <a:ext cx="3267075" cy="503238"/>
                      </a:xfrm>
                      <a:prstGeom prst="rect">
                        <a:avLst/>
                      </a:prstGeom>
                      <a:noFill/>
                      <a:ln w="38100">
                        <a:noFill/>
                        <a:miter/>
                      </a:ln>
                    </p:spPr>
                  </p:pic>
                </p:oleObj>
              </mc:Fallback>
            </mc:AlternateContent>
          </a:graphicData>
        </a:graphic>
      </p:graphicFrame>
      <p:graphicFrame>
        <p:nvGraphicFramePr>
          <p:cNvPr id="638990" name="对象 638989"/>
          <p:cNvGraphicFramePr/>
          <p:nvPr/>
        </p:nvGraphicFramePr>
        <p:xfrm>
          <a:off x="5038725" y="2349500"/>
          <a:ext cx="3825875" cy="503238"/>
        </p:xfrm>
        <a:graphic>
          <a:graphicData uri="http://schemas.openxmlformats.org/presentationml/2006/ole">
            <mc:AlternateContent xmlns:mc="http://schemas.openxmlformats.org/markup-compatibility/2006">
              <mc:Choice xmlns:v="urn:schemas-microsoft-com:vml" Requires="v">
                <p:oleObj spid="_x0000_s4767" name="" r:id="rId19" imgW="1739900" imgH="228600" progId="Equation.3">
                  <p:embed/>
                </p:oleObj>
              </mc:Choice>
              <mc:Fallback>
                <p:oleObj name="" r:id="rId19" imgW="1739900" imgH="228600" progId="Equation.3">
                  <p:embed/>
                  <p:pic>
                    <p:nvPicPr>
                      <p:cNvPr id="0" name="图片 4766"/>
                      <p:cNvPicPr/>
                      <p:nvPr/>
                    </p:nvPicPr>
                    <p:blipFill>
                      <a:blip r:embed="rId20"/>
                      <a:stretch>
                        <a:fillRect/>
                      </a:stretch>
                    </p:blipFill>
                    <p:spPr>
                      <a:xfrm>
                        <a:off x="5038725" y="2349500"/>
                        <a:ext cx="3825875" cy="503238"/>
                      </a:xfrm>
                      <a:prstGeom prst="rect">
                        <a:avLst/>
                      </a:prstGeom>
                      <a:noFill/>
                      <a:ln w="38100">
                        <a:noFill/>
                        <a:miter/>
                      </a:ln>
                    </p:spPr>
                  </p:pic>
                </p:oleObj>
              </mc:Fallback>
            </mc:AlternateContent>
          </a:graphicData>
        </a:graphic>
      </p:graphicFrame>
      <p:sp>
        <p:nvSpPr>
          <p:cNvPr id="638991" name="文本框 638990"/>
          <p:cNvSpPr txBox="1"/>
          <p:nvPr/>
        </p:nvSpPr>
        <p:spPr>
          <a:xfrm>
            <a:off x="230188" y="582613"/>
            <a:ext cx="4273550" cy="519112"/>
          </a:xfrm>
          <a:prstGeom prst="rect">
            <a:avLst/>
          </a:prstGeom>
          <a:noFill/>
          <a:ln w="9525">
            <a:noFill/>
          </a:ln>
        </p:spPr>
        <p:txBody>
          <a:bodyPr wrap="none" anchor="t" anchorCtr="0">
            <a:spAutoFit/>
          </a:bodyPr>
          <a:p>
            <a:r>
              <a:rPr lang="zh-CN" altLang="en-US" sz="2800" b="1" dirty="0">
                <a:solidFill>
                  <a:schemeClr val="bg1"/>
                </a:solidFill>
                <a:latin typeface="Times New Roman" panose="02020603050405020304" pitchFamily="18" charset="0"/>
                <a:ea typeface="楷体_GB2312" pitchFamily="49" charset="-122"/>
              </a:rPr>
              <a:t>③  与普通代数相似的定理</a:t>
            </a:r>
            <a:endParaRPr lang="zh-CN" altLang="en-US" sz="2800" b="1" dirty="0">
              <a:solidFill>
                <a:schemeClr val="bg1"/>
              </a:solidFill>
              <a:latin typeface="Times New Roman" panose="02020603050405020304" pitchFamily="18" charset="0"/>
              <a:ea typeface="楷体_GB2312" pitchFamily="49" charset="-122"/>
            </a:endParaRPr>
          </a:p>
        </p:txBody>
      </p:sp>
      <p:sp>
        <p:nvSpPr>
          <p:cNvPr id="638992" name="文本框 638991"/>
          <p:cNvSpPr txBox="1"/>
          <p:nvPr/>
        </p:nvSpPr>
        <p:spPr>
          <a:xfrm>
            <a:off x="312738" y="1116013"/>
            <a:ext cx="1250950" cy="519112"/>
          </a:xfrm>
          <a:prstGeom prst="rect">
            <a:avLst/>
          </a:prstGeom>
          <a:noFill/>
          <a:ln w="9525">
            <a:noFill/>
          </a:ln>
        </p:spPr>
        <p:txBody>
          <a:bodyPr wrap="none" anchor="t" anchorCtr="0">
            <a:spAutoFit/>
          </a:bodyPr>
          <a:p>
            <a:r>
              <a:rPr lang="zh-CN" altLang="en-US" sz="2800" b="1" dirty="0">
                <a:solidFill>
                  <a:schemeClr val="accent2"/>
                </a:solidFill>
                <a:latin typeface="Times New Roman" panose="02020603050405020304" pitchFamily="18" charset="0"/>
                <a:ea typeface="楷体_GB2312" pitchFamily="49" charset="-122"/>
              </a:rPr>
              <a:t>交换律</a:t>
            </a:r>
            <a:endParaRPr lang="zh-CN" altLang="en-US" sz="2800" b="1">
              <a:solidFill>
                <a:schemeClr val="accent2"/>
              </a:solidFill>
              <a:latin typeface="Times New Roman" panose="02020603050405020304" pitchFamily="18" charset="0"/>
              <a:ea typeface="楷体_GB2312" pitchFamily="49" charset="-122"/>
            </a:endParaRPr>
          </a:p>
        </p:txBody>
      </p:sp>
      <p:graphicFrame>
        <p:nvGraphicFramePr>
          <p:cNvPr id="638993" name="对象 638992"/>
          <p:cNvGraphicFramePr/>
          <p:nvPr/>
        </p:nvGraphicFramePr>
        <p:xfrm>
          <a:off x="1908175" y="1173163"/>
          <a:ext cx="2230438" cy="417512"/>
        </p:xfrm>
        <a:graphic>
          <a:graphicData uri="http://schemas.openxmlformats.org/presentationml/2006/ole">
            <mc:AlternateContent xmlns:mc="http://schemas.openxmlformats.org/markup-compatibility/2006">
              <mc:Choice xmlns:v="urn:schemas-microsoft-com:vml" Requires="v">
                <p:oleObj spid="_x0000_s4768" name="" r:id="rId21" imgW="875030" imgH="165100" progId="Equation.3">
                  <p:embed/>
                </p:oleObj>
              </mc:Choice>
              <mc:Fallback>
                <p:oleObj name="" r:id="rId21" imgW="875030" imgH="165100" progId="Equation.3">
                  <p:embed/>
                  <p:pic>
                    <p:nvPicPr>
                      <p:cNvPr id="0" name="图片 4767"/>
                      <p:cNvPicPr/>
                      <p:nvPr/>
                    </p:nvPicPr>
                    <p:blipFill>
                      <a:blip r:embed="rId22"/>
                      <a:stretch>
                        <a:fillRect/>
                      </a:stretch>
                    </p:blipFill>
                    <p:spPr>
                      <a:xfrm>
                        <a:off x="1908175" y="1173163"/>
                        <a:ext cx="2230438" cy="417512"/>
                      </a:xfrm>
                      <a:prstGeom prst="rect">
                        <a:avLst/>
                      </a:prstGeom>
                      <a:solidFill>
                        <a:srgbClr val="FFFFCC"/>
                      </a:solidFill>
                      <a:ln w="9525" cap="flat" cmpd="sng">
                        <a:solidFill>
                          <a:srgbClr val="800000"/>
                        </a:solidFill>
                        <a:prstDash val="solid"/>
                        <a:miter/>
                        <a:headEnd type="none" w="med" len="med"/>
                        <a:tailEnd type="none" w="med" len="med"/>
                      </a:ln>
                    </p:spPr>
                  </p:pic>
                </p:oleObj>
              </mc:Fallback>
            </mc:AlternateContent>
          </a:graphicData>
        </a:graphic>
      </p:graphicFrame>
      <p:graphicFrame>
        <p:nvGraphicFramePr>
          <p:cNvPr id="638994" name="对象 638993"/>
          <p:cNvGraphicFramePr/>
          <p:nvPr/>
        </p:nvGraphicFramePr>
        <p:xfrm>
          <a:off x="5324475" y="1173163"/>
          <a:ext cx="2413000" cy="390525"/>
        </p:xfrm>
        <a:graphic>
          <a:graphicData uri="http://schemas.openxmlformats.org/presentationml/2006/ole">
            <mc:AlternateContent xmlns:mc="http://schemas.openxmlformats.org/markup-compatibility/2006">
              <mc:Choice xmlns:v="urn:schemas-microsoft-com:vml" Requires="v">
                <p:oleObj spid="_x0000_s4761" name="" r:id="rId23" imgW="1014730" imgH="165100" progId="Equation.3">
                  <p:embed/>
                </p:oleObj>
              </mc:Choice>
              <mc:Fallback>
                <p:oleObj name="" r:id="rId23" imgW="1014730" imgH="165100" progId="Equation.3">
                  <p:embed/>
                  <p:pic>
                    <p:nvPicPr>
                      <p:cNvPr id="0" name="图片 4760"/>
                      <p:cNvPicPr/>
                      <p:nvPr/>
                    </p:nvPicPr>
                    <p:blipFill>
                      <a:blip r:embed="rId24"/>
                      <a:stretch>
                        <a:fillRect/>
                      </a:stretch>
                    </p:blipFill>
                    <p:spPr>
                      <a:xfrm>
                        <a:off x="5324475" y="1173163"/>
                        <a:ext cx="2413000" cy="390525"/>
                      </a:xfrm>
                      <a:prstGeom prst="rect">
                        <a:avLst/>
                      </a:prstGeom>
                      <a:solidFill>
                        <a:srgbClr val="FFFFCC"/>
                      </a:solidFill>
                      <a:ln w="9525" cap="flat" cmpd="sng">
                        <a:solidFill>
                          <a:srgbClr val="800000"/>
                        </a:solidFill>
                        <a:prstDash val="solid"/>
                        <a:miter/>
                        <a:headEnd type="none" w="med" len="med"/>
                        <a:tailEnd type="none" w="med" len="med"/>
                      </a:ln>
                    </p:spPr>
                  </p:pic>
                </p:oleObj>
              </mc:Fallback>
            </mc:AlternateContent>
          </a:graphicData>
        </a:graphic>
      </p:graphicFrame>
      <p:sp>
        <p:nvSpPr>
          <p:cNvPr id="10" name="页脚占位符 4"/>
          <p:cNvSpPr txBox="1">
            <a:spLocks noGrp="1"/>
          </p:cNvSpPr>
          <p:nvPr>
            <p:ph type="ftr" sz="quarter" idx="11"/>
            <p:custDataLst>
              <p:tags r:id="rId2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8978">
                                            <p:txEl>
                                              <p:charRg st="0" end="7"/>
                                            </p:txEl>
                                          </p:spTgt>
                                        </p:tgtEl>
                                        <p:attrNameLst>
                                          <p:attrName>style.visibility</p:attrName>
                                        </p:attrNameLst>
                                      </p:cBhvr>
                                      <p:to>
                                        <p:strVal val="visible"/>
                                      </p:to>
                                    </p:set>
                                    <p:animEffect transition="in" filter="wipe(left)">
                                      <p:cBhvr>
                                        <p:cTn id="7" dur="500"/>
                                        <p:tgtEl>
                                          <p:spTgt spid="638978">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38979"/>
                                        </p:tgtEl>
                                        <p:attrNameLst>
                                          <p:attrName>style.visibility</p:attrName>
                                        </p:attrNameLst>
                                      </p:cBhvr>
                                      <p:to>
                                        <p:strVal val="visible"/>
                                      </p:to>
                                    </p:set>
                                    <p:animEffect transition="in" filter="wipe(left)">
                                      <p:cBhvr>
                                        <p:cTn id="12" dur="500"/>
                                        <p:tgtEl>
                                          <p:spTgt spid="6389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38980"/>
                                        </p:tgtEl>
                                        <p:attrNameLst>
                                          <p:attrName>style.visibility</p:attrName>
                                        </p:attrNameLst>
                                      </p:cBhvr>
                                      <p:to>
                                        <p:strVal val="visible"/>
                                      </p:to>
                                    </p:set>
                                    <p:animEffect transition="in" filter="wipe(left)">
                                      <p:cBhvr>
                                        <p:cTn id="17" dur="500"/>
                                        <p:tgtEl>
                                          <p:spTgt spid="6389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38982"/>
                                        </p:tgtEl>
                                        <p:attrNameLst>
                                          <p:attrName>style.visibility</p:attrName>
                                        </p:attrNameLst>
                                      </p:cBhvr>
                                      <p:to>
                                        <p:strVal val="visible"/>
                                      </p:to>
                                    </p:set>
                                    <p:animEffect transition="in" filter="wipe(left)">
                                      <p:cBhvr>
                                        <p:cTn id="22" dur="500"/>
                                        <p:tgtEl>
                                          <p:spTgt spid="6389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38983"/>
                                        </p:tgtEl>
                                        <p:attrNameLst>
                                          <p:attrName>style.visibility</p:attrName>
                                        </p:attrNameLst>
                                      </p:cBhvr>
                                      <p:to>
                                        <p:strVal val="visible"/>
                                      </p:to>
                                    </p:set>
                                    <p:animEffect transition="in" filter="wipe(left)">
                                      <p:cBhvr>
                                        <p:cTn id="27" dur="500"/>
                                        <p:tgtEl>
                                          <p:spTgt spid="6389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38981"/>
                                        </p:tgtEl>
                                        <p:attrNameLst>
                                          <p:attrName>style.visibility</p:attrName>
                                        </p:attrNameLst>
                                      </p:cBhvr>
                                      <p:to>
                                        <p:strVal val="visible"/>
                                      </p:to>
                                    </p:set>
                                    <p:animEffect transition="in" filter="wipe(left)">
                                      <p:cBhvr>
                                        <p:cTn id="32" dur="500"/>
                                        <p:tgtEl>
                                          <p:spTgt spid="6389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38984"/>
                                        </p:tgtEl>
                                        <p:attrNameLst>
                                          <p:attrName>style.visibility</p:attrName>
                                        </p:attrNameLst>
                                      </p:cBhvr>
                                      <p:to>
                                        <p:strVal val="visible"/>
                                      </p:to>
                                    </p:set>
                                    <p:animEffect transition="in" filter="wipe(left)">
                                      <p:cBhvr>
                                        <p:cTn id="37" dur="500"/>
                                        <p:tgtEl>
                                          <p:spTgt spid="63898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100000"/>
                                  </p:iterate>
                                  <p:childTnLst>
                                    <p:set>
                                      <p:cBhvr>
                                        <p:cTn id="41" dur="1" fill="hold">
                                          <p:stCondLst>
                                            <p:cond delay="0"/>
                                          </p:stCondLst>
                                        </p:cTn>
                                        <p:tgtEl>
                                          <p:spTgt spid="638985">
                                            <p:txEl>
                                              <p:charRg st="0" end="4"/>
                                            </p:txEl>
                                          </p:spTgt>
                                        </p:tgtEl>
                                        <p:attrNameLst>
                                          <p:attrName>style.visibility</p:attrName>
                                        </p:attrNameLst>
                                      </p:cBhvr>
                                      <p:to>
                                        <p:strVal val="visible"/>
                                      </p:to>
                                    </p:set>
                                    <p:animEffect transition="in" filter="wipe(up)">
                                      <p:cBhvr>
                                        <p:cTn id="42" dur="75"/>
                                        <p:tgtEl>
                                          <p:spTgt spid="638985">
                                            <p:txEl>
                                              <p:charRg st="0" end="4"/>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6" name="TYP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38986"/>
                                        </p:tgtEl>
                                        <p:attrNameLst>
                                          <p:attrName>style.visibility</p:attrName>
                                        </p:attrNameLst>
                                      </p:cBhvr>
                                      <p:to>
                                        <p:strVal val="visible"/>
                                      </p:to>
                                    </p:set>
                                    <p:animEffect transition="in" filter="wipe(left)">
                                      <p:cBhvr>
                                        <p:cTn id="47" dur="500"/>
                                        <p:tgtEl>
                                          <p:spTgt spid="63898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38987"/>
                                        </p:tgtEl>
                                        <p:attrNameLst>
                                          <p:attrName>style.visibility</p:attrName>
                                        </p:attrNameLst>
                                      </p:cBhvr>
                                      <p:to>
                                        <p:strVal val="visible"/>
                                      </p:to>
                                    </p:set>
                                    <p:animEffect transition="in" filter="wipe(left)">
                                      <p:cBhvr>
                                        <p:cTn id="52" dur="500"/>
                                        <p:tgtEl>
                                          <p:spTgt spid="6389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iterate type="lt">
                                    <p:tmPct val="100000"/>
                                  </p:iterate>
                                  <p:childTnLst>
                                    <p:set>
                                      <p:cBhvr>
                                        <p:cTn id="56" dur="1" fill="hold">
                                          <p:stCondLst>
                                            <p:cond delay="0"/>
                                          </p:stCondLst>
                                        </p:cTn>
                                        <p:tgtEl>
                                          <p:spTgt spid="638988">
                                            <p:txEl>
                                              <p:charRg st="0" end="4"/>
                                            </p:txEl>
                                          </p:spTgt>
                                        </p:tgtEl>
                                        <p:attrNameLst>
                                          <p:attrName>style.visibility</p:attrName>
                                        </p:attrNameLst>
                                      </p:cBhvr>
                                      <p:to>
                                        <p:strVal val="visible"/>
                                      </p:to>
                                    </p:set>
                                    <p:animEffect transition="in" filter="wipe(up)">
                                      <p:cBhvr>
                                        <p:cTn id="57" dur="75"/>
                                        <p:tgtEl>
                                          <p:spTgt spid="638988">
                                            <p:txEl>
                                              <p:charRg st="0" end="4"/>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6" name="TYP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38989"/>
                                        </p:tgtEl>
                                        <p:attrNameLst>
                                          <p:attrName>style.visibility</p:attrName>
                                        </p:attrNameLst>
                                      </p:cBhvr>
                                      <p:to>
                                        <p:strVal val="visible"/>
                                      </p:to>
                                    </p:set>
                                    <p:animEffect transition="in" filter="wipe(left)">
                                      <p:cBhvr>
                                        <p:cTn id="62" dur="500"/>
                                        <p:tgtEl>
                                          <p:spTgt spid="63898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38990"/>
                                        </p:tgtEl>
                                        <p:attrNameLst>
                                          <p:attrName>style.visibility</p:attrName>
                                        </p:attrNameLst>
                                      </p:cBhvr>
                                      <p:to>
                                        <p:strVal val="visible"/>
                                      </p:to>
                                    </p:set>
                                    <p:animEffect transition="in" filter="wipe(left)">
                                      <p:cBhvr>
                                        <p:cTn id="67" dur="500"/>
                                        <p:tgtEl>
                                          <p:spTgt spid="63899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iterate type="lt">
                                    <p:tmPct val="100000"/>
                                  </p:iterate>
                                  <p:childTnLst>
                                    <p:set>
                                      <p:cBhvr>
                                        <p:cTn id="71" dur="1" fill="hold">
                                          <p:stCondLst>
                                            <p:cond delay="0"/>
                                          </p:stCondLst>
                                        </p:cTn>
                                        <p:tgtEl>
                                          <p:spTgt spid="638991">
                                            <p:txEl>
                                              <p:charRg st="0" end="14"/>
                                            </p:txEl>
                                          </p:spTgt>
                                        </p:tgtEl>
                                        <p:attrNameLst>
                                          <p:attrName>style.visibility</p:attrName>
                                        </p:attrNameLst>
                                      </p:cBhvr>
                                      <p:to>
                                        <p:strVal val="visible"/>
                                      </p:to>
                                    </p:set>
                                    <p:animEffect transition="in" filter="wipe(up)">
                                      <p:cBhvr>
                                        <p:cTn id="72" dur="75"/>
                                        <p:tgtEl>
                                          <p:spTgt spid="638991">
                                            <p:txEl>
                                              <p:charRg st="0" end="14"/>
                                            </p:txEl>
                                          </p:spTgt>
                                        </p:tgtEl>
                                      </p:cBhvr>
                                    </p:animEffect>
                                  </p:childTnLst>
                                  <p:subTnLst>
                                    <p:audio>
                                      <p:cMediaNode>
                                        <p:cTn display="0" masterRel="sameClick">
                                          <p:stCondLst>
                                            <p:cond evt="begin" delay="0">
                                              <p:tn val="70"/>
                                            </p:cond>
                                          </p:stCondLst>
                                          <p:endCondLst>
                                            <p:cond evt="onStopAudio" delay="0">
                                              <p:tgtEl>
                                                <p:sldTgt/>
                                              </p:tgtEl>
                                            </p:cond>
                                          </p:endCondLst>
                                        </p:cTn>
                                        <p:tgtEl>
                                          <p:sndTgt r:embed="rId26" name="TYPE.WAV"/>
                                        </p:tgtEl>
                                      </p:cMediaNode>
                                    </p:audio>
                                  </p:sub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iterate type="lt">
                                    <p:tmPct val="100000"/>
                                  </p:iterate>
                                  <p:childTnLst>
                                    <p:set>
                                      <p:cBhvr>
                                        <p:cTn id="76" dur="1" fill="hold">
                                          <p:stCondLst>
                                            <p:cond delay="0"/>
                                          </p:stCondLst>
                                        </p:cTn>
                                        <p:tgtEl>
                                          <p:spTgt spid="638992">
                                            <p:txEl>
                                              <p:charRg st="0" end="4"/>
                                            </p:txEl>
                                          </p:spTgt>
                                        </p:tgtEl>
                                        <p:attrNameLst>
                                          <p:attrName>style.visibility</p:attrName>
                                        </p:attrNameLst>
                                      </p:cBhvr>
                                      <p:to>
                                        <p:strVal val="visible"/>
                                      </p:to>
                                    </p:set>
                                    <p:animEffect transition="in" filter="wipe(up)">
                                      <p:cBhvr>
                                        <p:cTn id="77" dur="75"/>
                                        <p:tgtEl>
                                          <p:spTgt spid="638992">
                                            <p:txEl>
                                              <p:charRg st="0" end="4"/>
                                            </p:txEl>
                                          </p:spTgt>
                                        </p:tgtEl>
                                      </p:cBhvr>
                                    </p:animEffect>
                                  </p:childTnLst>
                                  <p:subTnLst>
                                    <p:audio>
                                      <p:cMediaNode>
                                        <p:cTn display="0" masterRel="sameClick">
                                          <p:stCondLst>
                                            <p:cond evt="begin" delay="0">
                                              <p:tn val="75"/>
                                            </p:cond>
                                          </p:stCondLst>
                                          <p:endCondLst>
                                            <p:cond evt="onStopAudio" delay="0">
                                              <p:tgtEl>
                                                <p:sldTgt/>
                                              </p:tgtEl>
                                            </p:cond>
                                          </p:endCondLst>
                                        </p:cTn>
                                        <p:tgtEl>
                                          <p:sndTgt r:embed="rId26" name="TYPE.WAV"/>
                                        </p:tgtEl>
                                      </p:cMediaNode>
                                    </p:audio>
                                  </p:sub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38993"/>
                                        </p:tgtEl>
                                        <p:attrNameLst>
                                          <p:attrName>style.visibility</p:attrName>
                                        </p:attrNameLst>
                                      </p:cBhvr>
                                      <p:to>
                                        <p:strVal val="visible"/>
                                      </p:to>
                                    </p:set>
                                    <p:animEffect transition="in" filter="wipe(left)">
                                      <p:cBhvr>
                                        <p:cTn id="82" dur="500"/>
                                        <p:tgtEl>
                                          <p:spTgt spid="63899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638994"/>
                                        </p:tgtEl>
                                        <p:attrNameLst>
                                          <p:attrName>style.visibility</p:attrName>
                                        </p:attrNameLst>
                                      </p:cBhvr>
                                      <p:to>
                                        <p:strVal val="visible"/>
                                      </p:to>
                                    </p:set>
                                    <p:animEffect transition="in" filter="wipe(left)">
                                      <p:cBhvr>
                                        <p:cTn id="87" dur="500"/>
                                        <p:tgtEl>
                                          <p:spTgt spid="638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978" grpId="0" build="p"/>
      <p:bldP spid="638985" grpId="0" build="p"/>
      <p:bldP spid="638988" grpId="0" build="p"/>
      <p:bldP spid="638991" grpId="0" build="p"/>
      <p:bldP spid="63899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7234" name="矩形 607233"/>
          <p:cNvSpPr/>
          <p:nvPr/>
        </p:nvSpPr>
        <p:spPr>
          <a:xfrm>
            <a:off x="1828800" y="1863725"/>
            <a:ext cx="5486400" cy="706755"/>
          </a:xfrm>
          <a:prstGeom prst="rect">
            <a:avLst/>
          </a:prstGeom>
          <a:noFill/>
          <a:ln w="9525">
            <a:noFill/>
          </a:ln>
          <a:effectLst>
            <a:outerShdw dist="45791" dir="2021404" algn="ctr" rotWithShape="0">
              <a:schemeClr val="bg2"/>
            </a:outerShdw>
          </a:effectLst>
        </p:spPr>
        <p:txBody>
          <a:bodyPr>
            <a:spAutoFit/>
          </a:bodyPr>
          <a:p>
            <a:pPr algn="ctr" eaLnBrk="0" hangingPunct="0"/>
            <a:r>
              <a:rPr lang="zh-CN" altLang="en-US" sz="4000" b="1" dirty="0">
                <a:solidFill>
                  <a:srgbClr val="FF0066"/>
                </a:solidFill>
                <a:latin typeface="幼圆" pitchFamily="49" charset="-122"/>
                <a:ea typeface="幼圆" pitchFamily="49" charset="-122"/>
              </a:rPr>
              <a:t>数字电路基础</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607236" name="文本框 607235">
            <a:hlinkClick r:id="rId1"/>
          </p:cNvPr>
          <p:cNvSpPr txBox="1"/>
          <p:nvPr/>
        </p:nvSpPr>
        <p:spPr>
          <a:xfrm>
            <a:off x="1971675" y="2813050"/>
            <a:ext cx="3754120" cy="583565"/>
          </a:xfrm>
          <a:prstGeom prst="rect">
            <a:avLst/>
          </a:prstGeom>
          <a:noFill/>
          <a:ln w="9525">
            <a:noFill/>
          </a:ln>
        </p:spPr>
        <p:txBody>
          <a:bodyPr wrap="none" anchor="t" anchorCtr="0">
            <a:spAutoFit/>
          </a:bodyPr>
          <a:p>
            <a:r>
              <a:rPr lang="en-US" altLang="zh-CN" sz="3200" b="1">
                <a:solidFill>
                  <a:srgbClr val="FF0000"/>
                </a:solidFill>
                <a:effectLst>
                  <a:outerShdw blurRad="38100" dist="38100" dir="2700000">
                    <a:srgbClr val="C0C0C0"/>
                  </a:outerShdw>
                </a:effectLst>
                <a:latin typeface="Times New Roman" panose="02020603050405020304" pitchFamily="18" charset="0"/>
              </a:rPr>
              <a:t>10.1</a:t>
            </a:r>
            <a:r>
              <a:rPr lang="en-US" altLang="zh-CN" sz="3200" b="1">
                <a:solidFill>
                  <a:srgbClr val="FF0000"/>
                </a:solidFill>
                <a:effectLst>
                  <a:outerShdw blurRad="38100" dist="38100" dir="2700000">
                    <a:srgbClr val="C0C0C0"/>
                  </a:outerShdw>
                </a:effectLst>
                <a:latin typeface="宋体" panose="02010600030101010101" pitchFamily="2" charset="-122"/>
              </a:rPr>
              <a:t>  </a:t>
            </a:r>
            <a:r>
              <a:rPr lang="zh-CN" altLang="en-US" sz="3200" b="1" dirty="0">
                <a:solidFill>
                  <a:srgbClr val="FF0000"/>
                </a:solidFill>
                <a:effectLst>
                  <a:outerShdw blurRad="38100" dist="38100" dir="2700000">
                    <a:srgbClr val="C0C0C0"/>
                  </a:outerShdw>
                </a:effectLst>
                <a:latin typeface="宋体" panose="02010600030101010101" pitchFamily="2" charset="-122"/>
              </a:rPr>
              <a:t>数字电路基础</a:t>
            </a:r>
            <a:endParaRPr lang="zh-CN" altLang="en-US" sz="3200" b="1" dirty="0">
              <a:solidFill>
                <a:srgbClr val="FF0000"/>
              </a:solidFill>
              <a:effectLst>
                <a:outerShdw blurRad="38100" dist="38100" dir="2700000">
                  <a:srgbClr val="C0C0C0"/>
                </a:outerShdw>
              </a:effectLst>
              <a:latin typeface="宋体" panose="02010600030101010101" pitchFamily="2" charset="-122"/>
            </a:endParaRPr>
          </a:p>
        </p:txBody>
      </p:sp>
      <p:sp>
        <p:nvSpPr>
          <p:cNvPr id="607237" name="文本框 607236">
            <a:hlinkClick r:id="rId2"/>
          </p:cNvPr>
          <p:cNvSpPr txBox="1"/>
          <p:nvPr/>
        </p:nvSpPr>
        <p:spPr>
          <a:xfrm>
            <a:off x="1971675" y="3473450"/>
            <a:ext cx="2529205" cy="583565"/>
          </a:xfrm>
          <a:prstGeom prst="rect">
            <a:avLst/>
          </a:prstGeom>
          <a:noFill/>
          <a:ln w="9525">
            <a:noFill/>
          </a:ln>
        </p:spPr>
        <p:txBody>
          <a:bodyPr wrap="none" anchor="t" anchorCtr="0">
            <a:spAutoFit/>
          </a:bodyPr>
          <a:p>
            <a:r>
              <a:rPr lang="en-US" altLang="zh-CN" sz="3200" b="1">
                <a:solidFill>
                  <a:srgbClr val="FF0000"/>
                </a:solidFill>
                <a:effectLst>
                  <a:outerShdw blurRad="38100" dist="38100" dir="2700000">
                    <a:srgbClr val="C0C0C0"/>
                  </a:outerShdw>
                </a:effectLst>
                <a:latin typeface="Times New Roman" panose="02020603050405020304" pitchFamily="18" charset="0"/>
              </a:rPr>
              <a:t>10.2</a:t>
            </a:r>
            <a:r>
              <a:rPr lang="en-US" altLang="zh-CN" sz="3200" b="1">
                <a:solidFill>
                  <a:srgbClr val="FF0000"/>
                </a:solidFill>
                <a:effectLst>
                  <a:outerShdw blurRad="38100" dist="38100" dir="2700000">
                    <a:srgbClr val="C0C0C0"/>
                  </a:outerShdw>
                </a:effectLst>
                <a:latin typeface="宋体" panose="02010600030101010101" pitchFamily="2" charset="-122"/>
              </a:rPr>
              <a:t>  </a:t>
            </a:r>
            <a:r>
              <a:rPr lang="zh-CN" altLang="en-US" sz="3200" b="1" dirty="0">
                <a:solidFill>
                  <a:srgbClr val="FF0000"/>
                </a:solidFill>
                <a:effectLst>
                  <a:outerShdw blurRad="38100" dist="38100" dir="2700000">
                    <a:srgbClr val="C0C0C0"/>
                  </a:outerShdw>
                </a:effectLst>
                <a:latin typeface="宋体" panose="02010600030101010101" pitchFamily="2" charset="-122"/>
              </a:rPr>
              <a:t>门电路</a:t>
            </a:r>
            <a:endParaRPr lang="zh-CN" altLang="en-US" sz="3200" b="1" dirty="0">
              <a:solidFill>
                <a:srgbClr val="FF0000"/>
              </a:solidFill>
              <a:effectLst>
                <a:outerShdw blurRad="38100" dist="38100" dir="2700000">
                  <a:srgbClr val="C0C0C0"/>
                </a:outerShdw>
              </a:effectLst>
              <a:latin typeface="宋体" panose="02010600030101010101" pitchFamily="2" charset="-122"/>
            </a:endParaRPr>
          </a:p>
        </p:txBody>
      </p:sp>
      <p:sp>
        <p:nvSpPr>
          <p:cNvPr id="2" name="文本框 1"/>
          <p:cNvSpPr txBox="1"/>
          <p:nvPr/>
        </p:nvSpPr>
        <p:spPr>
          <a:xfrm>
            <a:off x="2570480" y="436880"/>
            <a:ext cx="4572000" cy="706755"/>
          </a:xfrm>
          <a:prstGeom prst="rect">
            <a:avLst/>
          </a:prstGeom>
          <a:noFill/>
        </p:spPr>
        <p:txBody>
          <a:bodyPr wrap="square" rtlCol="0">
            <a:spAutoFit/>
          </a:bodyPr>
          <a:p>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第 </a:t>
            </a:r>
            <a:r>
              <a:rPr lang="en-US" altLang="zh-CN" sz="40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10 </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章</a:t>
            </a:r>
            <a:r>
              <a:rPr lang="en-US" altLang="zh-CN"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  </a:t>
            </a:r>
            <a:r>
              <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主要内容</a:t>
            </a:r>
            <a:endParaRPr lang="zh-CN" altLang="en-US" sz="40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07234"/>
                                        </p:tgtEl>
                                        <p:attrNameLst>
                                          <p:attrName>style.visibility</p:attrName>
                                        </p:attrNameLst>
                                      </p:cBhvr>
                                      <p:to>
                                        <p:strVal val="visible"/>
                                      </p:to>
                                    </p:set>
                                    <p:animEffect transition="in" filter="box(out)">
                                      <p:cBhvr>
                                        <p:cTn id="7" dur="500"/>
                                        <p:tgtEl>
                                          <p:spTgt spid="6072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7236">
                                            <p:txEl>
                                              <p:charRg st="0" end="13"/>
                                            </p:txEl>
                                          </p:spTgt>
                                        </p:tgtEl>
                                        <p:attrNameLst>
                                          <p:attrName>style.visibility</p:attrName>
                                        </p:attrNameLst>
                                      </p:cBhvr>
                                      <p:to>
                                        <p:strVal val="visible"/>
                                      </p:to>
                                    </p:set>
                                    <p:animEffect transition="in" filter="wipe(left)">
                                      <p:cBhvr>
                                        <p:cTn id="11" dur="500"/>
                                        <p:tgtEl>
                                          <p:spTgt spid="607236">
                                            <p:txEl>
                                              <p:charRg st="0" end="13"/>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07237">
                                            <p:txEl>
                                              <p:charRg st="0" end="19"/>
                                            </p:txEl>
                                          </p:spTgt>
                                        </p:tgtEl>
                                        <p:attrNameLst>
                                          <p:attrName>style.visibility</p:attrName>
                                        </p:attrNameLst>
                                      </p:cBhvr>
                                      <p:to>
                                        <p:strVal val="visible"/>
                                      </p:to>
                                    </p:set>
                                    <p:animEffect transition="in" filter="wipe(left)">
                                      <p:cBhvr>
                                        <p:cTn id="15" dur="500"/>
                                        <p:tgtEl>
                                          <p:spTgt spid="607237">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4" grpId="0" bldLvl="0" animBg="1"/>
      <p:bldP spid="607236" grpId="0" advAuto="1000" build="p"/>
      <p:bldP spid="607237" grpId="0" advAuto="100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0002" name="文本框 640001"/>
          <p:cNvSpPr txBox="1"/>
          <p:nvPr/>
        </p:nvSpPr>
        <p:spPr>
          <a:xfrm>
            <a:off x="179388" y="765175"/>
            <a:ext cx="4462462" cy="519113"/>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ea typeface="楷体_GB2312" pitchFamily="49" charset="-122"/>
              </a:rPr>
              <a:t>⑤  德</a:t>
            </a:r>
            <a:r>
              <a:rPr lang="zh-CN" altLang="zh-CN" sz="2800" b="1" dirty="0">
                <a:solidFill>
                  <a:srgbClr val="FF0066"/>
                </a:solidFill>
                <a:latin typeface="Times New Roman" panose="02020603050405020304" pitchFamily="18" charset="0"/>
                <a:ea typeface="楷体_GB2312" pitchFamily="49" charset="-122"/>
              </a:rPr>
              <a:t>摩根定</a:t>
            </a:r>
            <a:r>
              <a:rPr lang="zh-CN" altLang="en-US" sz="2800" b="1" dirty="0">
                <a:solidFill>
                  <a:srgbClr val="FF0066"/>
                </a:solidFill>
                <a:latin typeface="Times New Roman" panose="02020603050405020304" pitchFamily="18" charset="0"/>
                <a:ea typeface="楷体_GB2312" pitchFamily="49" charset="-122"/>
              </a:rPr>
              <a:t>律</a:t>
            </a:r>
            <a:r>
              <a:rPr lang="en-US" altLang="zh-CN" sz="2800" b="1">
                <a:solidFill>
                  <a:schemeClr val="accent2"/>
                </a:solidFill>
                <a:latin typeface="Times New Roman" panose="02020603050405020304" pitchFamily="18" charset="0"/>
                <a:ea typeface="楷体_GB2312" pitchFamily="49" charset="-122"/>
              </a:rPr>
              <a:t>(</a:t>
            </a:r>
            <a:r>
              <a:rPr lang="zh-CN" altLang="en-US" sz="2800" b="1" dirty="0">
                <a:solidFill>
                  <a:schemeClr val="accent2"/>
                </a:solidFill>
                <a:latin typeface="Times New Roman" panose="02020603050405020304" pitchFamily="18" charset="0"/>
                <a:ea typeface="楷体_GB2312" pitchFamily="49" charset="-122"/>
              </a:rPr>
              <a:t>反演律</a:t>
            </a:r>
            <a:r>
              <a:rPr lang="en-US" altLang="zh-CN" sz="2800" b="1">
                <a:solidFill>
                  <a:schemeClr val="accent2"/>
                </a:solidFill>
                <a:latin typeface="Times New Roman" panose="02020603050405020304" pitchFamily="18" charset="0"/>
                <a:ea typeface="楷体_GB2312" pitchFamily="49" charset="-122"/>
              </a:rPr>
              <a:t>)</a:t>
            </a:r>
            <a:endParaRPr lang="en-US" altLang="zh-CN" sz="2800" b="1">
              <a:solidFill>
                <a:schemeClr val="accent2"/>
              </a:solidFill>
              <a:latin typeface="Times New Roman" panose="02020603050405020304" pitchFamily="18" charset="0"/>
              <a:ea typeface="楷体_GB2312" pitchFamily="49" charset="-122"/>
            </a:endParaRPr>
          </a:p>
        </p:txBody>
      </p:sp>
      <p:graphicFrame>
        <p:nvGraphicFramePr>
          <p:cNvPr id="640003" name="对象 640002"/>
          <p:cNvGraphicFramePr/>
          <p:nvPr/>
        </p:nvGraphicFramePr>
        <p:xfrm>
          <a:off x="4422775" y="784225"/>
          <a:ext cx="2093913" cy="474663"/>
        </p:xfrm>
        <a:graphic>
          <a:graphicData uri="http://schemas.openxmlformats.org/presentationml/2006/ole">
            <mc:AlternateContent xmlns:mc="http://schemas.openxmlformats.org/markup-compatibility/2006">
              <mc:Choice xmlns:v="urn:schemas-microsoft-com:vml" Requires="v">
                <p:oleObj spid="_x0000_s4764" name="" r:id="rId1" imgW="951230" imgH="215900" progId="Equation.3">
                  <p:embed/>
                </p:oleObj>
              </mc:Choice>
              <mc:Fallback>
                <p:oleObj name="" r:id="rId1" imgW="951230" imgH="215900" progId="Equation.3">
                  <p:embed/>
                  <p:pic>
                    <p:nvPicPr>
                      <p:cNvPr id="0" name="图片 4763"/>
                      <p:cNvPicPr/>
                      <p:nvPr/>
                    </p:nvPicPr>
                    <p:blipFill>
                      <a:blip r:embed="rId2"/>
                      <a:stretch>
                        <a:fillRect/>
                      </a:stretch>
                    </p:blipFill>
                    <p:spPr>
                      <a:xfrm>
                        <a:off x="4422775" y="784225"/>
                        <a:ext cx="2093913" cy="474663"/>
                      </a:xfrm>
                      <a:prstGeom prst="rect">
                        <a:avLst/>
                      </a:prstGeom>
                      <a:noFill/>
                      <a:ln w="38100">
                        <a:noFill/>
                        <a:miter/>
                      </a:ln>
                    </p:spPr>
                  </p:pic>
                </p:oleObj>
              </mc:Fallback>
            </mc:AlternateContent>
          </a:graphicData>
        </a:graphic>
      </p:graphicFrame>
      <p:graphicFrame>
        <p:nvGraphicFramePr>
          <p:cNvPr id="640004" name="对象 640003"/>
          <p:cNvGraphicFramePr/>
          <p:nvPr/>
        </p:nvGraphicFramePr>
        <p:xfrm>
          <a:off x="6648450" y="765175"/>
          <a:ext cx="2093913" cy="474663"/>
        </p:xfrm>
        <a:graphic>
          <a:graphicData uri="http://schemas.openxmlformats.org/presentationml/2006/ole">
            <mc:AlternateContent xmlns:mc="http://schemas.openxmlformats.org/markup-compatibility/2006">
              <mc:Choice xmlns:v="urn:schemas-microsoft-com:vml" Requires="v">
                <p:oleObj spid="_x0000_s4760" name="" r:id="rId3" imgW="951230" imgH="215900" progId="Equation.3">
                  <p:embed/>
                </p:oleObj>
              </mc:Choice>
              <mc:Fallback>
                <p:oleObj name="" r:id="rId3" imgW="951230" imgH="215900" progId="Equation.3">
                  <p:embed/>
                  <p:pic>
                    <p:nvPicPr>
                      <p:cNvPr id="0" name="图片 4759"/>
                      <p:cNvPicPr/>
                      <p:nvPr/>
                    </p:nvPicPr>
                    <p:blipFill>
                      <a:blip r:embed="rId4"/>
                      <a:stretch>
                        <a:fillRect/>
                      </a:stretch>
                    </p:blipFill>
                    <p:spPr>
                      <a:xfrm>
                        <a:off x="6648450" y="765175"/>
                        <a:ext cx="2093913" cy="474663"/>
                      </a:xfrm>
                      <a:prstGeom prst="rect">
                        <a:avLst/>
                      </a:prstGeom>
                      <a:noFill/>
                      <a:ln w="38100">
                        <a:noFill/>
                        <a:miter/>
                      </a:ln>
                    </p:spPr>
                  </p:pic>
                </p:oleObj>
              </mc:Fallback>
            </mc:AlternateContent>
          </a:graphicData>
        </a:graphic>
      </p:graphicFrame>
      <p:sp>
        <p:nvSpPr>
          <p:cNvPr id="640005" name="文本框 640004"/>
          <p:cNvSpPr txBox="1"/>
          <p:nvPr/>
        </p:nvSpPr>
        <p:spPr>
          <a:xfrm>
            <a:off x="179388" y="1484313"/>
            <a:ext cx="6356350" cy="579437"/>
          </a:xfrm>
          <a:prstGeom prst="rect">
            <a:avLst/>
          </a:prstGeom>
          <a:noFill/>
          <a:ln w="9525">
            <a:noFill/>
          </a:ln>
        </p:spPr>
        <p:txBody>
          <a:bodyPr>
            <a:spAutoFit/>
          </a:bodyPr>
          <a:p>
            <a:pPr>
              <a:spcBef>
                <a:spcPct val="50000"/>
              </a:spcBef>
            </a:pPr>
            <a:r>
              <a:rPr lang="zh-CN" altLang="en-US" sz="3200" b="1" dirty="0">
                <a:solidFill>
                  <a:schemeClr val="accent2"/>
                </a:solidFill>
                <a:effectLst>
                  <a:outerShdw blurRad="38100" dist="38100" dir="2700000">
                    <a:srgbClr val="C0C0C0"/>
                  </a:outerShdw>
                </a:effectLst>
                <a:latin typeface="Times New Roman" panose="02020603050405020304" pitchFamily="18" charset="0"/>
              </a:rPr>
              <a:t>（</a:t>
            </a:r>
            <a:r>
              <a:rPr lang="en-US" altLang="zh-CN" sz="3200" b="1">
                <a:solidFill>
                  <a:schemeClr val="accent2"/>
                </a:solidFill>
                <a:effectLst>
                  <a:outerShdw blurRad="38100" dist="38100" dir="2700000">
                    <a:srgbClr val="C0C0C0"/>
                  </a:outerShdw>
                </a:effectLst>
                <a:latin typeface="Times New Roman" panose="02020603050405020304" pitchFamily="18" charset="0"/>
              </a:rPr>
              <a:t>2</a:t>
            </a:r>
            <a:r>
              <a:rPr lang="zh-CN" altLang="en-US" sz="3200" b="1" dirty="0">
                <a:solidFill>
                  <a:schemeClr val="accent2"/>
                </a:solidFill>
                <a:effectLst>
                  <a:outerShdw blurRad="38100" dist="38100" dir="2700000">
                    <a:srgbClr val="C0C0C0"/>
                  </a:outerShdw>
                </a:effectLst>
                <a:latin typeface="Times New Roman" panose="02020603050405020304" pitchFamily="18" charset="0"/>
              </a:rPr>
              <a:t>）逻辑代数的三项基本规则 </a:t>
            </a:r>
            <a:endParaRPr lang="zh-CN" altLang="en-US" sz="3200" b="1" dirty="0">
              <a:solidFill>
                <a:schemeClr val="accent2"/>
              </a:solidFill>
              <a:effectLst>
                <a:outerShdw blurRad="38100" dist="38100" dir="2700000">
                  <a:srgbClr val="C0C0C0"/>
                </a:outerShdw>
              </a:effectLst>
              <a:latin typeface="Times New Roman" panose="02020603050405020304" pitchFamily="18" charset="0"/>
            </a:endParaRPr>
          </a:p>
        </p:txBody>
      </p:sp>
      <p:sp>
        <p:nvSpPr>
          <p:cNvPr id="640006" name="文本框 640005"/>
          <p:cNvSpPr txBox="1"/>
          <p:nvPr/>
        </p:nvSpPr>
        <p:spPr>
          <a:xfrm>
            <a:off x="360363" y="2141538"/>
            <a:ext cx="3325812" cy="519112"/>
          </a:xfrm>
          <a:prstGeom prst="rect">
            <a:avLst/>
          </a:prstGeom>
          <a:noFill/>
          <a:ln w="9525">
            <a:noFill/>
          </a:ln>
        </p:spPr>
        <p:txBody>
          <a:bodyPr>
            <a:spAutoFit/>
          </a:bodyPr>
          <a:p>
            <a:pPr fontAlgn="t">
              <a:spcBef>
                <a:spcPct val="50000"/>
              </a:spcBef>
            </a:pPr>
            <a:r>
              <a:rPr lang="zh-CN" altLang="en-US" sz="2800" b="1" dirty="0">
                <a:solidFill>
                  <a:srgbClr val="FF0066"/>
                </a:solidFill>
                <a:effectLst>
                  <a:outerShdw blurRad="38100" dist="38100" dir="2700000">
                    <a:srgbClr val="C0C0C0"/>
                  </a:outerShdw>
                </a:effectLst>
                <a:latin typeface="Times New Roman" panose="02020603050405020304" pitchFamily="18" charset="0"/>
              </a:rPr>
              <a:t>①  代入规则</a:t>
            </a:r>
            <a:r>
              <a:rPr lang="zh-CN" altLang="en-US" sz="2800" b="1" dirty="0">
                <a:solidFill>
                  <a:srgbClr val="0033CC"/>
                </a:solidFill>
                <a:latin typeface="宋体" panose="02010600030101010101" pitchFamily="2" charset="-122"/>
              </a:rPr>
              <a:t> </a:t>
            </a:r>
            <a:endParaRPr lang="zh-CN" altLang="en-US" sz="2800" b="1">
              <a:solidFill>
                <a:srgbClr val="0033CC"/>
              </a:solidFill>
              <a:latin typeface="宋体" panose="02010600030101010101" pitchFamily="2" charset="-122"/>
            </a:endParaRPr>
          </a:p>
        </p:txBody>
      </p:sp>
      <p:sp>
        <p:nvSpPr>
          <p:cNvPr id="640007" name="文本框 640006"/>
          <p:cNvSpPr txBox="1"/>
          <p:nvPr/>
        </p:nvSpPr>
        <p:spPr>
          <a:xfrm>
            <a:off x="496888" y="4354513"/>
            <a:ext cx="8035925" cy="1630362"/>
          </a:xfrm>
          <a:prstGeom prst="rect">
            <a:avLst/>
          </a:prstGeom>
          <a:noFill/>
          <a:ln w="9525">
            <a:noFill/>
          </a:ln>
        </p:spPr>
        <p:txBody>
          <a:bodyPr lIns="0" rIns="0">
            <a:spAutoFit/>
          </a:bodyPr>
          <a:p>
            <a:pPr>
              <a:lnSpc>
                <a:spcPct val="120000"/>
              </a:lnSpc>
              <a:spcBef>
                <a:spcPct val="50000"/>
              </a:spcBef>
            </a:pPr>
            <a:r>
              <a:rPr lang="zh-CN" altLang="en-US" sz="2800" dirty="0">
                <a:latin typeface="Times New Roman" panose="02020603050405020304" pitchFamily="18" charset="0"/>
              </a:rPr>
              <a:t>　　例如，已知等式    　　　　　　，用函数</a:t>
            </a:r>
            <a:r>
              <a:rPr lang="en-US" altLang="zh-CN" sz="2800">
                <a:latin typeface="Times New Roman" panose="02020603050405020304" pitchFamily="18" charset="0"/>
              </a:rPr>
              <a:t>Y</a:t>
            </a:r>
            <a:r>
              <a:rPr lang="en-US" altLang="zh-CN" sz="2800" i="1">
                <a:latin typeface="Times New Roman" panose="02020603050405020304" pitchFamily="18" charset="0"/>
              </a:rPr>
              <a:t>=</a:t>
            </a:r>
            <a:r>
              <a:rPr lang="en-US" altLang="zh-CN" sz="2800">
                <a:latin typeface="Times New Roman" panose="02020603050405020304" pitchFamily="18" charset="0"/>
              </a:rPr>
              <a:t>AC</a:t>
            </a:r>
            <a:r>
              <a:rPr lang="zh-CN" altLang="en-US" sz="2800" dirty="0">
                <a:latin typeface="Times New Roman" panose="02020603050405020304" pitchFamily="18" charset="0"/>
              </a:rPr>
              <a:t>代替等式中的</a:t>
            </a:r>
            <a:r>
              <a:rPr lang="en-US" altLang="zh-CN" sz="2800">
                <a:latin typeface="Times New Roman" panose="02020603050405020304" pitchFamily="18" charset="0"/>
              </a:rPr>
              <a:t>A</a:t>
            </a:r>
            <a:r>
              <a:rPr lang="zh-CN" altLang="en-US" sz="2800">
                <a:latin typeface="Times New Roman" panose="02020603050405020304" pitchFamily="18" charset="0"/>
              </a:rPr>
              <a:t>，</a:t>
            </a:r>
            <a:r>
              <a:rPr lang="zh-CN" altLang="en-US" sz="2800" dirty="0">
                <a:latin typeface="Times New Roman" panose="02020603050405020304" pitchFamily="18" charset="0"/>
              </a:rPr>
              <a:t>根据代入规则，等式仍然成立，即有：</a:t>
            </a:r>
            <a:endParaRPr lang="zh-CN" altLang="en-US" sz="2800">
              <a:latin typeface="Times New Roman" panose="02020603050405020304" pitchFamily="18" charset="0"/>
            </a:endParaRPr>
          </a:p>
        </p:txBody>
      </p:sp>
      <p:sp>
        <p:nvSpPr>
          <p:cNvPr id="640008" name="文本框 640007"/>
          <p:cNvSpPr txBox="1"/>
          <p:nvPr/>
        </p:nvSpPr>
        <p:spPr>
          <a:xfrm>
            <a:off x="500063" y="2708275"/>
            <a:ext cx="8032750" cy="1373188"/>
          </a:xfrm>
          <a:prstGeom prst="rect">
            <a:avLst/>
          </a:prstGeom>
          <a:noFill/>
          <a:ln w="9525">
            <a:noFill/>
          </a:ln>
        </p:spPr>
        <p:txBody>
          <a:bodyPr lIns="0" rIns="0">
            <a:spAutoFit/>
          </a:bodyPr>
          <a:p>
            <a:pPr algn="just"/>
            <a:r>
              <a:rPr lang="zh-CN" altLang="en-US" sz="2800" dirty="0">
                <a:latin typeface="Times New Roman" panose="02020603050405020304" pitchFamily="18" charset="0"/>
              </a:rPr>
              <a:t>        任何一个含有变量</a:t>
            </a:r>
            <a:r>
              <a:rPr lang="en-US" altLang="zh-CN" sz="2800">
                <a:latin typeface="Times New Roman" panose="02020603050405020304" pitchFamily="18" charset="0"/>
              </a:rPr>
              <a:t>A</a:t>
            </a:r>
            <a:r>
              <a:rPr lang="zh-CN" altLang="en-US" sz="2800" dirty="0">
                <a:latin typeface="Times New Roman" panose="02020603050405020304" pitchFamily="18" charset="0"/>
              </a:rPr>
              <a:t>的等式，如果将所有出现</a:t>
            </a:r>
            <a:r>
              <a:rPr lang="en-US" altLang="zh-CN" sz="2800">
                <a:latin typeface="Times New Roman" panose="02020603050405020304" pitchFamily="18" charset="0"/>
              </a:rPr>
              <a:t>A</a:t>
            </a:r>
            <a:r>
              <a:rPr lang="zh-CN" altLang="en-US" sz="2800" dirty="0">
                <a:latin typeface="Times New Roman" panose="02020603050405020304" pitchFamily="18" charset="0"/>
              </a:rPr>
              <a:t>的位置都用同一个逻辑函数代替，则等式仍然成立。这个规则称为代入规则。</a:t>
            </a:r>
            <a:endParaRPr lang="zh-CN" altLang="en-US" sz="2800" dirty="0">
              <a:latin typeface="Times New Roman" panose="02020603050405020304" pitchFamily="18" charset="0"/>
            </a:endParaRPr>
          </a:p>
        </p:txBody>
      </p:sp>
      <p:graphicFrame>
        <p:nvGraphicFramePr>
          <p:cNvPr id="640009" name="对象 640008"/>
          <p:cNvGraphicFramePr/>
          <p:nvPr/>
        </p:nvGraphicFramePr>
        <p:xfrm>
          <a:off x="3924300" y="4354513"/>
          <a:ext cx="1981200" cy="508000"/>
        </p:xfrm>
        <a:graphic>
          <a:graphicData uri="http://schemas.openxmlformats.org/presentationml/2006/ole">
            <mc:AlternateContent xmlns:mc="http://schemas.openxmlformats.org/markup-compatibility/2006">
              <mc:Choice xmlns:v="urn:schemas-microsoft-com:vml" Requires="v">
                <p:oleObj spid="_x0000_s4765" name="" r:id="rId5" imgW="786765" imgH="203200" progId="Equation.3">
                  <p:embed/>
                </p:oleObj>
              </mc:Choice>
              <mc:Fallback>
                <p:oleObj name="" r:id="rId5" imgW="786765" imgH="203200" progId="Equation.3">
                  <p:embed/>
                  <p:pic>
                    <p:nvPicPr>
                      <p:cNvPr id="0" name="图片 4764"/>
                      <p:cNvPicPr/>
                      <p:nvPr/>
                    </p:nvPicPr>
                    <p:blipFill>
                      <a:blip r:embed="rId6"/>
                      <a:stretch>
                        <a:fillRect/>
                      </a:stretch>
                    </p:blipFill>
                    <p:spPr>
                      <a:xfrm>
                        <a:off x="3924300" y="4354513"/>
                        <a:ext cx="1981200" cy="508000"/>
                      </a:xfrm>
                      <a:prstGeom prst="rect">
                        <a:avLst/>
                      </a:prstGeom>
                      <a:solidFill>
                        <a:schemeClr val="accent1"/>
                      </a:solidFill>
                      <a:ln w="38100">
                        <a:noFill/>
                        <a:miter/>
                      </a:ln>
                    </p:spPr>
                  </p:pic>
                </p:oleObj>
              </mc:Fallback>
            </mc:AlternateContent>
          </a:graphicData>
        </a:graphic>
      </p:graphicFrame>
      <p:graphicFrame>
        <p:nvGraphicFramePr>
          <p:cNvPr id="640010" name="对象 640009"/>
          <p:cNvGraphicFramePr/>
          <p:nvPr/>
        </p:nvGraphicFramePr>
        <p:xfrm>
          <a:off x="2268538" y="5516563"/>
          <a:ext cx="5029200" cy="630237"/>
        </p:xfrm>
        <a:graphic>
          <a:graphicData uri="http://schemas.openxmlformats.org/presentationml/2006/ole">
            <mc:AlternateContent xmlns:mc="http://schemas.openxmlformats.org/markup-compatibility/2006">
              <mc:Choice xmlns:v="urn:schemas-microsoft-com:vml" Requires="v">
                <p:oleObj spid="_x0000_s4766" name="" r:id="rId7" imgW="1917065" imgH="241300" progId="Equation.3">
                  <p:embed/>
                </p:oleObj>
              </mc:Choice>
              <mc:Fallback>
                <p:oleObj name="" r:id="rId7" imgW="1917065" imgH="241300" progId="Equation.3">
                  <p:embed/>
                  <p:pic>
                    <p:nvPicPr>
                      <p:cNvPr id="0" name="图片 4765"/>
                      <p:cNvPicPr/>
                      <p:nvPr/>
                    </p:nvPicPr>
                    <p:blipFill>
                      <a:blip r:embed="rId8"/>
                      <a:stretch>
                        <a:fillRect/>
                      </a:stretch>
                    </p:blipFill>
                    <p:spPr>
                      <a:xfrm>
                        <a:off x="2268538" y="5516563"/>
                        <a:ext cx="5029200" cy="630237"/>
                      </a:xfrm>
                      <a:prstGeom prst="rect">
                        <a:avLst/>
                      </a:prstGeom>
                      <a:solidFill>
                        <a:schemeClr val="accent1"/>
                      </a:solidFill>
                      <a:ln w="38100">
                        <a:noFill/>
                        <a:miter/>
                      </a:ln>
                    </p:spPr>
                  </p:pic>
                </p:oleObj>
              </mc:Fallback>
            </mc:AlternateContent>
          </a:graphicData>
        </a:graphic>
      </p:graphicFrame>
      <p:sp>
        <p:nvSpPr>
          <p:cNvPr id="640011" name="直接连接符 640010"/>
          <p:cNvSpPr/>
          <p:nvPr/>
        </p:nvSpPr>
        <p:spPr>
          <a:xfrm>
            <a:off x="3114675" y="4081463"/>
            <a:ext cx="1800225" cy="0"/>
          </a:xfrm>
          <a:prstGeom prst="line">
            <a:avLst/>
          </a:prstGeom>
          <a:ln w="38100" cap="flat" cmpd="sng">
            <a:solidFill>
              <a:srgbClr val="FF3300"/>
            </a:solidFill>
            <a:prstDash val="solid"/>
            <a:headEnd type="none" w="sm" len="sm"/>
            <a:tailEnd type="none" w="sm" len="sm"/>
          </a:ln>
        </p:spPr>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640002">
                                            <p:txEl>
                                              <p:charRg st="0" end="14"/>
                                            </p:txEl>
                                          </p:spTgt>
                                        </p:tgtEl>
                                        <p:attrNameLst>
                                          <p:attrName>style.visibility</p:attrName>
                                        </p:attrNameLst>
                                      </p:cBhvr>
                                      <p:to>
                                        <p:strVal val="visible"/>
                                      </p:to>
                                    </p:set>
                                    <p:animEffect transition="in" filter="wipe(up)">
                                      <p:cBhvr>
                                        <p:cTn id="7" dur="75"/>
                                        <p:tgtEl>
                                          <p:spTgt spid="640002">
                                            <p:txEl>
                                              <p:charRg st="0" end="1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0"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40003"/>
                                        </p:tgtEl>
                                        <p:attrNameLst>
                                          <p:attrName>style.visibility</p:attrName>
                                        </p:attrNameLst>
                                      </p:cBhvr>
                                      <p:to>
                                        <p:strVal val="visible"/>
                                      </p:to>
                                    </p:set>
                                    <p:animEffect transition="in" filter="wipe(left)">
                                      <p:cBhvr>
                                        <p:cTn id="12" dur="500"/>
                                        <p:tgtEl>
                                          <p:spTgt spid="6400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40004"/>
                                        </p:tgtEl>
                                        <p:attrNameLst>
                                          <p:attrName>style.visibility</p:attrName>
                                        </p:attrNameLst>
                                      </p:cBhvr>
                                      <p:to>
                                        <p:strVal val="visible"/>
                                      </p:to>
                                    </p:set>
                                    <p:animEffect transition="in" filter="wipe(left)">
                                      <p:cBhvr>
                                        <p:cTn id="17" dur="500"/>
                                        <p:tgtEl>
                                          <p:spTgt spid="64000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40006"/>
                                        </p:tgtEl>
                                        <p:attrNameLst>
                                          <p:attrName>style.visibility</p:attrName>
                                        </p:attrNameLst>
                                      </p:cBhvr>
                                      <p:to>
                                        <p:strVal val="visible"/>
                                      </p:to>
                                    </p:set>
                                    <p:animEffect transition="in" filter="dissolve">
                                      <p:cBhvr>
                                        <p:cTn id="22" dur="500"/>
                                        <p:tgtEl>
                                          <p:spTgt spid="6400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40008">
                                            <p:txEl>
                                              <p:charRg st="0" end="64"/>
                                            </p:txEl>
                                          </p:spTgt>
                                        </p:tgtEl>
                                        <p:attrNameLst>
                                          <p:attrName>style.visibility</p:attrName>
                                        </p:attrNameLst>
                                      </p:cBhvr>
                                      <p:to>
                                        <p:strVal val="visible"/>
                                      </p:to>
                                    </p:set>
                                    <p:animEffect transition="in" filter="wipe(left)">
                                      <p:cBhvr>
                                        <p:cTn id="27" dur="500"/>
                                        <p:tgtEl>
                                          <p:spTgt spid="640008">
                                            <p:txEl>
                                              <p:charRg st="0" end="64"/>
                                            </p:txEl>
                                          </p:spTgt>
                                        </p:tgtEl>
                                      </p:cBhvr>
                                    </p:animEffect>
                                  </p:childTnLst>
                                </p:cTn>
                              </p:par>
                            </p:childTnLst>
                          </p:cTn>
                        </p:par>
                        <p:par>
                          <p:cTn id="28" fill="hold">
                            <p:stCondLst>
                              <p:cond delay="500"/>
                            </p:stCondLst>
                            <p:childTnLst>
                              <p:par>
                                <p:cTn id="29" presetID="16" presetClass="entr" presetSubtype="37" fill="hold" nodeType="afterEffect">
                                  <p:stCondLst>
                                    <p:cond delay="0"/>
                                  </p:stCondLst>
                                  <p:childTnLst>
                                    <p:set>
                                      <p:cBhvr>
                                        <p:cTn id="30" dur="1" fill="hold">
                                          <p:stCondLst>
                                            <p:cond delay="0"/>
                                          </p:stCondLst>
                                        </p:cTn>
                                        <p:tgtEl>
                                          <p:spTgt spid="640011"/>
                                        </p:tgtEl>
                                        <p:attrNameLst>
                                          <p:attrName>style.visibility</p:attrName>
                                        </p:attrNameLst>
                                      </p:cBhvr>
                                      <p:to>
                                        <p:strVal val="visible"/>
                                      </p:to>
                                    </p:set>
                                    <p:animEffect transition="in" filter="barn(outVertical)">
                                      <p:cBhvr>
                                        <p:cTn id="31" dur="500"/>
                                        <p:tgtEl>
                                          <p:spTgt spid="6400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640007">
                                            <p:txEl>
                                              <p:charRg st="0" end="53"/>
                                            </p:txEl>
                                          </p:spTgt>
                                        </p:tgtEl>
                                        <p:attrNameLst>
                                          <p:attrName>style.visibility</p:attrName>
                                        </p:attrNameLst>
                                      </p:cBhvr>
                                      <p:to>
                                        <p:strVal val="visible"/>
                                      </p:to>
                                    </p:set>
                                    <p:animEffect transition="in" filter="wipe(left)">
                                      <p:cBhvr>
                                        <p:cTn id="35" dur="500"/>
                                        <p:tgtEl>
                                          <p:spTgt spid="640007">
                                            <p:txEl>
                                              <p:charRg st="0" end="53"/>
                                            </p:txEl>
                                          </p:spTgt>
                                        </p:tgtEl>
                                      </p:cBhvr>
                                    </p:animEffect>
                                  </p:childTnLst>
                                </p:cTn>
                              </p:par>
                            </p:childTnLst>
                          </p:cTn>
                        </p:par>
                        <p:par>
                          <p:cTn id="36" fill="hold">
                            <p:stCondLst>
                              <p:cond delay="1500"/>
                            </p:stCondLst>
                            <p:childTnLst>
                              <p:par>
                                <p:cTn id="37" presetID="1" presetClass="entr" presetSubtype="0" fill="hold" nodeType="afterEffect">
                                  <p:stCondLst>
                                    <p:cond delay="0"/>
                                  </p:stCondLst>
                                  <p:childTnLst>
                                    <p:set>
                                      <p:cBhvr>
                                        <p:cTn id="38" dur="1" fill="hold">
                                          <p:stCondLst>
                                            <p:cond delay="499"/>
                                          </p:stCondLst>
                                        </p:cTn>
                                        <p:tgtEl>
                                          <p:spTgt spid="640009"/>
                                        </p:tgtEl>
                                        <p:attrNameLst>
                                          <p:attrName>style.visibility</p:attrName>
                                        </p:attrNameLst>
                                      </p:cBhvr>
                                      <p:to>
                                        <p:strVal val="visible"/>
                                      </p:to>
                                    </p:set>
                                  </p:childTnLst>
                                </p:cTn>
                              </p:par>
                            </p:childTnLst>
                          </p:cTn>
                        </p:par>
                        <p:par>
                          <p:cTn id="39" fill="hold">
                            <p:stCondLst>
                              <p:cond delay="2000"/>
                            </p:stCondLst>
                            <p:childTnLst>
                              <p:par>
                                <p:cTn id="40" presetID="16" presetClass="entr" presetSubtype="37" fill="hold" nodeType="afterEffect">
                                  <p:stCondLst>
                                    <p:cond delay="0"/>
                                  </p:stCondLst>
                                  <p:childTnLst>
                                    <p:set>
                                      <p:cBhvr>
                                        <p:cTn id="41" dur="1" fill="hold">
                                          <p:stCondLst>
                                            <p:cond delay="0"/>
                                          </p:stCondLst>
                                        </p:cTn>
                                        <p:tgtEl>
                                          <p:spTgt spid="640010"/>
                                        </p:tgtEl>
                                        <p:attrNameLst>
                                          <p:attrName>style.visibility</p:attrName>
                                        </p:attrNameLst>
                                      </p:cBhvr>
                                      <p:to>
                                        <p:strVal val="visible"/>
                                      </p:to>
                                    </p:set>
                                    <p:animEffect transition="in" filter="barn(outVertical)">
                                      <p:cBhvr>
                                        <p:cTn id="42" dur="500"/>
                                        <p:tgtEl>
                                          <p:spTgt spid="640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2" grpId="0" build="p"/>
      <p:bldP spid="640006" grpId="0"/>
      <p:bldP spid="640007" grpId="0" advAuto="1000" build="p"/>
      <p:bldP spid="640008"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1026" name="文本框 641025"/>
          <p:cNvSpPr txBox="1"/>
          <p:nvPr/>
        </p:nvSpPr>
        <p:spPr>
          <a:xfrm>
            <a:off x="376238" y="614680"/>
            <a:ext cx="8228012" cy="2654300"/>
          </a:xfrm>
          <a:prstGeom prst="rect">
            <a:avLst/>
          </a:prstGeom>
          <a:noFill/>
          <a:ln w="9525">
            <a:noFill/>
          </a:ln>
        </p:spPr>
        <p:txBody>
          <a:bodyPr lIns="0" rIns="0">
            <a:spAutoFit/>
          </a:bodyPr>
          <a:p>
            <a:pPr algn="just"/>
            <a:r>
              <a:rPr lang="zh-CN" altLang="en-US" sz="2800" dirty="0">
                <a:latin typeface="Times New Roman" panose="02020603050405020304" pitchFamily="18" charset="0"/>
              </a:rPr>
              <a:t> </a:t>
            </a:r>
            <a:r>
              <a:rPr lang="zh-CN" altLang="en-US" sz="2800" b="1" dirty="0">
                <a:solidFill>
                  <a:srgbClr val="FF0000"/>
                </a:solidFill>
                <a:effectLst>
                  <a:outerShdw blurRad="38100" dist="38100" dir="2700000">
                    <a:srgbClr val="C0C0C0"/>
                  </a:outerShdw>
                </a:effectLst>
                <a:latin typeface="Times New Roman" panose="02020603050405020304" pitchFamily="18" charset="0"/>
              </a:rPr>
              <a:t>② 反演规则</a:t>
            </a:r>
            <a:r>
              <a:rPr lang="zh-CN" altLang="en-US" sz="2800" dirty="0">
                <a:latin typeface="Times New Roman" panose="02020603050405020304" pitchFamily="18" charset="0"/>
              </a:rPr>
              <a:t>：对于任何一个逻辑表达式</a:t>
            </a:r>
            <a:r>
              <a:rPr lang="en-US" altLang="zh-CN" sz="2800">
                <a:latin typeface="Times New Roman" panose="02020603050405020304" pitchFamily="18" charset="0"/>
              </a:rPr>
              <a:t>Y</a:t>
            </a:r>
            <a:r>
              <a:rPr lang="zh-CN" altLang="en-US" sz="2800">
                <a:latin typeface="Times New Roman" panose="02020603050405020304" pitchFamily="18" charset="0"/>
              </a:rPr>
              <a:t>，</a:t>
            </a:r>
            <a:r>
              <a:rPr lang="zh-CN" altLang="en-US" sz="2800" dirty="0">
                <a:latin typeface="Times New Roman" panose="02020603050405020304" pitchFamily="18" charset="0"/>
              </a:rPr>
              <a:t>如果将表达式中的所有“</a:t>
            </a:r>
            <a:r>
              <a:rPr lang="en-US" altLang="zh-CN" sz="2800">
                <a:latin typeface="Times New Roman" panose="02020603050405020304" pitchFamily="18" charset="0"/>
              </a:rPr>
              <a:t>·”</a:t>
            </a:r>
            <a:r>
              <a:rPr lang="zh-CN" altLang="en-US" sz="2800" dirty="0">
                <a:latin typeface="Times New Roman" panose="02020603050405020304" pitchFamily="18" charset="0"/>
              </a:rPr>
              <a:t>换成“＋”，“＋”换成“</a:t>
            </a:r>
            <a:r>
              <a:rPr lang="en-US" altLang="zh-CN" sz="2800">
                <a:latin typeface="Times New Roman" panose="02020603050405020304" pitchFamily="18" charset="0"/>
              </a:rPr>
              <a:t>·”</a:t>
            </a:r>
            <a:r>
              <a:rPr lang="zh-CN" altLang="en-US" sz="2800" dirty="0">
                <a:latin typeface="Times New Roman" panose="02020603050405020304" pitchFamily="18" charset="0"/>
              </a:rPr>
              <a:t>，“</a:t>
            </a:r>
            <a:r>
              <a:rPr lang="en-US" altLang="zh-CN" sz="2800">
                <a:latin typeface="Times New Roman" panose="02020603050405020304" pitchFamily="18" charset="0"/>
              </a:rPr>
              <a:t>0”</a:t>
            </a:r>
            <a:r>
              <a:rPr lang="zh-CN" altLang="en-US" sz="2800" dirty="0">
                <a:latin typeface="Times New Roman" panose="02020603050405020304" pitchFamily="18" charset="0"/>
              </a:rPr>
              <a:t>换成“</a:t>
            </a:r>
            <a:r>
              <a:rPr lang="en-US" altLang="zh-CN" sz="2800">
                <a:latin typeface="Times New Roman" panose="02020603050405020304" pitchFamily="18" charset="0"/>
              </a:rPr>
              <a:t>1”</a:t>
            </a:r>
            <a:r>
              <a:rPr lang="zh-CN" altLang="en-US" sz="2800" dirty="0">
                <a:latin typeface="Times New Roman" panose="02020603050405020304" pitchFamily="18" charset="0"/>
              </a:rPr>
              <a:t>，“</a:t>
            </a:r>
            <a:r>
              <a:rPr lang="en-US" altLang="zh-CN" sz="2800">
                <a:latin typeface="Times New Roman" panose="02020603050405020304" pitchFamily="18" charset="0"/>
              </a:rPr>
              <a:t>1”</a:t>
            </a:r>
            <a:r>
              <a:rPr lang="zh-CN" altLang="en-US" sz="2800" dirty="0">
                <a:latin typeface="Times New Roman" panose="02020603050405020304" pitchFamily="18" charset="0"/>
              </a:rPr>
              <a:t>换成“</a:t>
            </a:r>
            <a:r>
              <a:rPr lang="en-US" altLang="zh-CN" sz="2800">
                <a:latin typeface="Times New Roman" panose="02020603050405020304" pitchFamily="18" charset="0"/>
              </a:rPr>
              <a:t>0”</a:t>
            </a:r>
            <a:r>
              <a:rPr lang="zh-CN" altLang="en-US" sz="2800" dirty="0">
                <a:latin typeface="Times New Roman" panose="02020603050405020304" pitchFamily="18" charset="0"/>
              </a:rPr>
              <a:t>，</a:t>
            </a:r>
            <a:r>
              <a:rPr lang="zh-CN" altLang="en-US" sz="2800" dirty="0">
                <a:solidFill>
                  <a:srgbClr val="CC3300"/>
                </a:solidFill>
                <a:effectLst>
                  <a:outerShdw blurRad="38100" dist="38100" dir="2700000">
                    <a:srgbClr val="C0C0C0"/>
                  </a:outerShdw>
                </a:effectLst>
                <a:latin typeface="Times New Roman" panose="02020603050405020304" pitchFamily="18" charset="0"/>
              </a:rPr>
              <a:t>原变量换成反变量，反变量换成原变量</a:t>
            </a:r>
            <a:r>
              <a:rPr lang="zh-CN" altLang="en-US" sz="2800" dirty="0">
                <a:latin typeface="Times New Roman" panose="02020603050405020304" pitchFamily="18" charset="0"/>
              </a:rPr>
              <a:t>，那么所得到的表达式就是函数</a:t>
            </a:r>
            <a:r>
              <a:rPr lang="en-US" altLang="zh-CN" sz="2800">
                <a:latin typeface="Times New Roman" panose="02020603050405020304" pitchFamily="18" charset="0"/>
              </a:rPr>
              <a:t>Y</a:t>
            </a:r>
            <a:r>
              <a:rPr lang="zh-CN" altLang="en-US" sz="2800" dirty="0">
                <a:latin typeface="Times New Roman" panose="02020603050405020304" pitchFamily="18" charset="0"/>
              </a:rPr>
              <a:t>的反函数</a:t>
            </a:r>
            <a:r>
              <a:rPr lang="en-US" altLang="zh-CN" sz="2800">
                <a:latin typeface="Times New Roman" panose="02020603050405020304" pitchFamily="18" charset="0"/>
              </a:rPr>
              <a:t>Y</a:t>
            </a:r>
            <a:r>
              <a:rPr lang="zh-CN" altLang="en-US" sz="2800">
                <a:latin typeface="Times New Roman" panose="02020603050405020304" pitchFamily="18" charset="0"/>
              </a:rPr>
              <a:t>（</a:t>
            </a:r>
            <a:r>
              <a:rPr lang="zh-CN" altLang="en-US" sz="2800" dirty="0">
                <a:latin typeface="Times New Roman" panose="02020603050405020304" pitchFamily="18" charset="0"/>
              </a:rPr>
              <a:t>或称补函数）。这个规则称为反演规则。例如：</a:t>
            </a:r>
            <a:endParaRPr lang="zh-CN" altLang="en-US" sz="2800">
              <a:latin typeface="Times New Roman" panose="02020603050405020304" pitchFamily="18" charset="0"/>
            </a:endParaRPr>
          </a:p>
        </p:txBody>
      </p:sp>
      <p:sp>
        <p:nvSpPr>
          <p:cNvPr id="641027" name="直接连接符 641026"/>
          <p:cNvSpPr/>
          <p:nvPr/>
        </p:nvSpPr>
        <p:spPr>
          <a:xfrm>
            <a:off x="3924300" y="2565400"/>
            <a:ext cx="304800" cy="1588"/>
          </a:xfrm>
          <a:prstGeom prst="line">
            <a:avLst/>
          </a:prstGeom>
          <a:ln w="38100" cap="flat" cmpd="sng">
            <a:solidFill>
              <a:schemeClr val="tx1"/>
            </a:solidFill>
            <a:prstDash val="solid"/>
            <a:headEnd type="none" w="med" len="med"/>
            <a:tailEnd type="none" w="med" len="med"/>
          </a:ln>
        </p:spPr>
      </p:sp>
      <p:graphicFrame>
        <p:nvGraphicFramePr>
          <p:cNvPr id="641028" name="对象 641027"/>
          <p:cNvGraphicFramePr/>
          <p:nvPr/>
        </p:nvGraphicFramePr>
        <p:xfrm>
          <a:off x="381000" y="3649663"/>
          <a:ext cx="3276600" cy="533400"/>
        </p:xfrm>
        <a:graphic>
          <a:graphicData uri="http://schemas.openxmlformats.org/presentationml/2006/ole">
            <mc:AlternateContent xmlns:mc="http://schemas.openxmlformats.org/markup-compatibility/2006">
              <mc:Choice xmlns:v="urn:schemas-microsoft-com:vml" Requires="v">
                <p:oleObj spid="_x0000_s4780" name="" r:id="rId1" imgW="990600" imgH="200025" progId="Word.Document.8">
                  <p:embed/>
                </p:oleObj>
              </mc:Choice>
              <mc:Fallback>
                <p:oleObj name="" r:id="rId1" imgW="990600" imgH="200025" progId="Word.Document.8">
                  <p:embed/>
                  <p:pic>
                    <p:nvPicPr>
                      <p:cNvPr id="0" name="图片 4779"/>
                      <p:cNvPicPr/>
                      <p:nvPr/>
                    </p:nvPicPr>
                    <p:blipFill>
                      <a:blip r:embed="rId2"/>
                      <a:stretch>
                        <a:fillRect/>
                      </a:stretch>
                    </p:blipFill>
                    <p:spPr>
                      <a:xfrm>
                        <a:off x="381000" y="3649663"/>
                        <a:ext cx="3276600" cy="533400"/>
                      </a:xfrm>
                      <a:prstGeom prst="rect">
                        <a:avLst/>
                      </a:prstGeom>
                      <a:solidFill>
                        <a:schemeClr val="accent1"/>
                      </a:solidFill>
                      <a:ln w="38100">
                        <a:noFill/>
                        <a:miter/>
                      </a:ln>
                    </p:spPr>
                  </p:pic>
                </p:oleObj>
              </mc:Fallback>
            </mc:AlternateContent>
          </a:graphicData>
        </a:graphic>
      </p:graphicFrame>
      <p:graphicFrame>
        <p:nvGraphicFramePr>
          <p:cNvPr id="641029" name="对象 641028"/>
          <p:cNvGraphicFramePr/>
          <p:nvPr/>
        </p:nvGraphicFramePr>
        <p:xfrm>
          <a:off x="4932363" y="3573463"/>
          <a:ext cx="3657600" cy="609600"/>
        </p:xfrm>
        <a:graphic>
          <a:graphicData uri="http://schemas.openxmlformats.org/presentationml/2006/ole">
            <mc:AlternateContent xmlns:mc="http://schemas.openxmlformats.org/markup-compatibility/2006">
              <mc:Choice xmlns:v="urn:schemas-microsoft-com:vml" Requires="v">
                <p:oleObj spid="_x0000_s4771" name="" r:id="rId3" imgW="1524000" imgH="228600" progId="Word.Document.8">
                  <p:embed/>
                </p:oleObj>
              </mc:Choice>
              <mc:Fallback>
                <p:oleObj name="" r:id="rId3" imgW="1524000" imgH="228600" progId="Word.Document.8">
                  <p:embed/>
                  <p:pic>
                    <p:nvPicPr>
                      <p:cNvPr id="0" name="图片 4770"/>
                      <p:cNvPicPr/>
                      <p:nvPr/>
                    </p:nvPicPr>
                    <p:blipFill>
                      <a:blip r:embed="rId4"/>
                      <a:stretch>
                        <a:fillRect/>
                      </a:stretch>
                    </p:blipFill>
                    <p:spPr>
                      <a:xfrm>
                        <a:off x="4932363" y="3573463"/>
                        <a:ext cx="3657600" cy="609600"/>
                      </a:xfrm>
                      <a:prstGeom prst="rect">
                        <a:avLst/>
                      </a:prstGeom>
                      <a:solidFill>
                        <a:schemeClr val="accent1"/>
                      </a:solidFill>
                      <a:ln w="38100">
                        <a:noFill/>
                        <a:miter/>
                      </a:ln>
                    </p:spPr>
                  </p:pic>
                </p:oleObj>
              </mc:Fallback>
            </mc:AlternateContent>
          </a:graphicData>
        </a:graphic>
      </p:graphicFrame>
      <p:graphicFrame>
        <p:nvGraphicFramePr>
          <p:cNvPr id="641030" name="对象 641029"/>
          <p:cNvGraphicFramePr/>
          <p:nvPr/>
        </p:nvGraphicFramePr>
        <p:xfrm>
          <a:off x="381000" y="4335463"/>
          <a:ext cx="3352800" cy="638175"/>
        </p:xfrm>
        <a:graphic>
          <a:graphicData uri="http://schemas.openxmlformats.org/presentationml/2006/ole">
            <mc:AlternateContent xmlns:mc="http://schemas.openxmlformats.org/markup-compatibility/2006">
              <mc:Choice xmlns:v="urn:schemas-microsoft-com:vml" Requires="v">
                <p:oleObj spid="_x0000_s4779" name="" r:id="rId5" imgW="1432560" imgH="254635" progId="Word.Document.8">
                  <p:embed/>
                </p:oleObj>
              </mc:Choice>
              <mc:Fallback>
                <p:oleObj name="" r:id="rId5" imgW="1432560" imgH="254635" progId="Word.Document.8">
                  <p:embed/>
                  <p:pic>
                    <p:nvPicPr>
                      <p:cNvPr id="0" name="图片 4778"/>
                      <p:cNvPicPr/>
                      <p:nvPr/>
                    </p:nvPicPr>
                    <p:blipFill>
                      <a:blip r:embed="rId6"/>
                      <a:stretch>
                        <a:fillRect/>
                      </a:stretch>
                    </p:blipFill>
                    <p:spPr>
                      <a:xfrm>
                        <a:off x="381000" y="4335463"/>
                        <a:ext cx="3352800" cy="638175"/>
                      </a:xfrm>
                      <a:prstGeom prst="rect">
                        <a:avLst/>
                      </a:prstGeom>
                      <a:solidFill>
                        <a:schemeClr val="accent1"/>
                      </a:solidFill>
                      <a:ln w="38100">
                        <a:noFill/>
                        <a:miter/>
                      </a:ln>
                    </p:spPr>
                  </p:pic>
                </p:oleObj>
              </mc:Fallback>
            </mc:AlternateContent>
          </a:graphicData>
        </a:graphic>
      </p:graphicFrame>
      <p:graphicFrame>
        <p:nvGraphicFramePr>
          <p:cNvPr id="641031" name="对象 641030"/>
          <p:cNvGraphicFramePr/>
          <p:nvPr/>
        </p:nvGraphicFramePr>
        <p:xfrm>
          <a:off x="4932363" y="4335463"/>
          <a:ext cx="3733800" cy="663575"/>
        </p:xfrm>
        <a:graphic>
          <a:graphicData uri="http://schemas.openxmlformats.org/presentationml/2006/ole">
            <mc:AlternateContent xmlns:mc="http://schemas.openxmlformats.org/markup-compatibility/2006">
              <mc:Choice xmlns:v="urn:schemas-microsoft-com:vml" Requires="v">
                <p:oleObj spid="_x0000_s4775" name="" r:id="rId7" imgW="1206500" imgH="254635" progId="Word.Document.8">
                  <p:embed/>
                </p:oleObj>
              </mc:Choice>
              <mc:Fallback>
                <p:oleObj name="" r:id="rId7" imgW="1206500" imgH="254635" progId="Word.Document.8">
                  <p:embed/>
                  <p:pic>
                    <p:nvPicPr>
                      <p:cNvPr id="0" name="图片 4774"/>
                      <p:cNvPicPr/>
                      <p:nvPr/>
                    </p:nvPicPr>
                    <p:blipFill>
                      <a:blip r:embed="rId8"/>
                      <a:stretch>
                        <a:fillRect/>
                      </a:stretch>
                    </p:blipFill>
                    <p:spPr>
                      <a:xfrm>
                        <a:off x="4932363" y="4335463"/>
                        <a:ext cx="3733800" cy="663575"/>
                      </a:xfrm>
                      <a:prstGeom prst="rect">
                        <a:avLst/>
                      </a:prstGeom>
                      <a:solidFill>
                        <a:schemeClr val="accent1"/>
                      </a:solidFill>
                      <a:ln w="38100">
                        <a:noFill/>
                        <a:miter/>
                      </a:ln>
                    </p:spPr>
                  </p:pic>
                </p:oleObj>
              </mc:Fallback>
            </mc:AlternateContent>
          </a:graphicData>
        </a:graphic>
      </p:graphicFrame>
      <p:sp>
        <p:nvSpPr>
          <p:cNvPr id="641032" name="右箭头 641031"/>
          <p:cNvSpPr/>
          <p:nvPr/>
        </p:nvSpPr>
        <p:spPr>
          <a:xfrm>
            <a:off x="3733800" y="3725863"/>
            <a:ext cx="1125538" cy="304800"/>
          </a:xfrm>
          <a:prstGeom prst="rightArrow">
            <a:avLst>
              <a:gd name="adj1" fmla="val 50000"/>
              <a:gd name="adj2" fmla="val 92317"/>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641033" name="右箭头 641032"/>
          <p:cNvSpPr/>
          <p:nvPr/>
        </p:nvSpPr>
        <p:spPr>
          <a:xfrm>
            <a:off x="3733800" y="4487863"/>
            <a:ext cx="1125538" cy="304800"/>
          </a:xfrm>
          <a:prstGeom prst="rightArrow">
            <a:avLst>
              <a:gd name="adj1" fmla="val 50000"/>
              <a:gd name="adj2" fmla="val 92317"/>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641034" name="椭圆 641033"/>
          <p:cNvSpPr/>
          <p:nvPr/>
        </p:nvSpPr>
        <p:spPr>
          <a:xfrm>
            <a:off x="1116013" y="2924175"/>
            <a:ext cx="1439862" cy="495300"/>
          </a:xfrm>
          <a:prstGeom prst="ellipse">
            <a:avLst/>
          </a:prstGeom>
          <a:noFill/>
          <a:ln w="28575" cap="flat" cmpd="sng">
            <a:solidFill>
              <a:srgbClr val="FF0000"/>
            </a:solidFill>
            <a:prstDash val="solid"/>
            <a:headEnd type="none" w="med" len="med"/>
            <a:tailEnd type="none" w="med" len="med"/>
          </a:ln>
        </p:spPr>
        <p:txBody>
          <a:bodyPr/>
          <a:p>
            <a:endParaRPr lang="zh-CN" altLang="en-US"/>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1026">
                                            <p:txEl>
                                              <p:charRg st="0" end="127"/>
                                            </p:txEl>
                                          </p:spTgt>
                                        </p:tgtEl>
                                        <p:attrNameLst>
                                          <p:attrName>style.visibility</p:attrName>
                                        </p:attrNameLst>
                                      </p:cBhvr>
                                      <p:to>
                                        <p:strVal val="visible"/>
                                      </p:to>
                                    </p:set>
                                    <p:animEffect transition="in" filter="wipe(left)">
                                      <p:cBhvr>
                                        <p:cTn id="7" dur="500"/>
                                        <p:tgtEl>
                                          <p:spTgt spid="641026">
                                            <p:txEl>
                                              <p:charRg st="0" end="127"/>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64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641028"/>
                                        </p:tgtEl>
                                        <p:attrNameLst>
                                          <p:attrName>style.visibility</p:attrName>
                                        </p:attrNameLst>
                                      </p:cBhvr>
                                      <p:to>
                                        <p:strVal val="visible"/>
                                      </p:to>
                                    </p:set>
                                    <p:animEffect transition="in" filter="barn(outVertical)">
                                      <p:cBhvr>
                                        <p:cTn id="15" dur="500"/>
                                        <p:tgtEl>
                                          <p:spTgt spid="641028"/>
                                        </p:tgtEl>
                                      </p:cBhvr>
                                    </p:animEffect>
                                  </p:childTnLst>
                                </p:cTn>
                              </p:par>
                            </p:childTnLst>
                          </p:cTn>
                        </p:par>
                        <p:par>
                          <p:cTn id="16" fill="hold">
                            <p:stCondLst>
                              <p:cond delay="500"/>
                            </p:stCondLst>
                            <p:childTnLst>
                              <p:par>
                                <p:cTn id="17" presetID="12" presetClass="entr" presetSubtype="8" fill="hold" nodeType="afterEffect">
                                  <p:stCondLst>
                                    <p:cond delay="0"/>
                                  </p:stCondLst>
                                  <p:childTnLst>
                                    <p:set>
                                      <p:cBhvr>
                                        <p:cTn id="18" dur="1" fill="hold">
                                          <p:stCondLst>
                                            <p:cond delay="0"/>
                                          </p:stCondLst>
                                        </p:cTn>
                                        <p:tgtEl>
                                          <p:spTgt spid="641032"/>
                                        </p:tgtEl>
                                        <p:attrNameLst>
                                          <p:attrName>style.visibility</p:attrName>
                                        </p:attrNameLst>
                                      </p:cBhvr>
                                      <p:to>
                                        <p:strVal val="visible"/>
                                      </p:to>
                                    </p:set>
                                    <p:animEffect transition="in" filter="slide(fromLeft)">
                                      <p:cBhvr>
                                        <p:cTn id="19" dur="500"/>
                                        <p:tgtEl>
                                          <p:spTgt spid="641032"/>
                                        </p:tgtEl>
                                      </p:cBhvr>
                                    </p:animEffect>
                                  </p:childTnLst>
                                </p:cTn>
                              </p:par>
                            </p:childTnLst>
                          </p:cTn>
                        </p:par>
                        <p:par>
                          <p:cTn id="20" fill="hold">
                            <p:stCondLst>
                              <p:cond delay="1000"/>
                            </p:stCondLst>
                            <p:childTnLst>
                              <p:par>
                                <p:cTn id="21" presetID="4" presetClass="entr" presetSubtype="16" fill="hold" nodeType="afterEffect">
                                  <p:stCondLst>
                                    <p:cond delay="0"/>
                                  </p:stCondLst>
                                  <p:childTnLst>
                                    <p:set>
                                      <p:cBhvr>
                                        <p:cTn id="22" dur="1" fill="hold">
                                          <p:stCondLst>
                                            <p:cond delay="0"/>
                                          </p:stCondLst>
                                        </p:cTn>
                                        <p:tgtEl>
                                          <p:spTgt spid="641029"/>
                                        </p:tgtEl>
                                        <p:attrNameLst>
                                          <p:attrName>style.visibility</p:attrName>
                                        </p:attrNameLst>
                                      </p:cBhvr>
                                      <p:to>
                                        <p:strVal val="visible"/>
                                      </p:to>
                                    </p:set>
                                    <p:animEffect transition="in" filter="box(in)">
                                      <p:cBhvr>
                                        <p:cTn id="23" dur="500"/>
                                        <p:tgtEl>
                                          <p:spTgt spid="64102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641030"/>
                                        </p:tgtEl>
                                        <p:attrNameLst>
                                          <p:attrName>style.visibility</p:attrName>
                                        </p:attrNameLst>
                                      </p:cBhvr>
                                      <p:to>
                                        <p:strVal val="visible"/>
                                      </p:to>
                                    </p:set>
                                    <p:animEffect transition="in" filter="barn(outVertical)">
                                      <p:cBhvr>
                                        <p:cTn id="28" dur="500"/>
                                        <p:tgtEl>
                                          <p:spTgt spid="641030"/>
                                        </p:tgtEl>
                                      </p:cBhvr>
                                    </p:animEffect>
                                  </p:childTnLst>
                                </p:cTn>
                              </p:par>
                            </p:childTnLst>
                          </p:cTn>
                        </p:par>
                        <p:par>
                          <p:cTn id="29" fill="hold">
                            <p:stCondLst>
                              <p:cond delay="500"/>
                            </p:stCondLst>
                            <p:childTnLst>
                              <p:par>
                                <p:cTn id="30" presetID="12" presetClass="entr" presetSubtype="8" fill="hold" nodeType="afterEffect">
                                  <p:stCondLst>
                                    <p:cond delay="0"/>
                                  </p:stCondLst>
                                  <p:childTnLst>
                                    <p:set>
                                      <p:cBhvr>
                                        <p:cTn id="31" dur="1" fill="hold">
                                          <p:stCondLst>
                                            <p:cond delay="0"/>
                                          </p:stCondLst>
                                        </p:cTn>
                                        <p:tgtEl>
                                          <p:spTgt spid="641033"/>
                                        </p:tgtEl>
                                        <p:attrNameLst>
                                          <p:attrName>style.visibility</p:attrName>
                                        </p:attrNameLst>
                                      </p:cBhvr>
                                      <p:to>
                                        <p:strVal val="visible"/>
                                      </p:to>
                                    </p:set>
                                    <p:animEffect transition="in" filter="slide(fromLeft)">
                                      <p:cBhvr>
                                        <p:cTn id="32" dur="500"/>
                                        <p:tgtEl>
                                          <p:spTgt spid="641033"/>
                                        </p:tgtEl>
                                      </p:cBhvr>
                                    </p:animEffect>
                                  </p:childTnLst>
                                </p:cTn>
                              </p:par>
                            </p:childTnLst>
                          </p:cTn>
                        </p:par>
                        <p:par>
                          <p:cTn id="33" fill="hold">
                            <p:stCondLst>
                              <p:cond delay="1000"/>
                            </p:stCondLst>
                            <p:childTnLst>
                              <p:par>
                                <p:cTn id="34" presetID="4" presetClass="entr" presetSubtype="16" fill="hold" nodeType="afterEffect">
                                  <p:stCondLst>
                                    <p:cond delay="0"/>
                                  </p:stCondLst>
                                  <p:childTnLst>
                                    <p:set>
                                      <p:cBhvr>
                                        <p:cTn id="35" dur="1" fill="hold">
                                          <p:stCondLst>
                                            <p:cond delay="0"/>
                                          </p:stCondLst>
                                        </p:cTn>
                                        <p:tgtEl>
                                          <p:spTgt spid="641031"/>
                                        </p:tgtEl>
                                        <p:attrNameLst>
                                          <p:attrName>style.visibility</p:attrName>
                                        </p:attrNameLst>
                                      </p:cBhvr>
                                      <p:to>
                                        <p:strVal val="visible"/>
                                      </p:to>
                                    </p:set>
                                    <p:animEffect transition="in" filter="box(in)">
                                      <p:cBhvr>
                                        <p:cTn id="36" dur="500"/>
                                        <p:tgtEl>
                                          <p:spTgt spid="64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26"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2050" name="矩形 642049"/>
          <p:cNvSpPr/>
          <p:nvPr/>
        </p:nvSpPr>
        <p:spPr>
          <a:xfrm>
            <a:off x="250825" y="739775"/>
            <a:ext cx="8569325" cy="2654300"/>
          </a:xfrm>
          <a:prstGeom prst="rect">
            <a:avLst/>
          </a:prstGeom>
          <a:noFill/>
          <a:ln w="9525">
            <a:noFill/>
          </a:ln>
        </p:spPr>
        <p:txBody>
          <a:bodyPr>
            <a:spAutoFit/>
          </a:bodyPr>
          <a:p>
            <a:r>
              <a:rPr lang="zh-CN" altLang="en-US" sz="2800" b="1" dirty="0">
                <a:solidFill>
                  <a:srgbClr val="FF0066"/>
                </a:solidFill>
                <a:latin typeface="Times New Roman" panose="02020603050405020304" pitchFamily="18" charset="0"/>
              </a:rPr>
              <a:t>③ </a:t>
            </a:r>
            <a:r>
              <a:rPr lang="zh-CN" altLang="en-US" sz="2800" b="1" dirty="0">
                <a:solidFill>
                  <a:srgbClr val="FF3300"/>
                </a:solidFill>
                <a:effectLst>
                  <a:outerShdw blurRad="38100" dist="38100" dir="2700000">
                    <a:srgbClr val="C0C0C0"/>
                  </a:outerShdw>
                </a:effectLst>
                <a:latin typeface="Times New Roman" panose="02020603050405020304" pitchFamily="18" charset="0"/>
              </a:rPr>
              <a:t>对偶规则：</a:t>
            </a:r>
            <a:r>
              <a:rPr lang="zh-CN" altLang="en-US" sz="2800" dirty="0">
                <a:latin typeface="Times New Roman" panose="02020603050405020304" pitchFamily="18" charset="0"/>
              </a:rPr>
              <a:t>对于任何一个逻辑表达式</a:t>
            </a:r>
            <a:r>
              <a:rPr lang="en-US" altLang="zh-CN" sz="2800">
                <a:latin typeface="Times New Roman" panose="02020603050405020304" pitchFamily="18" charset="0"/>
              </a:rPr>
              <a:t>Y</a:t>
            </a:r>
            <a:r>
              <a:rPr lang="zh-CN" altLang="en-US" sz="2800" dirty="0">
                <a:latin typeface="Times New Roman" panose="02020603050405020304" pitchFamily="18" charset="0"/>
              </a:rPr>
              <a:t>，如果将表达式中的所有“</a:t>
            </a:r>
            <a:r>
              <a:rPr lang="en-US" altLang="zh-CN" sz="2800">
                <a:latin typeface="Times New Roman" panose="02020603050405020304" pitchFamily="18" charset="0"/>
              </a:rPr>
              <a:t>·”</a:t>
            </a:r>
            <a:r>
              <a:rPr lang="zh-CN" altLang="en-US" sz="2800" dirty="0">
                <a:latin typeface="Times New Roman" panose="02020603050405020304" pitchFamily="18" charset="0"/>
              </a:rPr>
              <a:t>换成“＋”，“＋”换成“</a:t>
            </a:r>
            <a:r>
              <a:rPr lang="en-US" altLang="zh-CN" sz="2800">
                <a:latin typeface="Times New Roman" panose="02020603050405020304" pitchFamily="18" charset="0"/>
              </a:rPr>
              <a:t>·”</a:t>
            </a:r>
            <a:r>
              <a:rPr lang="zh-CN" altLang="en-US" sz="2800" dirty="0">
                <a:latin typeface="Times New Roman" panose="02020603050405020304" pitchFamily="18" charset="0"/>
              </a:rPr>
              <a:t>，“</a:t>
            </a:r>
            <a:r>
              <a:rPr lang="en-US" altLang="zh-CN" sz="2800">
                <a:latin typeface="Times New Roman" panose="02020603050405020304" pitchFamily="18" charset="0"/>
              </a:rPr>
              <a:t>0”</a:t>
            </a:r>
            <a:r>
              <a:rPr lang="zh-CN" altLang="en-US" sz="2800" dirty="0">
                <a:latin typeface="Times New Roman" panose="02020603050405020304" pitchFamily="18" charset="0"/>
              </a:rPr>
              <a:t>换成“</a:t>
            </a:r>
            <a:r>
              <a:rPr lang="en-US" altLang="zh-CN" sz="2800">
                <a:latin typeface="Times New Roman" panose="02020603050405020304" pitchFamily="18" charset="0"/>
              </a:rPr>
              <a:t>1”</a:t>
            </a:r>
            <a:r>
              <a:rPr lang="zh-CN" altLang="en-US" sz="2800" dirty="0">
                <a:latin typeface="Times New Roman" panose="02020603050405020304" pitchFamily="18" charset="0"/>
              </a:rPr>
              <a:t>，“</a:t>
            </a:r>
            <a:r>
              <a:rPr lang="en-US" altLang="zh-CN" sz="2800">
                <a:latin typeface="Times New Roman" panose="02020603050405020304" pitchFamily="18" charset="0"/>
              </a:rPr>
              <a:t>1”</a:t>
            </a:r>
            <a:r>
              <a:rPr lang="zh-CN" altLang="en-US" sz="2800" dirty="0">
                <a:latin typeface="Times New Roman" panose="02020603050405020304" pitchFamily="18" charset="0"/>
              </a:rPr>
              <a:t>换成“</a:t>
            </a:r>
            <a:r>
              <a:rPr lang="en-US" altLang="zh-CN" sz="2800">
                <a:latin typeface="Times New Roman" panose="02020603050405020304" pitchFamily="18" charset="0"/>
              </a:rPr>
              <a:t>0”</a:t>
            </a:r>
            <a:r>
              <a:rPr lang="zh-CN" altLang="en-US" sz="2800" dirty="0">
                <a:latin typeface="Times New Roman" panose="02020603050405020304" pitchFamily="18" charset="0"/>
              </a:rPr>
              <a:t>，而</a:t>
            </a:r>
            <a:r>
              <a:rPr lang="zh-CN" altLang="en-US" sz="2800" dirty="0">
                <a:solidFill>
                  <a:srgbClr val="CC3300"/>
                </a:solidFill>
                <a:effectLst>
                  <a:outerShdw blurRad="38100" dist="38100" dir="2700000">
                    <a:srgbClr val="C0C0C0"/>
                  </a:outerShdw>
                </a:effectLst>
                <a:latin typeface="Times New Roman" panose="02020603050405020304" pitchFamily="18" charset="0"/>
              </a:rPr>
              <a:t>变量保持不变</a:t>
            </a:r>
            <a:r>
              <a:rPr lang="zh-CN" altLang="en-US" sz="2800" dirty="0">
                <a:latin typeface="Times New Roman" panose="02020603050405020304" pitchFamily="18" charset="0"/>
              </a:rPr>
              <a:t>，则可得到的一个新的函数表达式</a:t>
            </a:r>
            <a:r>
              <a:rPr lang="en-US" altLang="zh-CN" sz="2800">
                <a:latin typeface="Times New Roman" panose="02020603050405020304" pitchFamily="18" charset="0"/>
              </a:rPr>
              <a:t>Y</a:t>
            </a:r>
            <a:r>
              <a:rPr lang="zh-CN" altLang="en-US" sz="2800" i="1" dirty="0">
                <a:latin typeface="Times New Roman" panose="02020603050405020304" pitchFamily="18" charset="0"/>
              </a:rPr>
              <a:t>＇</a:t>
            </a:r>
            <a:r>
              <a:rPr lang="zh-CN" altLang="en-US" sz="2800" dirty="0">
                <a:latin typeface="Times New Roman" panose="02020603050405020304" pitchFamily="18" charset="0"/>
              </a:rPr>
              <a:t>，</a:t>
            </a:r>
            <a:r>
              <a:rPr lang="en-US" altLang="zh-CN" sz="2800">
                <a:latin typeface="Times New Roman" panose="02020603050405020304" pitchFamily="18" charset="0"/>
              </a:rPr>
              <a:t>Y</a:t>
            </a:r>
            <a:r>
              <a:rPr lang="zh-CN" altLang="en-US" sz="2800" i="1" dirty="0">
                <a:latin typeface="Times New Roman" panose="02020603050405020304" pitchFamily="18" charset="0"/>
              </a:rPr>
              <a:t>＇</a:t>
            </a:r>
            <a:r>
              <a:rPr lang="zh-CN" altLang="en-US" sz="2800" dirty="0">
                <a:latin typeface="Times New Roman" panose="02020603050405020304" pitchFamily="18" charset="0"/>
              </a:rPr>
              <a:t>称为函</a:t>
            </a:r>
            <a:r>
              <a:rPr lang="en-US" altLang="zh-CN" sz="2800">
                <a:latin typeface="Times New Roman" panose="02020603050405020304" pitchFamily="18" charset="0"/>
              </a:rPr>
              <a:t>Y</a:t>
            </a:r>
            <a:r>
              <a:rPr lang="zh-CN" altLang="en-US" sz="2800" dirty="0">
                <a:latin typeface="Times New Roman" panose="02020603050405020304" pitchFamily="18" charset="0"/>
              </a:rPr>
              <a:t>的对偶函数。这个规则称为对偶规则。例如：</a:t>
            </a:r>
            <a:endParaRPr lang="zh-CN" altLang="en-US" sz="2800" dirty="0">
              <a:latin typeface="Times New Roman" panose="02020603050405020304" pitchFamily="18" charset="0"/>
            </a:endParaRPr>
          </a:p>
          <a:p>
            <a:endParaRPr lang="zh-CN" altLang="en-US" sz="2800" dirty="0">
              <a:solidFill>
                <a:srgbClr val="FF0066"/>
              </a:solidFill>
              <a:latin typeface="Times New Roman" panose="02020603050405020304" pitchFamily="18" charset="0"/>
            </a:endParaRPr>
          </a:p>
        </p:txBody>
      </p:sp>
      <p:sp>
        <p:nvSpPr>
          <p:cNvPr id="642051" name="直接连接符 642050"/>
          <p:cNvSpPr/>
          <p:nvPr/>
        </p:nvSpPr>
        <p:spPr>
          <a:xfrm>
            <a:off x="4860925" y="2924175"/>
            <a:ext cx="1439863" cy="0"/>
          </a:xfrm>
          <a:prstGeom prst="line">
            <a:avLst/>
          </a:prstGeom>
          <a:ln w="38100" cap="flat" cmpd="sng">
            <a:solidFill>
              <a:schemeClr val="accent2"/>
            </a:solidFill>
            <a:prstDash val="solid"/>
            <a:headEnd type="none" w="med" len="med"/>
            <a:tailEnd type="none" w="med" len="med"/>
          </a:ln>
        </p:spPr>
      </p:sp>
      <p:graphicFrame>
        <p:nvGraphicFramePr>
          <p:cNvPr id="642052" name="对象 642051"/>
          <p:cNvGraphicFramePr/>
          <p:nvPr/>
        </p:nvGraphicFramePr>
        <p:xfrm>
          <a:off x="539750" y="3365500"/>
          <a:ext cx="2792413" cy="457200"/>
        </p:xfrm>
        <a:graphic>
          <a:graphicData uri="http://schemas.openxmlformats.org/presentationml/2006/ole">
            <mc:AlternateContent xmlns:mc="http://schemas.openxmlformats.org/markup-compatibility/2006">
              <mc:Choice xmlns:v="urn:schemas-microsoft-com:vml" Requires="v">
                <p:oleObj spid="_x0000_s4774" name="" r:id="rId1" imgW="971550" imgH="200025" progId="Word.Document.8">
                  <p:embed/>
                </p:oleObj>
              </mc:Choice>
              <mc:Fallback>
                <p:oleObj name="" r:id="rId1" imgW="971550" imgH="200025" progId="Word.Document.8">
                  <p:embed/>
                  <p:pic>
                    <p:nvPicPr>
                      <p:cNvPr id="0" name="图片 4773"/>
                      <p:cNvPicPr/>
                      <p:nvPr/>
                    </p:nvPicPr>
                    <p:blipFill>
                      <a:blip r:embed="rId2"/>
                      <a:stretch>
                        <a:fillRect/>
                      </a:stretch>
                    </p:blipFill>
                    <p:spPr>
                      <a:xfrm>
                        <a:off x="539750" y="3365500"/>
                        <a:ext cx="2792413" cy="457200"/>
                      </a:xfrm>
                      <a:prstGeom prst="rect">
                        <a:avLst/>
                      </a:prstGeom>
                      <a:solidFill>
                        <a:schemeClr val="accent1"/>
                      </a:solidFill>
                      <a:ln w="38100">
                        <a:noFill/>
                        <a:miter/>
                      </a:ln>
                    </p:spPr>
                  </p:pic>
                </p:oleObj>
              </mc:Fallback>
            </mc:AlternateContent>
          </a:graphicData>
        </a:graphic>
      </p:graphicFrame>
      <p:graphicFrame>
        <p:nvGraphicFramePr>
          <p:cNvPr id="642053" name="对象 642052"/>
          <p:cNvGraphicFramePr/>
          <p:nvPr/>
        </p:nvGraphicFramePr>
        <p:xfrm>
          <a:off x="5022850" y="3365500"/>
          <a:ext cx="3429000" cy="457200"/>
        </p:xfrm>
        <a:graphic>
          <a:graphicData uri="http://schemas.openxmlformats.org/presentationml/2006/ole">
            <mc:AlternateContent xmlns:mc="http://schemas.openxmlformats.org/markup-compatibility/2006">
              <mc:Choice xmlns:v="urn:schemas-microsoft-com:vml" Requires="v">
                <p:oleObj spid="_x0000_s4773" name="" r:id="rId3" imgW="1524000" imgH="228600" progId="Word.Document.8">
                  <p:embed/>
                </p:oleObj>
              </mc:Choice>
              <mc:Fallback>
                <p:oleObj name="" r:id="rId3" imgW="1524000" imgH="228600" progId="Word.Document.8">
                  <p:embed/>
                  <p:pic>
                    <p:nvPicPr>
                      <p:cNvPr id="0" name="图片 4772"/>
                      <p:cNvPicPr/>
                      <p:nvPr/>
                    </p:nvPicPr>
                    <p:blipFill>
                      <a:blip r:embed="rId4"/>
                      <a:stretch>
                        <a:fillRect/>
                      </a:stretch>
                    </p:blipFill>
                    <p:spPr>
                      <a:xfrm>
                        <a:off x="5022850" y="3365500"/>
                        <a:ext cx="3429000" cy="457200"/>
                      </a:xfrm>
                      <a:prstGeom prst="rect">
                        <a:avLst/>
                      </a:prstGeom>
                      <a:solidFill>
                        <a:schemeClr val="accent1"/>
                      </a:solidFill>
                      <a:ln w="38100">
                        <a:noFill/>
                        <a:miter/>
                      </a:ln>
                    </p:spPr>
                  </p:pic>
                </p:oleObj>
              </mc:Fallback>
            </mc:AlternateContent>
          </a:graphicData>
        </a:graphic>
      </p:graphicFrame>
      <p:graphicFrame>
        <p:nvGraphicFramePr>
          <p:cNvPr id="642054" name="对象 642053"/>
          <p:cNvGraphicFramePr/>
          <p:nvPr/>
        </p:nvGraphicFramePr>
        <p:xfrm>
          <a:off x="603250" y="3975100"/>
          <a:ext cx="2743200" cy="533400"/>
        </p:xfrm>
        <a:graphic>
          <a:graphicData uri="http://schemas.openxmlformats.org/presentationml/2006/ole">
            <mc:AlternateContent xmlns:mc="http://schemas.openxmlformats.org/markup-compatibility/2006">
              <mc:Choice xmlns:v="urn:schemas-microsoft-com:vml" Requires="v">
                <p:oleObj spid="_x0000_s4778" name="" r:id="rId5" imgW="1432560" imgH="254635" progId="Word.Document.8">
                  <p:embed/>
                </p:oleObj>
              </mc:Choice>
              <mc:Fallback>
                <p:oleObj name="" r:id="rId5" imgW="1432560" imgH="254635" progId="Word.Document.8">
                  <p:embed/>
                  <p:pic>
                    <p:nvPicPr>
                      <p:cNvPr id="0" name="图片 4777"/>
                      <p:cNvPicPr/>
                      <p:nvPr/>
                    </p:nvPicPr>
                    <p:blipFill>
                      <a:blip r:embed="rId6"/>
                      <a:stretch>
                        <a:fillRect/>
                      </a:stretch>
                    </p:blipFill>
                    <p:spPr>
                      <a:xfrm>
                        <a:off x="603250" y="3975100"/>
                        <a:ext cx="2743200" cy="533400"/>
                      </a:xfrm>
                      <a:prstGeom prst="rect">
                        <a:avLst/>
                      </a:prstGeom>
                      <a:solidFill>
                        <a:schemeClr val="accent1"/>
                      </a:solidFill>
                      <a:ln w="38100">
                        <a:noFill/>
                        <a:miter/>
                      </a:ln>
                    </p:spPr>
                  </p:pic>
                </p:oleObj>
              </mc:Fallback>
            </mc:AlternateContent>
          </a:graphicData>
        </a:graphic>
      </p:graphicFrame>
      <p:graphicFrame>
        <p:nvGraphicFramePr>
          <p:cNvPr id="642055" name="对象 642054"/>
          <p:cNvGraphicFramePr/>
          <p:nvPr/>
        </p:nvGraphicFramePr>
        <p:xfrm>
          <a:off x="5022850" y="3975100"/>
          <a:ext cx="3581400" cy="457200"/>
        </p:xfrm>
        <a:graphic>
          <a:graphicData uri="http://schemas.openxmlformats.org/presentationml/2006/ole">
            <mc:AlternateContent xmlns:mc="http://schemas.openxmlformats.org/markup-compatibility/2006">
              <mc:Choice xmlns:v="urn:schemas-microsoft-com:vml" Requires="v">
                <p:oleObj spid="_x0000_s4776" name="" r:id="rId7" imgW="1225550" imgH="254635" progId="Word.Document.8">
                  <p:embed/>
                </p:oleObj>
              </mc:Choice>
              <mc:Fallback>
                <p:oleObj name="" r:id="rId7" imgW="1225550" imgH="254635" progId="Word.Document.8">
                  <p:embed/>
                  <p:pic>
                    <p:nvPicPr>
                      <p:cNvPr id="0" name="图片 4775"/>
                      <p:cNvPicPr/>
                      <p:nvPr/>
                    </p:nvPicPr>
                    <p:blipFill>
                      <a:blip r:embed="rId8"/>
                      <a:stretch>
                        <a:fillRect/>
                      </a:stretch>
                    </p:blipFill>
                    <p:spPr>
                      <a:xfrm>
                        <a:off x="5022850" y="3975100"/>
                        <a:ext cx="3581400" cy="457200"/>
                      </a:xfrm>
                      <a:prstGeom prst="rect">
                        <a:avLst/>
                      </a:prstGeom>
                      <a:solidFill>
                        <a:schemeClr val="accent1"/>
                      </a:solidFill>
                      <a:ln w="38100">
                        <a:noFill/>
                        <a:miter/>
                      </a:ln>
                    </p:spPr>
                  </p:pic>
                </p:oleObj>
              </mc:Fallback>
            </mc:AlternateContent>
          </a:graphicData>
        </a:graphic>
      </p:graphicFrame>
      <p:sp>
        <p:nvSpPr>
          <p:cNvPr id="642056" name="右箭头 642055"/>
          <p:cNvSpPr/>
          <p:nvPr/>
        </p:nvSpPr>
        <p:spPr>
          <a:xfrm>
            <a:off x="3422650" y="3441700"/>
            <a:ext cx="1524000" cy="304800"/>
          </a:xfrm>
          <a:prstGeom prst="rightArrow">
            <a:avLst>
              <a:gd name="adj1" fmla="val 50000"/>
              <a:gd name="adj2" fmla="val 125000"/>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642057" name="右箭头 642056"/>
          <p:cNvSpPr/>
          <p:nvPr/>
        </p:nvSpPr>
        <p:spPr>
          <a:xfrm>
            <a:off x="3422650" y="4070350"/>
            <a:ext cx="1524000" cy="304800"/>
          </a:xfrm>
          <a:prstGeom prst="rightArrow">
            <a:avLst>
              <a:gd name="adj1" fmla="val 50000"/>
              <a:gd name="adj2" fmla="val 125000"/>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642058" name="文本框 642057"/>
          <p:cNvSpPr txBox="1"/>
          <p:nvPr/>
        </p:nvSpPr>
        <p:spPr>
          <a:xfrm>
            <a:off x="385763" y="4678363"/>
            <a:ext cx="8218487" cy="1630362"/>
          </a:xfrm>
          <a:prstGeom prst="rect">
            <a:avLst/>
          </a:prstGeom>
          <a:noFill/>
          <a:ln w="9525">
            <a:noFill/>
          </a:ln>
        </p:spPr>
        <p:txBody>
          <a:bodyPr lIns="0" rIns="0">
            <a:spAutoFit/>
          </a:bodyPr>
          <a:p>
            <a:pPr algn="just">
              <a:lnSpc>
                <a:spcPct val="120000"/>
              </a:lnSpc>
            </a:pPr>
            <a:r>
              <a:rPr lang="zh-CN" altLang="en-US" sz="2800" dirty="0">
                <a:solidFill>
                  <a:srgbClr val="CC33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对偶规则的意义在于</a:t>
            </a:r>
            <a:r>
              <a:rPr lang="zh-CN" altLang="en-US" sz="2800" b="1" dirty="0">
                <a:latin typeface="Times New Roman" panose="02020603050405020304" pitchFamily="18" charset="0"/>
              </a:rPr>
              <a:t>：</a:t>
            </a:r>
            <a:r>
              <a:rPr lang="zh-CN" altLang="en-US" sz="2800" dirty="0">
                <a:latin typeface="Times New Roman" panose="02020603050405020304" pitchFamily="18" charset="0"/>
              </a:rPr>
              <a:t>如果两个函数相等，则它们的对偶函数也相等。利用对偶规则</a:t>
            </a:r>
            <a:r>
              <a:rPr lang="en-US" altLang="zh-CN" sz="2800">
                <a:latin typeface="Times New Roman" panose="02020603050405020304" pitchFamily="18" charset="0"/>
              </a:rPr>
              <a:t>,</a:t>
            </a:r>
            <a:r>
              <a:rPr lang="zh-CN" altLang="en-US" sz="2800" dirty="0">
                <a:latin typeface="Times New Roman" panose="02020603050405020304" pitchFamily="18" charset="0"/>
              </a:rPr>
              <a:t>可以使要证明及要记忆的公式数目减少一半。例如：</a:t>
            </a:r>
            <a:endParaRPr lang="zh-CN" altLang="en-US" sz="2800">
              <a:latin typeface="Times New Roman" panose="02020603050405020304" pitchFamily="18" charset="0"/>
            </a:endParaRPr>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42052"/>
                                        </p:tgtEl>
                                        <p:attrNameLst>
                                          <p:attrName>style.visibility</p:attrName>
                                        </p:attrNameLst>
                                      </p:cBhvr>
                                      <p:to>
                                        <p:strVal val="visible"/>
                                      </p:to>
                                    </p:set>
                                    <p:animEffect transition="in" filter="barn(outVertical)">
                                      <p:cBhvr>
                                        <p:cTn id="7" dur="500"/>
                                        <p:tgtEl>
                                          <p:spTgt spid="64205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642056"/>
                                        </p:tgtEl>
                                        <p:attrNameLst>
                                          <p:attrName>style.visibility</p:attrName>
                                        </p:attrNameLst>
                                      </p:cBhvr>
                                      <p:to>
                                        <p:strVal val="visible"/>
                                      </p:to>
                                    </p:set>
                                    <p:animEffect transition="in" filter="slide(fromLeft)">
                                      <p:cBhvr>
                                        <p:cTn id="11" dur="500"/>
                                        <p:tgtEl>
                                          <p:spTgt spid="642056"/>
                                        </p:tgtEl>
                                      </p:cBhvr>
                                    </p:animEffect>
                                  </p:childTnLst>
                                </p:cTn>
                              </p:par>
                            </p:childTnLst>
                          </p:cTn>
                        </p:par>
                        <p:par>
                          <p:cTn id="12" fill="hold">
                            <p:stCondLst>
                              <p:cond delay="1000"/>
                            </p:stCondLst>
                            <p:childTnLst>
                              <p:par>
                                <p:cTn id="13" presetID="4" presetClass="entr" presetSubtype="16" fill="hold" nodeType="afterEffect">
                                  <p:stCondLst>
                                    <p:cond delay="0"/>
                                  </p:stCondLst>
                                  <p:childTnLst>
                                    <p:set>
                                      <p:cBhvr>
                                        <p:cTn id="14" dur="1" fill="hold">
                                          <p:stCondLst>
                                            <p:cond delay="0"/>
                                          </p:stCondLst>
                                        </p:cTn>
                                        <p:tgtEl>
                                          <p:spTgt spid="642053"/>
                                        </p:tgtEl>
                                        <p:attrNameLst>
                                          <p:attrName>style.visibility</p:attrName>
                                        </p:attrNameLst>
                                      </p:cBhvr>
                                      <p:to>
                                        <p:strVal val="visible"/>
                                      </p:to>
                                    </p:set>
                                    <p:animEffect transition="in" filter="box(in)">
                                      <p:cBhvr>
                                        <p:cTn id="15" dur="500"/>
                                        <p:tgtEl>
                                          <p:spTgt spid="64205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642054"/>
                                        </p:tgtEl>
                                        <p:attrNameLst>
                                          <p:attrName>style.visibility</p:attrName>
                                        </p:attrNameLst>
                                      </p:cBhvr>
                                      <p:to>
                                        <p:strVal val="visible"/>
                                      </p:to>
                                    </p:set>
                                    <p:animEffect transition="in" filter="barn(outVertical)">
                                      <p:cBhvr>
                                        <p:cTn id="20" dur="500"/>
                                        <p:tgtEl>
                                          <p:spTgt spid="642054"/>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642057"/>
                                        </p:tgtEl>
                                        <p:attrNameLst>
                                          <p:attrName>style.visibility</p:attrName>
                                        </p:attrNameLst>
                                      </p:cBhvr>
                                      <p:to>
                                        <p:strVal val="visible"/>
                                      </p:to>
                                    </p:set>
                                    <p:animEffect transition="in" filter="slide(fromLeft)">
                                      <p:cBhvr>
                                        <p:cTn id="24" dur="500"/>
                                        <p:tgtEl>
                                          <p:spTgt spid="642057"/>
                                        </p:tgtEl>
                                      </p:cBhvr>
                                    </p:animEffect>
                                  </p:childTnLst>
                                </p:cTn>
                              </p:par>
                            </p:childTnLst>
                          </p:cTn>
                        </p:par>
                        <p:par>
                          <p:cTn id="25" fill="hold">
                            <p:stCondLst>
                              <p:cond delay="1000"/>
                            </p:stCondLst>
                            <p:childTnLst>
                              <p:par>
                                <p:cTn id="26" presetID="4" presetClass="entr" presetSubtype="32" fill="hold" nodeType="afterEffect">
                                  <p:stCondLst>
                                    <p:cond delay="0"/>
                                  </p:stCondLst>
                                  <p:childTnLst>
                                    <p:set>
                                      <p:cBhvr>
                                        <p:cTn id="27" dur="1" fill="hold">
                                          <p:stCondLst>
                                            <p:cond delay="0"/>
                                          </p:stCondLst>
                                        </p:cTn>
                                        <p:tgtEl>
                                          <p:spTgt spid="642055"/>
                                        </p:tgtEl>
                                        <p:attrNameLst>
                                          <p:attrName>style.visibility</p:attrName>
                                        </p:attrNameLst>
                                      </p:cBhvr>
                                      <p:to>
                                        <p:strVal val="visible"/>
                                      </p:to>
                                    </p:set>
                                    <p:animEffect transition="in" filter="box(out)">
                                      <p:cBhvr>
                                        <p:cTn id="28" dur="500"/>
                                        <p:tgtEl>
                                          <p:spTgt spid="64205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42058">
                                            <p:txEl>
                                              <p:charRg st="0" end="64"/>
                                            </p:txEl>
                                          </p:spTgt>
                                        </p:tgtEl>
                                        <p:attrNameLst>
                                          <p:attrName>style.visibility</p:attrName>
                                        </p:attrNameLst>
                                      </p:cBhvr>
                                      <p:to>
                                        <p:strVal val="visible"/>
                                      </p:to>
                                    </p:set>
                                    <p:animEffect transition="in" filter="wipe(left)">
                                      <p:cBhvr>
                                        <p:cTn id="33" dur="500"/>
                                        <p:tgtEl>
                                          <p:spTgt spid="642058">
                                            <p:txEl>
                                              <p:charRg st="0" end="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3074" name="文本框 643073"/>
          <p:cNvSpPr txBox="1"/>
          <p:nvPr/>
        </p:nvSpPr>
        <p:spPr>
          <a:xfrm>
            <a:off x="533400" y="2711450"/>
            <a:ext cx="7924800" cy="1630363"/>
          </a:xfrm>
          <a:prstGeom prst="rect">
            <a:avLst/>
          </a:prstGeom>
          <a:noFill/>
          <a:ln w="9525">
            <a:noFill/>
          </a:ln>
        </p:spPr>
        <p:txBody>
          <a:bodyPr lIns="0" rIns="0">
            <a:spAutoFit/>
          </a:bodyPr>
          <a:p>
            <a:pPr>
              <a:lnSpc>
                <a:spcPct val="120000"/>
              </a:lnSpc>
              <a:spcBef>
                <a:spcPct val="50000"/>
              </a:spcBef>
            </a:pPr>
            <a:r>
              <a:rPr lang="zh-CN" altLang="en-US" sz="2800" dirty="0">
                <a:latin typeface="Times New Roman" panose="02020603050405020304" pitchFamily="18" charset="0"/>
              </a:rPr>
              <a:t>　　</a:t>
            </a:r>
            <a:r>
              <a:rPr lang="zh-CN" altLang="en-US" sz="2800" b="1" dirty="0">
                <a:solidFill>
                  <a:srgbClr val="FF0000"/>
                </a:solidFill>
                <a:effectLst>
                  <a:outerShdw blurRad="38100" dist="38100" dir="2700000">
                    <a:srgbClr val="C0C0C0"/>
                  </a:outerShdw>
                </a:effectLst>
                <a:latin typeface="Times New Roman" panose="02020603050405020304" pitchFamily="18" charset="0"/>
              </a:rPr>
              <a:t>注意</a:t>
            </a:r>
            <a:r>
              <a:rPr lang="zh-CN" altLang="en-US" sz="2800" dirty="0">
                <a:latin typeface="Times New Roman" panose="02020603050405020304" pitchFamily="18" charset="0"/>
              </a:rPr>
              <a:t>：在运用反演规则和对偶规则时，必须按照逻辑运算的优先顺序进行：先算括号，接着与运算，然后或运算，最后非运算，否则容易出错。</a:t>
            </a:r>
            <a:endParaRPr lang="zh-CN" altLang="en-US" sz="2800">
              <a:latin typeface="Times New Roman" panose="02020603050405020304" pitchFamily="18" charset="0"/>
            </a:endParaRPr>
          </a:p>
        </p:txBody>
      </p:sp>
      <p:graphicFrame>
        <p:nvGraphicFramePr>
          <p:cNvPr id="643075" name="对象 643074"/>
          <p:cNvGraphicFramePr/>
          <p:nvPr/>
        </p:nvGraphicFramePr>
        <p:xfrm>
          <a:off x="457200" y="2178050"/>
          <a:ext cx="2743200" cy="447675"/>
        </p:xfrm>
        <a:graphic>
          <a:graphicData uri="http://schemas.openxmlformats.org/presentationml/2006/ole">
            <mc:AlternateContent xmlns:mc="http://schemas.openxmlformats.org/markup-compatibility/2006">
              <mc:Choice xmlns:v="urn:schemas-microsoft-com:vml" Requires="v">
                <p:oleObj spid="_x0000_s4769" name="" r:id="rId1" imgW="1332230" imgH="203200" progId="Equation.3">
                  <p:embed/>
                </p:oleObj>
              </mc:Choice>
              <mc:Fallback>
                <p:oleObj name="" r:id="rId1" imgW="1332230" imgH="203200" progId="Equation.3">
                  <p:embed/>
                  <p:pic>
                    <p:nvPicPr>
                      <p:cNvPr id="0" name="图片 4768"/>
                      <p:cNvPicPr/>
                      <p:nvPr/>
                    </p:nvPicPr>
                    <p:blipFill>
                      <a:blip r:embed="rId2"/>
                      <a:stretch>
                        <a:fillRect/>
                      </a:stretch>
                    </p:blipFill>
                    <p:spPr>
                      <a:xfrm>
                        <a:off x="457200" y="2178050"/>
                        <a:ext cx="2743200" cy="447675"/>
                      </a:xfrm>
                      <a:prstGeom prst="rect">
                        <a:avLst/>
                      </a:prstGeom>
                      <a:solidFill>
                        <a:schemeClr val="accent1"/>
                      </a:solidFill>
                      <a:ln w="38100">
                        <a:noFill/>
                        <a:miter/>
                      </a:ln>
                    </p:spPr>
                  </p:pic>
                </p:oleObj>
              </mc:Fallback>
            </mc:AlternateContent>
          </a:graphicData>
        </a:graphic>
      </p:graphicFrame>
      <p:graphicFrame>
        <p:nvGraphicFramePr>
          <p:cNvPr id="643076" name="对象 643075"/>
          <p:cNvGraphicFramePr/>
          <p:nvPr/>
        </p:nvGraphicFramePr>
        <p:xfrm>
          <a:off x="4876800" y="2178050"/>
          <a:ext cx="3581400" cy="454025"/>
        </p:xfrm>
        <a:graphic>
          <a:graphicData uri="http://schemas.openxmlformats.org/presentationml/2006/ole">
            <mc:AlternateContent xmlns:mc="http://schemas.openxmlformats.org/markup-compatibility/2006">
              <mc:Choice xmlns:v="urn:schemas-microsoft-com:vml" Requires="v">
                <p:oleObj spid="_x0000_s4777" name="" r:id="rId3" imgW="1586230" imgH="203200" progId="Equation.3">
                  <p:embed/>
                </p:oleObj>
              </mc:Choice>
              <mc:Fallback>
                <p:oleObj name="" r:id="rId3" imgW="1586230" imgH="203200" progId="Equation.3">
                  <p:embed/>
                  <p:pic>
                    <p:nvPicPr>
                      <p:cNvPr id="0" name="图片 4776"/>
                      <p:cNvPicPr/>
                      <p:nvPr/>
                    </p:nvPicPr>
                    <p:blipFill>
                      <a:blip r:embed="rId4"/>
                      <a:stretch>
                        <a:fillRect/>
                      </a:stretch>
                    </p:blipFill>
                    <p:spPr>
                      <a:xfrm>
                        <a:off x="4876800" y="2178050"/>
                        <a:ext cx="3581400" cy="454025"/>
                      </a:xfrm>
                      <a:prstGeom prst="rect">
                        <a:avLst/>
                      </a:prstGeom>
                      <a:solidFill>
                        <a:schemeClr val="accent1"/>
                      </a:solidFill>
                      <a:ln w="38100">
                        <a:noFill/>
                        <a:miter/>
                      </a:ln>
                    </p:spPr>
                  </p:pic>
                </p:oleObj>
              </mc:Fallback>
            </mc:AlternateContent>
          </a:graphicData>
        </a:graphic>
      </p:graphicFrame>
      <p:graphicFrame>
        <p:nvGraphicFramePr>
          <p:cNvPr id="643077" name="对象 643076"/>
          <p:cNvGraphicFramePr/>
          <p:nvPr/>
        </p:nvGraphicFramePr>
        <p:xfrm>
          <a:off x="533400" y="1568450"/>
          <a:ext cx="2667000" cy="482600"/>
        </p:xfrm>
        <a:graphic>
          <a:graphicData uri="http://schemas.openxmlformats.org/presentationml/2006/ole">
            <mc:AlternateContent xmlns:mc="http://schemas.openxmlformats.org/markup-compatibility/2006">
              <mc:Choice xmlns:v="urn:schemas-microsoft-com:vml" Requires="v">
                <p:oleObj spid="_x0000_s4770" name="" r:id="rId5" imgW="1053465" imgH="190500" progId="Equation.3">
                  <p:embed/>
                </p:oleObj>
              </mc:Choice>
              <mc:Fallback>
                <p:oleObj name="" r:id="rId5" imgW="1053465" imgH="190500" progId="Equation.3">
                  <p:embed/>
                  <p:pic>
                    <p:nvPicPr>
                      <p:cNvPr id="0" name="图片 4769"/>
                      <p:cNvPicPr/>
                      <p:nvPr/>
                    </p:nvPicPr>
                    <p:blipFill>
                      <a:blip r:embed="rId6"/>
                      <a:stretch>
                        <a:fillRect/>
                      </a:stretch>
                    </p:blipFill>
                    <p:spPr>
                      <a:xfrm>
                        <a:off x="533400" y="1568450"/>
                        <a:ext cx="2667000" cy="482600"/>
                      </a:xfrm>
                      <a:prstGeom prst="rect">
                        <a:avLst/>
                      </a:prstGeom>
                      <a:solidFill>
                        <a:schemeClr val="accent1"/>
                      </a:solidFill>
                      <a:ln w="38100">
                        <a:noFill/>
                        <a:miter/>
                      </a:ln>
                    </p:spPr>
                  </p:pic>
                </p:oleObj>
              </mc:Fallback>
            </mc:AlternateContent>
          </a:graphicData>
        </a:graphic>
      </p:graphicFrame>
      <p:graphicFrame>
        <p:nvGraphicFramePr>
          <p:cNvPr id="643078" name="对象 643077"/>
          <p:cNvGraphicFramePr/>
          <p:nvPr/>
        </p:nvGraphicFramePr>
        <p:xfrm>
          <a:off x="4876800" y="1547813"/>
          <a:ext cx="3200400" cy="554037"/>
        </p:xfrm>
        <a:graphic>
          <a:graphicData uri="http://schemas.openxmlformats.org/presentationml/2006/ole">
            <mc:AlternateContent xmlns:mc="http://schemas.openxmlformats.org/markup-compatibility/2006">
              <mc:Choice xmlns:v="urn:schemas-microsoft-com:vml" Requires="v">
                <p:oleObj spid="_x0000_s4772" name="" r:id="rId7" imgW="1320165" imgH="228600" progId="Equation.3">
                  <p:embed/>
                </p:oleObj>
              </mc:Choice>
              <mc:Fallback>
                <p:oleObj name="" r:id="rId7" imgW="1320165" imgH="228600" progId="Equation.3">
                  <p:embed/>
                  <p:pic>
                    <p:nvPicPr>
                      <p:cNvPr id="0" name="图片 4771"/>
                      <p:cNvPicPr/>
                      <p:nvPr/>
                    </p:nvPicPr>
                    <p:blipFill>
                      <a:blip r:embed="rId8"/>
                      <a:stretch>
                        <a:fillRect/>
                      </a:stretch>
                    </p:blipFill>
                    <p:spPr>
                      <a:xfrm>
                        <a:off x="4876800" y="1547813"/>
                        <a:ext cx="3200400" cy="554037"/>
                      </a:xfrm>
                      <a:prstGeom prst="rect">
                        <a:avLst/>
                      </a:prstGeom>
                      <a:solidFill>
                        <a:schemeClr val="accent1"/>
                      </a:solidFill>
                      <a:ln w="38100">
                        <a:noFill/>
                        <a:miter/>
                      </a:ln>
                    </p:spPr>
                  </p:pic>
                </p:oleObj>
              </mc:Fallback>
            </mc:AlternateContent>
          </a:graphicData>
        </a:graphic>
      </p:graphicFrame>
      <p:sp>
        <p:nvSpPr>
          <p:cNvPr id="643079" name="右箭头 643078"/>
          <p:cNvSpPr/>
          <p:nvPr/>
        </p:nvSpPr>
        <p:spPr>
          <a:xfrm>
            <a:off x="3276600" y="1720850"/>
            <a:ext cx="1524000" cy="304800"/>
          </a:xfrm>
          <a:prstGeom prst="rightArrow">
            <a:avLst>
              <a:gd name="adj1" fmla="val 50000"/>
              <a:gd name="adj2" fmla="val 125000"/>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643080" name="右箭头 643079"/>
          <p:cNvSpPr/>
          <p:nvPr/>
        </p:nvSpPr>
        <p:spPr>
          <a:xfrm>
            <a:off x="3276600" y="2197100"/>
            <a:ext cx="1524000" cy="285750"/>
          </a:xfrm>
          <a:prstGeom prst="rightArrow">
            <a:avLst>
              <a:gd name="adj1" fmla="val 50000"/>
              <a:gd name="adj2" fmla="val 133333"/>
            </a:avLst>
          </a:prstGeom>
          <a:solidFill>
            <a:srgbClr val="FFFF00"/>
          </a:solidFill>
          <a:ln w="9525" cap="flat" cmpd="sng">
            <a:solidFill>
              <a:srgbClr val="FFFF00"/>
            </a:solidFill>
            <a:prstDash val="solid"/>
            <a:miter/>
            <a:headEnd type="none" w="med" len="med"/>
            <a:tailEnd type="none" w="med" len="med"/>
          </a:ln>
        </p:spPr>
        <p:txBody>
          <a:bodyPr/>
          <a:p>
            <a:endParaRPr lang="zh-CN" altLang="en-US"/>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2" name="文本框 1"/>
          <p:cNvSpPr txBox="1"/>
          <p:nvPr/>
        </p:nvSpPr>
        <p:spPr>
          <a:xfrm>
            <a:off x="2511425" y="581660"/>
            <a:ext cx="4572000" cy="521970"/>
          </a:xfrm>
          <a:prstGeom prst="rect">
            <a:avLst/>
          </a:prstGeom>
          <a:noFill/>
        </p:spPr>
        <p:txBody>
          <a:bodyPr wrap="square" rtlCol="0" anchor="t">
            <a:spAutoFit/>
          </a:bodyPr>
          <a:p>
            <a:r>
              <a:rPr lang="zh-CN" altLang="en-US" dirty="0">
                <a:solidFill>
                  <a:schemeClr val="bg1"/>
                </a:solidFill>
                <a:latin typeface="Times New Roman" panose="02020603050405020304" pitchFamily="18" charset="0"/>
                <a:sym typeface="+mn-ea"/>
              </a:rPr>
              <a:t>对偶规则的应用</a:t>
            </a:r>
            <a:endParaRPr lang="en-US" altLang="zh-CN" dirty="0">
              <a:solidFill>
                <a:schemeClr val="bg1"/>
              </a:solidFill>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3074">
                                            <p:txEl>
                                              <p:charRg st="0" end="66"/>
                                            </p:txEl>
                                          </p:spTgt>
                                        </p:tgtEl>
                                        <p:attrNameLst>
                                          <p:attrName>style.visibility</p:attrName>
                                        </p:attrNameLst>
                                      </p:cBhvr>
                                      <p:to>
                                        <p:strVal val="visible"/>
                                      </p:to>
                                    </p:set>
                                    <p:animEffect transition="in" filter="wipe(left)">
                                      <p:cBhvr>
                                        <p:cTn id="7" dur="500"/>
                                        <p:tgtEl>
                                          <p:spTgt spid="643074">
                                            <p:txEl>
                                              <p:charRg st="0"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43077"/>
                                        </p:tgtEl>
                                        <p:attrNameLst>
                                          <p:attrName>style.visibility</p:attrName>
                                        </p:attrNameLst>
                                      </p:cBhvr>
                                      <p:to>
                                        <p:strVal val="visible"/>
                                      </p:to>
                                    </p:set>
                                    <p:animEffect transition="in" filter="barn(outVertical)">
                                      <p:cBhvr>
                                        <p:cTn id="12" dur="500"/>
                                        <p:tgtEl>
                                          <p:spTgt spid="643077"/>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643079"/>
                                        </p:tgtEl>
                                        <p:attrNameLst>
                                          <p:attrName>style.visibility</p:attrName>
                                        </p:attrNameLst>
                                      </p:cBhvr>
                                      <p:to>
                                        <p:strVal val="visible"/>
                                      </p:to>
                                    </p:set>
                                    <p:animEffect transition="in" filter="slide(fromLeft)">
                                      <p:cBhvr>
                                        <p:cTn id="16" dur="500"/>
                                        <p:tgtEl>
                                          <p:spTgt spid="643079"/>
                                        </p:tgtEl>
                                      </p:cBhvr>
                                    </p:animEffect>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643078"/>
                                        </p:tgtEl>
                                        <p:attrNameLst>
                                          <p:attrName>style.visibility</p:attrName>
                                        </p:attrNameLst>
                                      </p:cBhvr>
                                      <p:to>
                                        <p:strVal val="visible"/>
                                      </p:to>
                                    </p:set>
                                    <p:animEffect transition="in" filter="barn(outVertical)">
                                      <p:cBhvr>
                                        <p:cTn id="20" dur="500"/>
                                        <p:tgtEl>
                                          <p:spTgt spid="64307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43075"/>
                                        </p:tgtEl>
                                        <p:attrNameLst>
                                          <p:attrName>style.visibility</p:attrName>
                                        </p:attrNameLst>
                                      </p:cBhvr>
                                      <p:to>
                                        <p:strVal val="visible"/>
                                      </p:to>
                                    </p:set>
                                    <p:animEffect transition="in" filter="barn(outVertical)">
                                      <p:cBhvr>
                                        <p:cTn id="25" dur="500"/>
                                        <p:tgtEl>
                                          <p:spTgt spid="643075"/>
                                        </p:tgtEl>
                                      </p:cBhvr>
                                    </p:animEffect>
                                  </p:childTnLst>
                                </p:cTn>
                              </p:par>
                            </p:childTnLst>
                          </p:cTn>
                        </p:par>
                        <p:par>
                          <p:cTn id="26" fill="hold">
                            <p:stCondLst>
                              <p:cond delay="500"/>
                            </p:stCondLst>
                            <p:childTnLst>
                              <p:par>
                                <p:cTn id="27" presetID="12" presetClass="entr" presetSubtype="8" fill="hold" nodeType="afterEffect">
                                  <p:stCondLst>
                                    <p:cond delay="0"/>
                                  </p:stCondLst>
                                  <p:childTnLst>
                                    <p:set>
                                      <p:cBhvr>
                                        <p:cTn id="28" dur="1" fill="hold">
                                          <p:stCondLst>
                                            <p:cond delay="0"/>
                                          </p:stCondLst>
                                        </p:cTn>
                                        <p:tgtEl>
                                          <p:spTgt spid="643080"/>
                                        </p:tgtEl>
                                        <p:attrNameLst>
                                          <p:attrName>style.visibility</p:attrName>
                                        </p:attrNameLst>
                                      </p:cBhvr>
                                      <p:to>
                                        <p:strVal val="visible"/>
                                      </p:to>
                                    </p:set>
                                    <p:animEffect transition="in" filter="slide(fromLeft)">
                                      <p:cBhvr>
                                        <p:cTn id="29" dur="500"/>
                                        <p:tgtEl>
                                          <p:spTgt spid="643080"/>
                                        </p:tgtEl>
                                      </p:cBhvr>
                                    </p:animEffect>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643076"/>
                                        </p:tgtEl>
                                        <p:attrNameLst>
                                          <p:attrName>style.visibility</p:attrName>
                                        </p:attrNameLst>
                                      </p:cBhvr>
                                      <p:to>
                                        <p:strVal val="visible"/>
                                      </p:to>
                                    </p:set>
                                    <p:animEffect transition="in" filter="barn(outVertical)">
                                      <p:cBhvr>
                                        <p:cTn id="33" dur="500"/>
                                        <p:tgtEl>
                                          <p:spTgt spid="64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4098" name="动作按钮: 自定义 644097">
            <a:hlinkClick r:id="" action="ppaction://noaction"/>
          </p:cNvPr>
          <p:cNvSpPr/>
          <p:nvPr/>
        </p:nvSpPr>
        <p:spPr>
          <a:xfrm>
            <a:off x="250825" y="481648"/>
            <a:ext cx="6008688" cy="658812"/>
          </a:xfrm>
          <a:prstGeom prst="actionButtonBlank">
            <a:avLst/>
          </a:prstGeom>
          <a:solidFill>
            <a:srgbClr val="FFFF00"/>
          </a:solidFill>
          <a:ln w="9525" cap="flat" cmpd="sng">
            <a:solidFill>
              <a:schemeClr val="tx1"/>
            </a:solidFill>
            <a:prstDash val="solid"/>
            <a:miter/>
            <a:headEnd type="none" w="med" len="med"/>
            <a:tailEnd type="none" w="med" len="med"/>
          </a:ln>
          <a:effectLst>
            <a:prstShdw prst="shdw17" dist="17961" dir="2699999">
              <a:schemeClr val="tx1">
                <a:gamma/>
                <a:shade val="60000"/>
                <a:invGamma/>
              </a:schemeClr>
            </a:prstShdw>
          </a:effectLst>
        </p:spPr>
        <p:txBody>
          <a:bodyPr lIns="0" rIns="0" anchor="ctr" anchorCtr="0">
            <a:spAutoFit/>
          </a:bodyPr>
          <a:p>
            <a:pPr>
              <a:spcBef>
                <a:spcPct val="50000"/>
              </a:spcBef>
            </a:pPr>
            <a:r>
              <a:rPr lang="zh-CN" altLang="en-US" sz="3200" b="1" dirty="0">
                <a:solidFill>
                  <a:srgbClr val="FF3300"/>
                </a:solidFill>
                <a:effectLst>
                  <a:outerShdw blurRad="38100" dist="38100" dir="2700000">
                    <a:srgbClr val="000000"/>
                  </a:outerShdw>
                </a:effectLst>
                <a:latin typeface="Times New Roman" panose="02020603050405020304" pitchFamily="18" charset="0"/>
              </a:rPr>
              <a:t>四、逻辑函数及其表示方法</a:t>
            </a:r>
            <a:endParaRPr lang="zh-CN" altLang="en-US" sz="3200">
              <a:latin typeface="Times New Roman" panose="02020603050405020304" pitchFamily="18" charset="0"/>
            </a:endParaRPr>
          </a:p>
        </p:txBody>
      </p:sp>
      <p:sp>
        <p:nvSpPr>
          <p:cNvPr id="644099" name="文本框 644098"/>
          <p:cNvSpPr txBox="1"/>
          <p:nvPr/>
        </p:nvSpPr>
        <p:spPr>
          <a:xfrm>
            <a:off x="311150" y="1549400"/>
            <a:ext cx="8077200" cy="519113"/>
          </a:xfrm>
          <a:prstGeom prst="rect">
            <a:avLst/>
          </a:prstGeom>
          <a:noFill/>
          <a:ln w="9525">
            <a:noFill/>
          </a:ln>
        </p:spPr>
        <p:txBody>
          <a:bodyPr lIns="0" rIns="0">
            <a:spAutoFit/>
          </a:bodyPr>
          <a:p>
            <a:pPr>
              <a:spcBef>
                <a:spcPct val="50000"/>
              </a:spcBef>
            </a:pPr>
            <a:r>
              <a:rPr lang="en-US" altLang="zh-CN" sz="2800" b="1">
                <a:solidFill>
                  <a:schemeClr val="accent2"/>
                </a:solidFill>
                <a:latin typeface="Times New Roman" panose="02020603050405020304" pitchFamily="18" charset="0"/>
              </a:rPr>
              <a:t>1</a:t>
            </a:r>
            <a:r>
              <a:rPr lang="zh-CN" altLang="en-US" sz="2800" b="1" dirty="0">
                <a:solidFill>
                  <a:schemeClr val="accent2"/>
                </a:solidFill>
                <a:latin typeface="Times New Roman" panose="02020603050405020304" pitchFamily="18" charset="0"/>
              </a:rPr>
              <a:t>、逻辑函数</a:t>
            </a:r>
            <a:endParaRPr lang="zh-CN" altLang="en-US" sz="2800" b="1">
              <a:solidFill>
                <a:schemeClr val="accent2"/>
              </a:solidFill>
              <a:latin typeface="Times New Roman" panose="02020603050405020304" pitchFamily="18" charset="0"/>
            </a:endParaRPr>
          </a:p>
        </p:txBody>
      </p:sp>
      <p:sp>
        <p:nvSpPr>
          <p:cNvPr id="644100" name="文本框 644099"/>
          <p:cNvSpPr txBox="1"/>
          <p:nvPr/>
        </p:nvSpPr>
        <p:spPr>
          <a:xfrm>
            <a:off x="392113" y="4437063"/>
            <a:ext cx="7924800" cy="1373187"/>
          </a:xfrm>
          <a:prstGeom prst="rect">
            <a:avLst/>
          </a:prstGeom>
          <a:noFill/>
          <a:ln w="9525">
            <a:noFill/>
          </a:ln>
        </p:spPr>
        <p:txBody>
          <a:bodyPr lIns="0" rIns="0">
            <a:spAutoFit/>
          </a:bodyPr>
          <a:p>
            <a:pPr algn="just"/>
            <a:r>
              <a:rPr lang="zh-CN" altLang="en-US" sz="2800" dirty="0">
                <a:latin typeface="Times New Roman" panose="02020603050405020304" pitchFamily="18" charset="0"/>
              </a:rPr>
              <a:t>逻辑函数：如果对应于输入逻辑变量</a:t>
            </a:r>
            <a:r>
              <a:rPr lang="en-US" altLang="zh-CN" sz="2800">
                <a:latin typeface="Times New Roman" panose="02020603050405020304" pitchFamily="18" charset="0"/>
              </a:rPr>
              <a:t>A</a:t>
            </a:r>
            <a:r>
              <a:rPr lang="zh-CN" altLang="en-US" sz="2800">
                <a:latin typeface="Times New Roman" panose="02020603050405020304" pitchFamily="18" charset="0"/>
              </a:rPr>
              <a:t>、</a:t>
            </a:r>
            <a:r>
              <a:rPr lang="en-US" altLang="zh-CN" sz="2800">
                <a:latin typeface="Times New Roman" panose="02020603050405020304" pitchFamily="18" charset="0"/>
              </a:rPr>
              <a:t>B</a:t>
            </a:r>
            <a:r>
              <a:rPr lang="zh-CN" altLang="en-US" sz="2800">
                <a:latin typeface="Times New Roman" panose="02020603050405020304" pitchFamily="18" charset="0"/>
              </a:rPr>
              <a:t>、</a:t>
            </a:r>
            <a:r>
              <a:rPr lang="en-US" altLang="zh-CN" sz="2800">
                <a:latin typeface="Times New Roman" panose="02020603050405020304" pitchFamily="18" charset="0"/>
              </a:rPr>
              <a:t>C</a:t>
            </a:r>
            <a:r>
              <a:rPr lang="zh-CN" altLang="en-US" sz="2800">
                <a:latin typeface="Times New Roman" panose="02020603050405020304" pitchFamily="18" charset="0"/>
              </a:rPr>
              <a:t>、</a:t>
            </a:r>
            <a:r>
              <a:rPr lang="en-US" altLang="zh-CN" sz="2800">
                <a:latin typeface="Times New Roman" panose="02020603050405020304" pitchFamily="18" charset="0"/>
              </a:rPr>
              <a:t>…</a:t>
            </a:r>
            <a:r>
              <a:rPr lang="zh-CN" altLang="en-US" sz="2800" dirty="0">
                <a:latin typeface="Times New Roman" panose="02020603050405020304" pitchFamily="18" charset="0"/>
              </a:rPr>
              <a:t>的每一组确定值，输出逻辑变量</a:t>
            </a:r>
            <a:r>
              <a:rPr lang="en-US" altLang="zh-CN" sz="2800" i="1">
                <a:latin typeface="Times New Roman" panose="02020603050405020304" pitchFamily="18" charset="0"/>
              </a:rPr>
              <a:t>Y</a:t>
            </a:r>
            <a:r>
              <a:rPr lang="zh-CN" altLang="en-US" sz="2800" dirty="0">
                <a:latin typeface="Times New Roman" panose="02020603050405020304" pitchFamily="18" charset="0"/>
              </a:rPr>
              <a:t>就有唯一确定的值，则称</a:t>
            </a:r>
            <a:r>
              <a:rPr lang="en-US" altLang="zh-CN" sz="2800">
                <a:latin typeface="Times New Roman" panose="02020603050405020304" pitchFamily="18" charset="0"/>
              </a:rPr>
              <a:t>Y</a:t>
            </a:r>
            <a:r>
              <a:rPr lang="zh-CN" altLang="en-US" sz="2800">
                <a:latin typeface="Times New Roman" panose="02020603050405020304" pitchFamily="18" charset="0"/>
              </a:rPr>
              <a:t>是</a:t>
            </a:r>
            <a:r>
              <a:rPr lang="en-US" altLang="zh-CN" sz="2800">
                <a:latin typeface="Times New Roman" panose="02020603050405020304" pitchFamily="18" charset="0"/>
              </a:rPr>
              <a:t>A</a:t>
            </a:r>
            <a:r>
              <a:rPr lang="zh-CN" altLang="en-US" sz="2800">
                <a:latin typeface="Times New Roman" panose="02020603050405020304" pitchFamily="18" charset="0"/>
              </a:rPr>
              <a:t>、</a:t>
            </a:r>
            <a:r>
              <a:rPr lang="en-US" altLang="zh-CN" sz="2800">
                <a:latin typeface="Times New Roman" panose="02020603050405020304" pitchFamily="18" charset="0"/>
              </a:rPr>
              <a:t>B</a:t>
            </a:r>
            <a:r>
              <a:rPr lang="zh-CN" altLang="en-US" sz="2800">
                <a:latin typeface="Times New Roman" panose="02020603050405020304" pitchFamily="18" charset="0"/>
              </a:rPr>
              <a:t>、</a:t>
            </a:r>
            <a:r>
              <a:rPr lang="en-US" altLang="zh-CN" sz="2800">
                <a:latin typeface="Times New Roman" panose="02020603050405020304" pitchFamily="18" charset="0"/>
              </a:rPr>
              <a:t>C</a:t>
            </a:r>
            <a:r>
              <a:rPr lang="zh-CN" altLang="en-US" sz="2800">
                <a:latin typeface="Times New Roman" panose="02020603050405020304" pitchFamily="18" charset="0"/>
              </a:rPr>
              <a:t>、</a:t>
            </a:r>
            <a:r>
              <a:rPr lang="en-US" altLang="zh-CN" sz="2800">
                <a:latin typeface="Times New Roman" panose="02020603050405020304" pitchFamily="18" charset="0"/>
              </a:rPr>
              <a:t>…</a:t>
            </a:r>
            <a:r>
              <a:rPr lang="zh-CN" altLang="en-US" sz="2800" dirty="0">
                <a:latin typeface="Times New Roman" panose="02020603050405020304" pitchFamily="18" charset="0"/>
              </a:rPr>
              <a:t>的逻辑函数。记为</a:t>
            </a:r>
            <a:endParaRPr lang="zh-CN" altLang="en-US" sz="2800">
              <a:latin typeface="Times New Roman" panose="02020603050405020304" pitchFamily="18" charset="0"/>
            </a:endParaRPr>
          </a:p>
        </p:txBody>
      </p:sp>
      <p:graphicFrame>
        <p:nvGraphicFramePr>
          <p:cNvPr id="644101" name="对象 644100"/>
          <p:cNvGraphicFramePr/>
          <p:nvPr/>
        </p:nvGraphicFramePr>
        <p:xfrm>
          <a:off x="2819400" y="5926138"/>
          <a:ext cx="3276600" cy="598487"/>
        </p:xfrm>
        <a:graphic>
          <a:graphicData uri="http://schemas.openxmlformats.org/presentationml/2006/ole">
            <mc:AlternateContent xmlns:mc="http://schemas.openxmlformats.org/markup-compatibility/2006">
              <mc:Choice xmlns:v="urn:schemas-microsoft-com:vml" Requires="v">
                <p:oleObj spid="_x0000_s4781" name="" r:id="rId1" imgW="1103630" imgH="203200" progId="Equation.3">
                  <p:embed/>
                </p:oleObj>
              </mc:Choice>
              <mc:Fallback>
                <p:oleObj name="" r:id="rId1" imgW="1103630" imgH="203200" progId="Equation.3">
                  <p:embed/>
                  <p:pic>
                    <p:nvPicPr>
                      <p:cNvPr id="0" name="图片 4780"/>
                      <p:cNvPicPr/>
                      <p:nvPr/>
                    </p:nvPicPr>
                    <p:blipFill>
                      <a:blip r:embed="rId2"/>
                      <a:stretch>
                        <a:fillRect/>
                      </a:stretch>
                    </p:blipFill>
                    <p:spPr>
                      <a:xfrm>
                        <a:off x="2819400" y="5926138"/>
                        <a:ext cx="3276600" cy="598487"/>
                      </a:xfrm>
                      <a:prstGeom prst="rect">
                        <a:avLst/>
                      </a:prstGeom>
                      <a:solidFill>
                        <a:schemeClr val="accent1"/>
                      </a:solidFill>
                      <a:ln w="38100">
                        <a:noFill/>
                        <a:miter/>
                      </a:ln>
                    </p:spPr>
                  </p:pic>
                </p:oleObj>
              </mc:Fallback>
            </mc:AlternateContent>
          </a:graphicData>
        </a:graphic>
      </p:graphicFrame>
      <p:sp>
        <p:nvSpPr>
          <p:cNvPr id="644102" name="文本框 644101"/>
          <p:cNvSpPr txBox="1"/>
          <p:nvPr/>
        </p:nvSpPr>
        <p:spPr>
          <a:xfrm>
            <a:off x="685800" y="2725738"/>
            <a:ext cx="8077200" cy="519112"/>
          </a:xfrm>
          <a:prstGeom prst="rect">
            <a:avLst/>
          </a:prstGeom>
          <a:noFill/>
          <a:ln w="9525">
            <a:noFill/>
          </a:ln>
        </p:spPr>
        <p:txBody>
          <a:bodyPr lIns="0" rIns="0">
            <a:spAutoFit/>
          </a:bodyPr>
          <a:p>
            <a:pPr>
              <a:spcBef>
                <a:spcPct val="50000"/>
              </a:spcBef>
            </a:pPr>
            <a:r>
              <a:rPr lang="zh-CN" altLang="en-US" sz="2800" dirty="0">
                <a:latin typeface="Times New Roman" panose="02020603050405020304" pitchFamily="18" charset="0"/>
              </a:rPr>
              <a:t>　　</a:t>
            </a:r>
            <a:endParaRPr lang="zh-CN" altLang="en-US" sz="2800">
              <a:latin typeface="Times New Roman" panose="02020603050405020304" pitchFamily="18" charset="0"/>
            </a:endParaRPr>
          </a:p>
        </p:txBody>
      </p:sp>
      <p:sp>
        <p:nvSpPr>
          <p:cNvPr id="644103" name="文本框 644102"/>
          <p:cNvSpPr txBox="1"/>
          <p:nvPr/>
        </p:nvSpPr>
        <p:spPr>
          <a:xfrm>
            <a:off x="381000" y="2068513"/>
            <a:ext cx="8223250" cy="2227262"/>
          </a:xfrm>
          <a:prstGeom prst="rect">
            <a:avLst/>
          </a:prstGeom>
          <a:noFill/>
          <a:ln w="9525">
            <a:noFill/>
          </a:ln>
        </p:spPr>
        <p:txBody>
          <a:bodyPr lIns="0" rIns="0">
            <a:spAutoFit/>
          </a:bodyPr>
          <a:p>
            <a:pPr>
              <a:spcBef>
                <a:spcPct val="50000"/>
              </a:spcBef>
            </a:pPr>
            <a:r>
              <a:rPr lang="zh-CN" altLang="en-US" sz="2800" dirty="0">
                <a:latin typeface="Times New Roman" panose="02020603050405020304" pitchFamily="18" charset="0"/>
              </a:rPr>
              <a:t>逻辑表达式：由逻辑变量和与、或、非</a:t>
            </a:r>
            <a:r>
              <a:rPr lang="en-US" altLang="zh-CN" sz="2800">
                <a:latin typeface="Times New Roman" panose="02020603050405020304" pitchFamily="18" charset="0"/>
              </a:rPr>
              <a:t>3</a:t>
            </a:r>
            <a:r>
              <a:rPr lang="zh-CN" altLang="en-US" sz="2800" dirty="0">
                <a:latin typeface="Times New Roman" panose="02020603050405020304" pitchFamily="18" charset="0"/>
              </a:rPr>
              <a:t>种运算符连接起来所构成的式子。在逻辑表达式中，等式右边的字母</a:t>
            </a:r>
            <a:r>
              <a:rPr lang="en-US" altLang="zh-CN" sz="2800">
                <a:latin typeface="Times New Roman" panose="02020603050405020304" pitchFamily="18" charset="0"/>
              </a:rPr>
              <a:t>A</a:t>
            </a:r>
            <a:r>
              <a:rPr lang="zh-CN" altLang="en-US" sz="2800">
                <a:latin typeface="Times New Roman" panose="02020603050405020304" pitchFamily="18" charset="0"/>
              </a:rPr>
              <a:t>、</a:t>
            </a:r>
            <a:r>
              <a:rPr lang="en-US" altLang="zh-CN" sz="2800">
                <a:latin typeface="Times New Roman" panose="02020603050405020304" pitchFamily="18" charset="0"/>
              </a:rPr>
              <a:t>B</a:t>
            </a:r>
            <a:r>
              <a:rPr lang="zh-CN" altLang="en-US" sz="2800">
                <a:latin typeface="Times New Roman" panose="02020603050405020304" pitchFamily="18" charset="0"/>
              </a:rPr>
              <a:t>、</a:t>
            </a:r>
            <a:r>
              <a:rPr lang="en-US" altLang="zh-CN" sz="2800">
                <a:latin typeface="Times New Roman" panose="02020603050405020304" pitchFamily="18" charset="0"/>
              </a:rPr>
              <a:t>C</a:t>
            </a:r>
            <a:r>
              <a:rPr lang="zh-CN" altLang="en-US" sz="2800">
                <a:latin typeface="Times New Roman" panose="02020603050405020304" pitchFamily="18" charset="0"/>
              </a:rPr>
              <a:t>、</a:t>
            </a:r>
            <a:r>
              <a:rPr lang="en-US" altLang="zh-CN" sz="2800">
                <a:latin typeface="Times New Roman" panose="02020603050405020304" pitchFamily="18" charset="0"/>
              </a:rPr>
              <a:t>D</a:t>
            </a:r>
            <a:r>
              <a:rPr lang="zh-CN" altLang="en-US" sz="2800" dirty="0">
                <a:latin typeface="Times New Roman" panose="02020603050405020304" pitchFamily="18" charset="0"/>
              </a:rPr>
              <a:t>等称为输入逻辑变量，等式左边的字母</a:t>
            </a:r>
            <a:r>
              <a:rPr lang="en-US" altLang="zh-CN" sz="2800">
                <a:latin typeface="Times New Roman" panose="02020603050405020304" pitchFamily="18" charset="0"/>
              </a:rPr>
              <a:t>Y</a:t>
            </a:r>
            <a:r>
              <a:rPr lang="zh-CN" altLang="en-US" sz="2800" dirty="0">
                <a:latin typeface="Times New Roman" panose="02020603050405020304" pitchFamily="18" charset="0"/>
              </a:rPr>
              <a:t>称为输出逻辑变量，字母上面没有非运算符的叫做原变量，有非运算符的叫做反变量。</a:t>
            </a:r>
            <a:endParaRPr lang="zh-CN" altLang="en-US" sz="2800">
              <a:latin typeface="Times New Roman" panose="02020603050405020304" pitchFamily="18" charset="0"/>
            </a:endParaRPr>
          </a:p>
        </p:txBody>
      </p:sp>
      <p:sp>
        <p:nvSpPr>
          <p:cNvPr id="644104" name="直接连接符 644103"/>
          <p:cNvSpPr/>
          <p:nvPr/>
        </p:nvSpPr>
        <p:spPr>
          <a:xfrm>
            <a:off x="365125" y="2565400"/>
            <a:ext cx="1830388" cy="0"/>
          </a:xfrm>
          <a:prstGeom prst="line">
            <a:avLst/>
          </a:prstGeom>
          <a:ln w="38100" cap="flat" cmpd="sng">
            <a:solidFill>
              <a:srgbClr val="FF3300"/>
            </a:solidFill>
            <a:prstDash val="solid"/>
            <a:headEnd type="none" w="sm" len="sm"/>
            <a:tailEnd type="none" w="sm" len="sm"/>
          </a:ln>
        </p:spPr>
      </p:sp>
      <p:sp>
        <p:nvSpPr>
          <p:cNvPr id="644105" name="椭圆 644104"/>
          <p:cNvSpPr/>
          <p:nvPr/>
        </p:nvSpPr>
        <p:spPr>
          <a:xfrm>
            <a:off x="311150" y="4365625"/>
            <a:ext cx="1668463" cy="576263"/>
          </a:xfrm>
          <a:prstGeom prst="ellipse">
            <a:avLst/>
          </a:prstGeom>
          <a:noFill/>
          <a:ln w="38100" cap="flat" cmpd="sng">
            <a:solidFill>
              <a:srgbClr val="FF0000"/>
            </a:solidFill>
            <a:prstDash val="solid"/>
            <a:headEnd type="none" w="med" len="med"/>
            <a:tailEnd type="none" w="med" len="med"/>
          </a:ln>
        </p:spPr>
        <p:txBody>
          <a:bodyPr/>
          <a:p>
            <a:endParaRPr lang="zh-CN" altLang="en-US"/>
          </a:p>
        </p:txBody>
      </p:sp>
      <p:sp>
        <p:nvSpPr>
          <p:cNvPr id="644106" name="直接连接符 644105"/>
          <p:cNvSpPr/>
          <p:nvPr/>
        </p:nvSpPr>
        <p:spPr>
          <a:xfrm>
            <a:off x="1116013" y="4295775"/>
            <a:ext cx="1079500" cy="0"/>
          </a:xfrm>
          <a:prstGeom prst="line">
            <a:avLst/>
          </a:prstGeom>
          <a:ln w="38100" cap="flat" cmpd="sng">
            <a:solidFill>
              <a:srgbClr val="FF00FF"/>
            </a:solidFill>
            <a:prstDash val="solid"/>
            <a:headEnd type="none" w="med" len="med"/>
            <a:tailEnd type="none" w="med" len="med"/>
          </a:ln>
        </p:spPr>
      </p:sp>
      <p:sp>
        <p:nvSpPr>
          <p:cNvPr id="644107" name="直接连接符 644106"/>
          <p:cNvSpPr/>
          <p:nvPr/>
        </p:nvSpPr>
        <p:spPr>
          <a:xfrm>
            <a:off x="5364163" y="4295775"/>
            <a:ext cx="1079500" cy="0"/>
          </a:xfrm>
          <a:prstGeom prst="line">
            <a:avLst/>
          </a:prstGeom>
          <a:ln w="38100" cap="flat" cmpd="sng">
            <a:solidFill>
              <a:srgbClr val="FF00FF"/>
            </a:solidFill>
            <a:prstDash val="solid"/>
            <a:headEnd type="none" w="med" len="med"/>
            <a:tailEnd type="none" w="med" len="med"/>
          </a:ln>
        </p:spPr>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4099">
                                            <p:txEl>
                                              <p:charRg st="0" end="7"/>
                                            </p:txEl>
                                          </p:spTgt>
                                        </p:tgtEl>
                                        <p:attrNameLst>
                                          <p:attrName>style.visibility</p:attrName>
                                        </p:attrNameLst>
                                      </p:cBhvr>
                                      <p:to>
                                        <p:strVal val="visible"/>
                                      </p:to>
                                    </p:set>
                                    <p:animEffect transition="in" filter="wipe(left)">
                                      <p:cBhvr>
                                        <p:cTn id="7" dur="500"/>
                                        <p:tgtEl>
                                          <p:spTgt spid="644099">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4102">
                                            <p:txEl>
                                              <p:charRg st="0" end="3"/>
                                            </p:txEl>
                                          </p:spTgt>
                                        </p:tgtEl>
                                        <p:attrNameLst>
                                          <p:attrName>style.visibility</p:attrName>
                                        </p:attrNameLst>
                                      </p:cBhvr>
                                      <p:to>
                                        <p:strVal val="visible"/>
                                      </p:to>
                                    </p:set>
                                    <p:animEffect transition="in" filter="wipe(left)">
                                      <p:cBhvr>
                                        <p:cTn id="12" dur="500"/>
                                        <p:tgtEl>
                                          <p:spTgt spid="644102">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4103">
                                            <p:txEl>
                                              <p:charRg st="0" end="112"/>
                                            </p:txEl>
                                          </p:spTgt>
                                        </p:tgtEl>
                                        <p:attrNameLst>
                                          <p:attrName>style.visibility</p:attrName>
                                        </p:attrNameLst>
                                      </p:cBhvr>
                                      <p:to>
                                        <p:strVal val="visible"/>
                                      </p:to>
                                    </p:set>
                                    <p:animEffect transition="in" filter="wipe(left)">
                                      <p:cBhvr>
                                        <p:cTn id="17" dur="500"/>
                                        <p:tgtEl>
                                          <p:spTgt spid="644103">
                                            <p:txEl>
                                              <p:charRg st="0" end="112"/>
                                            </p:txEl>
                                          </p:spTgt>
                                        </p:tgtEl>
                                      </p:cBhvr>
                                    </p:animEffect>
                                  </p:childTnLst>
                                </p:cTn>
                              </p:par>
                            </p:childTnLst>
                          </p:cTn>
                        </p:par>
                        <p:par>
                          <p:cTn id="18" fill="hold">
                            <p:stCondLst>
                              <p:cond delay="500"/>
                            </p:stCondLst>
                            <p:childTnLst>
                              <p:par>
                                <p:cTn id="19" presetID="16" presetClass="entr" presetSubtype="37" fill="hold" nodeType="afterEffect">
                                  <p:stCondLst>
                                    <p:cond delay="0"/>
                                  </p:stCondLst>
                                  <p:childTnLst>
                                    <p:set>
                                      <p:cBhvr>
                                        <p:cTn id="20" dur="1" fill="hold">
                                          <p:stCondLst>
                                            <p:cond delay="0"/>
                                          </p:stCondLst>
                                        </p:cTn>
                                        <p:tgtEl>
                                          <p:spTgt spid="644104"/>
                                        </p:tgtEl>
                                        <p:attrNameLst>
                                          <p:attrName>style.visibility</p:attrName>
                                        </p:attrNameLst>
                                      </p:cBhvr>
                                      <p:to>
                                        <p:strVal val="visible"/>
                                      </p:to>
                                    </p:set>
                                    <p:animEffect transition="in" filter="barn(outVertical)">
                                      <p:cBhvr>
                                        <p:cTn id="21" dur="500"/>
                                        <p:tgtEl>
                                          <p:spTgt spid="64410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44100">
                                            <p:txEl>
                                              <p:charRg st="0" end="67"/>
                                            </p:txEl>
                                          </p:spTgt>
                                        </p:tgtEl>
                                        <p:attrNameLst>
                                          <p:attrName>style.visibility</p:attrName>
                                        </p:attrNameLst>
                                      </p:cBhvr>
                                      <p:to>
                                        <p:strVal val="visible"/>
                                      </p:to>
                                    </p:set>
                                    <p:animEffect transition="in" filter="wipe(left)">
                                      <p:cBhvr>
                                        <p:cTn id="26" dur="500"/>
                                        <p:tgtEl>
                                          <p:spTgt spid="644100">
                                            <p:txEl>
                                              <p:charRg st="0" end="67"/>
                                            </p:txEl>
                                          </p:spTgt>
                                        </p:tgtEl>
                                      </p:cBhvr>
                                    </p:animEffect>
                                  </p:childTnLst>
                                </p:cTn>
                              </p:par>
                            </p:childTnLst>
                          </p:cTn>
                        </p:par>
                        <p:par>
                          <p:cTn id="27" fill="hold">
                            <p:stCondLst>
                              <p:cond delay="500"/>
                            </p:stCondLst>
                            <p:childTnLst>
                              <p:par>
                                <p:cTn id="28" presetID="16" presetClass="entr" presetSubtype="37" fill="hold" nodeType="afterEffect">
                                  <p:stCondLst>
                                    <p:cond delay="0"/>
                                  </p:stCondLst>
                                  <p:childTnLst>
                                    <p:set>
                                      <p:cBhvr>
                                        <p:cTn id="29" dur="1" fill="hold">
                                          <p:stCondLst>
                                            <p:cond delay="0"/>
                                          </p:stCondLst>
                                        </p:cTn>
                                        <p:tgtEl>
                                          <p:spTgt spid="644101"/>
                                        </p:tgtEl>
                                        <p:attrNameLst>
                                          <p:attrName>style.visibility</p:attrName>
                                        </p:attrNameLst>
                                      </p:cBhvr>
                                      <p:to>
                                        <p:strVal val="visible"/>
                                      </p:to>
                                    </p:set>
                                    <p:animEffect transition="in" filter="barn(outVertical)">
                                      <p:cBhvr>
                                        <p:cTn id="30" dur="500"/>
                                        <p:tgtEl>
                                          <p:spTgt spid="64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4099" grpId="0" build="p"/>
      <p:bldP spid="644100" grpId="0" build="p"/>
      <p:bldP spid="644102" grpId="0" build="p"/>
      <p:bldP spid="64410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22" name="文本框 645121"/>
          <p:cNvSpPr txBox="1"/>
          <p:nvPr/>
        </p:nvSpPr>
        <p:spPr>
          <a:xfrm>
            <a:off x="395288" y="765175"/>
            <a:ext cx="8229600" cy="118745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　　</a:t>
            </a:r>
            <a:r>
              <a:rPr lang="zh-CN" altLang="en-US" b="1" dirty="0">
                <a:solidFill>
                  <a:srgbClr val="CC3300"/>
                </a:solidFill>
                <a:effectLst>
                  <a:outerShdw blurRad="38100" dist="38100" dir="2700000">
                    <a:srgbClr val="C0C0C0"/>
                  </a:outerShdw>
                </a:effectLst>
                <a:latin typeface="Times New Roman" panose="02020603050405020304" pitchFamily="18" charset="0"/>
              </a:rPr>
              <a:t>注意</a:t>
            </a:r>
            <a:r>
              <a:rPr lang="zh-CN" altLang="en-US" dirty="0">
                <a:latin typeface="Times New Roman" panose="02020603050405020304" pitchFamily="18" charset="0"/>
              </a:rPr>
              <a:t>：与普通代数不同的是，在逻辑代数中，不管是变量还是函数，其取值都只能是</a:t>
            </a:r>
            <a:r>
              <a:rPr lang="en-US" altLang="zh-CN">
                <a:latin typeface="Times New Roman" panose="02020603050405020304" pitchFamily="18" charset="0"/>
              </a:rPr>
              <a:t>0</a:t>
            </a:r>
            <a:r>
              <a:rPr lang="zh-CN" altLang="en-US" dirty="0">
                <a:latin typeface="Times New Roman" panose="02020603050405020304" pitchFamily="18" charset="0"/>
              </a:rPr>
              <a:t>或</a:t>
            </a:r>
            <a:r>
              <a:rPr lang="en-US" altLang="zh-CN">
                <a:latin typeface="Times New Roman" panose="02020603050405020304" pitchFamily="18" charset="0"/>
              </a:rPr>
              <a:t>1</a:t>
            </a:r>
            <a:r>
              <a:rPr lang="zh-CN" altLang="en-US" dirty="0">
                <a:latin typeface="Times New Roman" panose="02020603050405020304" pitchFamily="18" charset="0"/>
              </a:rPr>
              <a:t>，并且这里的</a:t>
            </a:r>
            <a:r>
              <a:rPr lang="en-US" altLang="zh-CN">
                <a:latin typeface="Times New Roman" panose="02020603050405020304" pitchFamily="18" charset="0"/>
              </a:rPr>
              <a:t>0</a:t>
            </a:r>
            <a:r>
              <a:rPr lang="zh-CN" altLang="en-US" dirty="0">
                <a:latin typeface="Times New Roman" panose="02020603050405020304" pitchFamily="18" charset="0"/>
              </a:rPr>
              <a:t>和</a:t>
            </a:r>
            <a:r>
              <a:rPr lang="en-US" altLang="zh-CN">
                <a:latin typeface="Times New Roman" panose="02020603050405020304" pitchFamily="18" charset="0"/>
              </a:rPr>
              <a:t>1</a:t>
            </a:r>
            <a:r>
              <a:rPr lang="zh-CN" altLang="en-US" dirty="0">
                <a:latin typeface="Times New Roman" panose="02020603050405020304" pitchFamily="18" charset="0"/>
              </a:rPr>
              <a:t>只表示两种不同的状态，没有数量的含义。</a:t>
            </a:r>
            <a:endParaRPr lang="zh-CN" altLang="en-US">
              <a:latin typeface="Times New Roman" panose="02020603050405020304" pitchFamily="18" charset="0"/>
            </a:endParaRPr>
          </a:p>
        </p:txBody>
      </p:sp>
      <p:sp>
        <p:nvSpPr>
          <p:cNvPr id="645123" name="文本框 645122"/>
          <p:cNvSpPr txBox="1"/>
          <p:nvPr/>
        </p:nvSpPr>
        <p:spPr>
          <a:xfrm>
            <a:off x="382588" y="1916113"/>
            <a:ext cx="8077200" cy="519112"/>
          </a:xfrm>
          <a:prstGeom prst="rect">
            <a:avLst/>
          </a:prstGeom>
          <a:noFill/>
          <a:ln w="9525">
            <a:noFill/>
          </a:ln>
        </p:spPr>
        <p:txBody>
          <a:bodyPr lIns="0" rIns="0">
            <a:spAutoFit/>
          </a:bodyPr>
          <a:p>
            <a:pPr>
              <a:spcBef>
                <a:spcPct val="50000"/>
              </a:spcBef>
            </a:pPr>
            <a:r>
              <a:rPr lang="en-US" altLang="zh-CN" sz="2800" b="1">
                <a:solidFill>
                  <a:srgbClr val="FF3300"/>
                </a:solidFill>
                <a:effectLst>
                  <a:outerShdw blurRad="38100" dist="38100" dir="2700000">
                    <a:srgbClr val="C0C0C0"/>
                  </a:outerShdw>
                </a:effectLst>
                <a:latin typeface="Times New Roman" panose="02020603050405020304" pitchFamily="18" charset="0"/>
              </a:rPr>
              <a:t>2</a:t>
            </a:r>
            <a:r>
              <a:rPr lang="zh-CN" altLang="en-US" sz="2800" b="1" dirty="0">
                <a:solidFill>
                  <a:srgbClr val="FF3300"/>
                </a:solidFill>
                <a:effectLst>
                  <a:outerShdw blurRad="38100" dist="38100" dir="2700000">
                    <a:srgbClr val="C0C0C0"/>
                  </a:outerShdw>
                </a:effectLst>
                <a:latin typeface="Times New Roman" panose="02020603050405020304" pitchFamily="18" charset="0"/>
              </a:rPr>
              <a:t>、逻辑函数的表示方法 </a:t>
            </a:r>
            <a:endParaRPr lang="zh-CN" altLang="en-US" sz="2800" b="1">
              <a:solidFill>
                <a:srgbClr val="FF3300"/>
              </a:solidFill>
              <a:effectLst>
                <a:outerShdw blurRad="38100" dist="38100" dir="2700000">
                  <a:srgbClr val="C0C0C0"/>
                </a:outerShdw>
              </a:effectLst>
              <a:latin typeface="Times New Roman" panose="02020603050405020304" pitchFamily="18" charset="0"/>
            </a:endParaRPr>
          </a:p>
        </p:txBody>
      </p:sp>
      <p:sp>
        <p:nvSpPr>
          <p:cNvPr id="645124" name="文本框 645123"/>
          <p:cNvSpPr txBox="1"/>
          <p:nvPr/>
        </p:nvSpPr>
        <p:spPr>
          <a:xfrm>
            <a:off x="395288" y="2435225"/>
            <a:ext cx="8229600" cy="822325"/>
          </a:xfrm>
          <a:prstGeom prst="rect">
            <a:avLst/>
          </a:prstGeom>
          <a:noFill/>
          <a:ln w="9525">
            <a:noFill/>
          </a:ln>
        </p:spPr>
        <p:txBody>
          <a:bodyPr>
            <a:spAutoFit/>
          </a:bodyPr>
          <a:p>
            <a:pPr>
              <a:spcBef>
                <a:spcPct val="50000"/>
              </a:spcBef>
            </a:pPr>
            <a:r>
              <a:rPr lang="zh-CN" altLang="en-US" dirty="0">
                <a:latin typeface="Times New Roman" panose="02020603050405020304" pitchFamily="18" charset="0"/>
              </a:rPr>
              <a:t>        任意一个逻辑函数，都可用逻辑表达式、真值表、逻辑图、卡诺图、波形图等方法进行描述。</a:t>
            </a:r>
            <a:endParaRPr lang="zh-CN" altLang="en-US" dirty="0">
              <a:latin typeface="Times New Roman" panose="02020603050405020304" pitchFamily="18" charset="0"/>
            </a:endParaRPr>
          </a:p>
        </p:txBody>
      </p:sp>
      <p:sp>
        <p:nvSpPr>
          <p:cNvPr id="645125" name="文本框 645124"/>
          <p:cNvSpPr txBox="1"/>
          <p:nvPr/>
        </p:nvSpPr>
        <p:spPr>
          <a:xfrm>
            <a:off x="538163" y="3213100"/>
            <a:ext cx="3313112" cy="519113"/>
          </a:xfrm>
          <a:prstGeom prst="rect">
            <a:avLst/>
          </a:prstGeom>
          <a:noFill/>
          <a:ln w="9525">
            <a:noFill/>
          </a:ln>
        </p:spPr>
        <p:txBody>
          <a:bodyPr>
            <a:spAutoFit/>
          </a:bodyPr>
          <a:p>
            <a:pPr>
              <a:spcBef>
                <a:spcPct val="50000"/>
              </a:spcBef>
            </a:pPr>
            <a:r>
              <a:rPr lang="zh-CN" altLang="en-US" sz="2800" b="1" dirty="0">
                <a:solidFill>
                  <a:schemeClr val="accent2"/>
                </a:solidFill>
                <a:latin typeface="Times New Roman" panose="02020603050405020304" pitchFamily="18" charset="0"/>
              </a:rPr>
              <a:t>（</a:t>
            </a:r>
            <a:r>
              <a:rPr lang="en-US" altLang="zh-CN" sz="2800" b="1">
                <a:solidFill>
                  <a:schemeClr val="accent2"/>
                </a:solidFill>
                <a:latin typeface="Times New Roman" panose="02020603050405020304" pitchFamily="18" charset="0"/>
              </a:rPr>
              <a:t>1</a:t>
            </a:r>
            <a:r>
              <a:rPr lang="zh-CN" altLang="en-US" sz="2800" b="1" dirty="0">
                <a:solidFill>
                  <a:schemeClr val="accent2"/>
                </a:solidFill>
                <a:latin typeface="Times New Roman" panose="02020603050405020304" pitchFamily="18" charset="0"/>
              </a:rPr>
              <a:t>）逻辑表达式 </a:t>
            </a:r>
            <a:endParaRPr lang="zh-CN" altLang="en-US" sz="2800" b="1" dirty="0">
              <a:solidFill>
                <a:schemeClr val="accent2"/>
              </a:solidFill>
              <a:latin typeface="Times New Roman" panose="02020603050405020304" pitchFamily="18" charset="0"/>
            </a:endParaRPr>
          </a:p>
        </p:txBody>
      </p:sp>
      <p:sp>
        <p:nvSpPr>
          <p:cNvPr id="645126" name="文本框 645125"/>
          <p:cNvSpPr txBox="1"/>
          <p:nvPr/>
        </p:nvSpPr>
        <p:spPr>
          <a:xfrm>
            <a:off x="538163" y="3644900"/>
            <a:ext cx="7921625" cy="1124585"/>
          </a:xfrm>
          <a:prstGeom prst="rect">
            <a:avLst/>
          </a:prstGeom>
          <a:noFill/>
          <a:ln w="9525">
            <a:noFill/>
          </a:ln>
        </p:spPr>
        <p:txBody>
          <a:bodyPr lIns="0" rIns="0">
            <a:spAutoFit/>
          </a:bodyPr>
          <a:p>
            <a:pPr>
              <a:lnSpc>
                <a:spcPct val="120000"/>
              </a:lnSpc>
              <a:spcBef>
                <a:spcPct val="50000"/>
              </a:spcBef>
            </a:pPr>
            <a:r>
              <a:rPr lang="zh-CN" altLang="en-US" dirty="0">
                <a:latin typeface="Times New Roman" panose="02020603050405020304" pitchFamily="18" charset="0"/>
              </a:rPr>
              <a:t>　逻辑表达式：是由逻辑变量和与、或、非</a:t>
            </a:r>
            <a:r>
              <a:rPr lang="en-US" altLang="zh-CN">
                <a:latin typeface="Times New Roman" panose="02020603050405020304" pitchFamily="18" charset="0"/>
              </a:rPr>
              <a:t>3</a:t>
            </a:r>
            <a:r>
              <a:rPr lang="zh-CN" altLang="en-US" dirty="0">
                <a:latin typeface="Times New Roman" panose="02020603050405020304" pitchFamily="18" charset="0"/>
              </a:rPr>
              <a:t>种运算符连接起来所构成的式子。</a:t>
            </a:r>
            <a:endParaRPr lang="zh-CN" altLang="en-US">
              <a:latin typeface="Times New Roman" panose="02020603050405020304" pitchFamily="18" charset="0"/>
            </a:endParaRPr>
          </a:p>
        </p:txBody>
      </p:sp>
      <p:sp>
        <p:nvSpPr>
          <p:cNvPr id="645127" name="文本框 645126"/>
          <p:cNvSpPr txBox="1"/>
          <p:nvPr/>
        </p:nvSpPr>
        <p:spPr>
          <a:xfrm>
            <a:off x="538163" y="4613275"/>
            <a:ext cx="7921625" cy="1641475"/>
          </a:xfrm>
          <a:prstGeom prst="rect">
            <a:avLst/>
          </a:prstGeom>
          <a:noFill/>
          <a:ln w="9525">
            <a:noFill/>
          </a:ln>
        </p:spPr>
        <p:txBody>
          <a:bodyPr lIns="0" rIns="0">
            <a:spAutoFit/>
          </a:bodyPr>
          <a:p>
            <a:pPr>
              <a:lnSpc>
                <a:spcPct val="120000"/>
              </a:lnSpc>
              <a:spcBef>
                <a:spcPct val="50000"/>
              </a:spcBef>
            </a:pPr>
            <a:r>
              <a:rPr lang="zh-CN" altLang="en-US" dirty="0">
                <a:latin typeface="Times New Roman" panose="02020603050405020304" pitchFamily="18" charset="0"/>
              </a:rPr>
              <a:t>　函数的标准与或表达式的列写方法：将函数的真值表中那些使函数值为</a:t>
            </a:r>
            <a:r>
              <a:rPr lang="en-US" altLang="zh-CN">
                <a:latin typeface="Times New Roman" panose="02020603050405020304" pitchFamily="18" charset="0"/>
              </a:rPr>
              <a:t>1</a:t>
            </a:r>
            <a:r>
              <a:rPr lang="zh-CN" altLang="en-US" dirty="0">
                <a:latin typeface="Times New Roman" panose="02020603050405020304" pitchFamily="18" charset="0"/>
              </a:rPr>
              <a:t>的最小项相加，便得到函数的标准与或表达式。</a:t>
            </a:r>
            <a:endParaRPr lang="zh-CN" altLang="en-US">
              <a:latin typeface="Times New Roman" panose="02020603050405020304" pitchFamily="18" charset="0"/>
            </a:endParaRPr>
          </a:p>
        </p:txBody>
      </p:sp>
      <p:sp>
        <p:nvSpPr>
          <p:cNvPr id="645128" name="直接连接符 645127"/>
          <p:cNvSpPr/>
          <p:nvPr/>
        </p:nvSpPr>
        <p:spPr>
          <a:xfrm>
            <a:off x="1171575" y="4133850"/>
            <a:ext cx="1600200" cy="0"/>
          </a:xfrm>
          <a:prstGeom prst="line">
            <a:avLst/>
          </a:prstGeom>
          <a:ln w="38100" cap="flat" cmpd="sng">
            <a:solidFill>
              <a:srgbClr val="CC3300"/>
            </a:solidFill>
            <a:prstDash val="solid"/>
            <a:headEnd type="none" w="med" len="med"/>
            <a:tailEnd type="none" w="med" len="med"/>
          </a:ln>
        </p:spPr>
      </p:sp>
      <p:sp>
        <p:nvSpPr>
          <p:cNvPr id="645129" name="直接连接符 645128"/>
          <p:cNvSpPr/>
          <p:nvPr/>
        </p:nvSpPr>
        <p:spPr>
          <a:xfrm>
            <a:off x="1171575" y="5089525"/>
            <a:ext cx="4624388" cy="19050"/>
          </a:xfrm>
          <a:prstGeom prst="line">
            <a:avLst/>
          </a:prstGeom>
          <a:ln w="38100" cap="flat" cmpd="sng">
            <a:solidFill>
              <a:srgbClr val="CC3300"/>
            </a:solidFill>
            <a:prstDash val="solid"/>
            <a:headEnd type="none" w="med" len="med"/>
            <a:tailEnd type="none" w="med" len="med"/>
          </a:ln>
        </p:spPr>
      </p:sp>
      <p:graphicFrame>
        <p:nvGraphicFramePr>
          <p:cNvPr id="645130" name="对象 645129"/>
          <p:cNvGraphicFramePr/>
          <p:nvPr/>
        </p:nvGraphicFramePr>
        <p:xfrm>
          <a:off x="2195513" y="5734050"/>
          <a:ext cx="4502150" cy="523875"/>
        </p:xfrm>
        <a:graphic>
          <a:graphicData uri="http://schemas.openxmlformats.org/presentationml/2006/ole">
            <mc:AlternateContent xmlns:mc="http://schemas.openxmlformats.org/markup-compatibility/2006">
              <mc:Choice xmlns:v="urn:schemas-microsoft-com:vml" Requires="v">
                <p:oleObj spid="_x0000_s4783" name="" r:id="rId1" imgW="2372995" imgH="254000" progId="Equation.3">
                  <p:embed/>
                </p:oleObj>
              </mc:Choice>
              <mc:Fallback>
                <p:oleObj name="" r:id="rId1" imgW="2372995" imgH="254000" progId="Equation.3">
                  <p:embed/>
                  <p:pic>
                    <p:nvPicPr>
                      <p:cNvPr id="0" name="图片 4782"/>
                      <p:cNvPicPr/>
                      <p:nvPr/>
                    </p:nvPicPr>
                    <p:blipFill>
                      <a:blip r:embed="rId2"/>
                      <a:stretch>
                        <a:fillRect/>
                      </a:stretch>
                    </p:blipFill>
                    <p:spPr>
                      <a:xfrm>
                        <a:off x="2195513" y="5734050"/>
                        <a:ext cx="4502150" cy="523875"/>
                      </a:xfrm>
                      <a:prstGeom prst="rect">
                        <a:avLst/>
                      </a:prstGeom>
                      <a:solidFill>
                        <a:schemeClr val="accent1"/>
                      </a:solidFill>
                      <a:ln w="38100">
                        <a:noFill/>
                        <a:miter/>
                      </a:ln>
                    </p:spPr>
                  </p:pic>
                </p:oleObj>
              </mc:Fallback>
            </mc:AlternateContent>
          </a:graphicData>
        </a:graphic>
      </p:graphicFrame>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5122"/>
                                        </p:tgtEl>
                                        <p:attrNameLst>
                                          <p:attrName>style.visibility</p:attrName>
                                        </p:attrNameLst>
                                      </p:cBhvr>
                                      <p:to>
                                        <p:strVal val="visible"/>
                                      </p:to>
                                    </p:set>
                                    <p:animEffect transition="in" filter="wipe(left)">
                                      <p:cBhvr>
                                        <p:cTn id="7" dur="500"/>
                                        <p:tgtEl>
                                          <p:spTgt spid="64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5123">
                                            <p:txEl>
                                              <p:charRg st="0" end="13"/>
                                            </p:txEl>
                                          </p:spTgt>
                                        </p:tgtEl>
                                        <p:attrNameLst>
                                          <p:attrName>style.visibility</p:attrName>
                                        </p:attrNameLst>
                                      </p:cBhvr>
                                      <p:to>
                                        <p:strVal val="visible"/>
                                      </p:to>
                                    </p:set>
                                    <p:animEffect transition="in" filter="wipe(left)">
                                      <p:cBhvr>
                                        <p:cTn id="12" dur="500"/>
                                        <p:tgtEl>
                                          <p:spTgt spid="645123">
                                            <p:txEl>
                                              <p:charRg st="0" end="1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5126">
                                            <p:txEl>
                                              <p:charRg st="0" end="37"/>
                                            </p:txEl>
                                          </p:spTgt>
                                        </p:tgtEl>
                                        <p:attrNameLst>
                                          <p:attrName>style.visibility</p:attrName>
                                        </p:attrNameLst>
                                      </p:cBhvr>
                                      <p:to>
                                        <p:strVal val="visible"/>
                                      </p:to>
                                    </p:set>
                                    <p:animEffect transition="in" filter="wipe(left)">
                                      <p:cBhvr>
                                        <p:cTn id="17" dur="500"/>
                                        <p:tgtEl>
                                          <p:spTgt spid="645126">
                                            <p:txEl>
                                              <p:charRg st="0" end="37"/>
                                            </p:txEl>
                                          </p:spTgt>
                                        </p:tgtEl>
                                      </p:cBhvr>
                                    </p:animEffect>
                                  </p:childTnLst>
                                </p:cTn>
                              </p:par>
                            </p:childTnLst>
                          </p:cTn>
                        </p:par>
                        <p:par>
                          <p:cTn id="18" fill="hold">
                            <p:stCondLst>
                              <p:cond delay="500"/>
                            </p:stCondLst>
                            <p:childTnLst>
                              <p:par>
                                <p:cTn id="19" presetID="16" presetClass="entr" presetSubtype="37" fill="hold" nodeType="afterEffect">
                                  <p:stCondLst>
                                    <p:cond delay="0"/>
                                  </p:stCondLst>
                                  <p:childTnLst>
                                    <p:set>
                                      <p:cBhvr>
                                        <p:cTn id="20" dur="1" fill="hold">
                                          <p:stCondLst>
                                            <p:cond delay="0"/>
                                          </p:stCondLst>
                                        </p:cTn>
                                        <p:tgtEl>
                                          <p:spTgt spid="645128"/>
                                        </p:tgtEl>
                                        <p:attrNameLst>
                                          <p:attrName>style.visibility</p:attrName>
                                        </p:attrNameLst>
                                      </p:cBhvr>
                                      <p:to>
                                        <p:strVal val="visible"/>
                                      </p:to>
                                    </p:set>
                                    <p:animEffect transition="in" filter="barn(outVertical)">
                                      <p:cBhvr>
                                        <p:cTn id="21" dur="500"/>
                                        <p:tgtEl>
                                          <p:spTgt spid="6451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45127">
                                            <p:txEl>
                                              <p:charRg st="0" end="56"/>
                                            </p:txEl>
                                          </p:spTgt>
                                        </p:tgtEl>
                                        <p:attrNameLst>
                                          <p:attrName>style.visibility</p:attrName>
                                        </p:attrNameLst>
                                      </p:cBhvr>
                                      <p:to>
                                        <p:strVal val="visible"/>
                                      </p:to>
                                    </p:set>
                                    <p:animEffect transition="in" filter="wipe(left)">
                                      <p:cBhvr>
                                        <p:cTn id="26" dur="500"/>
                                        <p:tgtEl>
                                          <p:spTgt spid="645127">
                                            <p:txEl>
                                              <p:charRg st="0" end="56"/>
                                            </p:txEl>
                                          </p:spTgt>
                                        </p:tgtEl>
                                      </p:cBhvr>
                                    </p:animEffect>
                                  </p:childTnLst>
                                </p:cTn>
                              </p:par>
                            </p:childTnLst>
                          </p:cTn>
                        </p:par>
                        <p:par>
                          <p:cTn id="27" fill="hold">
                            <p:stCondLst>
                              <p:cond delay="500"/>
                            </p:stCondLst>
                            <p:childTnLst>
                              <p:par>
                                <p:cTn id="28" presetID="16" presetClass="entr" presetSubtype="37" fill="hold" nodeType="afterEffect">
                                  <p:stCondLst>
                                    <p:cond delay="0"/>
                                  </p:stCondLst>
                                  <p:childTnLst>
                                    <p:set>
                                      <p:cBhvr>
                                        <p:cTn id="29" dur="1" fill="hold">
                                          <p:stCondLst>
                                            <p:cond delay="0"/>
                                          </p:stCondLst>
                                        </p:cTn>
                                        <p:tgtEl>
                                          <p:spTgt spid="645129"/>
                                        </p:tgtEl>
                                        <p:attrNameLst>
                                          <p:attrName>style.visibility</p:attrName>
                                        </p:attrNameLst>
                                      </p:cBhvr>
                                      <p:to>
                                        <p:strVal val="visible"/>
                                      </p:to>
                                    </p:set>
                                    <p:animEffect transition="in" filter="barn(outVertical)">
                                      <p:cBhvr>
                                        <p:cTn id="30" dur="500"/>
                                        <p:tgtEl>
                                          <p:spTgt spid="64512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645130"/>
                                        </p:tgtEl>
                                        <p:attrNameLst>
                                          <p:attrName>style.visibility</p:attrName>
                                        </p:attrNameLst>
                                      </p:cBhvr>
                                      <p:to>
                                        <p:strVal val="visible"/>
                                      </p:to>
                                    </p:set>
                                    <p:animEffect transition="in" filter="barn(outVertical)">
                                      <p:cBhvr>
                                        <p:cTn id="35" dur="500"/>
                                        <p:tgtEl>
                                          <p:spTgt spid="64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22" grpId="0"/>
      <p:bldP spid="645123" grpId="0" build="p"/>
      <p:bldP spid="645126" grpId="0" build="p"/>
      <p:bldP spid="64512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6146" name="文本框 646145"/>
          <p:cNvSpPr txBox="1"/>
          <p:nvPr/>
        </p:nvSpPr>
        <p:spPr>
          <a:xfrm>
            <a:off x="304800" y="534670"/>
            <a:ext cx="2552700" cy="519113"/>
          </a:xfrm>
          <a:prstGeom prst="rect">
            <a:avLst/>
          </a:prstGeom>
          <a:solidFill>
            <a:schemeClr val="accent2"/>
          </a:solidFill>
          <a:ln w="9525">
            <a:noFill/>
          </a:ln>
        </p:spPr>
        <p:txBody>
          <a:bodyPr>
            <a:spAutoFit/>
          </a:bodyPr>
          <a:p>
            <a:pPr>
              <a:spcBef>
                <a:spcPct val="50000"/>
              </a:spcBef>
            </a:pPr>
            <a:r>
              <a:rPr lang="zh-CN" altLang="en-US" sz="2800" b="1" dirty="0">
                <a:solidFill>
                  <a:schemeClr val="bg1"/>
                </a:solidFill>
                <a:effectLst>
                  <a:outerShdw blurRad="38100" dist="38100" dir="2700000">
                    <a:srgbClr val="000000"/>
                  </a:outerShdw>
                </a:effectLst>
                <a:latin typeface="Times New Roman" panose="02020603050405020304" pitchFamily="18" charset="0"/>
              </a:rPr>
              <a:t>（</a:t>
            </a:r>
            <a:r>
              <a:rPr lang="en-US" altLang="zh-CN" sz="2800" b="1">
                <a:solidFill>
                  <a:schemeClr val="bg1"/>
                </a:solidFill>
                <a:effectLst>
                  <a:outerShdw blurRad="38100" dist="38100" dir="2700000">
                    <a:srgbClr val="000000"/>
                  </a:outerShdw>
                </a:effectLst>
                <a:latin typeface="Times New Roman" panose="02020603050405020304" pitchFamily="18" charset="0"/>
              </a:rPr>
              <a:t>2</a:t>
            </a:r>
            <a:r>
              <a:rPr lang="zh-CN" altLang="en-US" sz="2800" b="1" dirty="0">
                <a:solidFill>
                  <a:schemeClr val="bg1"/>
                </a:solidFill>
                <a:effectLst>
                  <a:outerShdw blurRad="38100" dist="38100" dir="2700000">
                    <a:srgbClr val="000000"/>
                  </a:outerShdw>
                </a:effectLst>
                <a:latin typeface="Times New Roman" panose="02020603050405020304" pitchFamily="18" charset="0"/>
              </a:rPr>
              <a:t>）真值表</a:t>
            </a:r>
            <a:endParaRPr lang="zh-CN" altLang="en-US" sz="2800" b="1">
              <a:solidFill>
                <a:schemeClr val="bg1"/>
              </a:solidFill>
              <a:effectLst>
                <a:outerShdw blurRad="38100" dist="38100" dir="2700000">
                  <a:srgbClr val="000000"/>
                </a:outerShdw>
              </a:effectLst>
              <a:latin typeface="Times New Roman" panose="02020603050405020304" pitchFamily="18" charset="0"/>
            </a:endParaRPr>
          </a:p>
        </p:txBody>
      </p:sp>
      <p:sp>
        <p:nvSpPr>
          <p:cNvPr id="646147" name="文本框 646146"/>
          <p:cNvSpPr txBox="1"/>
          <p:nvPr/>
        </p:nvSpPr>
        <p:spPr>
          <a:xfrm>
            <a:off x="395288" y="1293178"/>
            <a:ext cx="5011737" cy="118745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　　真值表：是由变量的所有可能取值组合及其对应的函数值所构成的表格。</a:t>
            </a:r>
            <a:endParaRPr lang="zh-CN" altLang="en-US">
              <a:latin typeface="Times New Roman" panose="02020603050405020304" pitchFamily="18" charset="0"/>
            </a:endParaRPr>
          </a:p>
        </p:txBody>
      </p:sp>
      <p:sp>
        <p:nvSpPr>
          <p:cNvPr id="646148" name="文本框 646147"/>
          <p:cNvSpPr txBox="1"/>
          <p:nvPr/>
        </p:nvSpPr>
        <p:spPr>
          <a:xfrm>
            <a:off x="411163" y="2436178"/>
            <a:ext cx="4953000" cy="2282825"/>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　　真值表列写方法：每一个变量均有</a:t>
            </a:r>
            <a:r>
              <a:rPr lang="en-US" altLang="zh-CN">
                <a:latin typeface="Times New Roman" panose="02020603050405020304" pitchFamily="18" charset="0"/>
              </a:rPr>
              <a:t>0</a:t>
            </a:r>
            <a:r>
              <a:rPr lang="zh-CN" altLang="en-US" dirty="0">
                <a:latin typeface="Times New Roman" panose="02020603050405020304" pitchFamily="18" charset="0"/>
              </a:rPr>
              <a:t>、</a:t>
            </a:r>
            <a:r>
              <a:rPr lang="en-US" altLang="zh-CN">
                <a:latin typeface="Times New Roman" panose="02020603050405020304" pitchFamily="18" charset="0"/>
              </a:rPr>
              <a:t>1</a:t>
            </a:r>
            <a:r>
              <a:rPr lang="zh-CN" altLang="en-US" dirty="0">
                <a:latin typeface="Times New Roman" panose="02020603050405020304" pitchFamily="18" charset="0"/>
              </a:rPr>
              <a:t>两种取值，</a:t>
            </a:r>
            <a:r>
              <a:rPr lang="en-US" altLang="zh-CN" i="1">
                <a:latin typeface="Times New Roman" panose="02020603050405020304" pitchFamily="18" charset="0"/>
              </a:rPr>
              <a:t>n</a:t>
            </a:r>
            <a:r>
              <a:rPr lang="zh-CN" altLang="en-US" dirty="0">
                <a:latin typeface="Times New Roman" panose="02020603050405020304" pitchFamily="18" charset="0"/>
              </a:rPr>
              <a:t>个变量共有</a:t>
            </a:r>
            <a:r>
              <a:rPr lang="en-US" altLang="zh-CN">
                <a:latin typeface="Times New Roman" panose="02020603050405020304" pitchFamily="18" charset="0"/>
              </a:rPr>
              <a:t>2</a:t>
            </a:r>
            <a:r>
              <a:rPr lang="en-US" altLang="zh-CN" i="1" baseline="30000">
                <a:latin typeface="Times New Roman" panose="02020603050405020304" pitchFamily="18" charset="0"/>
              </a:rPr>
              <a:t>i</a:t>
            </a:r>
            <a:r>
              <a:rPr lang="zh-CN" altLang="en-US" dirty="0">
                <a:latin typeface="Times New Roman" panose="02020603050405020304" pitchFamily="18" charset="0"/>
              </a:rPr>
              <a:t>种不同的取值，将这</a:t>
            </a:r>
            <a:r>
              <a:rPr lang="en-US" altLang="zh-CN">
                <a:latin typeface="Times New Roman" panose="02020603050405020304" pitchFamily="18" charset="0"/>
              </a:rPr>
              <a:t>2</a:t>
            </a:r>
            <a:r>
              <a:rPr lang="en-US" altLang="zh-CN" i="1" baseline="30000">
                <a:latin typeface="Times New Roman" panose="02020603050405020304" pitchFamily="18" charset="0"/>
              </a:rPr>
              <a:t>i</a:t>
            </a:r>
            <a:r>
              <a:rPr lang="zh-CN" altLang="en-US" dirty="0">
                <a:latin typeface="Times New Roman" panose="02020603050405020304" pitchFamily="18" charset="0"/>
              </a:rPr>
              <a:t>种不同的取值按顺序（一般按二进制递增规律）排列起来，同时在相应位置上填入函数的值，便可得到逻辑函数的真值表。</a:t>
            </a:r>
            <a:endParaRPr lang="zh-CN" altLang="en-US">
              <a:latin typeface="Times New Roman" panose="02020603050405020304" pitchFamily="18" charset="0"/>
            </a:endParaRPr>
          </a:p>
        </p:txBody>
      </p:sp>
      <p:graphicFrame>
        <p:nvGraphicFramePr>
          <p:cNvPr id="646149" name="对象 646148"/>
          <p:cNvGraphicFramePr/>
          <p:nvPr/>
        </p:nvGraphicFramePr>
        <p:xfrm>
          <a:off x="5508625" y="1700213"/>
          <a:ext cx="3048000" cy="4343400"/>
        </p:xfrm>
        <a:graphic>
          <a:graphicData uri="http://schemas.openxmlformats.org/presentationml/2006/ole">
            <mc:AlternateContent xmlns:mc="http://schemas.openxmlformats.org/markup-compatibility/2006">
              <mc:Choice xmlns:v="urn:schemas-microsoft-com:vml" Requires="v">
                <p:oleObj spid="_x0000_s4782" name="" r:id="rId1" imgW="1381125" imgH="2000250" progId="Word.Document.8">
                  <p:embed/>
                </p:oleObj>
              </mc:Choice>
              <mc:Fallback>
                <p:oleObj name="" r:id="rId1" imgW="1381125" imgH="2000250" progId="Word.Document.8">
                  <p:embed/>
                  <p:pic>
                    <p:nvPicPr>
                      <p:cNvPr id="0" name="图片 4781"/>
                      <p:cNvPicPr/>
                      <p:nvPr/>
                    </p:nvPicPr>
                    <p:blipFill>
                      <a:blip r:embed="rId2"/>
                      <a:srcRect l="5797" t="-1633" b="8571"/>
                      <a:stretch>
                        <a:fillRect/>
                      </a:stretch>
                    </p:blipFill>
                    <p:spPr>
                      <a:xfrm>
                        <a:off x="5508625" y="1700213"/>
                        <a:ext cx="3048000" cy="4343400"/>
                      </a:xfrm>
                      <a:prstGeom prst="rect">
                        <a:avLst/>
                      </a:prstGeom>
                      <a:solidFill>
                        <a:srgbClr val="D9FFEC"/>
                      </a:solidFill>
                      <a:ln w="38100">
                        <a:noFill/>
                        <a:miter/>
                      </a:ln>
                    </p:spPr>
                  </p:pic>
                </p:oleObj>
              </mc:Fallback>
            </mc:AlternateContent>
          </a:graphicData>
        </a:graphic>
      </p:graphicFrame>
      <p:sp>
        <p:nvSpPr>
          <p:cNvPr id="646150" name="直接连接符 646149"/>
          <p:cNvSpPr/>
          <p:nvPr/>
        </p:nvSpPr>
        <p:spPr>
          <a:xfrm>
            <a:off x="971550" y="1731328"/>
            <a:ext cx="1143000" cy="0"/>
          </a:xfrm>
          <a:prstGeom prst="line">
            <a:avLst/>
          </a:prstGeom>
          <a:ln w="38100" cap="flat" cmpd="sng">
            <a:solidFill>
              <a:srgbClr val="CC3300"/>
            </a:solidFill>
            <a:prstDash val="solid"/>
            <a:headEnd type="none" w="med" len="med"/>
            <a:tailEnd type="none" w="med" len="med"/>
          </a:ln>
        </p:spPr>
      </p:sp>
      <p:sp>
        <p:nvSpPr>
          <p:cNvPr id="646151" name="直接连接符 646150"/>
          <p:cNvSpPr/>
          <p:nvPr/>
        </p:nvSpPr>
        <p:spPr>
          <a:xfrm>
            <a:off x="1020763" y="2855278"/>
            <a:ext cx="2209800" cy="0"/>
          </a:xfrm>
          <a:prstGeom prst="line">
            <a:avLst/>
          </a:prstGeom>
          <a:ln w="38100" cap="flat" cmpd="sng">
            <a:solidFill>
              <a:srgbClr val="CC3300"/>
            </a:solidFill>
            <a:prstDash val="solid"/>
            <a:headEnd type="none" w="med" len="med"/>
            <a:tailEnd type="none" w="med" len="med"/>
          </a:ln>
        </p:spPr>
      </p:sp>
      <p:sp>
        <p:nvSpPr>
          <p:cNvPr id="646152" name="文本框 646151"/>
          <p:cNvSpPr txBox="1"/>
          <p:nvPr/>
        </p:nvSpPr>
        <p:spPr>
          <a:xfrm>
            <a:off x="395288" y="5458778"/>
            <a:ext cx="4876800" cy="822325"/>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　　例如：当</a:t>
            </a:r>
            <a:r>
              <a:rPr lang="en-US" altLang="zh-CN">
                <a:latin typeface="Times New Roman" panose="02020603050405020304" pitchFamily="18" charset="0"/>
              </a:rPr>
              <a:t>A=B=1</a:t>
            </a:r>
            <a:r>
              <a:rPr lang="zh-CN" altLang="en-US">
                <a:latin typeface="Times New Roman" panose="02020603050405020304" pitchFamily="18" charset="0"/>
              </a:rPr>
              <a:t>、</a:t>
            </a:r>
            <a:r>
              <a:rPr lang="zh-CN" altLang="en-US" dirty="0">
                <a:latin typeface="Times New Roman" panose="02020603050405020304" pitchFamily="18" charset="0"/>
              </a:rPr>
              <a:t>或则</a:t>
            </a:r>
            <a:r>
              <a:rPr lang="en-US" altLang="zh-CN">
                <a:latin typeface="Times New Roman" panose="02020603050405020304" pitchFamily="18" charset="0"/>
              </a:rPr>
              <a:t>B=C=1</a:t>
            </a:r>
            <a:r>
              <a:rPr lang="zh-CN" altLang="en-US" dirty="0">
                <a:latin typeface="Times New Roman" panose="02020603050405020304" pitchFamily="18" charset="0"/>
              </a:rPr>
              <a:t>时，函数</a:t>
            </a:r>
            <a:r>
              <a:rPr lang="en-US" altLang="zh-CN">
                <a:latin typeface="Times New Roman" panose="02020603050405020304" pitchFamily="18" charset="0"/>
              </a:rPr>
              <a:t>Y=1</a:t>
            </a:r>
            <a:r>
              <a:rPr lang="zh-CN" altLang="en-US">
                <a:latin typeface="Times New Roman" panose="02020603050405020304" pitchFamily="18" charset="0"/>
              </a:rPr>
              <a:t>；</a:t>
            </a:r>
            <a:r>
              <a:rPr lang="zh-CN" altLang="en-US" dirty="0">
                <a:latin typeface="Times New Roman" panose="02020603050405020304" pitchFamily="18" charset="0"/>
              </a:rPr>
              <a:t>否则</a:t>
            </a:r>
            <a:r>
              <a:rPr lang="en-US" altLang="zh-CN">
                <a:latin typeface="Times New Roman" panose="02020603050405020304" pitchFamily="18" charset="0"/>
              </a:rPr>
              <a:t>Y=0</a:t>
            </a:r>
            <a:r>
              <a:rPr lang="zh-CN" altLang="en-US">
                <a:latin typeface="Times New Roman" panose="02020603050405020304" pitchFamily="18" charset="0"/>
              </a:rPr>
              <a:t>。</a:t>
            </a:r>
            <a:endParaRPr lang="zh-CN" altLang="en-US">
              <a:latin typeface="Times New Roman" panose="02020603050405020304" pitchFamily="18" charset="0"/>
            </a:endParaRPr>
          </a:p>
        </p:txBody>
      </p:sp>
      <p:sp>
        <p:nvSpPr>
          <p:cNvPr id="646153" name="椭圆 646152"/>
          <p:cNvSpPr/>
          <p:nvPr/>
        </p:nvSpPr>
        <p:spPr>
          <a:xfrm>
            <a:off x="6156325" y="3717925"/>
            <a:ext cx="1066800" cy="457200"/>
          </a:xfrm>
          <a:prstGeom prst="ellipse">
            <a:avLst/>
          </a:prstGeom>
          <a:noFill/>
          <a:ln w="38100" cap="flat" cmpd="sng">
            <a:solidFill>
              <a:srgbClr val="006600"/>
            </a:solidFill>
            <a:prstDash val="solid"/>
            <a:headEnd type="none" w="med" len="med"/>
            <a:tailEnd type="none" w="med" len="med"/>
          </a:ln>
        </p:spPr>
        <p:txBody>
          <a:bodyPr/>
          <a:p>
            <a:endParaRPr lang="zh-CN" altLang="en-US"/>
          </a:p>
        </p:txBody>
      </p:sp>
      <p:sp>
        <p:nvSpPr>
          <p:cNvPr id="646154" name="椭圆 646153"/>
          <p:cNvSpPr/>
          <p:nvPr/>
        </p:nvSpPr>
        <p:spPr>
          <a:xfrm>
            <a:off x="5651500" y="5118100"/>
            <a:ext cx="1066800" cy="457200"/>
          </a:xfrm>
          <a:prstGeom prst="ellipse">
            <a:avLst/>
          </a:prstGeom>
          <a:noFill/>
          <a:ln w="38100" cap="flat" cmpd="sng">
            <a:solidFill>
              <a:srgbClr val="CC3300"/>
            </a:solidFill>
            <a:prstDash val="solid"/>
            <a:headEnd type="none" w="med" len="med"/>
            <a:tailEnd type="none" w="med" len="med"/>
          </a:ln>
        </p:spPr>
        <p:txBody>
          <a:bodyPr/>
          <a:p>
            <a:endParaRPr lang="zh-CN" altLang="en-US"/>
          </a:p>
        </p:txBody>
      </p:sp>
      <p:sp>
        <p:nvSpPr>
          <p:cNvPr id="646155" name="椭圆 646154"/>
          <p:cNvSpPr/>
          <p:nvPr/>
        </p:nvSpPr>
        <p:spPr>
          <a:xfrm>
            <a:off x="5651500" y="5575300"/>
            <a:ext cx="1066800" cy="457200"/>
          </a:xfrm>
          <a:prstGeom prst="ellipse">
            <a:avLst/>
          </a:prstGeom>
          <a:noFill/>
          <a:ln w="38100" cap="flat" cmpd="sng">
            <a:solidFill>
              <a:srgbClr val="CC3300"/>
            </a:solidFill>
            <a:prstDash val="solid"/>
            <a:headEnd type="none" w="med" len="med"/>
            <a:tailEnd type="none" w="med" len="med"/>
          </a:ln>
        </p:spPr>
        <p:txBody>
          <a:bodyPr/>
          <a:p>
            <a:endParaRPr lang="zh-CN" altLang="en-US"/>
          </a:p>
        </p:txBody>
      </p:sp>
      <p:sp>
        <p:nvSpPr>
          <p:cNvPr id="646156" name="椭圆 646155"/>
          <p:cNvSpPr/>
          <p:nvPr/>
        </p:nvSpPr>
        <p:spPr>
          <a:xfrm>
            <a:off x="6108700" y="5575300"/>
            <a:ext cx="1066800" cy="457200"/>
          </a:xfrm>
          <a:prstGeom prst="ellipse">
            <a:avLst/>
          </a:prstGeom>
          <a:noFill/>
          <a:ln w="38100" cap="flat" cmpd="sng">
            <a:solidFill>
              <a:srgbClr val="006600"/>
            </a:solidFill>
            <a:prstDash val="solid"/>
            <a:headEnd type="none" w="med" len="med"/>
            <a:tailEnd type="none" w="med" len="med"/>
          </a:ln>
        </p:spPr>
        <p:txBody>
          <a:bodyPr/>
          <a:p>
            <a:endParaRPr lang="zh-CN" altLang="en-US"/>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46147">
                                            <p:txEl>
                                              <p:charRg st="0" end="35"/>
                                            </p:txEl>
                                          </p:spTgt>
                                        </p:tgtEl>
                                        <p:attrNameLst>
                                          <p:attrName>style.visibility</p:attrName>
                                        </p:attrNameLst>
                                      </p:cBhvr>
                                      <p:to>
                                        <p:strVal val="visible"/>
                                      </p:to>
                                    </p:set>
                                    <p:animEffect transition="in" filter="wipe(left)">
                                      <p:cBhvr>
                                        <p:cTn id="11" dur="500"/>
                                        <p:tgtEl>
                                          <p:spTgt spid="646147">
                                            <p:txEl>
                                              <p:charRg st="0" end="35"/>
                                            </p:txEl>
                                          </p:spTgt>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46150"/>
                                        </p:tgtEl>
                                        <p:attrNameLst>
                                          <p:attrName>style.visibility</p:attrName>
                                        </p:attrNameLst>
                                      </p:cBhvr>
                                      <p:to>
                                        <p:strVal val="visible"/>
                                      </p:to>
                                    </p:set>
                                    <p:animEffect transition="in" filter="barn(outVertical)">
                                      <p:cBhvr>
                                        <p:cTn id="15" dur="500"/>
                                        <p:tgtEl>
                                          <p:spTgt spid="64615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46148">
                                            <p:txEl>
                                              <p:charRg st="0" end="99"/>
                                            </p:txEl>
                                          </p:spTgt>
                                        </p:tgtEl>
                                        <p:attrNameLst>
                                          <p:attrName>style.visibility</p:attrName>
                                        </p:attrNameLst>
                                      </p:cBhvr>
                                      <p:to>
                                        <p:strVal val="visible"/>
                                      </p:to>
                                    </p:set>
                                    <p:animEffect transition="in" filter="wipe(left)">
                                      <p:cBhvr>
                                        <p:cTn id="20" dur="500"/>
                                        <p:tgtEl>
                                          <p:spTgt spid="646148">
                                            <p:txEl>
                                              <p:charRg st="0" end="99"/>
                                            </p:txEl>
                                          </p:spTgt>
                                        </p:tgtEl>
                                      </p:cBhvr>
                                    </p:animEffect>
                                  </p:childTnLst>
                                </p:cTn>
                              </p:par>
                            </p:childTnLst>
                          </p:cTn>
                        </p:par>
                        <p:par>
                          <p:cTn id="21" fill="hold">
                            <p:stCondLst>
                              <p:cond delay="500"/>
                            </p:stCondLst>
                            <p:childTnLst>
                              <p:par>
                                <p:cTn id="22" presetID="16" presetClass="entr" presetSubtype="37" fill="hold" nodeType="afterEffect">
                                  <p:stCondLst>
                                    <p:cond delay="0"/>
                                  </p:stCondLst>
                                  <p:childTnLst>
                                    <p:set>
                                      <p:cBhvr>
                                        <p:cTn id="23" dur="1" fill="hold">
                                          <p:stCondLst>
                                            <p:cond delay="0"/>
                                          </p:stCondLst>
                                        </p:cTn>
                                        <p:tgtEl>
                                          <p:spTgt spid="646151"/>
                                        </p:tgtEl>
                                        <p:attrNameLst>
                                          <p:attrName>style.visibility</p:attrName>
                                        </p:attrNameLst>
                                      </p:cBhvr>
                                      <p:to>
                                        <p:strVal val="visible"/>
                                      </p:to>
                                    </p:set>
                                    <p:animEffect transition="in" filter="barn(outVertical)">
                                      <p:cBhvr>
                                        <p:cTn id="24" dur="500"/>
                                        <p:tgtEl>
                                          <p:spTgt spid="6461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46152">
                                            <p:txEl>
                                              <p:charRg st="0" end="34"/>
                                            </p:txEl>
                                          </p:spTgt>
                                        </p:tgtEl>
                                        <p:attrNameLst>
                                          <p:attrName>style.visibility</p:attrName>
                                        </p:attrNameLst>
                                      </p:cBhvr>
                                      <p:to>
                                        <p:strVal val="visible"/>
                                      </p:to>
                                    </p:set>
                                    <p:animEffect transition="in" filter="wipe(left)">
                                      <p:cBhvr>
                                        <p:cTn id="29" dur="500"/>
                                        <p:tgtEl>
                                          <p:spTgt spid="646152">
                                            <p:txEl>
                                              <p:charRg st="0" end="3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646149"/>
                                        </p:tgtEl>
                                        <p:attrNameLst>
                                          <p:attrName>style.visibility</p:attrName>
                                        </p:attrNameLst>
                                      </p:cBhvr>
                                      <p:to>
                                        <p:strVal val="visible"/>
                                      </p:to>
                                    </p:set>
                                    <p:animEffect transition="in" filter="dissolve">
                                      <p:cBhvr>
                                        <p:cTn id="34" dur="500"/>
                                        <p:tgtEl>
                                          <p:spTgt spid="64614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46154"/>
                                        </p:tgtEl>
                                        <p:attrNameLst>
                                          <p:attrName>style.visibility</p:attrName>
                                        </p:attrNameLst>
                                      </p:cBhvr>
                                      <p:to>
                                        <p:strVal val="visible"/>
                                      </p:to>
                                    </p:set>
                                    <p:animEffect transition="in" filter="wipe(left)">
                                      <p:cBhvr>
                                        <p:cTn id="39" dur="500"/>
                                        <p:tgtEl>
                                          <p:spTgt spid="64615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46155"/>
                                        </p:tgtEl>
                                        <p:attrNameLst>
                                          <p:attrName>style.visibility</p:attrName>
                                        </p:attrNameLst>
                                      </p:cBhvr>
                                      <p:to>
                                        <p:strVal val="visible"/>
                                      </p:to>
                                    </p:set>
                                    <p:animEffect transition="in" filter="wipe(left)">
                                      <p:cBhvr>
                                        <p:cTn id="44" dur="500"/>
                                        <p:tgtEl>
                                          <p:spTgt spid="64615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46153"/>
                                        </p:tgtEl>
                                        <p:attrNameLst>
                                          <p:attrName>style.visibility</p:attrName>
                                        </p:attrNameLst>
                                      </p:cBhvr>
                                      <p:to>
                                        <p:strVal val="visible"/>
                                      </p:to>
                                    </p:set>
                                    <p:animEffect transition="in" filter="wipe(left)">
                                      <p:cBhvr>
                                        <p:cTn id="49" dur="500"/>
                                        <p:tgtEl>
                                          <p:spTgt spid="64615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646156"/>
                                        </p:tgtEl>
                                        <p:attrNameLst>
                                          <p:attrName>style.visibility</p:attrName>
                                        </p:attrNameLst>
                                      </p:cBhvr>
                                      <p:to>
                                        <p:strVal val="visible"/>
                                      </p:to>
                                    </p:set>
                                    <p:animEffect transition="in" filter="wipe(left)">
                                      <p:cBhvr>
                                        <p:cTn id="54" dur="500"/>
                                        <p:tgtEl>
                                          <p:spTgt spid="64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6" grpId="0" bldLvl="0" animBg="1"/>
      <p:bldP spid="646147" grpId="0" build="p"/>
      <p:bldP spid="646148" grpId="0" build="p"/>
      <p:bldP spid="64615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7170" name="文本框 647169"/>
          <p:cNvSpPr txBox="1"/>
          <p:nvPr/>
        </p:nvSpPr>
        <p:spPr>
          <a:xfrm>
            <a:off x="250825" y="518795"/>
            <a:ext cx="2541588" cy="519113"/>
          </a:xfrm>
          <a:prstGeom prst="rect">
            <a:avLst/>
          </a:prstGeom>
          <a:solidFill>
            <a:schemeClr val="accent2"/>
          </a:solidFill>
          <a:ln w="9525">
            <a:noFill/>
          </a:ln>
        </p:spPr>
        <p:txBody>
          <a:bodyPr>
            <a:spAutoFit/>
          </a:bodyPr>
          <a:p>
            <a:pPr>
              <a:spcBef>
                <a:spcPct val="50000"/>
              </a:spcBef>
            </a:pPr>
            <a:r>
              <a:rPr lang="zh-CN" altLang="en-US" sz="2800" b="1" dirty="0">
                <a:solidFill>
                  <a:schemeClr val="bg1"/>
                </a:solidFill>
                <a:effectLst>
                  <a:outerShdw blurRad="38100" dist="38100" dir="2700000">
                    <a:srgbClr val="000000"/>
                  </a:outerShdw>
                </a:effectLst>
                <a:latin typeface="宋体" panose="02010600030101010101" pitchFamily="2" charset="-122"/>
              </a:rPr>
              <a:t>（</a:t>
            </a:r>
            <a:r>
              <a:rPr lang="en-US" altLang="zh-CN" sz="2800" b="1">
                <a:solidFill>
                  <a:schemeClr val="bg1"/>
                </a:solidFill>
                <a:effectLst>
                  <a:outerShdw blurRad="38100" dist="38100" dir="2700000">
                    <a:srgbClr val="000000"/>
                  </a:outerShdw>
                </a:effectLst>
                <a:latin typeface="宋体" panose="02010600030101010101" pitchFamily="2" charset="-122"/>
              </a:rPr>
              <a:t>3</a:t>
            </a:r>
            <a:r>
              <a:rPr lang="zh-CN" altLang="en-US" sz="2800" b="1" dirty="0">
                <a:solidFill>
                  <a:schemeClr val="bg1"/>
                </a:solidFill>
                <a:effectLst>
                  <a:outerShdw blurRad="38100" dist="38100" dir="2700000">
                    <a:srgbClr val="000000"/>
                  </a:outerShdw>
                </a:effectLst>
                <a:latin typeface="宋体" panose="02010600030101010101" pitchFamily="2" charset="-122"/>
              </a:rPr>
              <a:t>）逻辑图</a:t>
            </a:r>
            <a:endParaRPr lang="zh-CN" altLang="en-US" sz="2800" b="1">
              <a:solidFill>
                <a:schemeClr val="bg1"/>
              </a:solidFill>
              <a:effectLst>
                <a:outerShdw blurRad="38100" dist="38100" dir="2700000">
                  <a:srgbClr val="000000"/>
                </a:outerShdw>
              </a:effectLst>
              <a:latin typeface="宋体" panose="02010600030101010101" pitchFamily="2" charset="-122"/>
            </a:endParaRPr>
          </a:p>
        </p:txBody>
      </p:sp>
      <p:sp>
        <p:nvSpPr>
          <p:cNvPr id="647171" name="文本框 647170"/>
          <p:cNvSpPr txBox="1"/>
          <p:nvPr/>
        </p:nvSpPr>
        <p:spPr>
          <a:xfrm>
            <a:off x="323850" y="1268413"/>
            <a:ext cx="4895850" cy="946150"/>
          </a:xfrm>
          <a:prstGeom prst="rect">
            <a:avLst/>
          </a:prstGeom>
          <a:noFill/>
          <a:ln w="9525">
            <a:noFill/>
          </a:ln>
        </p:spPr>
        <p:txBody>
          <a:bodyPr lIns="0" rIns="0">
            <a:spAutoFit/>
          </a:bodyPr>
          <a:p>
            <a:pPr>
              <a:spcBef>
                <a:spcPct val="50000"/>
              </a:spcBef>
            </a:pPr>
            <a:r>
              <a:rPr lang="zh-CN" altLang="en-US" sz="2800" dirty="0">
                <a:latin typeface="Times New Roman" panose="02020603050405020304" pitchFamily="18" charset="0"/>
              </a:rPr>
              <a:t>　　逻辑图：是由表示逻辑运算的逻辑符号所构成的图形。</a:t>
            </a:r>
            <a:endParaRPr lang="zh-CN" altLang="en-US" sz="2800">
              <a:latin typeface="Times New Roman" panose="02020603050405020304" pitchFamily="18" charset="0"/>
            </a:endParaRPr>
          </a:p>
        </p:txBody>
      </p:sp>
      <p:sp>
        <p:nvSpPr>
          <p:cNvPr id="647172" name="直接连接符 647171"/>
          <p:cNvSpPr/>
          <p:nvPr/>
        </p:nvSpPr>
        <p:spPr>
          <a:xfrm>
            <a:off x="981075" y="1725613"/>
            <a:ext cx="1143000" cy="0"/>
          </a:xfrm>
          <a:prstGeom prst="line">
            <a:avLst/>
          </a:prstGeom>
          <a:ln w="38100" cap="flat" cmpd="sng">
            <a:solidFill>
              <a:srgbClr val="CC3300"/>
            </a:solidFill>
            <a:prstDash val="solid"/>
            <a:headEnd type="none" w="med" len="med"/>
            <a:tailEnd type="none" w="med" len="med"/>
          </a:ln>
        </p:spPr>
      </p:sp>
      <p:sp>
        <p:nvSpPr>
          <p:cNvPr id="647173" name="文本框 647172"/>
          <p:cNvSpPr txBox="1"/>
          <p:nvPr/>
        </p:nvSpPr>
        <p:spPr>
          <a:xfrm>
            <a:off x="1651000" y="2316163"/>
            <a:ext cx="2209800" cy="457200"/>
          </a:xfrm>
          <a:prstGeom prst="rect">
            <a:avLst/>
          </a:prstGeom>
          <a:solidFill>
            <a:srgbClr val="FFFF00"/>
          </a:solidFill>
          <a:ln w="9525">
            <a:noFill/>
          </a:ln>
        </p:spPr>
        <p:txBody>
          <a:bodyPr lIns="0" rIns="0">
            <a:spAutoFit/>
          </a:bodyPr>
          <a:p>
            <a:pPr>
              <a:spcBef>
                <a:spcPct val="50000"/>
              </a:spcBef>
            </a:pPr>
            <a:r>
              <a:rPr lang="zh-CN" altLang="en-US" b="1" dirty="0">
                <a:solidFill>
                  <a:srgbClr val="FF0000"/>
                </a:solidFill>
                <a:latin typeface="Times New Roman" panose="02020603050405020304" pitchFamily="18" charset="0"/>
              </a:rPr>
              <a:t>Ｙ＝ＡＢ＋ＢＣ</a:t>
            </a:r>
            <a:endParaRPr lang="zh-CN" altLang="en-US" b="1">
              <a:solidFill>
                <a:srgbClr val="FF0000"/>
              </a:solidFill>
              <a:latin typeface="Times New Roman" panose="02020603050405020304" pitchFamily="18" charset="0"/>
            </a:endParaRPr>
          </a:p>
        </p:txBody>
      </p:sp>
      <p:graphicFrame>
        <p:nvGraphicFramePr>
          <p:cNvPr id="647174" name="对象 647173"/>
          <p:cNvGraphicFramePr/>
          <p:nvPr/>
        </p:nvGraphicFramePr>
        <p:xfrm>
          <a:off x="5219700" y="481013"/>
          <a:ext cx="3427413" cy="2665412"/>
        </p:xfrm>
        <a:graphic>
          <a:graphicData uri="http://schemas.openxmlformats.org/presentationml/2006/ole">
            <mc:AlternateContent xmlns:mc="http://schemas.openxmlformats.org/markup-compatibility/2006">
              <mc:Choice xmlns:v="urn:schemas-microsoft-com:vml" Requires="v">
                <p:oleObj spid="_x0000_s4784" name="" r:id="rId1" imgW="1371600" imgH="1066800" progId="Word.Picture.8">
                  <p:embed/>
                </p:oleObj>
              </mc:Choice>
              <mc:Fallback>
                <p:oleObj name="" r:id="rId1" imgW="1371600" imgH="1066800" progId="Word.Picture.8">
                  <p:embed/>
                  <p:pic>
                    <p:nvPicPr>
                      <p:cNvPr id="0" name="图片 4783"/>
                      <p:cNvPicPr/>
                      <p:nvPr/>
                    </p:nvPicPr>
                    <p:blipFill>
                      <a:blip r:embed="rId2"/>
                      <a:stretch>
                        <a:fillRect/>
                      </a:stretch>
                    </p:blipFill>
                    <p:spPr>
                      <a:xfrm>
                        <a:off x="5219700" y="481013"/>
                        <a:ext cx="3427413" cy="2665412"/>
                      </a:xfrm>
                      <a:prstGeom prst="rect">
                        <a:avLst/>
                      </a:prstGeom>
                      <a:solidFill>
                        <a:srgbClr val="D9FFEC"/>
                      </a:solidFill>
                      <a:ln w="38100">
                        <a:noFill/>
                        <a:miter/>
                      </a:ln>
                    </p:spPr>
                  </p:pic>
                </p:oleObj>
              </mc:Fallback>
            </mc:AlternateContent>
          </a:graphicData>
        </a:graphic>
      </p:graphicFrame>
      <p:sp>
        <p:nvSpPr>
          <p:cNvPr id="647175" name="文本框 647174"/>
          <p:cNvSpPr txBox="1"/>
          <p:nvPr/>
        </p:nvSpPr>
        <p:spPr>
          <a:xfrm>
            <a:off x="6715125" y="612775"/>
            <a:ext cx="685800" cy="457200"/>
          </a:xfrm>
          <a:prstGeom prst="rect">
            <a:avLst/>
          </a:prstGeom>
          <a:solidFill>
            <a:srgbClr val="FFFF00"/>
          </a:solidFill>
          <a:ln w="9525">
            <a:noFill/>
          </a:ln>
        </p:spPr>
        <p:txBody>
          <a:bodyPr lIns="0" rIns="0">
            <a:spAutoFit/>
          </a:bodyPr>
          <a:p>
            <a:pPr>
              <a:spcBef>
                <a:spcPct val="50000"/>
              </a:spcBef>
            </a:pPr>
            <a:r>
              <a:rPr lang="zh-CN" altLang="en-US" b="1" dirty="0">
                <a:solidFill>
                  <a:srgbClr val="FF0000"/>
                </a:solidFill>
                <a:latin typeface="Times New Roman" panose="02020603050405020304" pitchFamily="18" charset="0"/>
              </a:rPr>
              <a:t>ＡＢ</a:t>
            </a:r>
            <a:endParaRPr lang="zh-CN" altLang="en-US" b="1">
              <a:solidFill>
                <a:srgbClr val="FF0000"/>
              </a:solidFill>
              <a:latin typeface="Times New Roman" panose="02020603050405020304" pitchFamily="18" charset="0"/>
            </a:endParaRPr>
          </a:p>
        </p:txBody>
      </p:sp>
      <p:sp>
        <p:nvSpPr>
          <p:cNvPr id="647176" name="文本框 647175"/>
          <p:cNvSpPr txBox="1"/>
          <p:nvPr/>
        </p:nvSpPr>
        <p:spPr>
          <a:xfrm>
            <a:off x="6791325" y="2746375"/>
            <a:ext cx="762000" cy="457200"/>
          </a:xfrm>
          <a:prstGeom prst="rect">
            <a:avLst/>
          </a:prstGeom>
          <a:solidFill>
            <a:schemeClr val="folHlink"/>
          </a:solidFill>
          <a:ln w="9525">
            <a:noFill/>
          </a:ln>
        </p:spPr>
        <p:txBody>
          <a:bodyPr lIns="0" rIns="0">
            <a:spAutoFit/>
          </a:bodyPr>
          <a:p>
            <a:pPr>
              <a:spcBef>
                <a:spcPct val="50000"/>
              </a:spcBef>
            </a:pPr>
            <a:r>
              <a:rPr lang="zh-CN" altLang="en-US" b="1" dirty="0">
                <a:solidFill>
                  <a:srgbClr val="FF0000"/>
                </a:solidFill>
                <a:latin typeface="Times New Roman" panose="02020603050405020304" pitchFamily="18" charset="0"/>
              </a:rPr>
              <a:t>ＢＣ</a:t>
            </a:r>
            <a:endParaRPr lang="zh-CN" altLang="en-US" b="1" dirty="0">
              <a:solidFill>
                <a:srgbClr val="FF0000"/>
              </a:solidFill>
              <a:latin typeface="Times New Roman" panose="02020603050405020304" pitchFamily="18" charset="0"/>
            </a:endParaRPr>
          </a:p>
        </p:txBody>
      </p:sp>
      <p:sp>
        <p:nvSpPr>
          <p:cNvPr id="647177" name="文本框 647176"/>
          <p:cNvSpPr txBox="1"/>
          <p:nvPr/>
        </p:nvSpPr>
        <p:spPr>
          <a:xfrm>
            <a:off x="250825" y="2940050"/>
            <a:ext cx="2505075" cy="519113"/>
          </a:xfrm>
          <a:prstGeom prst="rect">
            <a:avLst/>
          </a:prstGeom>
          <a:solidFill>
            <a:schemeClr val="accent2"/>
          </a:solidFill>
          <a:ln w="9525">
            <a:noFill/>
          </a:ln>
        </p:spPr>
        <p:txBody>
          <a:bodyPr>
            <a:spAutoFit/>
          </a:bodyPr>
          <a:p>
            <a:pPr>
              <a:spcBef>
                <a:spcPct val="50000"/>
              </a:spcBef>
            </a:pPr>
            <a:r>
              <a:rPr lang="zh-CN" altLang="en-US" sz="2800" b="1" dirty="0">
                <a:solidFill>
                  <a:schemeClr val="bg1"/>
                </a:solidFill>
                <a:effectLst>
                  <a:outerShdw blurRad="38100" dist="38100" dir="2700000">
                    <a:srgbClr val="000000"/>
                  </a:outerShdw>
                </a:effectLst>
                <a:latin typeface="幼圆" pitchFamily="49" charset="-122"/>
                <a:ea typeface="幼圆" pitchFamily="49" charset="-122"/>
              </a:rPr>
              <a:t>（</a:t>
            </a:r>
            <a:r>
              <a:rPr lang="en-US" altLang="zh-CN" sz="2800" b="1">
                <a:solidFill>
                  <a:schemeClr val="bg1"/>
                </a:solidFill>
                <a:effectLst>
                  <a:outerShdw blurRad="38100" dist="38100" dir="2700000">
                    <a:srgbClr val="000000"/>
                  </a:outerShdw>
                </a:effectLst>
                <a:latin typeface="幼圆" pitchFamily="49" charset="-122"/>
                <a:ea typeface="幼圆" pitchFamily="49" charset="-122"/>
              </a:rPr>
              <a:t>4</a:t>
            </a:r>
            <a:r>
              <a:rPr lang="zh-CN" altLang="en-US" sz="2800" b="1" dirty="0">
                <a:solidFill>
                  <a:schemeClr val="bg1"/>
                </a:solidFill>
                <a:effectLst>
                  <a:outerShdw blurRad="38100" dist="38100" dir="2700000">
                    <a:srgbClr val="000000"/>
                  </a:outerShdw>
                </a:effectLst>
                <a:latin typeface="幼圆" pitchFamily="49" charset="-122"/>
                <a:ea typeface="幼圆" pitchFamily="49" charset="-122"/>
              </a:rPr>
              <a:t>）</a:t>
            </a:r>
            <a:r>
              <a:rPr lang="zh-CN" altLang="en-US" sz="2800" b="1" dirty="0">
                <a:solidFill>
                  <a:schemeClr val="bg1"/>
                </a:solidFill>
                <a:effectLst>
                  <a:outerShdw blurRad="38100" dist="38100" dir="2700000">
                    <a:srgbClr val="000000"/>
                  </a:outerShdw>
                </a:effectLst>
                <a:latin typeface="Times New Roman" panose="02020603050405020304" pitchFamily="18" charset="0"/>
                <a:ea typeface="幼圆" pitchFamily="49" charset="-122"/>
              </a:rPr>
              <a:t>卡诺图</a:t>
            </a:r>
            <a:endParaRPr lang="zh-CN" altLang="en-US" sz="2800" b="1">
              <a:solidFill>
                <a:schemeClr val="bg1"/>
              </a:solidFill>
              <a:effectLst>
                <a:outerShdw blurRad="38100" dist="38100" dir="2700000">
                  <a:srgbClr val="000000"/>
                </a:outerShdw>
              </a:effectLst>
              <a:latin typeface="Times New Roman" panose="02020603050405020304" pitchFamily="18" charset="0"/>
            </a:endParaRPr>
          </a:p>
        </p:txBody>
      </p:sp>
      <p:sp>
        <p:nvSpPr>
          <p:cNvPr id="647178" name="文本框 647177"/>
          <p:cNvSpPr txBox="1"/>
          <p:nvPr/>
        </p:nvSpPr>
        <p:spPr>
          <a:xfrm>
            <a:off x="425450" y="3444875"/>
            <a:ext cx="8421688" cy="968375"/>
          </a:xfrm>
          <a:prstGeom prst="rect">
            <a:avLst/>
          </a:prstGeom>
          <a:noFill/>
          <a:ln w="9525">
            <a:noFill/>
          </a:ln>
        </p:spPr>
        <p:txBody>
          <a:bodyPr lIns="0" rIns="0">
            <a:spAutoFit/>
          </a:bodyPr>
          <a:p>
            <a:pPr>
              <a:lnSpc>
                <a:spcPct val="120000"/>
              </a:lnSpc>
              <a:spcBef>
                <a:spcPct val="50000"/>
              </a:spcBef>
            </a:pPr>
            <a:r>
              <a:rPr lang="zh-CN" altLang="en-US" dirty="0">
                <a:latin typeface="Times New Roman" panose="02020603050405020304" pitchFamily="18" charset="0"/>
              </a:rPr>
              <a:t>　    卡诺图：是由表示变量的所有可能取值组合的小方格所构成的图形。</a:t>
            </a:r>
            <a:endParaRPr lang="zh-CN" altLang="en-US">
              <a:latin typeface="Times New Roman" panose="02020603050405020304" pitchFamily="18" charset="0"/>
            </a:endParaRPr>
          </a:p>
        </p:txBody>
      </p:sp>
      <p:sp>
        <p:nvSpPr>
          <p:cNvPr id="647179" name="直接连接符 647178"/>
          <p:cNvSpPr/>
          <p:nvPr/>
        </p:nvSpPr>
        <p:spPr>
          <a:xfrm>
            <a:off x="981075" y="3940175"/>
            <a:ext cx="1143000" cy="0"/>
          </a:xfrm>
          <a:prstGeom prst="line">
            <a:avLst/>
          </a:prstGeom>
          <a:ln w="38100" cap="flat" cmpd="sng">
            <a:solidFill>
              <a:srgbClr val="CC3300"/>
            </a:solidFill>
            <a:prstDash val="solid"/>
            <a:headEnd type="none" w="med" len="med"/>
            <a:tailEnd type="none" w="med" len="med"/>
          </a:ln>
        </p:spPr>
      </p:sp>
      <p:sp>
        <p:nvSpPr>
          <p:cNvPr id="647180" name="文本框 647179"/>
          <p:cNvSpPr txBox="1"/>
          <p:nvPr/>
        </p:nvSpPr>
        <p:spPr>
          <a:xfrm>
            <a:off x="425450" y="4292600"/>
            <a:ext cx="4600575" cy="2282825"/>
          </a:xfrm>
          <a:prstGeom prst="rect">
            <a:avLst/>
          </a:prstGeom>
          <a:noFill/>
          <a:ln w="9525">
            <a:noFill/>
          </a:ln>
        </p:spPr>
        <p:txBody>
          <a:bodyPr lIns="0" rIns="0">
            <a:spAutoFit/>
          </a:bodyPr>
          <a:p>
            <a:pPr>
              <a:lnSpc>
                <a:spcPct val="120000"/>
              </a:lnSpc>
              <a:spcBef>
                <a:spcPct val="50000"/>
              </a:spcBef>
            </a:pPr>
            <a:r>
              <a:rPr lang="zh-CN" altLang="en-US" dirty="0">
                <a:latin typeface="Times New Roman" panose="02020603050405020304" pitchFamily="18" charset="0"/>
              </a:rPr>
              <a:t>　　逻辑函数卡诺图的填写方法：在那些使函数值为</a:t>
            </a:r>
            <a:r>
              <a:rPr lang="en-US" altLang="zh-CN">
                <a:latin typeface="Times New Roman" panose="02020603050405020304" pitchFamily="18" charset="0"/>
              </a:rPr>
              <a:t>1</a:t>
            </a:r>
            <a:r>
              <a:rPr lang="zh-CN" altLang="en-US" dirty="0">
                <a:latin typeface="Times New Roman" panose="02020603050405020304" pitchFamily="18" charset="0"/>
              </a:rPr>
              <a:t>的变量取值组合所对应的小方格内填入</a:t>
            </a:r>
            <a:r>
              <a:rPr lang="en-US" altLang="zh-CN">
                <a:latin typeface="Times New Roman" panose="02020603050405020304" pitchFamily="18" charset="0"/>
              </a:rPr>
              <a:t>1</a:t>
            </a:r>
            <a:r>
              <a:rPr lang="zh-CN" altLang="en-US" dirty="0">
                <a:latin typeface="Times New Roman" panose="02020603050405020304" pitchFamily="18" charset="0"/>
              </a:rPr>
              <a:t>，其余的方格内填入</a:t>
            </a:r>
            <a:r>
              <a:rPr lang="en-US" altLang="zh-CN">
                <a:latin typeface="Times New Roman" panose="02020603050405020304" pitchFamily="18" charset="0"/>
              </a:rPr>
              <a:t>0</a:t>
            </a:r>
            <a:r>
              <a:rPr lang="zh-CN" altLang="en-US" dirty="0">
                <a:latin typeface="Times New Roman" panose="02020603050405020304" pitchFamily="18" charset="0"/>
              </a:rPr>
              <a:t>，便得到该函数的卡诺图。</a:t>
            </a:r>
            <a:endParaRPr lang="zh-CN" altLang="en-US">
              <a:latin typeface="Times New Roman" panose="02020603050405020304" pitchFamily="18" charset="0"/>
            </a:endParaRPr>
          </a:p>
        </p:txBody>
      </p:sp>
      <p:graphicFrame>
        <p:nvGraphicFramePr>
          <p:cNvPr id="647181" name="对象 647180"/>
          <p:cNvGraphicFramePr/>
          <p:nvPr/>
        </p:nvGraphicFramePr>
        <p:xfrm>
          <a:off x="5026025" y="4652963"/>
          <a:ext cx="3529013" cy="1460500"/>
        </p:xfrm>
        <a:graphic>
          <a:graphicData uri="http://schemas.openxmlformats.org/presentationml/2006/ole">
            <mc:AlternateContent xmlns:mc="http://schemas.openxmlformats.org/markup-compatibility/2006">
              <mc:Choice xmlns:v="urn:schemas-microsoft-com:vml" Requires="v">
                <p:oleObj spid="_x0000_s4785" name="" r:id="rId3" imgW="2228850" imgH="733425" progId="Word.Document.8">
                  <p:embed/>
                </p:oleObj>
              </mc:Choice>
              <mc:Fallback>
                <p:oleObj name="" r:id="rId3" imgW="2228850" imgH="733425" progId="Word.Document.8">
                  <p:embed/>
                  <p:pic>
                    <p:nvPicPr>
                      <p:cNvPr id="0" name="图片 4784"/>
                      <p:cNvPicPr/>
                      <p:nvPr/>
                    </p:nvPicPr>
                    <p:blipFill>
                      <a:blip r:embed="rId4"/>
                      <a:srcRect l="8475" r="3391" b="25000"/>
                      <a:stretch>
                        <a:fillRect/>
                      </a:stretch>
                    </p:blipFill>
                    <p:spPr>
                      <a:xfrm>
                        <a:off x="5026025" y="4652963"/>
                        <a:ext cx="3529013" cy="1460500"/>
                      </a:xfrm>
                      <a:prstGeom prst="rect">
                        <a:avLst/>
                      </a:prstGeom>
                      <a:solidFill>
                        <a:srgbClr val="D9FFEC"/>
                      </a:solidFill>
                      <a:ln w="38100">
                        <a:noFill/>
                        <a:miter/>
                      </a:ln>
                    </p:spPr>
                  </p:pic>
                </p:oleObj>
              </mc:Fallback>
            </mc:AlternateContent>
          </a:graphicData>
        </a:graphic>
      </p:graphicFrame>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4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47171">
                                            <p:txEl>
                                              <p:charRg st="0" end="27"/>
                                            </p:txEl>
                                          </p:spTgt>
                                        </p:tgtEl>
                                        <p:attrNameLst>
                                          <p:attrName>style.visibility</p:attrName>
                                        </p:attrNameLst>
                                      </p:cBhvr>
                                      <p:to>
                                        <p:strVal val="visible"/>
                                      </p:to>
                                    </p:set>
                                    <p:animEffect transition="in" filter="wipe(left)">
                                      <p:cBhvr>
                                        <p:cTn id="11" dur="500"/>
                                        <p:tgtEl>
                                          <p:spTgt spid="647171">
                                            <p:txEl>
                                              <p:charRg st="0" end="27"/>
                                            </p:txEl>
                                          </p:spTgt>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47172"/>
                                        </p:tgtEl>
                                        <p:attrNameLst>
                                          <p:attrName>style.visibility</p:attrName>
                                        </p:attrNameLst>
                                      </p:cBhvr>
                                      <p:to>
                                        <p:strVal val="visible"/>
                                      </p:to>
                                    </p:set>
                                    <p:animEffect transition="in" filter="barn(outVertical)">
                                      <p:cBhvr>
                                        <p:cTn id="15" dur="500"/>
                                        <p:tgtEl>
                                          <p:spTgt spid="64717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47173"/>
                                        </p:tgtEl>
                                        <p:attrNameLst>
                                          <p:attrName>style.visibility</p:attrName>
                                        </p:attrNameLst>
                                      </p:cBhvr>
                                      <p:to>
                                        <p:strVal val="visible"/>
                                      </p:to>
                                    </p:set>
                                    <p:animEffect transition="in" filter="dissolve">
                                      <p:cBhvr>
                                        <p:cTn id="20" dur="500"/>
                                        <p:tgtEl>
                                          <p:spTgt spid="64717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647174"/>
                                        </p:tgtEl>
                                        <p:attrNameLst>
                                          <p:attrName>style.visibility</p:attrName>
                                        </p:attrNameLst>
                                      </p:cBhvr>
                                      <p:to>
                                        <p:strVal val="visible"/>
                                      </p:to>
                                    </p:set>
                                    <p:animEffect transition="in" filter="dissolve">
                                      <p:cBhvr>
                                        <p:cTn id="25" dur="500"/>
                                        <p:tgtEl>
                                          <p:spTgt spid="64717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47175"/>
                                        </p:tgtEl>
                                        <p:attrNameLst>
                                          <p:attrName>style.visibility</p:attrName>
                                        </p:attrNameLst>
                                      </p:cBhvr>
                                      <p:to>
                                        <p:strVal val="visible"/>
                                      </p:to>
                                    </p:set>
                                    <p:animEffect transition="in" filter="wipe(left)">
                                      <p:cBhvr>
                                        <p:cTn id="30" dur="500"/>
                                        <p:tgtEl>
                                          <p:spTgt spid="64717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47176"/>
                                        </p:tgtEl>
                                        <p:attrNameLst>
                                          <p:attrName>style.visibility</p:attrName>
                                        </p:attrNameLst>
                                      </p:cBhvr>
                                      <p:to>
                                        <p:strVal val="visible"/>
                                      </p:to>
                                    </p:set>
                                    <p:animEffect transition="in" filter="wipe(left)">
                                      <p:cBhvr>
                                        <p:cTn id="35" dur="500"/>
                                        <p:tgtEl>
                                          <p:spTgt spid="647176"/>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64717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47178">
                                            <p:txEl>
                                              <p:charRg st="0" end="36"/>
                                            </p:txEl>
                                          </p:spTgt>
                                        </p:tgtEl>
                                        <p:attrNameLst>
                                          <p:attrName>style.visibility</p:attrName>
                                        </p:attrNameLst>
                                      </p:cBhvr>
                                      <p:to>
                                        <p:strVal val="visible"/>
                                      </p:to>
                                    </p:set>
                                    <p:animEffect transition="in" filter="wipe(left)">
                                      <p:cBhvr>
                                        <p:cTn id="44" dur="500"/>
                                        <p:tgtEl>
                                          <p:spTgt spid="647178">
                                            <p:txEl>
                                              <p:charRg st="0" end="36"/>
                                            </p:txEl>
                                          </p:spTgt>
                                        </p:tgtEl>
                                      </p:cBhvr>
                                    </p:animEffect>
                                  </p:childTnLst>
                                </p:cTn>
                              </p:par>
                            </p:childTnLst>
                          </p:cTn>
                        </p:par>
                        <p:par>
                          <p:cTn id="45" fill="hold">
                            <p:stCondLst>
                              <p:cond delay="500"/>
                            </p:stCondLst>
                            <p:childTnLst>
                              <p:par>
                                <p:cTn id="46" presetID="16" presetClass="entr" presetSubtype="37" fill="hold" nodeType="afterEffect">
                                  <p:stCondLst>
                                    <p:cond delay="0"/>
                                  </p:stCondLst>
                                  <p:childTnLst>
                                    <p:set>
                                      <p:cBhvr>
                                        <p:cTn id="47" dur="1" fill="hold">
                                          <p:stCondLst>
                                            <p:cond delay="0"/>
                                          </p:stCondLst>
                                        </p:cTn>
                                        <p:tgtEl>
                                          <p:spTgt spid="647179"/>
                                        </p:tgtEl>
                                        <p:attrNameLst>
                                          <p:attrName>style.visibility</p:attrName>
                                        </p:attrNameLst>
                                      </p:cBhvr>
                                      <p:to>
                                        <p:strVal val="visible"/>
                                      </p:to>
                                    </p:set>
                                    <p:animEffect transition="in" filter="barn(outVertical)">
                                      <p:cBhvr>
                                        <p:cTn id="48" dur="500"/>
                                        <p:tgtEl>
                                          <p:spTgt spid="64717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47180">
                                            <p:txEl>
                                              <p:charRg st="0" end="65"/>
                                            </p:txEl>
                                          </p:spTgt>
                                        </p:tgtEl>
                                        <p:attrNameLst>
                                          <p:attrName>style.visibility</p:attrName>
                                        </p:attrNameLst>
                                      </p:cBhvr>
                                      <p:to>
                                        <p:strVal val="visible"/>
                                      </p:to>
                                    </p:set>
                                    <p:animEffect transition="in" filter="wipe(left)">
                                      <p:cBhvr>
                                        <p:cTn id="53" dur="500"/>
                                        <p:tgtEl>
                                          <p:spTgt spid="647180">
                                            <p:txEl>
                                              <p:charRg st="0" end="6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647181"/>
                                        </p:tgtEl>
                                        <p:attrNameLst>
                                          <p:attrName>style.visibility</p:attrName>
                                        </p:attrNameLst>
                                      </p:cBhvr>
                                      <p:to>
                                        <p:strVal val="visible"/>
                                      </p:to>
                                    </p:set>
                                    <p:animEffect transition="in" filter="dissolve">
                                      <p:cBhvr>
                                        <p:cTn id="58" dur="500"/>
                                        <p:tgtEl>
                                          <p:spTgt spid="64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7170" grpId="0" bldLvl="0" animBg="1"/>
      <p:bldP spid="647171" grpId="0" build="p"/>
      <p:bldP spid="647173" grpId="0" bldLvl="0" animBg="1"/>
      <p:bldP spid="647175" grpId="0" bldLvl="0" animBg="1"/>
      <p:bldP spid="647176" grpId="0" bldLvl="0" animBg="1"/>
      <p:bldP spid="647177" grpId="0" bldLvl="0" animBg="1"/>
      <p:bldP spid="647178" grpId="0" build="p"/>
      <p:bldP spid="647180"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8194" name="动作按钮: 自定义 648193">
            <a:hlinkClick r:id="" action="ppaction://noaction"/>
          </p:cNvPr>
          <p:cNvSpPr/>
          <p:nvPr/>
        </p:nvSpPr>
        <p:spPr>
          <a:xfrm>
            <a:off x="252413" y="474028"/>
            <a:ext cx="6007100" cy="649287"/>
          </a:xfrm>
          <a:prstGeom prst="actionButtonBlank">
            <a:avLst/>
          </a:prstGeom>
          <a:solidFill>
            <a:srgbClr val="FFFF00"/>
          </a:solidFill>
          <a:ln w="9525">
            <a:noFill/>
          </a:ln>
          <a:effectLst>
            <a:prstShdw prst="shdw17" dist="17961" dir="2699999">
              <a:srgbClr val="FFFF00">
                <a:gamma/>
                <a:shade val="60000"/>
                <a:invGamma/>
              </a:srgbClr>
            </a:prstShdw>
          </a:effectLst>
        </p:spPr>
        <p:txBody>
          <a:bodyPr lIns="0" rIns="0" anchor="ctr" anchorCtr="0">
            <a:spAutoFit/>
          </a:bodyPr>
          <a:p>
            <a:pPr>
              <a:spcBef>
                <a:spcPct val="50000"/>
              </a:spcBef>
            </a:pPr>
            <a:r>
              <a:rPr lang="zh-CN" altLang="en-US" sz="3200" b="1" dirty="0">
                <a:solidFill>
                  <a:srgbClr val="FF3300"/>
                </a:solidFill>
                <a:effectLst>
                  <a:outerShdw blurRad="38100" dist="38100" dir="2700000">
                    <a:srgbClr val="000000"/>
                  </a:outerShdw>
                </a:effectLst>
                <a:latin typeface="Times New Roman" panose="02020603050405020304" pitchFamily="18" charset="0"/>
              </a:rPr>
              <a:t>五、逻辑函数的公式法化简</a:t>
            </a:r>
            <a:endParaRPr lang="zh-CN" altLang="en-US" sz="3200" b="1">
              <a:solidFill>
                <a:srgbClr val="FF3300"/>
              </a:solidFill>
              <a:effectLst>
                <a:outerShdw blurRad="38100" dist="38100" dir="2700000">
                  <a:srgbClr val="000000"/>
                </a:outerShdw>
              </a:effectLst>
              <a:latin typeface="Times New Roman" panose="02020603050405020304" pitchFamily="18" charset="0"/>
            </a:endParaRPr>
          </a:p>
        </p:txBody>
      </p:sp>
      <p:sp>
        <p:nvSpPr>
          <p:cNvPr id="648195" name="文本框 648194"/>
          <p:cNvSpPr txBox="1"/>
          <p:nvPr/>
        </p:nvSpPr>
        <p:spPr>
          <a:xfrm>
            <a:off x="382588" y="1412875"/>
            <a:ext cx="8077200" cy="519113"/>
          </a:xfrm>
          <a:prstGeom prst="rect">
            <a:avLst/>
          </a:prstGeom>
          <a:noFill/>
          <a:ln w="9525">
            <a:noFill/>
          </a:ln>
        </p:spPr>
        <p:txBody>
          <a:bodyPr lIns="0" rIns="0">
            <a:spAutoFit/>
          </a:bodyPr>
          <a:p>
            <a:pPr>
              <a:spcBef>
                <a:spcPct val="50000"/>
              </a:spcBef>
            </a:pPr>
            <a:r>
              <a:rPr lang="en-US" altLang="zh-CN" sz="2800" b="1">
                <a:solidFill>
                  <a:schemeClr val="accent2"/>
                </a:solidFill>
                <a:effectLst>
                  <a:outerShdw blurRad="38100" dist="38100" dir="2700000">
                    <a:srgbClr val="C0C0C0"/>
                  </a:outerShdw>
                </a:effectLst>
                <a:latin typeface="Times New Roman" panose="02020603050405020304" pitchFamily="18" charset="0"/>
              </a:rPr>
              <a:t>1</a:t>
            </a:r>
            <a:r>
              <a:rPr lang="zh-CN" altLang="en-US" sz="2800" b="1" dirty="0">
                <a:solidFill>
                  <a:schemeClr val="accent2"/>
                </a:solidFill>
                <a:effectLst>
                  <a:outerShdw blurRad="38100" dist="38100" dir="2700000">
                    <a:srgbClr val="C0C0C0"/>
                  </a:outerShdw>
                </a:effectLst>
                <a:latin typeface="Times New Roman" panose="02020603050405020304" pitchFamily="18" charset="0"/>
              </a:rPr>
              <a:t>、最简的概念 </a:t>
            </a:r>
            <a:endParaRPr lang="zh-CN" altLang="en-US" sz="2800" b="1">
              <a:solidFill>
                <a:schemeClr val="accent2"/>
              </a:solidFill>
              <a:effectLst>
                <a:outerShdw blurRad="38100" dist="38100" dir="2700000">
                  <a:srgbClr val="C0C0C0"/>
                </a:outerShdw>
              </a:effectLst>
              <a:latin typeface="Times New Roman" panose="02020603050405020304" pitchFamily="18" charset="0"/>
            </a:endParaRPr>
          </a:p>
        </p:txBody>
      </p:sp>
      <p:sp>
        <p:nvSpPr>
          <p:cNvPr id="648196" name="文本框 648195"/>
          <p:cNvSpPr txBox="1"/>
          <p:nvPr/>
        </p:nvSpPr>
        <p:spPr>
          <a:xfrm>
            <a:off x="311150" y="1989138"/>
            <a:ext cx="8293100" cy="946150"/>
          </a:xfrm>
          <a:prstGeom prst="rect">
            <a:avLst/>
          </a:prstGeom>
          <a:noFill/>
          <a:ln w="9525">
            <a:noFill/>
          </a:ln>
        </p:spPr>
        <p:txBody>
          <a:bodyPr>
            <a:spAutoFit/>
          </a:bodyPr>
          <a:p>
            <a:r>
              <a:rPr lang="zh-CN" altLang="en-US" sz="2800" b="1" dirty="0">
                <a:solidFill>
                  <a:srgbClr val="FF66CC"/>
                </a:solidFill>
                <a:effectLst>
                  <a:outerShdw blurRad="38100" dist="38100" dir="2700000">
                    <a:srgbClr val="C0C0C0"/>
                  </a:outerShdw>
                </a:effectLst>
                <a:latin typeface="Times New Roman" panose="02020603050405020304" pitchFamily="18" charset="0"/>
              </a:rPr>
              <a:t>        ① 最简的与或表达式 ：</a:t>
            </a:r>
            <a:r>
              <a:rPr lang="zh-CN" altLang="en-US" sz="2800" dirty="0">
                <a:latin typeface="Times New Roman" panose="02020603050405020304" pitchFamily="18" charset="0"/>
              </a:rPr>
              <a:t> 乘积项个数最少；每个乘积项中的变量个数也最少。</a:t>
            </a:r>
            <a:endParaRPr lang="zh-CN" altLang="en-US" sz="2800" dirty="0">
              <a:latin typeface="Times New Roman" panose="02020603050405020304" pitchFamily="18" charset="0"/>
            </a:endParaRPr>
          </a:p>
        </p:txBody>
      </p:sp>
      <p:graphicFrame>
        <p:nvGraphicFramePr>
          <p:cNvPr id="648197" name="对象 648196"/>
          <p:cNvGraphicFramePr/>
          <p:nvPr/>
        </p:nvGraphicFramePr>
        <p:xfrm>
          <a:off x="1331913" y="3302000"/>
          <a:ext cx="6477000" cy="1673225"/>
        </p:xfrm>
        <a:graphic>
          <a:graphicData uri="http://schemas.openxmlformats.org/presentationml/2006/ole">
            <mc:AlternateContent xmlns:mc="http://schemas.openxmlformats.org/markup-compatibility/2006">
              <mc:Choice xmlns:v="urn:schemas-microsoft-com:vml" Requires="v">
                <p:oleObj spid="_x0000_s4786" name="" r:id="rId1" imgW="2705100" imgH="698500" progId="Equation.3">
                  <p:embed/>
                </p:oleObj>
              </mc:Choice>
              <mc:Fallback>
                <p:oleObj name="" r:id="rId1" imgW="2705100" imgH="698500" progId="Equation.3">
                  <p:embed/>
                  <p:pic>
                    <p:nvPicPr>
                      <p:cNvPr id="0" name="图片 4785"/>
                      <p:cNvPicPr/>
                      <p:nvPr/>
                    </p:nvPicPr>
                    <p:blipFill>
                      <a:blip r:embed="rId2"/>
                      <a:stretch>
                        <a:fillRect/>
                      </a:stretch>
                    </p:blipFill>
                    <p:spPr>
                      <a:xfrm>
                        <a:off x="1331913" y="3302000"/>
                        <a:ext cx="6477000" cy="1673225"/>
                      </a:xfrm>
                      <a:prstGeom prst="rect">
                        <a:avLst/>
                      </a:prstGeom>
                      <a:solidFill>
                        <a:schemeClr val="accent1"/>
                      </a:solidFill>
                      <a:ln w="38100">
                        <a:noFill/>
                        <a:miter/>
                      </a:ln>
                    </p:spPr>
                  </p:pic>
                </p:oleObj>
              </mc:Fallback>
            </mc:AlternateContent>
          </a:graphicData>
        </a:graphic>
      </p:graphicFrame>
      <p:sp>
        <p:nvSpPr>
          <p:cNvPr id="648198" name="矩形标注 648197"/>
          <p:cNvSpPr/>
          <p:nvPr/>
        </p:nvSpPr>
        <p:spPr>
          <a:xfrm>
            <a:off x="6007100" y="4648200"/>
            <a:ext cx="1295400" cy="990600"/>
          </a:xfrm>
          <a:prstGeom prst="wedgeRectCallout">
            <a:avLst>
              <a:gd name="adj1" fmla="val -242278"/>
              <a:gd name="adj2" fmla="val -37338"/>
            </a:avLst>
          </a:prstGeom>
          <a:solidFill>
            <a:srgbClr val="FFFF99"/>
          </a:solidFill>
          <a:ln w="9525">
            <a:noFill/>
          </a:ln>
        </p:spPr>
        <p:txBody>
          <a:bodyPr lIns="0" rIns="0"/>
          <a:p>
            <a:pPr algn="ctr">
              <a:spcBef>
                <a:spcPct val="50000"/>
              </a:spcBef>
            </a:pPr>
            <a:r>
              <a:rPr lang="zh-CN" altLang="en-US" b="1" i="1" dirty="0">
                <a:solidFill>
                  <a:srgbClr val="FF0000"/>
                </a:solidFill>
                <a:latin typeface="Times New Roman" panose="02020603050405020304" pitchFamily="18" charset="0"/>
                <a:ea typeface="华文行楷" pitchFamily="2" charset="-122"/>
              </a:rPr>
              <a:t>最简与或表达式</a:t>
            </a:r>
            <a:endParaRPr lang="zh-CN" altLang="en-US" b="1" i="1">
              <a:solidFill>
                <a:srgbClr val="FF0000"/>
              </a:solidFill>
              <a:latin typeface="Times New Roman" panose="02020603050405020304" pitchFamily="18" charset="0"/>
              <a:ea typeface="华文行楷" pitchFamily="2" charset="-122"/>
            </a:endParaRPr>
          </a:p>
        </p:txBody>
      </p:sp>
      <p:sp>
        <p:nvSpPr>
          <p:cNvPr id="648199" name="文本框 648198"/>
          <p:cNvSpPr txBox="1"/>
          <p:nvPr/>
        </p:nvSpPr>
        <p:spPr>
          <a:xfrm>
            <a:off x="382588" y="5373688"/>
            <a:ext cx="8293100" cy="946150"/>
          </a:xfrm>
          <a:prstGeom prst="rect">
            <a:avLst/>
          </a:prstGeom>
          <a:noFill/>
          <a:ln w="9525">
            <a:noFill/>
          </a:ln>
        </p:spPr>
        <p:txBody>
          <a:bodyPr>
            <a:spAutoFit/>
          </a:bodyPr>
          <a:p>
            <a:r>
              <a:rPr lang="zh-CN" altLang="en-US" sz="2800" b="1" dirty="0">
                <a:solidFill>
                  <a:srgbClr val="FF66CC"/>
                </a:solidFill>
                <a:effectLst>
                  <a:outerShdw blurRad="38100" dist="38100" dir="2700000">
                    <a:srgbClr val="C0C0C0"/>
                  </a:outerShdw>
                </a:effectLst>
                <a:latin typeface="Times New Roman" panose="02020603050405020304" pitchFamily="18" charset="0"/>
              </a:rPr>
              <a:t>        </a:t>
            </a:r>
            <a:r>
              <a:rPr lang="zh-CN" altLang="en-US" sz="2800" b="1" dirty="0">
                <a:solidFill>
                  <a:srgbClr val="FF66CC"/>
                </a:solidFill>
                <a:effectLst>
                  <a:outerShdw blurRad="38100" dist="38100" dir="2700000">
                    <a:srgbClr val="C0C0C0"/>
                  </a:outerShdw>
                </a:effectLst>
                <a:latin typeface="宋体" panose="02010600030101010101" pitchFamily="2" charset="-122"/>
              </a:rPr>
              <a:t>②</a:t>
            </a:r>
            <a:r>
              <a:rPr lang="zh-CN" altLang="en-US" sz="2800" b="1" dirty="0">
                <a:solidFill>
                  <a:srgbClr val="FF66CC"/>
                </a:solidFill>
                <a:effectLst>
                  <a:outerShdw blurRad="38100" dist="38100" dir="2700000">
                    <a:srgbClr val="C0C0C0"/>
                  </a:outerShdw>
                </a:effectLst>
                <a:latin typeface="Times New Roman" panose="02020603050405020304" pitchFamily="18" charset="0"/>
              </a:rPr>
              <a:t> 最简的或与表达式 ：</a:t>
            </a:r>
            <a:r>
              <a:rPr lang="zh-CN" altLang="en-US" sz="2800" dirty="0">
                <a:latin typeface="Times New Roman" panose="02020603050405020304" pitchFamily="18" charset="0"/>
              </a:rPr>
              <a:t>表达式中的或项最少；而且每个或项中的变量数最少 。</a:t>
            </a:r>
            <a:endParaRPr lang="zh-CN" altLang="en-US" sz="2800" dirty="0">
              <a:latin typeface="Times New Roman" panose="02020603050405020304" pitchFamily="18" charset="0"/>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8195">
                                            <p:txEl>
                                              <p:charRg st="0" end="9"/>
                                            </p:txEl>
                                          </p:spTgt>
                                        </p:tgtEl>
                                        <p:attrNameLst>
                                          <p:attrName>style.visibility</p:attrName>
                                        </p:attrNameLst>
                                      </p:cBhvr>
                                      <p:to>
                                        <p:strVal val="visible"/>
                                      </p:to>
                                    </p:set>
                                    <p:animEffect transition="in" filter="wipe(left)">
                                      <p:cBhvr>
                                        <p:cTn id="7" dur="500"/>
                                        <p:tgtEl>
                                          <p:spTgt spid="648195">
                                            <p:txEl>
                                              <p:charRg st="0" end="9"/>
                                            </p:txEl>
                                          </p:spTgt>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48197"/>
                                        </p:tgtEl>
                                        <p:attrNameLst>
                                          <p:attrName>style.visibility</p:attrName>
                                        </p:attrNameLst>
                                      </p:cBhvr>
                                      <p:to>
                                        <p:strVal val="visible"/>
                                      </p:to>
                                    </p:set>
                                    <p:animEffect transition="in" filter="barn(outVertical)">
                                      <p:cBhvr>
                                        <p:cTn id="11" dur="500"/>
                                        <p:tgtEl>
                                          <p:spTgt spid="64819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648198"/>
                                        </p:tgtEl>
                                        <p:attrNameLst>
                                          <p:attrName>style.visibility</p:attrName>
                                        </p:attrNameLst>
                                      </p:cBhvr>
                                      <p:to>
                                        <p:strVal val="visible"/>
                                      </p:to>
                                    </p:set>
                                    <p:anim calcmode="lin" valueType="num">
                                      <p:cBhvr additive="base">
                                        <p:cTn id="16" dur="500" fill="hold"/>
                                        <p:tgtEl>
                                          <p:spTgt spid="648198"/>
                                        </p:tgtEl>
                                        <p:attrNameLst>
                                          <p:attrName>ppt_x</p:attrName>
                                        </p:attrNameLst>
                                      </p:cBhvr>
                                      <p:tavLst>
                                        <p:tav tm="0">
                                          <p:val>
                                            <p:strVal val="0-#ppt_w/2"/>
                                          </p:val>
                                        </p:tav>
                                        <p:tav tm="100000">
                                          <p:val>
                                            <p:strVal val="#ppt_x"/>
                                          </p:val>
                                        </p:tav>
                                      </p:tavLst>
                                    </p:anim>
                                    <p:anim calcmode="lin" valueType="num">
                                      <p:cBhvr additive="base">
                                        <p:cTn id="17" dur="500" fill="hold"/>
                                        <p:tgtEl>
                                          <p:spTgt spid="64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5" grpId="0" build="p"/>
      <p:bldP spid="64819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9218" name="文本框 649217"/>
          <p:cNvSpPr txBox="1"/>
          <p:nvPr/>
        </p:nvSpPr>
        <p:spPr>
          <a:xfrm>
            <a:off x="311150" y="559435"/>
            <a:ext cx="4332288" cy="519113"/>
          </a:xfrm>
          <a:prstGeom prst="rect">
            <a:avLst/>
          </a:prstGeom>
          <a:solidFill>
            <a:schemeClr val="accent2"/>
          </a:solidFill>
          <a:ln w="9525">
            <a:noFill/>
          </a:ln>
        </p:spPr>
        <p:txBody>
          <a:bodyPr lIns="0" rIns="0">
            <a:spAutoFit/>
          </a:bodyPr>
          <a:p>
            <a:pPr>
              <a:spcBef>
                <a:spcPct val="50000"/>
              </a:spcBef>
            </a:pPr>
            <a:r>
              <a:rPr lang="en-US" altLang="zh-CN" sz="2800" b="1">
                <a:solidFill>
                  <a:schemeClr val="bg1"/>
                </a:solidFill>
                <a:effectLst>
                  <a:outerShdw blurRad="38100" dist="38100" dir="2700000">
                    <a:srgbClr val="000000"/>
                  </a:outerShdw>
                </a:effectLst>
                <a:latin typeface="Times New Roman" panose="02020603050405020304" pitchFamily="18" charset="0"/>
              </a:rPr>
              <a:t>2</a:t>
            </a:r>
            <a:r>
              <a:rPr lang="zh-CN" altLang="en-US" sz="2800" b="1" dirty="0">
                <a:solidFill>
                  <a:schemeClr val="bg1"/>
                </a:solidFill>
                <a:effectLst>
                  <a:outerShdw blurRad="38100" dist="38100" dir="2700000">
                    <a:srgbClr val="000000"/>
                  </a:outerShdw>
                </a:effectLst>
                <a:latin typeface="Times New Roman" panose="02020603050405020304" pitchFamily="18" charset="0"/>
              </a:rPr>
              <a:t>、逻辑函数表达式的化简 </a:t>
            </a:r>
            <a:endParaRPr lang="zh-CN" altLang="en-US" sz="2800" b="1">
              <a:solidFill>
                <a:schemeClr val="bg1"/>
              </a:solidFill>
              <a:effectLst>
                <a:outerShdw blurRad="38100" dist="38100" dir="2700000">
                  <a:srgbClr val="000000"/>
                </a:outerShdw>
              </a:effectLst>
              <a:latin typeface="Times New Roman" panose="02020603050405020304" pitchFamily="18" charset="0"/>
            </a:endParaRPr>
          </a:p>
        </p:txBody>
      </p:sp>
      <p:sp>
        <p:nvSpPr>
          <p:cNvPr id="649219" name="文本框 649218"/>
          <p:cNvSpPr txBox="1"/>
          <p:nvPr/>
        </p:nvSpPr>
        <p:spPr>
          <a:xfrm>
            <a:off x="539750" y="1412875"/>
            <a:ext cx="1992313" cy="519113"/>
          </a:xfrm>
          <a:prstGeom prst="rect">
            <a:avLst/>
          </a:prstGeom>
          <a:solidFill>
            <a:srgbClr val="FFFF66"/>
          </a:solidFill>
          <a:ln w="9525">
            <a:noFill/>
          </a:ln>
        </p:spPr>
        <p:txBody>
          <a:bodyPr>
            <a:spAutoFit/>
          </a:bodyPr>
          <a:p>
            <a:pPr>
              <a:spcBef>
                <a:spcPct val="50000"/>
              </a:spcBef>
            </a:pPr>
            <a:r>
              <a:rPr lang="zh-CN" altLang="en-US" sz="2800" b="1" dirty="0">
                <a:solidFill>
                  <a:srgbClr val="FF0000"/>
                </a:solidFill>
                <a:effectLst>
                  <a:outerShdw blurRad="38100" dist="38100" dir="2700000">
                    <a:srgbClr val="000000"/>
                  </a:outerShdw>
                </a:effectLst>
                <a:latin typeface="幼圆" pitchFamily="49" charset="-122"/>
                <a:ea typeface="幼圆" pitchFamily="49" charset="-122"/>
              </a:rPr>
              <a:t>① 并项法</a:t>
            </a:r>
            <a:endParaRPr lang="zh-CN" altLang="en-US" sz="2800" b="1">
              <a:solidFill>
                <a:srgbClr val="FF0000"/>
              </a:solidFill>
              <a:effectLst>
                <a:outerShdw blurRad="38100" dist="38100" dir="2700000">
                  <a:srgbClr val="000000"/>
                </a:outerShdw>
              </a:effectLst>
              <a:latin typeface="幼圆" pitchFamily="49" charset="-122"/>
              <a:ea typeface="幼圆" pitchFamily="49" charset="-122"/>
            </a:endParaRPr>
          </a:p>
        </p:txBody>
      </p:sp>
      <p:grpSp>
        <p:nvGrpSpPr>
          <p:cNvPr id="649220" name="组合 649219"/>
          <p:cNvGrpSpPr/>
          <p:nvPr/>
        </p:nvGrpSpPr>
        <p:grpSpPr>
          <a:xfrm>
            <a:off x="457200" y="2028825"/>
            <a:ext cx="8229600" cy="457200"/>
            <a:chOff x="288" y="1440"/>
            <a:chExt cx="5184" cy="288"/>
          </a:xfrm>
        </p:grpSpPr>
        <p:sp>
          <p:nvSpPr>
            <p:cNvPr id="649221" name="文本框 649220"/>
            <p:cNvSpPr txBox="1"/>
            <p:nvPr/>
          </p:nvSpPr>
          <p:spPr>
            <a:xfrm>
              <a:off x="288" y="1440"/>
              <a:ext cx="5184" cy="288"/>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利用公式Ａ＋Ａ＝</a:t>
              </a:r>
              <a:r>
                <a:rPr lang="en-US" altLang="zh-CN">
                  <a:latin typeface="Times New Roman" panose="02020603050405020304" pitchFamily="18" charset="0"/>
                </a:rPr>
                <a:t>1</a:t>
              </a:r>
              <a:r>
                <a:rPr lang="zh-CN" altLang="en-US">
                  <a:latin typeface="Times New Roman" panose="02020603050405020304" pitchFamily="18" charset="0"/>
                </a:rPr>
                <a:t>，</a:t>
              </a:r>
              <a:r>
                <a:rPr lang="zh-CN" altLang="en-US" dirty="0">
                  <a:latin typeface="Times New Roman" panose="02020603050405020304" pitchFamily="18" charset="0"/>
                </a:rPr>
                <a:t>将两项合并为一项，并消去一个变量。</a:t>
              </a:r>
              <a:endParaRPr lang="zh-CN" altLang="en-US">
                <a:latin typeface="Times New Roman" panose="02020603050405020304" pitchFamily="18" charset="0"/>
              </a:endParaRPr>
            </a:p>
          </p:txBody>
        </p:sp>
        <p:sp>
          <p:nvSpPr>
            <p:cNvPr id="649222" name="直接连接符 649221"/>
            <p:cNvSpPr/>
            <p:nvPr/>
          </p:nvSpPr>
          <p:spPr>
            <a:xfrm>
              <a:off x="1439" y="1476"/>
              <a:ext cx="181" cy="0"/>
            </a:xfrm>
            <a:prstGeom prst="line">
              <a:avLst/>
            </a:prstGeom>
            <a:ln w="38100" cap="flat" cmpd="sng">
              <a:solidFill>
                <a:schemeClr val="tx1"/>
              </a:solidFill>
              <a:prstDash val="solid"/>
              <a:headEnd type="none" w="med" len="med"/>
              <a:tailEnd type="none" w="med" len="med"/>
            </a:ln>
          </p:spPr>
        </p:sp>
      </p:grpSp>
      <p:graphicFrame>
        <p:nvGraphicFramePr>
          <p:cNvPr id="649223" name="对象 649222"/>
          <p:cNvGraphicFramePr/>
          <p:nvPr/>
        </p:nvGraphicFramePr>
        <p:xfrm>
          <a:off x="457200" y="3171825"/>
          <a:ext cx="4800600" cy="990600"/>
        </p:xfrm>
        <a:graphic>
          <a:graphicData uri="http://schemas.openxmlformats.org/presentationml/2006/ole">
            <mc:AlternateContent xmlns:mc="http://schemas.openxmlformats.org/markup-compatibility/2006">
              <mc:Choice xmlns:v="urn:schemas-microsoft-com:vml" Requires="v">
                <p:oleObj spid="_x0000_s4789" name="" r:id="rId1" imgW="2678430" imgH="482600" progId="Equation.3">
                  <p:embed/>
                </p:oleObj>
              </mc:Choice>
              <mc:Fallback>
                <p:oleObj name="" r:id="rId1" imgW="2678430" imgH="482600" progId="Equation.3">
                  <p:embed/>
                  <p:pic>
                    <p:nvPicPr>
                      <p:cNvPr id="0" name="图片 4788"/>
                      <p:cNvPicPr/>
                      <p:nvPr/>
                    </p:nvPicPr>
                    <p:blipFill>
                      <a:blip r:embed="rId2"/>
                      <a:stretch>
                        <a:fillRect/>
                      </a:stretch>
                    </p:blipFill>
                    <p:spPr>
                      <a:xfrm>
                        <a:off x="457200" y="3171825"/>
                        <a:ext cx="4800600" cy="990600"/>
                      </a:xfrm>
                      <a:prstGeom prst="rect">
                        <a:avLst/>
                      </a:prstGeom>
                      <a:solidFill>
                        <a:schemeClr val="accent1"/>
                      </a:solidFill>
                      <a:ln w="38100">
                        <a:noFill/>
                        <a:miter/>
                      </a:ln>
                    </p:spPr>
                  </p:pic>
                </p:oleObj>
              </mc:Fallback>
            </mc:AlternateContent>
          </a:graphicData>
        </a:graphic>
      </p:graphicFrame>
      <p:graphicFrame>
        <p:nvGraphicFramePr>
          <p:cNvPr id="649224" name="对象 649223"/>
          <p:cNvGraphicFramePr/>
          <p:nvPr/>
        </p:nvGraphicFramePr>
        <p:xfrm>
          <a:off x="457200" y="4772025"/>
          <a:ext cx="5334000" cy="1046163"/>
        </p:xfrm>
        <a:graphic>
          <a:graphicData uri="http://schemas.openxmlformats.org/presentationml/2006/ole">
            <mc:AlternateContent xmlns:mc="http://schemas.openxmlformats.org/markup-compatibility/2006">
              <mc:Choice xmlns:v="urn:schemas-microsoft-com:vml" Requires="v">
                <p:oleObj spid="_x0000_s4787" name="" r:id="rId3" imgW="2590800" imgH="508000" progId="Equation.3">
                  <p:embed/>
                </p:oleObj>
              </mc:Choice>
              <mc:Fallback>
                <p:oleObj name="" r:id="rId3" imgW="2590800" imgH="508000" progId="Equation.3">
                  <p:embed/>
                  <p:pic>
                    <p:nvPicPr>
                      <p:cNvPr id="0" name="图片 4786"/>
                      <p:cNvPicPr/>
                      <p:nvPr/>
                    </p:nvPicPr>
                    <p:blipFill>
                      <a:blip r:embed="rId4"/>
                      <a:stretch>
                        <a:fillRect/>
                      </a:stretch>
                    </p:blipFill>
                    <p:spPr>
                      <a:xfrm>
                        <a:off x="457200" y="4772025"/>
                        <a:ext cx="5334000" cy="1046163"/>
                      </a:xfrm>
                      <a:prstGeom prst="rect">
                        <a:avLst/>
                      </a:prstGeom>
                      <a:solidFill>
                        <a:schemeClr val="accent1"/>
                      </a:solidFill>
                      <a:ln w="38100">
                        <a:noFill/>
                        <a:miter/>
                      </a:ln>
                    </p:spPr>
                  </p:pic>
                </p:oleObj>
              </mc:Fallback>
            </mc:AlternateContent>
          </a:graphicData>
        </a:graphic>
      </p:graphicFrame>
      <p:sp>
        <p:nvSpPr>
          <p:cNvPr id="649225" name="文本框 649224"/>
          <p:cNvSpPr txBox="1"/>
          <p:nvPr/>
        </p:nvSpPr>
        <p:spPr>
          <a:xfrm>
            <a:off x="6248400" y="2714625"/>
            <a:ext cx="2190750" cy="3505200"/>
          </a:xfrm>
          <a:prstGeom prst="rect">
            <a:avLst/>
          </a:prstGeom>
          <a:solidFill>
            <a:srgbClr val="FFCC66"/>
          </a:solidFill>
          <a:ln w="9525">
            <a:noFill/>
          </a:ln>
        </p:spPr>
        <p:txBody>
          <a:bodyPr vert="eaVert" lIns="0" rIns="0">
            <a:spAutoFit/>
          </a:bodyPr>
          <a:p>
            <a:pPr>
              <a:spcBef>
                <a:spcPct val="50000"/>
              </a:spcBef>
            </a:pPr>
            <a:r>
              <a:rPr lang="zh-CN" altLang="en-US" b="1" dirty="0">
                <a:latin typeface="Times New Roman" panose="02020603050405020304" pitchFamily="18" charset="0"/>
              </a:rPr>
              <a:t>　　若两个乘积项中分别包含同一个因子的原变量和反变量，而其他因子都相同时，则这两项可以合并成一项，并消去互为反变量的因子。</a:t>
            </a:r>
            <a:endParaRPr lang="zh-CN" altLang="en-US" b="1">
              <a:latin typeface="Times New Roman" panose="02020603050405020304" pitchFamily="18" charset="0"/>
            </a:endParaRPr>
          </a:p>
        </p:txBody>
      </p:sp>
      <p:sp>
        <p:nvSpPr>
          <p:cNvPr id="649226" name="直接连接符 649225"/>
          <p:cNvSpPr/>
          <p:nvPr/>
        </p:nvSpPr>
        <p:spPr>
          <a:xfrm>
            <a:off x="3276600" y="5762625"/>
            <a:ext cx="1371600" cy="0"/>
          </a:xfrm>
          <a:prstGeom prst="line">
            <a:avLst/>
          </a:prstGeom>
          <a:ln w="38100" cap="flat" cmpd="sng">
            <a:solidFill>
              <a:srgbClr val="FFFF00"/>
            </a:solidFill>
            <a:prstDash val="solid"/>
            <a:headEnd type="none" w="med" len="med"/>
            <a:tailEnd type="none" w="med" len="med"/>
          </a:ln>
        </p:spPr>
      </p:sp>
      <p:sp>
        <p:nvSpPr>
          <p:cNvPr id="649227" name="文本框 649226"/>
          <p:cNvSpPr txBox="1"/>
          <p:nvPr/>
        </p:nvSpPr>
        <p:spPr>
          <a:xfrm>
            <a:off x="3499485" y="6067425"/>
            <a:ext cx="2901315"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运用摩根定律</a:t>
            </a:r>
            <a:endParaRPr lang="zh-CN" altLang="en-US">
              <a:latin typeface="Times New Roman" panose="02020603050405020304" pitchFamily="18" charset="0"/>
            </a:endParaRPr>
          </a:p>
        </p:txBody>
      </p:sp>
      <p:sp>
        <p:nvSpPr>
          <p:cNvPr id="649228" name="任意多边形 649227"/>
          <p:cNvSpPr/>
          <p:nvPr/>
        </p:nvSpPr>
        <p:spPr>
          <a:xfrm>
            <a:off x="1219200" y="4162425"/>
            <a:ext cx="2197100" cy="381000"/>
          </a:xfrm>
          <a:custGeom>
            <a:avLst/>
            <a:gdLst/>
            <a:ahLst/>
            <a:cxnLst/>
            <a:pathLst>
              <a:path w="1384" h="240">
                <a:moveTo>
                  <a:pt x="0" y="0"/>
                </a:moveTo>
                <a:cubicBezTo>
                  <a:pt x="508" y="120"/>
                  <a:pt x="1016" y="240"/>
                  <a:pt x="1200" y="240"/>
                </a:cubicBezTo>
                <a:cubicBezTo>
                  <a:pt x="1384" y="240"/>
                  <a:pt x="1244" y="120"/>
                  <a:pt x="1104" y="0"/>
                </a:cubicBezTo>
              </a:path>
            </a:pathLst>
          </a:custGeom>
          <a:noFill/>
          <a:ln w="38100" cap="flat" cmpd="sng">
            <a:solidFill>
              <a:srgbClr val="FF0000">
                <a:alpha val="100000"/>
              </a:srgbClr>
            </a:solidFill>
            <a:prstDash val="solid"/>
            <a:headEnd type="arrow" w="med" len="med"/>
            <a:tailEnd type="arrow" w="med" len="med"/>
          </a:ln>
        </p:spPr>
        <p:txBody>
          <a:bodyPr/>
          <a:p>
            <a:endParaRPr lang="zh-CN" altLang="en-US"/>
          </a:p>
        </p:txBody>
      </p:sp>
      <p:sp>
        <p:nvSpPr>
          <p:cNvPr id="649229" name="任意多边形 649228"/>
          <p:cNvSpPr/>
          <p:nvPr/>
        </p:nvSpPr>
        <p:spPr>
          <a:xfrm>
            <a:off x="2286000" y="5292725"/>
            <a:ext cx="3873500" cy="850900"/>
          </a:xfrm>
          <a:custGeom>
            <a:avLst/>
            <a:gdLst/>
            <a:ahLst/>
            <a:cxnLst/>
            <a:pathLst>
              <a:path w="2440" h="536">
                <a:moveTo>
                  <a:pt x="0" y="336"/>
                </a:moveTo>
                <a:cubicBezTo>
                  <a:pt x="892" y="436"/>
                  <a:pt x="1784" y="536"/>
                  <a:pt x="2112" y="480"/>
                </a:cubicBezTo>
                <a:cubicBezTo>
                  <a:pt x="2440" y="424"/>
                  <a:pt x="2204" y="212"/>
                  <a:pt x="1968" y="0"/>
                </a:cubicBezTo>
              </a:path>
            </a:pathLst>
          </a:custGeom>
          <a:noFill/>
          <a:ln w="38100" cap="flat" cmpd="sng">
            <a:solidFill>
              <a:srgbClr val="FF0000">
                <a:alpha val="100000"/>
              </a:srgbClr>
            </a:solidFill>
            <a:prstDash val="solid"/>
            <a:headEnd type="arrow" w="med" len="med"/>
            <a:tailEnd type="arrow" w="med" len="med"/>
          </a:ln>
        </p:spPr>
        <p:txBody>
          <a:bodyPr/>
          <a:p>
            <a:endParaRPr lang="zh-CN" altLang="en-US"/>
          </a:p>
        </p:txBody>
      </p:sp>
      <p:sp>
        <p:nvSpPr>
          <p:cNvPr id="649230" name="直接连接符 649229"/>
          <p:cNvSpPr/>
          <p:nvPr/>
        </p:nvSpPr>
        <p:spPr>
          <a:xfrm>
            <a:off x="4781550" y="5210175"/>
            <a:ext cx="914400" cy="0"/>
          </a:xfrm>
          <a:prstGeom prst="line">
            <a:avLst/>
          </a:prstGeom>
          <a:ln w="38100" cap="flat" cmpd="sng">
            <a:solidFill>
              <a:schemeClr val="bg1"/>
            </a:solidFill>
            <a:prstDash val="solid"/>
            <a:headEnd type="none" w="med" len="med"/>
            <a:tailEnd type="none" w="med" len="med"/>
          </a:ln>
        </p:spPr>
      </p:sp>
      <p:sp>
        <p:nvSpPr>
          <p:cNvPr id="649231" name="直接连接符 649230"/>
          <p:cNvSpPr/>
          <p:nvPr/>
        </p:nvSpPr>
        <p:spPr>
          <a:xfrm>
            <a:off x="2190750" y="5724525"/>
            <a:ext cx="457200" cy="0"/>
          </a:xfrm>
          <a:prstGeom prst="line">
            <a:avLst/>
          </a:prstGeom>
          <a:ln w="38100" cap="flat" cmpd="sng">
            <a:solidFill>
              <a:schemeClr val="bg1"/>
            </a:solidFill>
            <a:prstDash val="solid"/>
            <a:headEnd type="none" w="med" len="med"/>
            <a:tailEnd type="none" w="med" len="med"/>
          </a:ln>
        </p:spPr>
      </p:sp>
      <p:sp>
        <p:nvSpPr>
          <p:cNvPr id="649232" name="文本框 649231"/>
          <p:cNvSpPr txBox="1"/>
          <p:nvPr/>
        </p:nvSpPr>
        <p:spPr>
          <a:xfrm>
            <a:off x="3352800" y="4238625"/>
            <a:ext cx="1600200" cy="45720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运用分配律</a:t>
            </a:r>
            <a:endParaRPr lang="zh-CN" altLang="en-US">
              <a:latin typeface="Times New Roman" panose="02020603050405020304" pitchFamily="18" charset="0"/>
            </a:endParaRPr>
          </a:p>
        </p:txBody>
      </p:sp>
      <p:sp>
        <p:nvSpPr>
          <p:cNvPr id="649233" name="任意多边形 649232"/>
          <p:cNvSpPr/>
          <p:nvPr/>
        </p:nvSpPr>
        <p:spPr>
          <a:xfrm>
            <a:off x="468313" y="2955925"/>
            <a:ext cx="3517900" cy="228600"/>
          </a:xfrm>
          <a:custGeom>
            <a:avLst/>
            <a:gdLst/>
            <a:ahLst/>
            <a:cxnLst/>
            <a:pathLst>
              <a:path w="2216" h="144">
                <a:moveTo>
                  <a:pt x="728" y="144"/>
                </a:moveTo>
                <a:cubicBezTo>
                  <a:pt x="364" y="72"/>
                  <a:pt x="0" y="0"/>
                  <a:pt x="248" y="0"/>
                </a:cubicBezTo>
                <a:cubicBezTo>
                  <a:pt x="496" y="0"/>
                  <a:pt x="1356" y="72"/>
                  <a:pt x="2216" y="144"/>
                </a:cubicBezTo>
              </a:path>
            </a:pathLst>
          </a:custGeom>
          <a:noFill/>
          <a:ln w="38100" cap="flat" cmpd="sng">
            <a:solidFill>
              <a:srgbClr val="FF0000">
                <a:alpha val="100000"/>
              </a:srgbClr>
            </a:solidFill>
            <a:prstDash val="solid"/>
            <a:headEnd type="arrow" w="med" len="med"/>
            <a:tailEnd type="arrow" w="med" len="med"/>
          </a:ln>
        </p:spPr>
        <p:txBody>
          <a:bodyPr/>
          <a:p>
            <a:endParaRPr lang="zh-CN" altLang="en-US"/>
          </a:p>
        </p:txBody>
      </p:sp>
      <p:sp>
        <p:nvSpPr>
          <p:cNvPr id="649234" name="直接连接符 649233"/>
          <p:cNvSpPr/>
          <p:nvPr/>
        </p:nvSpPr>
        <p:spPr>
          <a:xfrm>
            <a:off x="971550" y="3590925"/>
            <a:ext cx="1371600" cy="0"/>
          </a:xfrm>
          <a:prstGeom prst="line">
            <a:avLst/>
          </a:prstGeom>
          <a:ln w="38100" cap="flat" cmpd="sng">
            <a:solidFill>
              <a:schemeClr val="bg1"/>
            </a:solidFill>
            <a:prstDash val="solid"/>
            <a:headEnd type="none" w="med" len="med"/>
            <a:tailEnd type="none" w="med" len="med"/>
          </a:ln>
        </p:spPr>
      </p:sp>
      <p:sp>
        <p:nvSpPr>
          <p:cNvPr id="649235" name="直接连接符 649234"/>
          <p:cNvSpPr/>
          <p:nvPr/>
        </p:nvSpPr>
        <p:spPr>
          <a:xfrm>
            <a:off x="3238500" y="3629025"/>
            <a:ext cx="1371600" cy="0"/>
          </a:xfrm>
          <a:prstGeom prst="line">
            <a:avLst/>
          </a:prstGeom>
          <a:ln w="38100" cap="flat" cmpd="sng">
            <a:solidFill>
              <a:schemeClr val="bg1"/>
            </a:solidFill>
            <a:prstDash val="solid"/>
            <a:headEnd type="none" w="med" len="med"/>
            <a:tailEnd type="none" w="med" len="med"/>
          </a:ln>
        </p:spPr>
      </p:sp>
      <p:sp>
        <p:nvSpPr>
          <p:cNvPr id="649236" name="直接连接符 649235"/>
          <p:cNvSpPr/>
          <p:nvPr/>
        </p:nvSpPr>
        <p:spPr>
          <a:xfrm>
            <a:off x="914400" y="4086225"/>
            <a:ext cx="1066800" cy="0"/>
          </a:xfrm>
          <a:prstGeom prst="line">
            <a:avLst/>
          </a:prstGeom>
          <a:ln w="38100" cap="flat" cmpd="sng">
            <a:solidFill>
              <a:schemeClr val="bg1"/>
            </a:solidFill>
            <a:prstDash val="solid"/>
            <a:headEnd type="none" w="med" len="med"/>
            <a:tailEnd type="none" w="med" len="med"/>
          </a:ln>
        </p:spPr>
      </p:sp>
      <p:sp>
        <p:nvSpPr>
          <p:cNvPr id="649237" name="直接连接符 649236"/>
          <p:cNvSpPr/>
          <p:nvPr/>
        </p:nvSpPr>
        <p:spPr>
          <a:xfrm>
            <a:off x="2286000" y="4124325"/>
            <a:ext cx="1066800" cy="0"/>
          </a:xfrm>
          <a:prstGeom prst="line">
            <a:avLst/>
          </a:prstGeom>
          <a:ln w="38100" cap="flat" cmpd="sng">
            <a:solidFill>
              <a:schemeClr val="bg1"/>
            </a:solidFill>
            <a:prstDash val="solid"/>
            <a:headEnd type="none" w="med" len="med"/>
            <a:tailEnd type="none" w="med" len="med"/>
          </a:ln>
        </p:spPr>
      </p:sp>
      <p:sp>
        <p:nvSpPr>
          <p:cNvPr id="649238" name="文本框 649237"/>
          <p:cNvSpPr txBox="1"/>
          <p:nvPr/>
        </p:nvSpPr>
        <p:spPr>
          <a:xfrm>
            <a:off x="762000" y="2486025"/>
            <a:ext cx="1600200" cy="45720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运用分配律</a:t>
            </a:r>
            <a:endParaRPr lang="zh-CN" altLang="en-US">
              <a:latin typeface="Times New Roman" panose="02020603050405020304" pitchFamily="18" charset="0"/>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9218">
                                            <p:txEl>
                                              <p:charRg st="4294967295" end="4294967295"/>
                                            </p:txEl>
                                          </p:spTgt>
                                        </p:tgtEl>
                                        <p:attrNameLst>
                                          <p:attrName>style.visibility</p:attrName>
                                        </p:attrNameLst>
                                      </p:cBhvr>
                                      <p:to>
                                        <p:strVal val="visible"/>
                                      </p:to>
                                    </p:set>
                                    <p:animEffect transition="in" filter="wipe(left)">
                                      <p:cBhvr>
                                        <p:cTn id="7" dur="500"/>
                                        <p:tgtEl>
                                          <p:spTgt spid="649218">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9218">
                                            <p:txEl>
                                              <p:charRg st="0" end="14"/>
                                            </p:txEl>
                                          </p:spTgt>
                                        </p:tgtEl>
                                        <p:attrNameLst>
                                          <p:attrName>style.visibility</p:attrName>
                                        </p:attrNameLst>
                                      </p:cBhvr>
                                      <p:to>
                                        <p:strVal val="visible"/>
                                      </p:to>
                                    </p:set>
                                    <p:animEffect transition="in" filter="wipe(left)">
                                      <p:cBhvr>
                                        <p:cTn id="12" dur="500"/>
                                        <p:tgtEl>
                                          <p:spTgt spid="649218">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492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49220"/>
                                        </p:tgtEl>
                                        <p:attrNameLst>
                                          <p:attrName>style.visibility</p:attrName>
                                        </p:attrNameLst>
                                      </p:cBhvr>
                                      <p:to>
                                        <p:strVal val="visible"/>
                                      </p:to>
                                    </p:set>
                                    <p:animEffect transition="in" filter="wipe(left)">
                                      <p:cBhvr>
                                        <p:cTn id="21" dur="500"/>
                                        <p:tgtEl>
                                          <p:spTgt spid="64922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649223"/>
                                        </p:tgtEl>
                                        <p:attrNameLst>
                                          <p:attrName>style.visibility</p:attrName>
                                        </p:attrNameLst>
                                      </p:cBhvr>
                                      <p:to>
                                        <p:strVal val="visible"/>
                                      </p:to>
                                    </p:set>
                                    <p:animEffect transition="in" filter="barn(outVertical)">
                                      <p:cBhvr>
                                        <p:cTn id="26" dur="500"/>
                                        <p:tgtEl>
                                          <p:spTgt spid="649223"/>
                                        </p:tgtEl>
                                      </p:cBhvr>
                                    </p:animEffect>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649233"/>
                                        </p:tgtEl>
                                        <p:attrNameLst>
                                          <p:attrName>style.visibility</p:attrName>
                                        </p:attrNameLst>
                                      </p:cBhvr>
                                      <p:to>
                                        <p:strVal val="visible"/>
                                      </p:to>
                                    </p:set>
                                    <p:anim calcmode="lin" valueType="num">
                                      <p:cBhvr>
                                        <p:cTn id="31" dur="500" fill="hold"/>
                                        <p:tgtEl>
                                          <p:spTgt spid="649233"/>
                                        </p:tgtEl>
                                        <p:attrNameLst>
                                          <p:attrName>ppt_x</p:attrName>
                                        </p:attrNameLst>
                                      </p:cBhvr>
                                      <p:tavLst>
                                        <p:tav tm="0">
                                          <p:val>
                                            <p:strVal val="#ppt_x"/>
                                          </p:val>
                                        </p:tav>
                                        <p:tav tm="100000">
                                          <p:val>
                                            <p:strVal val="#ppt_x"/>
                                          </p:val>
                                        </p:tav>
                                      </p:tavLst>
                                    </p:anim>
                                    <p:anim calcmode="lin" valueType="num">
                                      <p:cBhvr>
                                        <p:cTn id="32" dur="500" fill="hold"/>
                                        <p:tgtEl>
                                          <p:spTgt spid="649233"/>
                                        </p:tgtEl>
                                        <p:attrNameLst>
                                          <p:attrName>ppt_y</p:attrName>
                                        </p:attrNameLst>
                                      </p:cBhvr>
                                      <p:tavLst>
                                        <p:tav tm="0">
                                          <p:val>
                                            <p:strVal val="#ppt_y-#ppt_h/2"/>
                                          </p:val>
                                        </p:tav>
                                        <p:tav tm="100000">
                                          <p:val>
                                            <p:strVal val="#ppt_y"/>
                                          </p:val>
                                        </p:tav>
                                      </p:tavLst>
                                    </p:anim>
                                    <p:anim calcmode="lin" valueType="num">
                                      <p:cBhvr>
                                        <p:cTn id="33" dur="500" fill="hold"/>
                                        <p:tgtEl>
                                          <p:spTgt spid="649233"/>
                                        </p:tgtEl>
                                        <p:attrNameLst>
                                          <p:attrName>ppt_w</p:attrName>
                                        </p:attrNameLst>
                                      </p:cBhvr>
                                      <p:tavLst>
                                        <p:tav tm="0">
                                          <p:val>
                                            <p:strVal val="#ppt_w"/>
                                          </p:val>
                                        </p:tav>
                                        <p:tav tm="100000">
                                          <p:val>
                                            <p:strVal val="#ppt_w"/>
                                          </p:val>
                                        </p:tav>
                                      </p:tavLst>
                                    </p:anim>
                                    <p:anim calcmode="lin" valueType="num">
                                      <p:cBhvr>
                                        <p:cTn id="34" dur="500" fill="hold"/>
                                        <p:tgtEl>
                                          <p:spTgt spid="649233"/>
                                        </p:tgtEl>
                                        <p:attrNameLst>
                                          <p:attrName>ppt_h</p:attrName>
                                        </p:attrNameLst>
                                      </p:cBhvr>
                                      <p:tavLst>
                                        <p:tav tm="0">
                                          <p:val>
                                            <p:fltVal val="0.000000"/>
                                          </p:val>
                                        </p:tav>
                                        <p:tav tm="100000">
                                          <p:val>
                                            <p:strVal val="#ppt_h"/>
                                          </p:val>
                                        </p:tav>
                                      </p:tavLst>
                                    </p:anim>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649234"/>
                                        </p:tgtEl>
                                        <p:attrNameLst>
                                          <p:attrName>style.visibility</p:attrName>
                                        </p:attrNameLst>
                                      </p:cBhvr>
                                      <p:to>
                                        <p:strVal val="visible"/>
                                      </p:to>
                                    </p:set>
                                  </p:childTnLst>
                                </p:cTn>
                              </p:par>
                            </p:childTnLst>
                          </p:cTn>
                        </p:par>
                        <p:par>
                          <p:cTn id="38" fill="hold">
                            <p:stCondLst>
                              <p:cond delay="1000"/>
                            </p:stCondLst>
                            <p:childTnLst>
                              <p:par>
                                <p:cTn id="39" presetID="1" presetClass="entr" presetSubtype="0" fill="hold" nodeType="afterEffect">
                                  <p:stCondLst>
                                    <p:cond delay="0"/>
                                  </p:stCondLst>
                                  <p:childTnLst>
                                    <p:set>
                                      <p:cBhvr>
                                        <p:cTn id="40" dur="1" fill="hold">
                                          <p:stCondLst>
                                            <p:cond delay="499"/>
                                          </p:stCondLst>
                                        </p:cTn>
                                        <p:tgtEl>
                                          <p:spTgt spid="649235"/>
                                        </p:tgtEl>
                                        <p:attrNameLst>
                                          <p:attrName>style.visibility</p:attrName>
                                        </p:attrNameLst>
                                      </p:cBhvr>
                                      <p:to>
                                        <p:strVal val="visible"/>
                                      </p:to>
                                    </p:set>
                                  </p:childTnLst>
                                </p:cTn>
                              </p:par>
                            </p:childTnLst>
                          </p:cTn>
                        </p:par>
                        <p:par>
                          <p:cTn id="41" fill="hold">
                            <p:stCondLst>
                              <p:cond delay="1500"/>
                            </p:stCondLst>
                            <p:childTnLst>
                              <p:par>
                                <p:cTn id="42" presetID="4" presetClass="entr" presetSubtype="32" fill="hold" grpId="0" nodeType="afterEffect">
                                  <p:stCondLst>
                                    <p:cond delay="0"/>
                                  </p:stCondLst>
                                  <p:childTnLst>
                                    <p:set>
                                      <p:cBhvr>
                                        <p:cTn id="43" dur="1" fill="hold">
                                          <p:stCondLst>
                                            <p:cond delay="0"/>
                                          </p:stCondLst>
                                        </p:cTn>
                                        <p:tgtEl>
                                          <p:spTgt spid="649238"/>
                                        </p:tgtEl>
                                        <p:attrNameLst>
                                          <p:attrName>style.visibility</p:attrName>
                                        </p:attrNameLst>
                                      </p:cBhvr>
                                      <p:to>
                                        <p:strVal val="visible"/>
                                      </p:to>
                                    </p:set>
                                    <p:animEffect transition="in" filter="box(out)">
                                      <p:cBhvr>
                                        <p:cTn id="44" dur="500"/>
                                        <p:tgtEl>
                                          <p:spTgt spid="649238"/>
                                        </p:tgtEl>
                                      </p:cBhvr>
                                    </p:animEffect>
                                  </p:childTnLst>
                                </p:cTn>
                              </p:par>
                            </p:childTnLst>
                          </p:cTn>
                        </p:par>
                      </p:childTnLst>
                    </p:cTn>
                  </p:par>
                  <p:par>
                    <p:cTn id="45" fill="hold">
                      <p:stCondLst>
                        <p:cond delay="indefinite"/>
                      </p:stCondLst>
                      <p:childTnLst>
                        <p:par>
                          <p:cTn id="46" fill="hold">
                            <p:stCondLst>
                              <p:cond delay="0"/>
                            </p:stCondLst>
                            <p:childTnLst>
                              <p:par>
                                <p:cTn id="47" presetID="17" presetClass="entr" presetSubtype="4" fill="hold" nodeType="clickEffect">
                                  <p:stCondLst>
                                    <p:cond delay="0"/>
                                  </p:stCondLst>
                                  <p:childTnLst>
                                    <p:set>
                                      <p:cBhvr>
                                        <p:cTn id="48" dur="1" fill="hold">
                                          <p:stCondLst>
                                            <p:cond delay="0"/>
                                          </p:stCondLst>
                                        </p:cTn>
                                        <p:tgtEl>
                                          <p:spTgt spid="649228"/>
                                        </p:tgtEl>
                                        <p:attrNameLst>
                                          <p:attrName>style.visibility</p:attrName>
                                        </p:attrNameLst>
                                      </p:cBhvr>
                                      <p:to>
                                        <p:strVal val="visible"/>
                                      </p:to>
                                    </p:set>
                                    <p:anim calcmode="lin" valueType="num">
                                      <p:cBhvr>
                                        <p:cTn id="49" dur="500" fill="hold"/>
                                        <p:tgtEl>
                                          <p:spTgt spid="649228"/>
                                        </p:tgtEl>
                                        <p:attrNameLst>
                                          <p:attrName>ppt_x</p:attrName>
                                        </p:attrNameLst>
                                      </p:cBhvr>
                                      <p:tavLst>
                                        <p:tav tm="0">
                                          <p:val>
                                            <p:strVal val="#ppt_x"/>
                                          </p:val>
                                        </p:tav>
                                        <p:tav tm="100000">
                                          <p:val>
                                            <p:strVal val="#ppt_x"/>
                                          </p:val>
                                        </p:tav>
                                      </p:tavLst>
                                    </p:anim>
                                    <p:anim calcmode="lin" valueType="num">
                                      <p:cBhvr>
                                        <p:cTn id="50" dur="500" fill="hold"/>
                                        <p:tgtEl>
                                          <p:spTgt spid="649228"/>
                                        </p:tgtEl>
                                        <p:attrNameLst>
                                          <p:attrName>ppt_y</p:attrName>
                                        </p:attrNameLst>
                                      </p:cBhvr>
                                      <p:tavLst>
                                        <p:tav tm="0">
                                          <p:val>
                                            <p:strVal val="#ppt_y+#ppt_h/2"/>
                                          </p:val>
                                        </p:tav>
                                        <p:tav tm="100000">
                                          <p:val>
                                            <p:strVal val="#ppt_y"/>
                                          </p:val>
                                        </p:tav>
                                      </p:tavLst>
                                    </p:anim>
                                    <p:anim calcmode="lin" valueType="num">
                                      <p:cBhvr>
                                        <p:cTn id="51" dur="500" fill="hold"/>
                                        <p:tgtEl>
                                          <p:spTgt spid="649228"/>
                                        </p:tgtEl>
                                        <p:attrNameLst>
                                          <p:attrName>ppt_w</p:attrName>
                                        </p:attrNameLst>
                                      </p:cBhvr>
                                      <p:tavLst>
                                        <p:tav tm="0">
                                          <p:val>
                                            <p:strVal val="#ppt_w"/>
                                          </p:val>
                                        </p:tav>
                                        <p:tav tm="100000">
                                          <p:val>
                                            <p:strVal val="#ppt_w"/>
                                          </p:val>
                                        </p:tav>
                                      </p:tavLst>
                                    </p:anim>
                                    <p:anim calcmode="lin" valueType="num">
                                      <p:cBhvr>
                                        <p:cTn id="52" dur="500" fill="hold"/>
                                        <p:tgtEl>
                                          <p:spTgt spid="649228"/>
                                        </p:tgtEl>
                                        <p:attrNameLst>
                                          <p:attrName>ppt_h</p:attrName>
                                        </p:attrNameLst>
                                      </p:cBhvr>
                                      <p:tavLst>
                                        <p:tav tm="0">
                                          <p:val>
                                            <p:fltVal val="0.000000"/>
                                          </p:val>
                                        </p:tav>
                                        <p:tav tm="100000">
                                          <p:val>
                                            <p:strVal val="#ppt_h"/>
                                          </p:val>
                                        </p:tav>
                                      </p:tavLst>
                                    </p:anim>
                                  </p:childTnLst>
                                </p:cTn>
                              </p:par>
                            </p:childTnLst>
                          </p:cTn>
                        </p:par>
                        <p:par>
                          <p:cTn id="53" fill="hold">
                            <p:stCondLst>
                              <p:cond delay="500"/>
                            </p:stCondLst>
                            <p:childTnLst>
                              <p:par>
                                <p:cTn id="54" presetID="1" presetClass="entr" presetSubtype="0" fill="hold" nodeType="afterEffect">
                                  <p:stCondLst>
                                    <p:cond delay="0"/>
                                  </p:stCondLst>
                                  <p:childTnLst>
                                    <p:set>
                                      <p:cBhvr>
                                        <p:cTn id="55" dur="1" fill="hold">
                                          <p:stCondLst>
                                            <p:cond delay="499"/>
                                          </p:stCondLst>
                                        </p:cTn>
                                        <p:tgtEl>
                                          <p:spTgt spid="649236"/>
                                        </p:tgtEl>
                                        <p:attrNameLst>
                                          <p:attrName>style.visibility</p:attrName>
                                        </p:attrNameLst>
                                      </p:cBhvr>
                                      <p:to>
                                        <p:strVal val="visible"/>
                                      </p:to>
                                    </p:set>
                                  </p:childTnLst>
                                </p:cTn>
                              </p:par>
                            </p:childTnLst>
                          </p:cTn>
                        </p:par>
                        <p:par>
                          <p:cTn id="56" fill="hold">
                            <p:stCondLst>
                              <p:cond delay="1000"/>
                            </p:stCondLst>
                            <p:childTnLst>
                              <p:par>
                                <p:cTn id="57" presetID="1" presetClass="entr" presetSubtype="0" fill="hold" nodeType="afterEffect">
                                  <p:stCondLst>
                                    <p:cond delay="0"/>
                                  </p:stCondLst>
                                  <p:childTnLst>
                                    <p:set>
                                      <p:cBhvr>
                                        <p:cTn id="58" dur="1" fill="hold">
                                          <p:stCondLst>
                                            <p:cond delay="499"/>
                                          </p:stCondLst>
                                        </p:cTn>
                                        <p:tgtEl>
                                          <p:spTgt spid="649237"/>
                                        </p:tgtEl>
                                        <p:attrNameLst>
                                          <p:attrName>style.visibility</p:attrName>
                                        </p:attrNameLst>
                                      </p:cBhvr>
                                      <p:to>
                                        <p:strVal val="visible"/>
                                      </p:to>
                                    </p:set>
                                  </p:childTnLst>
                                </p:cTn>
                              </p:par>
                            </p:childTnLst>
                          </p:cTn>
                        </p:par>
                        <p:par>
                          <p:cTn id="59" fill="hold">
                            <p:stCondLst>
                              <p:cond delay="1500"/>
                            </p:stCondLst>
                            <p:childTnLst>
                              <p:par>
                                <p:cTn id="60" presetID="4" presetClass="entr" presetSubtype="32" fill="hold" grpId="0" nodeType="afterEffect">
                                  <p:stCondLst>
                                    <p:cond delay="0"/>
                                  </p:stCondLst>
                                  <p:childTnLst>
                                    <p:set>
                                      <p:cBhvr>
                                        <p:cTn id="61" dur="1" fill="hold">
                                          <p:stCondLst>
                                            <p:cond delay="0"/>
                                          </p:stCondLst>
                                        </p:cTn>
                                        <p:tgtEl>
                                          <p:spTgt spid="649232"/>
                                        </p:tgtEl>
                                        <p:attrNameLst>
                                          <p:attrName>style.visibility</p:attrName>
                                        </p:attrNameLst>
                                      </p:cBhvr>
                                      <p:to>
                                        <p:strVal val="visible"/>
                                      </p:to>
                                    </p:set>
                                    <p:animEffect transition="in" filter="box(out)">
                                      <p:cBhvr>
                                        <p:cTn id="62" dur="500"/>
                                        <p:tgtEl>
                                          <p:spTgt spid="64923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37" fill="hold" nodeType="clickEffect">
                                  <p:stCondLst>
                                    <p:cond delay="0"/>
                                  </p:stCondLst>
                                  <p:childTnLst>
                                    <p:set>
                                      <p:cBhvr>
                                        <p:cTn id="66" dur="1" fill="hold">
                                          <p:stCondLst>
                                            <p:cond delay="0"/>
                                          </p:stCondLst>
                                        </p:cTn>
                                        <p:tgtEl>
                                          <p:spTgt spid="649224"/>
                                        </p:tgtEl>
                                        <p:attrNameLst>
                                          <p:attrName>style.visibility</p:attrName>
                                        </p:attrNameLst>
                                      </p:cBhvr>
                                      <p:to>
                                        <p:strVal val="visible"/>
                                      </p:to>
                                    </p:set>
                                    <p:animEffect transition="in" filter="barn(outVertical)">
                                      <p:cBhvr>
                                        <p:cTn id="67" dur="500"/>
                                        <p:tgtEl>
                                          <p:spTgt spid="649224"/>
                                        </p:tgtEl>
                                      </p:cBhvr>
                                    </p:animEffect>
                                  </p:childTnLst>
                                </p:cTn>
                              </p:par>
                            </p:childTnLst>
                          </p:cTn>
                        </p:par>
                      </p:childTnLst>
                    </p:cTn>
                  </p:par>
                  <p:par>
                    <p:cTn id="68" fill="hold">
                      <p:stCondLst>
                        <p:cond delay="indefinite"/>
                      </p:stCondLst>
                      <p:childTnLst>
                        <p:par>
                          <p:cTn id="69" fill="hold">
                            <p:stCondLst>
                              <p:cond delay="0"/>
                            </p:stCondLst>
                            <p:childTnLst>
                              <p:par>
                                <p:cTn id="70" presetID="17" presetClass="entr" presetSubtype="4" fill="hold" nodeType="clickEffect">
                                  <p:stCondLst>
                                    <p:cond delay="0"/>
                                  </p:stCondLst>
                                  <p:childTnLst>
                                    <p:set>
                                      <p:cBhvr>
                                        <p:cTn id="71" dur="1" fill="hold">
                                          <p:stCondLst>
                                            <p:cond delay="0"/>
                                          </p:stCondLst>
                                        </p:cTn>
                                        <p:tgtEl>
                                          <p:spTgt spid="649229"/>
                                        </p:tgtEl>
                                        <p:attrNameLst>
                                          <p:attrName>style.visibility</p:attrName>
                                        </p:attrNameLst>
                                      </p:cBhvr>
                                      <p:to>
                                        <p:strVal val="visible"/>
                                      </p:to>
                                    </p:set>
                                    <p:anim calcmode="lin" valueType="num">
                                      <p:cBhvr>
                                        <p:cTn id="72" dur="500" fill="hold"/>
                                        <p:tgtEl>
                                          <p:spTgt spid="649229"/>
                                        </p:tgtEl>
                                        <p:attrNameLst>
                                          <p:attrName>ppt_x</p:attrName>
                                        </p:attrNameLst>
                                      </p:cBhvr>
                                      <p:tavLst>
                                        <p:tav tm="0">
                                          <p:val>
                                            <p:strVal val="#ppt_x"/>
                                          </p:val>
                                        </p:tav>
                                        <p:tav tm="100000">
                                          <p:val>
                                            <p:strVal val="#ppt_x"/>
                                          </p:val>
                                        </p:tav>
                                      </p:tavLst>
                                    </p:anim>
                                    <p:anim calcmode="lin" valueType="num">
                                      <p:cBhvr>
                                        <p:cTn id="73" dur="500" fill="hold"/>
                                        <p:tgtEl>
                                          <p:spTgt spid="649229"/>
                                        </p:tgtEl>
                                        <p:attrNameLst>
                                          <p:attrName>ppt_y</p:attrName>
                                        </p:attrNameLst>
                                      </p:cBhvr>
                                      <p:tavLst>
                                        <p:tav tm="0">
                                          <p:val>
                                            <p:strVal val="#ppt_y+#ppt_h/2"/>
                                          </p:val>
                                        </p:tav>
                                        <p:tav tm="100000">
                                          <p:val>
                                            <p:strVal val="#ppt_y"/>
                                          </p:val>
                                        </p:tav>
                                      </p:tavLst>
                                    </p:anim>
                                    <p:anim calcmode="lin" valueType="num">
                                      <p:cBhvr>
                                        <p:cTn id="74" dur="500" fill="hold"/>
                                        <p:tgtEl>
                                          <p:spTgt spid="649229"/>
                                        </p:tgtEl>
                                        <p:attrNameLst>
                                          <p:attrName>ppt_w</p:attrName>
                                        </p:attrNameLst>
                                      </p:cBhvr>
                                      <p:tavLst>
                                        <p:tav tm="0">
                                          <p:val>
                                            <p:strVal val="#ppt_w"/>
                                          </p:val>
                                        </p:tav>
                                        <p:tav tm="100000">
                                          <p:val>
                                            <p:strVal val="#ppt_w"/>
                                          </p:val>
                                        </p:tav>
                                      </p:tavLst>
                                    </p:anim>
                                    <p:anim calcmode="lin" valueType="num">
                                      <p:cBhvr>
                                        <p:cTn id="75" dur="500" fill="hold"/>
                                        <p:tgtEl>
                                          <p:spTgt spid="649229"/>
                                        </p:tgtEl>
                                        <p:attrNameLst>
                                          <p:attrName>ppt_h</p:attrName>
                                        </p:attrNameLst>
                                      </p:cBhvr>
                                      <p:tavLst>
                                        <p:tav tm="0">
                                          <p:val>
                                            <p:fltVal val="0.000000"/>
                                          </p:val>
                                        </p:tav>
                                        <p:tav tm="100000">
                                          <p:val>
                                            <p:strVal val="#ppt_h"/>
                                          </p:val>
                                        </p:tav>
                                      </p:tavLst>
                                    </p:anim>
                                  </p:childTnLst>
                                </p:cTn>
                              </p:par>
                            </p:childTnLst>
                          </p:cTn>
                        </p:par>
                        <p:par>
                          <p:cTn id="76" fill="hold">
                            <p:stCondLst>
                              <p:cond delay="500"/>
                            </p:stCondLst>
                            <p:childTnLst>
                              <p:par>
                                <p:cTn id="77" presetID="1" presetClass="entr" presetSubtype="0" fill="hold" nodeType="afterEffect">
                                  <p:stCondLst>
                                    <p:cond delay="0"/>
                                  </p:stCondLst>
                                  <p:childTnLst>
                                    <p:set>
                                      <p:cBhvr>
                                        <p:cTn id="78" dur="1" fill="hold">
                                          <p:stCondLst>
                                            <p:cond delay="499"/>
                                          </p:stCondLst>
                                        </p:cTn>
                                        <p:tgtEl>
                                          <p:spTgt spid="649230"/>
                                        </p:tgtEl>
                                        <p:attrNameLst>
                                          <p:attrName>style.visibility</p:attrName>
                                        </p:attrNameLst>
                                      </p:cBhvr>
                                      <p:to>
                                        <p:strVal val="visible"/>
                                      </p:to>
                                    </p:set>
                                  </p:childTnLst>
                                </p:cTn>
                              </p:par>
                            </p:childTnLst>
                          </p:cTn>
                        </p:par>
                        <p:par>
                          <p:cTn id="79" fill="hold">
                            <p:stCondLst>
                              <p:cond delay="1000"/>
                            </p:stCondLst>
                            <p:childTnLst>
                              <p:par>
                                <p:cTn id="80" presetID="1" presetClass="entr" presetSubtype="0" fill="hold" nodeType="afterEffect">
                                  <p:stCondLst>
                                    <p:cond delay="0"/>
                                  </p:stCondLst>
                                  <p:childTnLst>
                                    <p:set>
                                      <p:cBhvr>
                                        <p:cTn id="81" dur="1" fill="hold">
                                          <p:stCondLst>
                                            <p:cond delay="499"/>
                                          </p:stCondLst>
                                        </p:cTn>
                                        <p:tgtEl>
                                          <p:spTgt spid="649231"/>
                                        </p:tgtEl>
                                        <p:attrNameLst>
                                          <p:attrName>style.visibility</p:attrName>
                                        </p:attrNameLst>
                                      </p:cBhvr>
                                      <p:to>
                                        <p:strVal val="visible"/>
                                      </p:to>
                                    </p:set>
                                  </p:childTnLst>
                                </p:cTn>
                              </p:par>
                            </p:childTnLst>
                          </p:cTn>
                        </p:par>
                        <p:par>
                          <p:cTn id="82" fill="hold">
                            <p:stCondLst>
                              <p:cond delay="1500"/>
                            </p:stCondLst>
                            <p:childTnLst>
                              <p:par>
                                <p:cTn id="83" presetID="4" presetClass="entr" presetSubtype="32" fill="hold" grpId="0" nodeType="afterEffect">
                                  <p:stCondLst>
                                    <p:cond delay="0"/>
                                  </p:stCondLst>
                                  <p:childTnLst>
                                    <p:set>
                                      <p:cBhvr>
                                        <p:cTn id="84" dur="1" fill="hold">
                                          <p:stCondLst>
                                            <p:cond delay="0"/>
                                          </p:stCondLst>
                                        </p:cTn>
                                        <p:tgtEl>
                                          <p:spTgt spid="649227"/>
                                        </p:tgtEl>
                                        <p:attrNameLst>
                                          <p:attrName>style.visibility</p:attrName>
                                        </p:attrNameLst>
                                      </p:cBhvr>
                                      <p:to>
                                        <p:strVal val="visible"/>
                                      </p:to>
                                    </p:set>
                                    <p:animEffect transition="in" filter="box(out)">
                                      <p:cBhvr>
                                        <p:cTn id="85" dur="500"/>
                                        <p:tgtEl>
                                          <p:spTgt spid="649227"/>
                                        </p:tgtEl>
                                      </p:cBhvr>
                                    </p:animEffect>
                                  </p:childTnLst>
                                </p:cTn>
                              </p:par>
                            </p:childTnLst>
                          </p:cTn>
                        </p:par>
                      </p:childTnLst>
                    </p:cTn>
                  </p:par>
                  <p:par>
                    <p:cTn id="86" fill="hold">
                      <p:stCondLst>
                        <p:cond delay="indefinite"/>
                      </p:stCondLst>
                      <p:childTnLst>
                        <p:par>
                          <p:cTn id="87" fill="hold">
                            <p:stCondLst>
                              <p:cond delay="0"/>
                            </p:stCondLst>
                            <p:childTnLst>
                              <p:par>
                                <p:cTn id="88" presetID="12" presetClass="entr" presetSubtype="8" fill="hold" nodeType="clickEffect">
                                  <p:stCondLst>
                                    <p:cond delay="0"/>
                                  </p:stCondLst>
                                  <p:childTnLst>
                                    <p:set>
                                      <p:cBhvr>
                                        <p:cTn id="89" dur="1" fill="hold">
                                          <p:stCondLst>
                                            <p:cond delay="0"/>
                                          </p:stCondLst>
                                        </p:cTn>
                                        <p:tgtEl>
                                          <p:spTgt spid="649226"/>
                                        </p:tgtEl>
                                        <p:attrNameLst>
                                          <p:attrName>style.visibility</p:attrName>
                                        </p:attrNameLst>
                                      </p:cBhvr>
                                      <p:to>
                                        <p:strVal val="visible"/>
                                      </p:to>
                                    </p:set>
                                    <p:animEffect transition="in" filter="slide(fromLeft)">
                                      <p:cBhvr>
                                        <p:cTn id="90" dur="500"/>
                                        <p:tgtEl>
                                          <p:spTgt spid="64922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649225"/>
                                        </p:tgtEl>
                                        <p:attrNameLst>
                                          <p:attrName>style.visibility</p:attrName>
                                        </p:attrNameLst>
                                      </p:cBhvr>
                                      <p:to>
                                        <p:strVal val="visible"/>
                                      </p:to>
                                    </p:set>
                                    <p:animEffect transition="in" filter="wipe(up)">
                                      <p:cBhvr>
                                        <p:cTn id="95" dur="500"/>
                                        <p:tgtEl>
                                          <p:spTgt spid="64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18" grpId="0" build="p"/>
      <p:bldP spid="649219" grpId="0" bldLvl="0" animBg="1"/>
      <p:bldP spid="649225" grpId="0" bldLvl="0" animBg="1"/>
      <p:bldP spid="649227" grpId="0"/>
      <p:bldP spid="649232" grpId="0"/>
      <p:bldP spid="6492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8260" name="文本框 608259"/>
          <p:cNvSpPr txBox="1"/>
          <p:nvPr/>
        </p:nvSpPr>
        <p:spPr>
          <a:xfrm>
            <a:off x="2331720" y="424180"/>
            <a:ext cx="4937125" cy="701675"/>
          </a:xfrm>
          <a:prstGeom prst="rect">
            <a:avLst/>
          </a:prstGeom>
          <a:noFill/>
          <a:ln w="9525">
            <a:noFill/>
          </a:ln>
        </p:spPr>
        <p:txBody>
          <a:bodyPr>
            <a:spAutoFit/>
          </a:bodyPr>
          <a:p>
            <a:r>
              <a:rPr lang="en-US" altLang="zh-CN" sz="4000" b="1">
                <a:solidFill>
                  <a:schemeClr val="bg1"/>
                </a:solidFill>
                <a:effectLst>
                  <a:outerShdw blurRad="38100" dist="38100" dir="2700000">
                    <a:srgbClr val="C0C0C0"/>
                  </a:outerShdw>
                </a:effectLst>
                <a:latin typeface="Times New Roman" panose="02020603050405020304" pitchFamily="18" charset="0"/>
                <a:ea typeface="楷体_GB2312" pitchFamily="49" charset="-122"/>
              </a:rPr>
              <a:t>10.1   </a:t>
            </a:r>
            <a:r>
              <a:rPr lang="zh-CN" altLang="en-US" sz="4000" b="1" dirty="0">
                <a:solidFill>
                  <a:schemeClr val="bg1"/>
                </a:solidFill>
                <a:effectLst>
                  <a:outerShdw blurRad="38100" dist="38100" dir="2700000">
                    <a:srgbClr val="C0C0C0"/>
                  </a:outerShdw>
                </a:effectLst>
                <a:latin typeface="宋体" panose="02010600030101010101" pitchFamily="2" charset="-122"/>
              </a:rPr>
              <a:t>数字电路基础</a:t>
            </a:r>
            <a:endParaRPr lang="zh-CN" altLang="en-US" sz="4000" b="1" dirty="0">
              <a:solidFill>
                <a:schemeClr val="bg1"/>
              </a:solidFill>
              <a:effectLst>
                <a:outerShdw blurRad="38100" dist="38100" dir="2700000">
                  <a:srgbClr val="C0C0C0"/>
                </a:outerShdw>
              </a:effectLst>
              <a:latin typeface="宋体" panose="02010600030101010101" pitchFamily="2" charset="-122"/>
            </a:endParaRPr>
          </a:p>
        </p:txBody>
      </p:sp>
      <p:sp>
        <p:nvSpPr>
          <p:cNvPr id="608261" name="文本框 608260">
            <a:hlinkClick r:id="" action="ppaction://noaction"/>
          </p:cNvPr>
          <p:cNvSpPr txBox="1"/>
          <p:nvPr/>
        </p:nvSpPr>
        <p:spPr>
          <a:xfrm>
            <a:off x="1833563" y="2790825"/>
            <a:ext cx="626745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10.1.1</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模拟信号和数字信号</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608262" name="矩形 608261">
            <a:hlinkClick r:id="" action="ppaction://noaction"/>
          </p:cNvPr>
          <p:cNvSpPr/>
          <p:nvPr/>
        </p:nvSpPr>
        <p:spPr>
          <a:xfrm>
            <a:off x="1835150" y="3724275"/>
            <a:ext cx="4714875"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10.1.2</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数制与码制</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608263" name="矩形 608262">
            <a:hlinkClick r:id="" action="ppaction://noaction"/>
          </p:cNvPr>
          <p:cNvSpPr/>
          <p:nvPr/>
        </p:nvSpPr>
        <p:spPr>
          <a:xfrm>
            <a:off x="1833563" y="4581525"/>
            <a:ext cx="6769100" cy="641350"/>
          </a:xfrm>
          <a:prstGeom prst="rect">
            <a:avLst/>
          </a:prstGeom>
          <a:noFill/>
          <a:ln w="9525">
            <a:noFill/>
          </a:ln>
        </p:spPr>
        <p:txBody>
          <a:bodyPr>
            <a:spAutoFit/>
          </a:bodyPr>
          <a:p>
            <a:r>
              <a:rPr lang="en-US" altLang="zh-CN" sz="36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10.1.3</a:t>
            </a:r>
            <a:r>
              <a:rPr lang="en-US" altLang="zh-CN" sz="3200" b="1">
                <a:solidFill>
                  <a:srgbClr val="FF0066"/>
                </a:solidFill>
                <a:effectLst>
                  <a:outerShdw blurRad="38100" dist="38100" dir="2700000">
                    <a:srgbClr val="C0C0C0"/>
                  </a:outerShdw>
                </a:effectLst>
                <a:latin typeface="Times New Roman" panose="02020603050405020304" pitchFamily="18" charset="0"/>
                <a:ea typeface="楷体_GB2312" pitchFamily="49" charset="-122"/>
              </a:rPr>
              <a:t>   </a:t>
            </a:r>
            <a:r>
              <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rPr>
              <a:t>逻辑代数中的基本运算</a:t>
            </a:r>
            <a:endParaRPr lang="zh-CN" altLang="en-US" sz="3600" b="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8261">
                                            <p:txEl>
                                              <p:charRg st="0" end="19"/>
                                            </p:txEl>
                                          </p:spTgt>
                                        </p:tgtEl>
                                        <p:attrNameLst>
                                          <p:attrName>style.visibility</p:attrName>
                                        </p:attrNameLst>
                                      </p:cBhvr>
                                      <p:to>
                                        <p:strVal val="visible"/>
                                      </p:to>
                                    </p:set>
                                    <p:animEffect transition="in" filter="wipe(left)">
                                      <p:cBhvr>
                                        <p:cTn id="7" dur="500"/>
                                        <p:tgtEl>
                                          <p:spTgt spid="608261">
                                            <p:txEl>
                                              <p:charRg st="0" end="19"/>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608262">
                                            <p:txEl>
                                              <p:charRg st="0" end="15"/>
                                            </p:txEl>
                                          </p:spTgt>
                                        </p:tgtEl>
                                        <p:attrNameLst>
                                          <p:attrName>style.visibility</p:attrName>
                                        </p:attrNameLst>
                                      </p:cBhvr>
                                      <p:to>
                                        <p:strVal val="visible"/>
                                      </p:to>
                                    </p:set>
                                    <p:animEffect transition="in" filter="wipe(up)">
                                      <p:cBhvr>
                                        <p:cTn id="11" dur="75"/>
                                        <p:tgtEl>
                                          <p:spTgt spid="608262">
                                            <p:txEl>
                                              <p:charRg st="0" end="15"/>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par>
                          <p:cTn id="12" fill="hold">
                            <p:stCondLst>
                              <p:cond delay="1550"/>
                            </p:stCondLst>
                            <p:childTnLst>
                              <p:par>
                                <p:cTn id="13" presetID="22" presetClass="entr" presetSubtype="1" fill="hold" grpId="0" nodeType="afterEffect">
                                  <p:stCondLst>
                                    <p:cond delay="0"/>
                                  </p:stCondLst>
                                  <p:iterate type="lt">
                                    <p:tmPct val="100000"/>
                                  </p:iterate>
                                  <p:childTnLst>
                                    <p:set>
                                      <p:cBhvr>
                                        <p:cTn id="14" dur="1" fill="hold">
                                          <p:stCondLst>
                                            <p:cond delay="0"/>
                                          </p:stCondLst>
                                        </p:cTn>
                                        <p:tgtEl>
                                          <p:spTgt spid="608263">
                                            <p:txEl>
                                              <p:charRg st="0" end="20"/>
                                            </p:txEl>
                                          </p:spTgt>
                                        </p:tgtEl>
                                        <p:attrNameLst>
                                          <p:attrName>style.visibility</p:attrName>
                                        </p:attrNameLst>
                                      </p:cBhvr>
                                      <p:to>
                                        <p:strVal val="visible"/>
                                      </p:to>
                                    </p:set>
                                    <p:animEffect transition="in" filter="wipe(up)">
                                      <p:cBhvr>
                                        <p:cTn id="15" dur="75"/>
                                        <p:tgtEl>
                                          <p:spTgt spid="608263">
                                            <p:txEl>
                                              <p:charRg st="0" end="2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8261" grpId="0" advAuto="1000" build="p"/>
      <p:bldP spid="608262" grpId="0" advAuto="1000" build="p"/>
      <p:bldP spid="608263" grpId="0" advAuto="100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0242" name="文本框 650241"/>
          <p:cNvSpPr txBox="1"/>
          <p:nvPr/>
        </p:nvSpPr>
        <p:spPr>
          <a:xfrm>
            <a:off x="3438525" y="404813"/>
            <a:ext cx="2162175" cy="519112"/>
          </a:xfrm>
          <a:prstGeom prst="rect">
            <a:avLst/>
          </a:prstGeom>
          <a:solidFill>
            <a:srgbClr val="FFFF66"/>
          </a:solidFill>
          <a:ln w="9525">
            <a:noFill/>
          </a:ln>
        </p:spPr>
        <p:txBody>
          <a:bodyPr>
            <a:spAutoFit/>
          </a:bodyPr>
          <a:p>
            <a:pPr>
              <a:spcBef>
                <a:spcPct val="50000"/>
              </a:spcBef>
            </a:pPr>
            <a:r>
              <a:rPr lang="zh-CN" altLang="en-US" sz="2800" b="1" dirty="0">
                <a:solidFill>
                  <a:srgbClr val="FF0000"/>
                </a:solidFill>
                <a:effectLst>
                  <a:outerShdw blurRad="38100" dist="38100" dir="2700000">
                    <a:srgbClr val="000000"/>
                  </a:outerShdw>
                </a:effectLst>
                <a:latin typeface="幼圆" pitchFamily="49" charset="-122"/>
                <a:ea typeface="幼圆" pitchFamily="49" charset="-122"/>
              </a:rPr>
              <a:t>② 吸收法</a:t>
            </a:r>
            <a:endParaRPr lang="zh-CN" altLang="en-US" sz="2800" b="1">
              <a:solidFill>
                <a:srgbClr val="FF0000"/>
              </a:solidFill>
              <a:effectLst>
                <a:outerShdw blurRad="38100" dist="38100" dir="2700000">
                  <a:srgbClr val="000000"/>
                </a:outerShdw>
              </a:effectLst>
              <a:latin typeface="幼圆" pitchFamily="49" charset="-122"/>
              <a:ea typeface="幼圆" pitchFamily="49" charset="-122"/>
            </a:endParaRPr>
          </a:p>
        </p:txBody>
      </p:sp>
      <p:graphicFrame>
        <p:nvGraphicFramePr>
          <p:cNvPr id="650243" name="对象 650242"/>
          <p:cNvGraphicFramePr/>
          <p:nvPr/>
        </p:nvGraphicFramePr>
        <p:xfrm>
          <a:off x="533400" y="1490663"/>
          <a:ext cx="4267200" cy="498475"/>
        </p:xfrm>
        <a:graphic>
          <a:graphicData uri="http://schemas.openxmlformats.org/presentationml/2006/ole">
            <mc:AlternateContent xmlns:mc="http://schemas.openxmlformats.org/markup-compatibility/2006">
              <mc:Choice xmlns:v="urn:schemas-microsoft-com:vml" Requires="v">
                <p:oleObj spid="_x0000_s4788" name="" r:id="rId1" imgW="1955800" imgH="228600" progId="Equation.3">
                  <p:embed/>
                </p:oleObj>
              </mc:Choice>
              <mc:Fallback>
                <p:oleObj name="" r:id="rId1" imgW="1955800" imgH="228600" progId="Equation.3">
                  <p:embed/>
                  <p:pic>
                    <p:nvPicPr>
                      <p:cNvPr id="0" name="图片 4787"/>
                      <p:cNvPicPr/>
                      <p:nvPr/>
                    </p:nvPicPr>
                    <p:blipFill>
                      <a:blip r:embed="rId2"/>
                      <a:stretch>
                        <a:fillRect/>
                      </a:stretch>
                    </p:blipFill>
                    <p:spPr>
                      <a:xfrm>
                        <a:off x="533400" y="1490663"/>
                        <a:ext cx="4267200" cy="498475"/>
                      </a:xfrm>
                      <a:prstGeom prst="rect">
                        <a:avLst/>
                      </a:prstGeom>
                      <a:solidFill>
                        <a:schemeClr val="accent1"/>
                      </a:solidFill>
                      <a:ln w="38100">
                        <a:noFill/>
                        <a:miter/>
                      </a:ln>
                    </p:spPr>
                  </p:pic>
                </p:oleObj>
              </mc:Fallback>
            </mc:AlternateContent>
          </a:graphicData>
        </a:graphic>
      </p:graphicFrame>
      <p:graphicFrame>
        <p:nvGraphicFramePr>
          <p:cNvPr id="650244" name="对象 650243"/>
          <p:cNvGraphicFramePr/>
          <p:nvPr/>
        </p:nvGraphicFramePr>
        <p:xfrm>
          <a:off x="533400" y="2438400"/>
          <a:ext cx="5638800" cy="993775"/>
        </p:xfrm>
        <a:graphic>
          <a:graphicData uri="http://schemas.openxmlformats.org/presentationml/2006/ole">
            <mc:AlternateContent xmlns:mc="http://schemas.openxmlformats.org/markup-compatibility/2006">
              <mc:Choice xmlns:v="urn:schemas-microsoft-com:vml" Requires="v">
                <p:oleObj spid="_x0000_s4790" name="" r:id="rId3" imgW="2882900" imgH="508000" progId="Equation.3">
                  <p:embed/>
                </p:oleObj>
              </mc:Choice>
              <mc:Fallback>
                <p:oleObj name="" r:id="rId3" imgW="2882900" imgH="508000" progId="Equation.3">
                  <p:embed/>
                  <p:pic>
                    <p:nvPicPr>
                      <p:cNvPr id="0" name="图片 4789"/>
                      <p:cNvPicPr/>
                      <p:nvPr/>
                    </p:nvPicPr>
                    <p:blipFill>
                      <a:blip r:embed="rId4"/>
                      <a:stretch>
                        <a:fillRect/>
                      </a:stretch>
                    </p:blipFill>
                    <p:spPr>
                      <a:xfrm>
                        <a:off x="533400" y="2438400"/>
                        <a:ext cx="5638800" cy="993775"/>
                      </a:xfrm>
                      <a:prstGeom prst="rect">
                        <a:avLst/>
                      </a:prstGeom>
                      <a:solidFill>
                        <a:schemeClr val="accent1"/>
                      </a:solidFill>
                      <a:ln w="38100">
                        <a:noFill/>
                        <a:miter/>
                      </a:ln>
                    </p:spPr>
                  </p:pic>
                </p:oleObj>
              </mc:Fallback>
            </mc:AlternateContent>
          </a:graphicData>
        </a:graphic>
      </p:graphicFrame>
      <p:sp>
        <p:nvSpPr>
          <p:cNvPr id="650245" name="文本框 650244"/>
          <p:cNvSpPr txBox="1"/>
          <p:nvPr/>
        </p:nvSpPr>
        <p:spPr>
          <a:xfrm>
            <a:off x="6781800" y="1066800"/>
            <a:ext cx="1825625" cy="2362200"/>
          </a:xfrm>
          <a:prstGeom prst="rect">
            <a:avLst/>
          </a:prstGeom>
          <a:solidFill>
            <a:srgbClr val="CCECFF"/>
          </a:solidFill>
          <a:ln w="9525">
            <a:noFill/>
          </a:ln>
        </p:spPr>
        <p:txBody>
          <a:bodyPr vert="eaVert" lIns="0" rIns="0">
            <a:spAutoFit/>
          </a:bodyPr>
          <a:p>
            <a:pPr>
              <a:spcBef>
                <a:spcPct val="50000"/>
              </a:spcBef>
            </a:pPr>
            <a:r>
              <a:rPr lang="zh-CN" altLang="en-US" b="1" dirty="0">
                <a:solidFill>
                  <a:srgbClr val="FF3300"/>
                </a:solidFill>
                <a:latin typeface="Times New Roman" panose="02020603050405020304" pitchFamily="18" charset="0"/>
              </a:rPr>
              <a:t>　　如果乘积项是另外一个乘积项的因子，则这另外一个乘积项是多余的。</a:t>
            </a:r>
            <a:endParaRPr lang="zh-CN" altLang="en-US" sz="3200" b="1">
              <a:solidFill>
                <a:srgbClr val="FF3300"/>
              </a:solidFill>
              <a:latin typeface="Times New Roman" panose="02020603050405020304" pitchFamily="18" charset="0"/>
            </a:endParaRPr>
          </a:p>
        </p:txBody>
      </p:sp>
      <p:sp>
        <p:nvSpPr>
          <p:cNvPr id="650246" name="直接连接符 650245"/>
          <p:cNvSpPr/>
          <p:nvPr/>
        </p:nvSpPr>
        <p:spPr>
          <a:xfrm>
            <a:off x="1066800" y="1947863"/>
            <a:ext cx="533400" cy="0"/>
          </a:xfrm>
          <a:prstGeom prst="line">
            <a:avLst/>
          </a:prstGeom>
          <a:ln w="38100" cap="flat" cmpd="sng">
            <a:solidFill>
              <a:srgbClr val="FFFF00"/>
            </a:solidFill>
            <a:prstDash val="solid"/>
            <a:headEnd type="none" w="med" len="med"/>
            <a:tailEnd type="none" w="med" len="med"/>
          </a:ln>
        </p:spPr>
      </p:sp>
      <p:sp>
        <p:nvSpPr>
          <p:cNvPr id="650247" name="直接连接符 650246"/>
          <p:cNvSpPr/>
          <p:nvPr/>
        </p:nvSpPr>
        <p:spPr>
          <a:xfrm>
            <a:off x="1143000" y="3352800"/>
            <a:ext cx="381000" cy="0"/>
          </a:xfrm>
          <a:prstGeom prst="line">
            <a:avLst/>
          </a:prstGeom>
          <a:ln w="38100" cap="flat" cmpd="sng">
            <a:solidFill>
              <a:srgbClr val="FFFF00"/>
            </a:solidFill>
            <a:prstDash val="solid"/>
            <a:headEnd type="none" w="med" len="med"/>
            <a:tailEnd type="none" w="med" len="med"/>
          </a:ln>
        </p:spPr>
      </p:sp>
      <p:sp>
        <p:nvSpPr>
          <p:cNvPr id="650248" name="直接连接符 650247"/>
          <p:cNvSpPr/>
          <p:nvPr/>
        </p:nvSpPr>
        <p:spPr>
          <a:xfrm>
            <a:off x="2514600" y="3352800"/>
            <a:ext cx="381000" cy="0"/>
          </a:xfrm>
          <a:prstGeom prst="line">
            <a:avLst/>
          </a:prstGeom>
          <a:ln w="38100" cap="flat" cmpd="sng">
            <a:solidFill>
              <a:srgbClr val="FFFF00"/>
            </a:solidFill>
            <a:prstDash val="solid"/>
            <a:headEnd type="none" w="med" len="med"/>
            <a:tailEnd type="none" w="med" len="med"/>
          </a:ln>
        </p:spPr>
      </p:sp>
      <p:sp>
        <p:nvSpPr>
          <p:cNvPr id="650249" name="直接连接符 650248"/>
          <p:cNvSpPr/>
          <p:nvPr/>
        </p:nvSpPr>
        <p:spPr>
          <a:xfrm>
            <a:off x="5105400" y="2895600"/>
            <a:ext cx="1066800" cy="0"/>
          </a:xfrm>
          <a:prstGeom prst="line">
            <a:avLst/>
          </a:prstGeom>
          <a:ln w="38100" cap="flat" cmpd="sng">
            <a:solidFill>
              <a:srgbClr val="FF0000"/>
            </a:solidFill>
            <a:prstDash val="solid"/>
            <a:headEnd type="none" w="med" len="med"/>
            <a:tailEnd type="none" w="med" len="med"/>
          </a:ln>
        </p:spPr>
      </p:sp>
      <p:sp>
        <p:nvSpPr>
          <p:cNvPr id="650250" name="文本框 650249"/>
          <p:cNvSpPr txBox="1"/>
          <p:nvPr/>
        </p:nvSpPr>
        <p:spPr>
          <a:xfrm>
            <a:off x="4822825" y="1700213"/>
            <a:ext cx="1981200" cy="45720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运用摩根定律</a:t>
            </a:r>
            <a:endParaRPr lang="zh-CN" altLang="en-US">
              <a:latin typeface="Times New Roman" panose="02020603050405020304" pitchFamily="18" charset="0"/>
            </a:endParaRPr>
          </a:p>
        </p:txBody>
      </p:sp>
      <p:sp>
        <p:nvSpPr>
          <p:cNvPr id="650251" name="文本框 650250"/>
          <p:cNvSpPr txBox="1"/>
          <p:nvPr/>
        </p:nvSpPr>
        <p:spPr>
          <a:xfrm>
            <a:off x="457200" y="957263"/>
            <a:ext cx="6400800" cy="457200"/>
          </a:xfrm>
          <a:prstGeom prst="rect">
            <a:avLst/>
          </a:prstGeom>
          <a:noFill/>
          <a:ln w="9525">
            <a:noFill/>
          </a:ln>
        </p:spPr>
        <p:txBody>
          <a:bodyPr lIns="0" rIns="0">
            <a:spAutoFit/>
          </a:bodyPr>
          <a:p>
            <a:pPr>
              <a:spcBef>
                <a:spcPct val="50000"/>
              </a:spcBef>
            </a:pPr>
            <a:r>
              <a:rPr lang="zh-CN" altLang="en-US">
                <a:latin typeface="Times New Roman" panose="02020603050405020304" pitchFamily="18" charset="0"/>
              </a:rPr>
              <a:t>（</a:t>
            </a:r>
            <a:r>
              <a:rPr lang="zh-CN" altLang="en-US" dirty="0">
                <a:latin typeface="Times New Roman" panose="02020603050405020304" pitchFamily="18" charset="0"/>
              </a:rPr>
              <a:t>１）利用公式Ａ＋ＡＢ＝Ａ，消去多余的项。</a:t>
            </a:r>
            <a:endParaRPr lang="zh-CN" altLang="en-US">
              <a:latin typeface="Times New Roman" panose="02020603050405020304" pitchFamily="18" charset="0"/>
            </a:endParaRPr>
          </a:p>
        </p:txBody>
      </p:sp>
      <p:sp>
        <p:nvSpPr>
          <p:cNvPr id="650252" name="任意多边形 650251"/>
          <p:cNvSpPr/>
          <p:nvPr/>
        </p:nvSpPr>
        <p:spPr>
          <a:xfrm>
            <a:off x="2133600" y="2057400"/>
            <a:ext cx="3467100" cy="482600"/>
          </a:xfrm>
          <a:custGeom>
            <a:avLst/>
            <a:gdLst/>
            <a:ahLst/>
            <a:cxnLst/>
            <a:pathLst>
              <a:path w="2184" h="304">
                <a:moveTo>
                  <a:pt x="0" y="208"/>
                </a:moveTo>
                <a:cubicBezTo>
                  <a:pt x="828" y="104"/>
                  <a:pt x="1656" y="0"/>
                  <a:pt x="1920" y="16"/>
                </a:cubicBezTo>
                <a:cubicBezTo>
                  <a:pt x="2184" y="32"/>
                  <a:pt x="1884" y="168"/>
                  <a:pt x="1584" y="304"/>
                </a:cubicBezTo>
              </a:path>
            </a:pathLst>
          </a:custGeom>
          <a:noFill/>
          <a:ln w="38100" cap="flat" cmpd="sng">
            <a:solidFill>
              <a:srgbClr val="FF0000">
                <a:alpha val="100000"/>
              </a:srgbClr>
            </a:solidFill>
            <a:prstDash val="solid"/>
            <a:headEnd type="arrow" w="med" len="med"/>
            <a:tailEnd type="arrow" w="med" len="med"/>
          </a:ln>
        </p:spPr>
        <p:txBody>
          <a:bodyPr/>
          <a:p>
            <a:endParaRPr lang="zh-CN" altLang="en-US"/>
          </a:p>
        </p:txBody>
      </p:sp>
      <p:sp>
        <p:nvSpPr>
          <p:cNvPr id="650253" name="任意多边形 650252"/>
          <p:cNvSpPr/>
          <p:nvPr/>
        </p:nvSpPr>
        <p:spPr>
          <a:xfrm>
            <a:off x="3048000" y="2057400"/>
            <a:ext cx="3467100" cy="482600"/>
          </a:xfrm>
          <a:custGeom>
            <a:avLst/>
            <a:gdLst/>
            <a:ahLst/>
            <a:cxnLst/>
            <a:pathLst>
              <a:path w="2184" h="304">
                <a:moveTo>
                  <a:pt x="0" y="208"/>
                </a:moveTo>
                <a:cubicBezTo>
                  <a:pt x="828" y="104"/>
                  <a:pt x="1656" y="0"/>
                  <a:pt x="1920" y="16"/>
                </a:cubicBezTo>
                <a:cubicBezTo>
                  <a:pt x="2184" y="32"/>
                  <a:pt x="1884" y="168"/>
                  <a:pt x="1584" y="304"/>
                </a:cubicBezTo>
              </a:path>
            </a:pathLst>
          </a:custGeom>
          <a:noFill/>
          <a:ln w="38100" cap="flat" cmpd="sng">
            <a:solidFill>
              <a:srgbClr val="FF0000">
                <a:alpha val="100000"/>
              </a:srgbClr>
            </a:solidFill>
            <a:prstDash val="solid"/>
            <a:headEnd type="arrow" w="med" len="med"/>
            <a:tailEnd type="arrow" w="med" len="med"/>
          </a:ln>
        </p:spPr>
        <p:txBody>
          <a:bodyPr/>
          <a:p>
            <a:endParaRPr lang="zh-CN" altLang="en-US"/>
          </a:p>
        </p:txBody>
      </p:sp>
      <p:grpSp>
        <p:nvGrpSpPr>
          <p:cNvPr id="650254" name="组合 650253"/>
          <p:cNvGrpSpPr/>
          <p:nvPr/>
        </p:nvGrpSpPr>
        <p:grpSpPr>
          <a:xfrm>
            <a:off x="381000" y="3581400"/>
            <a:ext cx="7575550" cy="457200"/>
            <a:chOff x="240" y="2304"/>
            <a:chExt cx="4368" cy="288"/>
          </a:xfrm>
        </p:grpSpPr>
        <p:sp>
          <p:nvSpPr>
            <p:cNvPr id="650255" name="文本框 650254"/>
            <p:cNvSpPr txBox="1"/>
            <p:nvPr/>
          </p:nvSpPr>
          <p:spPr>
            <a:xfrm>
              <a:off x="240" y="2304"/>
              <a:ext cx="4368" cy="288"/>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（２）利用公式Ａ＋ＡＢ＝ＡＢ，消去多余的变量。</a:t>
              </a:r>
              <a:endParaRPr lang="zh-CN" altLang="en-US">
                <a:latin typeface="Times New Roman" panose="02020603050405020304" pitchFamily="18" charset="0"/>
              </a:endParaRPr>
            </a:p>
          </p:txBody>
        </p:sp>
        <p:sp>
          <p:nvSpPr>
            <p:cNvPr id="650256" name="直接连接符 650255"/>
            <p:cNvSpPr/>
            <p:nvPr/>
          </p:nvSpPr>
          <p:spPr>
            <a:xfrm>
              <a:off x="1968" y="2352"/>
              <a:ext cx="192" cy="0"/>
            </a:xfrm>
            <a:prstGeom prst="line">
              <a:avLst/>
            </a:prstGeom>
            <a:ln w="38100" cap="flat" cmpd="sng">
              <a:solidFill>
                <a:schemeClr val="tx1"/>
              </a:solidFill>
              <a:prstDash val="solid"/>
              <a:headEnd type="none" w="med" len="med"/>
              <a:tailEnd type="none" w="med" len="med"/>
            </a:ln>
          </p:spPr>
        </p:sp>
      </p:grpSp>
      <p:graphicFrame>
        <p:nvGraphicFramePr>
          <p:cNvPr id="650257" name="对象 650256"/>
          <p:cNvGraphicFramePr/>
          <p:nvPr/>
        </p:nvGraphicFramePr>
        <p:xfrm>
          <a:off x="533400" y="4343400"/>
          <a:ext cx="2819400" cy="2217738"/>
        </p:xfrm>
        <a:graphic>
          <a:graphicData uri="http://schemas.openxmlformats.org/presentationml/2006/ole">
            <mc:AlternateContent xmlns:mc="http://schemas.openxmlformats.org/markup-compatibility/2006">
              <mc:Choice xmlns:v="urn:schemas-microsoft-com:vml" Requires="v">
                <p:oleObj spid="_x0000_s4791" name="" r:id="rId5" imgW="1244600" imgH="939800" progId="Equation.3">
                  <p:embed/>
                </p:oleObj>
              </mc:Choice>
              <mc:Fallback>
                <p:oleObj name="" r:id="rId5" imgW="1244600" imgH="939800" progId="Equation.3">
                  <p:embed/>
                  <p:pic>
                    <p:nvPicPr>
                      <p:cNvPr id="0" name="图片 4790"/>
                      <p:cNvPicPr/>
                      <p:nvPr/>
                    </p:nvPicPr>
                    <p:blipFill>
                      <a:blip r:embed="rId6"/>
                      <a:stretch>
                        <a:fillRect/>
                      </a:stretch>
                    </p:blipFill>
                    <p:spPr>
                      <a:xfrm>
                        <a:off x="533400" y="4343400"/>
                        <a:ext cx="2819400" cy="2217738"/>
                      </a:xfrm>
                      <a:prstGeom prst="rect">
                        <a:avLst/>
                      </a:prstGeom>
                      <a:solidFill>
                        <a:schemeClr val="accent1"/>
                      </a:solidFill>
                      <a:ln w="38100">
                        <a:noFill/>
                        <a:miter/>
                      </a:ln>
                    </p:spPr>
                  </p:pic>
                </p:oleObj>
              </mc:Fallback>
            </mc:AlternateContent>
          </a:graphicData>
        </a:graphic>
      </p:graphicFrame>
      <p:sp>
        <p:nvSpPr>
          <p:cNvPr id="650258" name="直接连接符 650257"/>
          <p:cNvSpPr/>
          <p:nvPr/>
        </p:nvSpPr>
        <p:spPr>
          <a:xfrm>
            <a:off x="1905000" y="5562600"/>
            <a:ext cx="533400" cy="533400"/>
          </a:xfrm>
          <a:prstGeom prst="line">
            <a:avLst/>
          </a:prstGeom>
          <a:ln w="38100" cap="flat" cmpd="sng">
            <a:solidFill>
              <a:srgbClr val="FFFF00"/>
            </a:solidFill>
            <a:prstDash val="solid"/>
            <a:headEnd type="none" w="med" len="med"/>
            <a:tailEnd type="none" w="med" len="med"/>
          </a:ln>
        </p:spPr>
      </p:sp>
      <p:graphicFrame>
        <p:nvGraphicFramePr>
          <p:cNvPr id="650259" name="对象 650258"/>
          <p:cNvGraphicFramePr/>
          <p:nvPr/>
        </p:nvGraphicFramePr>
        <p:xfrm>
          <a:off x="3505200" y="4168775"/>
          <a:ext cx="3276600" cy="2303463"/>
        </p:xfrm>
        <a:graphic>
          <a:graphicData uri="http://schemas.openxmlformats.org/presentationml/2006/ole">
            <mc:AlternateContent xmlns:mc="http://schemas.openxmlformats.org/markup-compatibility/2006">
              <mc:Choice xmlns:v="urn:schemas-microsoft-com:vml" Requires="v">
                <p:oleObj spid="_x0000_s4793" name="" r:id="rId7" imgW="1751965" imgH="1231265" progId="Equation.3">
                  <p:embed/>
                </p:oleObj>
              </mc:Choice>
              <mc:Fallback>
                <p:oleObj name="" r:id="rId7" imgW="1751965" imgH="1231265" progId="Equation.3">
                  <p:embed/>
                  <p:pic>
                    <p:nvPicPr>
                      <p:cNvPr id="0" name="图片 4792"/>
                      <p:cNvPicPr/>
                      <p:nvPr/>
                    </p:nvPicPr>
                    <p:blipFill>
                      <a:blip r:embed="rId8"/>
                      <a:stretch>
                        <a:fillRect/>
                      </a:stretch>
                    </p:blipFill>
                    <p:spPr>
                      <a:xfrm>
                        <a:off x="3505200" y="4168775"/>
                        <a:ext cx="3276600" cy="2303463"/>
                      </a:xfrm>
                      <a:prstGeom prst="rect">
                        <a:avLst/>
                      </a:prstGeom>
                      <a:solidFill>
                        <a:schemeClr val="accent1"/>
                      </a:solidFill>
                      <a:ln w="38100">
                        <a:noFill/>
                        <a:miter/>
                      </a:ln>
                    </p:spPr>
                  </p:pic>
                </p:oleObj>
              </mc:Fallback>
            </mc:AlternateContent>
          </a:graphicData>
        </a:graphic>
      </p:graphicFrame>
      <p:sp>
        <p:nvSpPr>
          <p:cNvPr id="650260" name="直接连接符 650259"/>
          <p:cNvSpPr/>
          <p:nvPr/>
        </p:nvSpPr>
        <p:spPr>
          <a:xfrm>
            <a:off x="5181600" y="4648200"/>
            <a:ext cx="182563" cy="293688"/>
          </a:xfrm>
          <a:prstGeom prst="line">
            <a:avLst/>
          </a:prstGeom>
          <a:ln w="38100" cap="flat" cmpd="sng">
            <a:solidFill>
              <a:srgbClr val="FFFF00"/>
            </a:solidFill>
            <a:prstDash val="solid"/>
            <a:headEnd type="none" w="med" len="med"/>
            <a:tailEnd type="none" w="med" len="med"/>
          </a:ln>
        </p:spPr>
      </p:sp>
      <p:sp>
        <p:nvSpPr>
          <p:cNvPr id="650261" name="直接连接符 650260"/>
          <p:cNvSpPr/>
          <p:nvPr/>
        </p:nvSpPr>
        <p:spPr>
          <a:xfrm>
            <a:off x="5148263" y="5589588"/>
            <a:ext cx="381000" cy="381000"/>
          </a:xfrm>
          <a:prstGeom prst="line">
            <a:avLst/>
          </a:prstGeom>
          <a:ln w="38100" cap="flat" cmpd="sng">
            <a:solidFill>
              <a:srgbClr val="FFFF00"/>
            </a:solidFill>
            <a:prstDash val="solid"/>
            <a:headEnd type="none" w="med" len="med"/>
            <a:tailEnd type="none" w="med" len="med"/>
          </a:ln>
        </p:spPr>
      </p:sp>
      <p:sp>
        <p:nvSpPr>
          <p:cNvPr id="650262" name="文本框 650261"/>
          <p:cNvSpPr txBox="1"/>
          <p:nvPr/>
        </p:nvSpPr>
        <p:spPr>
          <a:xfrm>
            <a:off x="7239000" y="3789363"/>
            <a:ext cx="1582738" cy="2819400"/>
          </a:xfrm>
          <a:prstGeom prst="rect">
            <a:avLst/>
          </a:prstGeom>
          <a:solidFill>
            <a:srgbClr val="FFCC66"/>
          </a:solidFill>
          <a:ln w="9525">
            <a:noFill/>
          </a:ln>
        </p:spPr>
        <p:txBody>
          <a:bodyPr vert="eaVert" lIns="0" rIns="0">
            <a:spAutoFit/>
          </a:bodyPr>
          <a:p>
            <a:pPr>
              <a:spcBef>
                <a:spcPct val="50000"/>
              </a:spcBef>
            </a:pPr>
            <a:r>
              <a:rPr lang="zh-CN" altLang="en-US" sz="3200" b="1" dirty="0">
                <a:solidFill>
                  <a:schemeClr val="tx2"/>
                </a:solidFill>
                <a:latin typeface="Times New Roman" panose="02020603050405020304" pitchFamily="18" charset="0"/>
              </a:rPr>
              <a:t>　</a:t>
            </a:r>
            <a:r>
              <a:rPr lang="zh-CN" altLang="en-US" b="1" dirty="0">
                <a:solidFill>
                  <a:schemeClr val="tx2"/>
                </a:solidFill>
                <a:latin typeface="Times New Roman" panose="02020603050405020304" pitchFamily="18" charset="0"/>
              </a:rPr>
              <a:t>如果一个乘积项的反是另一个乘积项的因子，则这个因子是多余的。</a:t>
            </a:r>
            <a:endParaRPr lang="zh-CN" altLang="en-US" sz="3200" b="1">
              <a:solidFill>
                <a:schemeClr val="tx2"/>
              </a:solidFill>
              <a:latin typeface="Times New Roman" panose="02020603050405020304" pitchFamily="18" charset="0"/>
            </a:endParaRPr>
          </a:p>
        </p:txBody>
      </p:sp>
      <p:sp>
        <p:nvSpPr>
          <p:cNvPr id="10" name="页脚占位符 4"/>
          <p:cNvSpPr txBox="1">
            <a:spLocks noGrp="1"/>
          </p:cNvSpPr>
          <p:nvPr>
            <p:ph type="ftr" sz="quarter" idx="11"/>
            <p:custDataLst>
              <p:tags r:id="rId9"/>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5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50251">
                                            <p:txEl>
                                              <p:charRg st="0" end="22"/>
                                            </p:txEl>
                                          </p:spTgt>
                                        </p:tgtEl>
                                        <p:attrNameLst>
                                          <p:attrName>style.visibility</p:attrName>
                                        </p:attrNameLst>
                                      </p:cBhvr>
                                      <p:to>
                                        <p:strVal val="visible"/>
                                      </p:to>
                                    </p:set>
                                    <p:animEffect transition="in" filter="wipe(left)">
                                      <p:cBhvr>
                                        <p:cTn id="11" dur="500"/>
                                        <p:tgtEl>
                                          <p:spTgt spid="650251">
                                            <p:txEl>
                                              <p:charRg st="0" end="2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650243"/>
                                        </p:tgtEl>
                                        <p:attrNameLst>
                                          <p:attrName>style.visibility</p:attrName>
                                        </p:attrNameLst>
                                      </p:cBhvr>
                                      <p:to>
                                        <p:strVal val="visible"/>
                                      </p:to>
                                    </p:set>
                                    <p:animEffect transition="in" filter="barn(outVertical)">
                                      <p:cBhvr>
                                        <p:cTn id="16" dur="500"/>
                                        <p:tgtEl>
                                          <p:spTgt spid="650243"/>
                                        </p:tgtEl>
                                      </p:cBhvr>
                                    </p:animEffect>
                                  </p:childTnLst>
                                </p:cTn>
                              </p:par>
                            </p:childTnLst>
                          </p:cTn>
                        </p:par>
                        <p:par>
                          <p:cTn id="17" fill="hold">
                            <p:stCondLst>
                              <p:cond delay="500"/>
                            </p:stCondLst>
                            <p:childTnLst>
                              <p:par>
                                <p:cTn id="18" presetID="17" presetClass="entr" presetSubtype="8" fill="hold" nodeType="afterEffect">
                                  <p:stCondLst>
                                    <p:cond delay="0"/>
                                  </p:stCondLst>
                                  <p:childTnLst>
                                    <p:set>
                                      <p:cBhvr>
                                        <p:cTn id="19" dur="1" fill="hold">
                                          <p:stCondLst>
                                            <p:cond delay="0"/>
                                          </p:stCondLst>
                                        </p:cTn>
                                        <p:tgtEl>
                                          <p:spTgt spid="650246"/>
                                        </p:tgtEl>
                                        <p:attrNameLst>
                                          <p:attrName>style.visibility</p:attrName>
                                        </p:attrNameLst>
                                      </p:cBhvr>
                                      <p:to>
                                        <p:strVal val="visible"/>
                                      </p:to>
                                    </p:set>
                                    <p:anim calcmode="lin" valueType="num">
                                      <p:cBhvr>
                                        <p:cTn id="20" dur="500" fill="hold"/>
                                        <p:tgtEl>
                                          <p:spTgt spid="650246"/>
                                        </p:tgtEl>
                                        <p:attrNameLst>
                                          <p:attrName>ppt_x</p:attrName>
                                        </p:attrNameLst>
                                      </p:cBhvr>
                                      <p:tavLst>
                                        <p:tav tm="0">
                                          <p:val>
                                            <p:strVal val="#ppt_x-#ppt_w/2"/>
                                          </p:val>
                                        </p:tav>
                                        <p:tav tm="100000">
                                          <p:val>
                                            <p:strVal val="#ppt_x"/>
                                          </p:val>
                                        </p:tav>
                                      </p:tavLst>
                                    </p:anim>
                                    <p:anim calcmode="lin" valueType="num">
                                      <p:cBhvr>
                                        <p:cTn id="21" dur="500" fill="hold"/>
                                        <p:tgtEl>
                                          <p:spTgt spid="650246"/>
                                        </p:tgtEl>
                                        <p:attrNameLst>
                                          <p:attrName>ppt_y</p:attrName>
                                        </p:attrNameLst>
                                      </p:cBhvr>
                                      <p:tavLst>
                                        <p:tav tm="0">
                                          <p:val>
                                            <p:strVal val="#ppt_y"/>
                                          </p:val>
                                        </p:tav>
                                        <p:tav tm="100000">
                                          <p:val>
                                            <p:strVal val="#ppt_y"/>
                                          </p:val>
                                        </p:tav>
                                      </p:tavLst>
                                    </p:anim>
                                    <p:anim calcmode="lin" valueType="num">
                                      <p:cBhvr>
                                        <p:cTn id="22" dur="500" fill="hold"/>
                                        <p:tgtEl>
                                          <p:spTgt spid="650246"/>
                                        </p:tgtEl>
                                        <p:attrNameLst>
                                          <p:attrName>ppt_w</p:attrName>
                                        </p:attrNameLst>
                                      </p:cBhvr>
                                      <p:tavLst>
                                        <p:tav tm="0">
                                          <p:val>
                                            <p:fltVal val="0.000000"/>
                                          </p:val>
                                        </p:tav>
                                        <p:tav tm="100000">
                                          <p:val>
                                            <p:strVal val="#ppt_w"/>
                                          </p:val>
                                        </p:tav>
                                      </p:tavLst>
                                    </p:anim>
                                    <p:anim calcmode="lin" valueType="num">
                                      <p:cBhvr>
                                        <p:cTn id="23" dur="500" fill="hold"/>
                                        <p:tgtEl>
                                          <p:spTgt spid="65024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650244"/>
                                        </p:tgtEl>
                                        <p:attrNameLst>
                                          <p:attrName>style.visibility</p:attrName>
                                        </p:attrNameLst>
                                      </p:cBhvr>
                                      <p:to>
                                        <p:strVal val="visible"/>
                                      </p:to>
                                    </p:set>
                                    <p:animEffect transition="in" filter="barn(outVertical)">
                                      <p:cBhvr>
                                        <p:cTn id="28" dur="500"/>
                                        <p:tgtEl>
                                          <p:spTgt spid="650244"/>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nodeType="clickEffect">
                                  <p:stCondLst>
                                    <p:cond delay="0"/>
                                  </p:stCondLst>
                                  <p:childTnLst>
                                    <p:set>
                                      <p:cBhvr>
                                        <p:cTn id="32" dur="1" fill="hold">
                                          <p:stCondLst>
                                            <p:cond delay="0"/>
                                          </p:stCondLst>
                                        </p:cTn>
                                        <p:tgtEl>
                                          <p:spTgt spid="650252"/>
                                        </p:tgtEl>
                                        <p:attrNameLst>
                                          <p:attrName>style.visibility</p:attrName>
                                        </p:attrNameLst>
                                      </p:cBhvr>
                                      <p:to>
                                        <p:strVal val="visible"/>
                                      </p:to>
                                    </p:set>
                                    <p:anim calcmode="lin" valueType="num">
                                      <p:cBhvr>
                                        <p:cTn id="33" dur="500" fill="hold"/>
                                        <p:tgtEl>
                                          <p:spTgt spid="650252"/>
                                        </p:tgtEl>
                                        <p:attrNameLst>
                                          <p:attrName>ppt_x</p:attrName>
                                        </p:attrNameLst>
                                      </p:cBhvr>
                                      <p:tavLst>
                                        <p:tav tm="0">
                                          <p:val>
                                            <p:strVal val="#ppt_x"/>
                                          </p:val>
                                        </p:tav>
                                        <p:tav tm="100000">
                                          <p:val>
                                            <p:strVal val="#ppt_x"/>
                                          </p:val>
                                        </p:tav>
                                      </p:tavLst>
                                    </p:anim>
                                    <p:anim calcmode="lin" valueType="num">
                                      <p:cBhvr>
                                        <p:cTn id="34" dur="500" fill="hold"/>
                                        <p:tgtEl>
                                          <p:spTgt spid="650252"/>
                                        </p:tgtEl>
                                        <p:attrNameLst>
                                          <p:attrName>ppt_y</p:attrName>
                                        </p:attrNameLst>
                                      </p:cBhvr>
                                      <p:tavLst>
                                        <p:tav tm="0">
                                          <p:val>
                                            <p:strVal val="#ppt_y-#ppt_h/2"/>
                                          </p:val>
                                        </p:tav>
                                        <p:tav tm="100000">
                                          <p:val>
                                            <p:strVal val="#ppt_y"/>
                                          </p:val>
                                        </p:tav>
                                      </p:tavLst>
                                    </p:anim>
                                    <p:anim calcmode="lin" valueType="num">
                                      <p:cBhvr>
                                        <p:cTn id="35" dur="500" fill="hold"/>
                                        <p:tgtEl>
                                          <p:spTgt spid="650252"/>
                                        </p:tgtEl>
                                        <p:attrNameLst>
                                          <p:attrName>ppt_w</p:attrName>
                                        </p:attrNameLst>
                                      </p:cBhvr>
                                      <p:tavLst>
                                        <p:tav tm="0">
                                          <p:val>
                                            <p:strVal val="#ppt_w"/>
                                          </p:val>
                                        </p:tav>
                                        <p:tav tm="100000">
                                          <p:val>
                                            <p:strVal val="#ppt_w"/>
                                          </p:val>
                                        </p:tav>
                                      </p:tavLst>
                                    </p:anim>
                                    <p:anim calcmode="lin" valueType="num">
                                      <p:cBhvr>
                                        <p:cTn id="36" dur="500" fill="hold"/>
                                        <p:tgtEl>
                                          <p:spTgt spid="650252"/>
                                        </p:tgtEl>
                                        <p:attrNameLst>
                                          <p:attrName>ppt_h</p:attrName>
                                        </p:attrNameLst>
                                      </p:cBhvr>
                                      <p:tavLst>
                                        <p:tav tm="0">
                                          <p:val>
                                            <p:fltVal val="0.00000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 fill="hold" nodeType="clickEffect">
                                  <p:stCondLst>
                                    <p:cond delay="0"/>
                                  </p:stCondLst>
                                  <p:childTnLst>
                                    <p:set>
                                      <p:cBhvr>
                                        <p:cTn id="40" dur="1" fill="hold">
                                          <p:stCondLst>
                                            <p:cond delay="0"/>
                                          </p:stCondLst>
                                        </p:cTn>
                                        <p:tgtEl>
                                          <p:spTgt spid="650253"/>
                                        </p:tgtEl>
                                        <p:attrNameLst>
                                          <p:attrName>style.visibility</p:attrName>
                                        </p:attrNameLst>
                                      </p:cBhvr>
                                      <p:to>
                                        <p:strVal val="visible"/>
                                      </p:to>
                                    </p:set>
                                    <p:anim calcmode="lin" valueType="num">
                                      <p:cBhvr>
                                        <p:cTn id="41" dur="500" fill="hold"/>
                                        <p:tgtEl>
                                          <p:spTgt spid="650253"/>
                                        </p:tgtEl>
                                        <p:attrNameLst>
                                          <p:attrName>ppt_x</p:attrName>
                                        </p:attrNameLst>
                                      </p:cBhvr>
                                      <p:tavLst>
                                        <p:tav tm="0">
                                          <p:val>
                                            <p:strVal val="#ppt_x"/>
                                          </p:val>
                                        </p:tav>
                                        <p:tav tm="100000">
                                          <p:val>
                                            <p:strVal val="#ppt_x"/>
                                          </p:val>
                                        </p:tav>
                                      </p:tavLst>
                                    </p:anim>
                                    <p:anim calcmode="lin" valueType="num">
                                      <p:cBhvr>
                                        <p:cTn id="42" dur="500" fill="hold"/>
                                        <p:tgtEl>
                                          <p:spTgt spid="650253"/>
                                        </p:tgtEl>
                                        <p:attrNameLst>
                                          <p:attrName>ppt_y</p:attrName>
                                        </p:attrNameLst>
                                      </p:cBhvr>
                                      <p:tavLst>
                                        <p:tav tm="0">
                                          <p:val>
                                            <p:strVal val="#ppt_y-#ppt_h/2"/>
                                          </p:val>
                                        </p:tav>
                                        <p:tav tm="100000">
                                          <p:val>
                                            <p:strVal val="#ppt_y"/>
                                          </p:val>
                                        </p:tav>
                                      </p:tavLst>
                                    </p:anim>
                                    <p:anim calcmode="lin" valueType="num">
                                      <p:cBhvr>
                                        <p:cTn id="43" dur="500" fill="hold"/>
                                        <p:tgtEl>
                                          <p:spTgt spid="650253"/>
                                        </p:tgtEl>
                                        <p:attrNameLst>
                                          <p:attrName>ppt_w</p:attrName>
                                        </p:attrNameLst>
                                      </p:cBhvr>
                                      <p:tavLst>
                                        <p:tav tm="0">
                                          <p:val>
                                            <p:strVal val="#ppt_w"/>
                                          </p:val>
                                        </p:tav>
                                        <p:tav tm="100000">
                                          <p:val>
                                            <p:strVal val="#ppt_w"/>
                                          </p:val>
                                        </p:tav>
                                      </p:tavLst>
                                    </p:anim>
                                    <p:anim calcmode="lin" valueType="num">
                                      <p:cBhvr>
                                        <p:cTn id="44" dur="500" fill="hold"/>
                                        <p:tgtEl>
                                          <p:spTgt spid="650253"/>
                                        </p:tgtEl>
                                        <p:attrNameLst>
                                          <p:attrName>ppt_h</p:attrName>
                                        </p:attrNameLst>
                                      </p:cBhvr>
                                      <p:tavLst>
                                        <p:tav tm="0">
                                          <p:val>
                                            <p:fltVal val="0.000000"/>
                                          </p:val>
                                        </p:tav>
                                        <p:tav tm="100000">
                                          <p:val>
                                            <p:strVal val="#ppt_h"/>
                                          </p:val>
                                        </p:tav>
                                      </p:tavLst>
                                    </p:anim>
                                  </p:childTnLst>
                                </p:cTn>
                              </p:par>
                            </p:childTnLst>
                          </p:cTn>
                        </p:par>
                        <p:par>
                          <p:cTn id="45" fill="hold">
                            <p:stCondLst>
                              <p:cond delay="500"/>
                            </p:stCondLst>
                            <p:childTnLst>
                              <p:par>
                                <p:cTn id="46" presetID="1" presetClass="entr" presetSubtype="0" fill="hold" nodeType="afterEffect">
                                  <p:stCondLst>
                                    <p:cond delay="0"/>
                                  </p:stCondLst>
                                  <p:childTnLst>
                                    <p:set>
                                      <p:cBhvr>
                                        <p:cTn id="47" dur="1" fill="hold">
                                          <p:stCondLst>
                                            <p:cond delay="499"/>
                                          </p:stCondLst>
                                        </p:cTn>
                                        <p:tgtEl>
                                          <p:spTgt spid="650249"/>
                                        </p:tgtEl>
                                        <p:attrNameLst>
                                          <p:attrName>style.visibility</p:attrName>
                                        </p:attrNameLst>
                                      </p:cBhvr>
                                      <p:to>
                                        <p:strVal val="visible"/>
                                      </p:to>
                                    </p:set>
                                  </p:childTnLst>
                                </p:cTn>
                              </p:par>
                            </p:childTnLst>
                          </p:cTn>
                        </p:par>
                        <p:par>
                          <p:cTn id="48" fill="hold">
                            <p:stCondLst>
                              <p:cond delay="1000"/>
                            </p:stCondLst>
                            <p:childTnLst>
                              <p:par>
                                <p:cTn id="49" presetID="4" presetClass="entr" presetSubtype="32" fill="hold" grpId="0" nodeType="afterEffect">
                                  <p:stCondLst>
                                    <p:cond delay="0"/>
                                  </p:stCondLst>
                                  <p:childTnLst>
                                    <p:set>
                                      <p:cBhvr>
                                        <p:cTn id="50" dur="1" fill="hold">
                                          <p:stCondLst>
                                            <p:cond delay="0"/>
                                          </p:stCondLst>
                                        </p:cTn>
                                        <p:tgtEl>
                                          <p:spTgt spid="650250"/>
                                        </p:tgtEl>
                                        <p:attrNameLst>
                                          <p:attrName>style.visibility</p:attrName>
                                        </p:attrNameLst>
                                      </p:cBhvr>
                                      <p:to>
                                        <p:strVal val="visible"/>
                                      </p:to>
                                    </p:set>
                                    <p:animEffect transition="in" filter="box(out)">
                                      <p:cBhvr>
                                        <p:cTn id="51" dur="500"/>
                                        <p:tgtEl>
                                          <p:spTgt spid="650250"/>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650247"/>
                                        </p:tgtEl>
                                        <p:attrNameLst>
                                          <p:attrName>style.visibility</p:attrName>
                                        </p:attrNameLst>
                                      </p:cBhvr>
                                      <p:to>
                                        <p:strVal val="visible"/>
                                      </p:to>
                                    </p:set>
                                    <p:animEffect transition="in" filter="slide(fromLeft)">
                                      <p:cBhvr>
                                        <p:cTn id="56" dur="500"/>
                                        <p:tgtEl>
                                          <p:spTgt spid="650247"/>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8" fill="hold" nodeType="clickEffect">
                                  <p:stCondLst>
                                    <p:cond delay="0"/>
                                  </p:stCondLst>
                                  <p:childTnLst>
                                    <p:set>
                                      <p:cBhvr>
                                        <p:cTn id="60" dur="1" fill="hold">
                                          <p:stCondLst>
                                            <p:cond delay="0"/>
                                          </p:stCondLst>
                                        </p:cTn>
                                        <p:tgtEl>
                                          <p:spTgt spid="650248"/>
                                        </p:tgtEl>
                                        <p:attrNameLst>
                                          <p:attrName>style.visibility</p:attrName>
                                        </p:attrNameLst>
                                      </p:cBhvr>
                                      <p:to>
                                        <p:strVal val="visible"/>
                                      </p:to>
                                    </p:set>
                                    <p:animEffect transition="in" filter="slide(fromLeft)">
                                      <p:cBhvr>
                                        <p:cTn id="61" dur="500"/>
                                        <p:tgtEl>
                                          <p:spTgt spid="650248"/>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1" fill="hold" grpId="0" nodeType="clickEffect">
                                  <p:stCondLst>
                                    <p:cond delay="0"/>
                                  </p:stCondLst>
                                  <p:childTnLst>
                                    <p:set>
                                      <p:cBhvr>
                                        <p:cTn id="65" dur="1" fill="hold">
                                          <p:stCondLst>
                                            <p:cond delay="0"/>
                                          </p:stCondLst>
                                        </p:cTn>
                                        <p:tgtEl>
                                          <p:spTgt spid="650245"/>
                                        </p:tgtEl>
                                        <p:attrNameLst>
                                          <p:attrName>style.visibility</p:attrName>
                                        </p:attrNameLst>
                                      </p:cBhvr>
                                      <p:to>
                                        <p:strVal val="visible"/>
                                      </p:to>
                                    </p:set>
                                    <p:animEffect transition="in" filter="slide(fromTop)">
                                      <p:cBhvr>
                                        <p:cTn id="66" dur="500"/>
                                        <p:tgtEl>
                                          <p:spTgt spid="65024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650254"/>
                                        </p:tgtEl>
                                        <p:attrNameLst>
                                          <p:attrName>style.visibility</p:attrName>
                                        </p:attrNameLst>
                                      </p:cBhvr>
                                      <p:to>
                                        <p:strVal val="visible"/>
                                      </p:to>
                                    </p:set>
                                    <p:animEffect transition="in" filter="wipe(left)">
                                      <p:cBhvr>
                                        <p:cTn id="71" dur="500"/>
                                        <p:tgtEl>
                                          <p:spTgt spid="650254"/>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37" fill="hold" nodeType="clickEffect">
                                  <p:stCondLst>
                                    <p:cond delay="0"/>
                                  </p:stCondLst>
                                  <p:childTnLst>
                                    <p:set>
                                      <p:cBhvr>
                                        <p:cTn id="75" dur="1" fill="hold">
                                          <p:stCondLst>
                                            <p:cond delay="0"/>
                                          </p:stCondLst>
                                        </p:cTn>
                                        <p:tgtEl>
                                          <p:spTgt spid="650257"/>
                                        </p:tgtEl>
                                        <p:attrNameLst>
                                          <p:attrName>style.visibility</p:attrName>
                                        </p:attrNameLst>
                                      </p:cBhvr>
                                      <p:to>
                                        <p:strVal val="visible"/>
                                      </p:to>
                                    </p:set>
                                    <p:animEffect transition="in" filter="barn(outVertical)">
                                      <p:cBhvr>
                                        <p:cTn id="76" dur="500"/>
                                        <p:tgtEl>
                                          <p:spTgt spid="650257"/>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nodeType="clickEffect">
                                  <p:stCondLst>
                                    <p:cond delay="0"/>
                                  </p:stCondLst>
                                  <p:childTnLst>
                                    <p:set>
                                      <p:cBhvr>
                                        <p:cTn id="80" dur="1" fill="hold">
                                          <p:stCondLst>
                                            <p:cond delay="0"/>
                                          </p:stCondLst>
                                        </p:cTn>
                                        <p:tgtEl>
                                          <p:spTgt spid="650258"/>
                                        </p:tgtEl>
                                        <p:attrNameLst>
                                          <p:attrName>style.visibility</p:attrName>
                                        </p:attrNameLst>
                                      </p:cBhvr>
                                      <p:to>
                                        <p:strVal val="visible"/>
                                      </p:to>
                                    </p:set>
                                    <p:anim calcmode="lin" valueType="num">
                                      <p:cBhvr additive="base">
                                        <p:cTn id="81" dur="500" fill="hold"/>
                                        <p:tgtEl>
                                          <p:spTgt spid="650258"/>
                                        </p:tgtEl>
                                        <p:attrNameLst>
                                          <p:attrName>ppt_x</p:attrName>
                                        </p:attrNameLst>
                                      </p:cBhvr>
                                      <p:tavLst>
                                        <p:tav tm="0">
                                          <p:val>
                                            <p:strVal val="0-#ppt_w/2"/>
                                          </p:val>
                                        </p:tav>
                                        <p:tav tm="100000">
                                          <p:val>
                                            <p:strVal val="#ppt_x"/>
                                          </p:val>
                                        </p:tav>
                                      </p:tavLst>
                                    </p:anim>
                                    <p:anim calcmode="lin" valueType="num">
                                      <p:cBhvr additive="base">
                                        <p:cTn id="82" dur="500" fill="hold"/>
                                        <p:tgtEl>
                                          <p:spTgt spid="650258"/>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37" fill="hold" nodeType="clickEffect">
                                  <p:stCondLst>
                                    <p:cond delay="0"/>
                                  </p:stCondLst>
                                  <p:childTnLst>
                                    <p:set>
                                      <p:cBhvr>
                                        <p:cTn id="86" dur="1" fill="hold">
                                          <p:stCondLst>
                                            <p:cond delay="0"/>
                                          </p:stCondLst>
                                        </p:cTn>
                                        <p:tgtEl>
                                          <p:spTgt spid="650259"/>
                                        </p:tgtEl>
                                        <p:attrNameLst>
                                          <p:attrName>style.visibility</p:attrName>
                                        </p:attrNameLst>
                                      </p:cBhvr>
                                      <p:to>
                                        <p:strVal val="visible"/>
                                      </p:to>
                                    </p:set>
                                    <p:animEffect transition="in" filter="barn(outVertical)">
                                      <p:cBhvr>
                                        <p:cTn id="87" dur="500"/>
                                        <p:tgtEl>
                                          <p:spTgt spid="650259"/>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nodeType="clickEffect">
                                  <p:stCondLst>
                                    <p:cond delay="0"/>
                                  </p:stCondLst>
                                  <p:childTnLst>
                                    <p:set>
                                      <p:cBhvr>
                                        <p:cTn id="91" dur="1" fill="hold">
                                          <p:stCondLst>
                                            <p:cond delay="0"/>
                                          </p:stCondLst>
                                        </p:cTn>
                                        <p:tgtEl>
                                          <p:spTgt spid="650260"/>
                                        </p:tgtEl>
                                        <p:attrNameLst>
                                          <p:attrName>style.visibility</p:attrName>
                                        </p:attrNameLst>
                                      </p:cBhvr>
                                      <p:to>
                                        <p:strVal val="visible"/>
                                      </p:to>
                                    </p:set>
                                    <p:anim calcmode="lin" valueType="num">
                                      <p:cBhvr additive="base">
                                        <p:cTn id="92" dur="500" fill="hold"/>
                                        <p:tgtEl>
                                          <p:spTgt spid="650260"/>
                                        </p:tgtEl>
                                        <p:attrNameLst>
                                          <p:attrName>ppt_x</p:attrName>
                                        </p:attrNameLst>
                                      </p:cBhvr>
                                      <p:tavLst>
                                        <p:tav tm="0">
                                          <p:val>
                                            <p:strVal val="0-#ppt_w/2"/>
                                          </p:val>
                                        </p:tav>
                                        <p:tav tm="100000">
                                          <p:val>
                                            <p:strVal val="#ppt_x"/>
                                          </p:val>
                                        </p:tav>
                                      </p:tavLst>
                                    </p:anim>
                                    <p:anim calcmode="lin" valueType="num">
                                      <p:cBhvr additive="base">
                                        <p:cTn id="93" dur="500" fill="hold"/>
                                        <p:tgtEl>
                                          <p:spTgt spid="650260"/>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nodeType="clickEffect">
                                  <p:stCondLst>
                                    <p:cond delay="0"/>
                                  </p:stCondLst>
                                  <p:childTnLst>
                                    <p:set>
                                      <p:cBhvr>
                                        <p:cTn id="97" dur="1" fill="hold">
                                          <p:stCondLst>
                                            <p:cond delay="0"/>
                                          </p:stCondLst>
                                        </p:cTn>
                                        <p:tgtEl>
                                          <p:spTgt spid="650261"/>
                                        </p:tgtEl>
                                        <p:attrNameLst>
                                          <p:attrName>style.visibility</p:attrName>
                                        </p:attrNameLst>
                                      </p:cBhvr>
                                      <p:to>
                                        <p:strVal val="visible"/>
                                      </p:to>
                                    </p:set>
                                    <p:anim calcmode="lin" valueType="num">
                                      <p:cBhvr additive="base">
                                        <p:cTn id="98" dur="500" fill="hold"/>
                                        <p:tgtEl>
                                          <p:spTgt spid="650261"/>
                                        </p:tgtEl>
                                        <p:attrNameLst>
                                          <p:attrName>ppt_x</p:attrName>
                                        </p:attrNameLst>
                                      </p:cBhvr>
                                      <p:tavLst>
                                        <p:tav tm="0">
                                          <p:val>
                                            <p:strVal val="0-#ppt_w/2"/>
                                          </p:val>
                                        </p:tav>
                                        <p:tav tm="100000">
                                          <p:val>
                                            <p:strVal val="#ppt_x"/>
                                          </p:val>
                                        </p:tav>
                                      </p:tavLst>
                                    </p:anim>
                                    <p:anim calcmode="lin" valueType="num">
                                      <p:cBhvr additive="base">
                                        <p:cTn id="99" dur="500" fill="hold"/>
                                        <p:tgtEl>
                                          <p:spTgt spid="650261"/>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7" presetClass="entr" presetSubtype="1" fill="hold" grpId="0" nodeType="clickEffect">
                                  <p:stCondLst>
                                    <p:cond delay="0"/>
                                  </p:stCondLst>
                                  <p:childTnLst>
                                    <p:set>
                                      <p:cBhvr>
                                        <p:cTn id="103" dur="1" fill="hold">
                                          <p:stCondLst>
                                            <p:cond delay="0"/>
                                          </p:stCondLst>
                                        </p:cTn>
                                        <p:tgtEl>
                                          <p:spTgt spid="650262"/>
                                        </p:tgtEl>
                                        <p:attrNameLst>
                                          <p:attrName>style.visibility</p:attrName>
                                        </p:attrNameLst>
                                      </p:cBhvr>
                                      <p:to>
                                        <p:strVal val="visible"/>
                                      </p:to>
                                    </p:set>
                                    <p:anim calcmode="lin" valueType="num">
                                      <p:cBhvr>
                                        <p:cTn id="104" dur="500" fill="hold"/>
                                        <p:tgtEl>
                                          <p:spTgt spid="650262"/>
                                        </p:tgtEl>
                                        <p:attrNameLst>
                                          <p:attrName>ppt_x</p:attrName>
                                        </p:attrNameLst>
                                      </p:cBhvr>
                                      <p:tavLst>
                                        <p:tav tm="0">
                                          <p:val>
                                            <p:strVal val="#ppt_x"/>
                                          </p:val>
                                        </p:tav>
                                        <p:tav tm="100000">
                                          <p:val>
                                            <p:strVal val="#ppt_x"/>
                                          </p:val>
                                        </p:tav>
                                      </p:tavLst>
                                    </p:anim>
                                    <p:anim calcmode="lin" valueType="num">
                                      <p:cBhvr>
                                        <p:cTn id="105" dur="500" fill="hold"/>
                                        <p:tgtEl>
                                          <p:spTgt spid="650262"/>
                                        </p:tgtEl>
                                        <p:attrNameLst>
                                          <p:attrName>ppt_y</p:attrName>
                                        </p:attrNameLst>
                                      </p:cBhvr>
                                      <p:tavLst>
                                        <p:tav tm="0">
                                          <p:val>
                                            <p:strVal val="#ppt_y-#ppt_h/2"/>
                                          </p:val>
                                        </p:tav>
                                        <p:tav tm="100000">
                                          <p:val>
                                            <p:strVal val="#ppt_y"/>
                                          </p:val>
                                        </p:tav>
                                      </p:tavLst>
                                    </p:anim>
                                    <p:anim calcmode="lin" valueType="num">
                                      <p:cBhvr>
                                        <p:cTn id="106" dur="500" fill="hold"/>
                                        <p:tgtEl>
                                          <p:spTgt spid="650262"/>
                                        </p:tgtEl>
                                        <p:attrNameLst>
                                          <p:attrName>ppt_w</p:attrName>
                                        </p:attrNameLst>
                                      </p:cBhvr>
                                      <p:tavLst>
                                        <p:tav tm="0">
                                          <p:val>
                                            <p:strVal val="#ppt_w"/>
                                          </p:val>
                                        </p:tav>
                                        <p:tav tm="100000">
                                          <p:val>
                                            <p:strVal val="#ppt_w"/>
                                          </p:val>
                                        </p:tav>
                                      </p:tavLst>
                                    </p:anim>
                                    <p:anim calcmode="lin" valueType="num">
                                      <p:cBhvr>
                                        <p:cTn id="107" dur="500" fill="hold"/>
                                        <p:tgtEl>
                                          <p:spTgt spid="65026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242" grpId="0" bldLvl="0" animBg="1"/>
      <p:bldP spid="650245" grpId="0" bldLvl="0" animBg="1"/>
      <p:bldP spid="650250" grpId="0"/>
      <p:bldP spid="650251" grpId="0" build="p"/>
      <p:bldP spid="65026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1266" name="文本框 651265"/>
          <p:cNvSpPr txBox="1"/>
          <p:nvPr/>
        </p:nvSpPr>
        <p:spPr>
          <a:xfrm>
            <a:off x="323850" y="549910"/>
            <a:ext cx="3095625" cy="519113"/>
          </a:xfrm>
          <a:prstGeom prst="rect">
            <a:avLst/>
          </a:prstGeom>
          <a:solidFill>
            <a:srgbClr val="FFFF66"/>
          </a:solidFill>
          <a:ln w="9525">
            <a:noFill/>
          </a:ln>
        </p:spPr>
        <p:txBody>
          <a:bodyPr>
            <a:spAutoFit/>
          </a:bodyPr>
          <a:p>
            <a:pPr>
              <a:spcBef>
                <a:spcPct val="50000"/>
              </a:spcBef>
            </a:pPr>
            <a:r>
              <a:rPr lang="zh-CN" altLang="en-US" sz="2800" b="1" dirty="0">
                <a:solidFill>
                  <a:srgbClr val="FF3300"/>
                </a:solidFill>
                <a:effectLst>
                  <a:outerShdw blurRad="38100" dist="38100" dir="2700000">
                    <a:srgbClr val="000000"/>
                  </a:outerShdw>
                </a:effectLst>
                <a:latin typeface="Times New Roman" panose="02020603050405020304" pitchFamily="18" charset="0"/>
              </a:rPr>
              <a:t>③ 消去因子法</a:t>
            </a:r>
            <a:endParaRPr lang="zh-CN" altLang="en-US" sz="2800" b="1">
              <a:solidFill>
                <a:srgbClr val="FF3300"/>
              </a:solidFill>
              <a:effectLst>
                <a:outerShdw blurRad="38100" dist="38100" dir="2700000">
                  <a:srgbClr val="000000"/>
                </a:outerShdw>
              </a:effectLst>
              <a:latin typeface="Times New Roman" panose="02020603050405020304" pitchFamily="18" charset="0"/>
            </a:endParaRPr>
          </a:p>
        </p:txBody>
      </p:sp>
      <p:sp>
        <p:nvSpPr>
          <p:cNvPr id="651267" name="矩形 651266"/>
          <p:cNvSpPr/>
          <p:nvPr/>
        </p:nvSpPr>
        <p:spPr>
          <a:xfrm>
            <a:off x="0" y="3333750"/>
            <a:ext cx="9144000" cy="0"/>
          </a:xfrm>
          <a:prstGeom prst="rect">
            <a:avLst/>
          </a:prstGeom>
          <a:noFill/>
          <a:ln w="9525">
            <a:noFill/>
          </a:ln>
        </p:spPr>
        <p:txBody>
          <a:bodyPr/>
          <a:p>
            <a:endParaRPr lang="zh-CN" altLang="en-US"/>
          </a:p>
        </p:txBody>
      </p:sp>
      <p:grpSp>
        <p:nvGrpSpPr>
          <p:cNvPr id="651268" name="组合 651267"/>
          <p:cNvGrpSpPr/>
          <p:nvPr/>
        </p:nvGrpSpPr>
        <p:grpSpPr>
          <a:xfrm>
            <a:off x="684213" y="1671638"/>
            <a:ext cx="6983412" cy="547687"/>
            <a:chOff x="431" y="1053"/>
            <a:chExt cx="4399" cy="345"/>
          </a:xfrm>
        </p:grpSpPr>
        <p:sp>
          <p:nvSpPr>
            <p:cNvPr id="651269" name="文本框 651268"/>
            <p:cNvSpPr txBox="1"/>
            <p:nvPr/>
          </p:nvSpPr>
          <p:spPr>
            <a:xfrm>
              <a:off x="431" y="1071"/>
              <a:ext cx="4399" cy="327"/>
            </a:xfrm>
            <a:prstGeom prst="rect">
              <a:avLst/>
            </a:prstGeom>
            <a:noFill/>
            <a:ln w="9525">
              <a:noFill/>
            </a:ln>
          </p:spPr>
          <p:txBody>
            <a:bodyPr>
              <a:spAutoFit/>
            </a:bodyPr>
            <a:p>
              <a:pPr>
                <a:spcBef>
                  <a:spcPct val="50000"/>
                </a:spcBef>
              </a:pPr>
              <a:r>
                <a:rPr lang="zh-CN" altLang="en-US" sz="2800" dirty="0">
                  <a:latin typeface="Times New Roman" panose="02020603050405020304" pitchFamily="18" charset="0"/>
                </a:rPr>
                <a:t>利用公式                          消去多余的因子。 </a:t>
              </a:r>
              <a:endParaRPr lang="zh-CN" altLang="en-US" sz="2800" dirty="0">
                <a:latin typeface="Times New Roman" panose="02020603050405020304" pitchFamily="18" charset="0"/>
              </a:endParaRPr>
            </a:p>
          </p:txBody>
        </p:sp>
        <p:graphicFrame>
          <p:nvGraphicFramePr>
            <p:cNvPr id="651270" name="对象 651269"/>
            <p:cNvGraphicFramePr/>
            <p:nvPr/>
          </p:nvGraphicFramePr>
          <p:xfrm>
            <a:off x="1392" y="1053"/>
            <a:ext cx="1406" cy="306"/>
          </p:xfrm>
          <a:graphic>
            <a:graphicData uri="http://schemas.openxmlformats.org/presentationml/2006/ole">
              <mc:AlternateContent xmlns:mc="http://schemas.openxmlformats.org/markup-compatibility/2006">
                <mc:Choice xmlns:v="urn:schemas-microsoft-com:vml" Requires="v">
                  <p:oleObj spid="_x0000_s4792" name="" r:id="rId1" imgW="876300" imgH="190500" progId="Equation.DSMT4">
                    <p:embed/>
                  </p:oleObj>
                </mc:Choice>
                <mc:Fallback>
                  <p:oleObj name="" r:id="rId1" imgW="876300" imgH="190500" progId="Equation.DSMT4">
                    <p:embed/>
                    <p:pic>
                      <p:nvPicPr>
                        <p:cNvPr id="0" name="图片 4791"/>
                        <p:cNvPicPr/>
                        <p:nvPr/>
                      </p:nvPicPr>
                      <p:blipFill>
                        <a:blip r:embed="rId2"/>
                        <a:stretch>
                          <a:fillRect/>
                        </a:stretch>
                      </p:blipFill>
                      <p:spPr>
                        <a:xfrm>
                          <a:off x="1392" y="1053"/>
                          <a:ext cx="1406" cy="306"/>
                        </a:xfrm>
                        <a:prstGeom prst="rect">
                          <a:avLst/>
                        </a:prstGeom>
                        <a:noFill/>
                        <a:ln w="38100">
                          <a:noFill/>
                          <a:miter/>
                        </a:ln>
                      </p:spPr>
                    </p:pic>
                  </p:oleObj>
                </mc:Fallback>
              </mc:AlternateContent>
            </a:graphicData>
          </a:graphic>
        </p:graphicFrame>
      </p:grpSp>
      <p:sp>
        <p:nvSpPr>
          <p:cNvPr id="651271" name="矩形 651270"/>
          <p:cNvSpPr/>
          <p:nvPr/>
        </p:nvSpPr>
        <p:spPr>
          <a:xfrm>
            <a:off x="0" y="3328988"/>
            <a:ext cx="9144000" cy="0"/>
          </a:xfrm>
          <a:prstGeom prst="rect">
            <a:avLst/>
          </a:prstGeom>
          <a:noFill/>
          <a:ln w="9525">
            <a:noFill/>
          </a:ln>
        </p:spPr>
        <p:txBody>
          <a:bodyPr/>
          <a:p>
            <a:endParaRPr lang="zh-CN" altLang="en-US"/>
          </a:p>
        </p:txBody>
      </p:sp>
      <p:graphicFrame>
        <p:nvGraphicFramePr>
          <p:cNvPr id="651272" name="对象 651271"/>
          <p:cNvGraphicFramePr/>
          <p:nvPr/>
        </p:nvGraphicFramePr>
        <p:xfrm>
          <a:off x="2411413" y="2565400"/>
          <a:ext cx="3097212" cy="768350"/>
        </p:xfrm>
        <a:graphic>
          <a:graphicData uri="http://schemas.openxmlformats.org/presentationml/2006/ole">
            <mc:AlternateContent xmlns:mc="http://schemas.openxmlformats.org/markup-compatibility/2006">
              <mc:Choice xmlns:v="urn:schemas-microsoft-com:vml" Requires="v">
                <p:oleObj spid="_x0000_s4799" name="" r:id="rId3" imgW="989965" imgH="203200" progId="Equation.DSMT4">
                  <p:embed/>
                </p:oleObj>
              </mc:Choice>
              <mc:Fallback>
                <p:oleObj name="" r:id="rId3" imgW="989965" imgH="203200" progId="Equation.DSMT4">
                  <p:embed/>
                  <p:pic>
                    <p:nvPicPr>
                      <p:cNvPr id="0" name="图片 4798"/>
                      <p:cNvPicPr/>
                      <p:nvPr/>
                    </p:nvPicPr>
                    <p:blipFill>
                      <a:blip r:embed="rId4"/>
                      <a:stretch>
                        <a:fillRect/>
                      </a:stretch>
                    </p:blipFill>
                    <p:spPr>
                      <a:xfrm>
                        <a:off x="2411413" y="2565400"/>
                        <a:ext cx="3097212" cy="768350"/>
                      </a:xfrm>
                      <a:prstGeom prst="rect">
                        <a:avLst/>
                      </a:prstGeom>
                      <a:solidFill>
                        <a:schemeClr val="accent1"/>
                      </a:solidFill>
                      <a:ln w="38100">
                        <a:noFill/>
                        <a:miter/>
                      </a:ln>
                    </p:spPr>
                  </p:pic>
                </p:oleObj>
              </mc:Fallback>
            </mc:AlternateContent>
          </a:graphicData>
        </a:graphic>
      </p:graphicFrame>
      <p:sp>
        <p:nvSpPr>
          <p:cNvPr id="651273" name="矩形 651272"/>
          <p:cNvSpPr/>
          <p:nvPr/>
        </p:nvSpPr>
        <p:spPr>
          <a:xfrm>
            <a:off x="0" y="3328988"/>
            <a:ext cx="9144000" cy="0"/>
          </a:xfrm>
          <a:prstGeom prst="rect">
            <a:avLst/>
          </a:prstGeom>
          <a:noFill/>
          <a:ln w="9525">
            <a:noFill/>
          </a:ln>
        </p:spPr>
        <p:txBody>
          <a:bodyPr/>
          <a:p>
            <a:endParaRPr lang="zh-CN" altLang="en-US"/>
          </a:p>
        </p:txBody>
      </p:sp>
      <p:graphicFrame>
        <p:nvGraphicFramePr>
          <p:cNvPr id="651274" name="对象 651273"/>
          <p:cNvGraphicFramePr/>
          <p:nvPr/>
        </p:nvGraphicFramePr>
        <p:xfrm>
          <a:off x="1187450" y="3836988"/>
          <a:ext cx="6858000" cy="744537"/>
        </p:xfrm>
        <a:graphic>
          <a:graphicData uri="http://schemas.openxmlformats.org/presentationml/2006/ole">
            <mc:AlternateContent xmlns:mc="http://schemas.openxmlformats.org/markup-compatibility/2006">
              <mc:Choice xmlns:v="urn:schemas-microsoft-com:vml" Requires="v">
                <p:oleObj spid="_x0000_s4798" name="" r:id="rId5" imgW="2425700" imgH="203200" progId="Equation.DSMT4">
                  <p:embed/>
                </p:oleObj>
              </mc:Choice>
              <mc:Fallback>
                <p:oleObj name="" r:id="rId5" imgW="2425700" imgH="203200" progId="Equation.DSMT4">
                  <p:embed/>
                  <p:pic>
                    <p:nvPicPr>
                      <p:cNvPr id="0" name="图片 4797"/>
                      <p:cNvPicPr/>
                      <p:nvPr/>
                    </p:nvPicPr>
                    <p:blipFill>
                      <a:blip r:embed="rId6"/>
                      <a:stretch>
                        <a:fillRect/>
                      </a:stretch>
                    </p:blipFill>
                    <p:spPr>
                      <a:xfrm>
                        <a:off x="1187450" y="3836988"/>
                        <a:ext cx="6858000" cy="744537"/>
                      </a:xfrm>
                      <a:prstGeom prst="rect">
                        <a:avLst/>
                      </a:prstGeom>
                      <a:solidFill>
                        <a:schemeClr val="accent1"/>
                      </a:solidFill>
                      <a:ln w="38100">
                        <a:noFill/>
                        <a:miter/>
                      </a:ln>
                    </p:spPr>
                  </p:pic>
                </p:oleObj>
              </mc:Fallback>
            </mc:AlternateContent>
          </a:graphicData>
        </a:graphic>
      </p:graphicFrame>
      <p:sp>
        <p:nvSpPr>
          <p:cNvPr id="10" name="页脚占位符 4"/>
          <p:cNvSpPr txBox="1">
            <a:spLocks noGrp="1"/>
          </p:cNvSpPr>
          <p:nvPr>
            <p:ph type="ftr" sz="quarter" idx="11"/>
            <p:custDataLst>
              <p:tags r:id="rId7"/>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5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26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2290" name="文本框 652289"/>
          <p:cNvSpPr txBox="1"/>
          <p:nvPr/>
        </p:nvSpPr>
        <p:spPr>
          <a:xfrm>
            <a:off x="323850" y="558165"/>
            <a:ext cx="3095625" cy="519113"/>
          </a:xfrm>
          <a:prstGeom prst="rect">
            <a:avLst/>
          </a:prstGeom>
          <a:solidFill>
            <a:srgbClr val="FFFF66"/>
          </a:solidFill>
          <a:ln w="9525">
            <a:noFill/>
          </a:ln>
        </p:spPr>
        <p:txBody>
          <a:bodyPr>
            <a:spAutoFit/>
          </a:bodyPr>
          <a:p>
            <a:pPr>
              <a:spcBef>
                <a:spcPct val="50000"/>
              </a:spcBef>
            </a:pPr>
            <a:r>
              <a:rPr lang="zh-CN" altLang="en-US" sz="2800" b="1" dirty="0">
                <a:solidFill>
                  <a:srgbClr val="FF0000"/>
                </a:solidFill>
                <a:effectLst>
                  <a:outerShdw blurRad="38100" dist="38100" dir="2700000">
                    <a:srgbClr val="000000"/>
                  </a:outerShdw>
                </a:effectLst>
                <a:latin typeface="幼圆" pitchFamily="49" charset="-122"/>
                <a:ea typeface="幼圆" pitchFamily="49" charset="-122"/>
              </a:rPr>
              <a:t>④ 消去冗余项法</a:t>
            </a:r>
            <a:endParaRPr lang="zh-CN" altLang="en-US" sz="2800" b="1">
              <a:solidFill>
                <a:srgbClr val="FF0000"/>
              </a:solidFill>
              <a:effectLst>
                <a:outerShdw blurRad="38100" dist="38100" dir="2700000">
                  <a:srgbClr val="000000"/>
                </a:outerShdw>
              </a:effectLst>
              <a:latin typeface="幼圆" pitchFamily="49" charset="-122"/>
              <a:ea typeface="幼圆" pitchFamily="49" charset="-122"/>
            </a:endParaRPr>
          </a:p>
        </p:txBody>
      </p:sp>
      <p:grpSp>
        <p:nvGrpSpPr>
          <p:cNvPr id="652291" name="组合 652290"/>
          <p:cNvGrpSpPr/>
          <p:nvPr/>
        </p:nvGrpSpPr>
        <p:grpSpPr>
          <a:xfrm>
            <a:off x="1476375" y="1412875"/>
            <a:ext cx="6172200" cy="1066800"/>
            <a:chOff x="1034" y="673"/>
            <a:chExt cx="3888" cy="672"/>
          </a:xfrm>
        </p:grpSpPr>
        <p:sp>
          <p:nvSpPr>
            <p:cNvPr id="652292" name="文本框 652291"/>
            <p:cNvSpPr txBox="1"/>
            <p:nvPr/>
          </p:nvSpPr>
          <p:spPr>
            <a:xfrm>
              <a:off x="1034" y="673"/>
              <a:ext cx="3888" cy="672"/>
            </a:xfrm>
            <a:prstGeom prst="rect">
              <a:avLst/>
            </a:prstGeom>
            <a:noFill/>
            <a:ln w="9525">
              <a:noFill/>
            </a:ln>
          </p:spPr>
          <p:txBody>
            <a:bodyPr lIns="0" rIns="0">
              <a:spAutoFit/>
            </a:bodyPr>
            <a:p>
              <a:pPr>
                <a:spcBef>
                  <a:spcPct val="50000"/>
                </a:spcBef>
              </a:pPr>
              <a:r>
                <a:rPr lang="zh-CN" altLang="en-US" sz="3200" dirty="0">
                  <a:latin typeface="Times New Roman" panose="02020603050405020304" pitchFamily="18" charset="0"/>
                </a:rPr>
                <a:t>利用冗余律ＡＢ＋ＡＣ＋ＢＣ＝ＡＢ＋ＡＣ，将冗余项ＢＣ消去。</a:t>
              </a:r>
              <a:endParaRPr lang="zh-CN" altLang="en-US" sz="3200">
                <a:latin typeface="Times New Roman" panose="02020603050405020304" pitchFamily="18" charset="0"/>
              </a:endParaRPr>
            </a:p>
          </p:txBody>
        </p:sp>
        <p:sp>
          <p:nvSpPr>
            <p:cNvPr id="652293" name="直接连接符 652292"/>
            <p:cNvSpPr/>
            <p:nvPr/>
          </p:nvSpPr>
          <p:spPr>
            <a:xfrm>
              <a:off x="2608" y="709"/>
              <a:ext cx="192" cy="0"/>
            </a:xfrm>
            <a:prstGeom prst="line">
              <a:avLst/>
            </a:prstGeom>
            <a:ln w="38100" cap="flat" cmpd="sng">
              <a:solidFill>
                <a:schemeClr val="tx1"/>
              </a:solidFill>
              <a:prstDash val="solid"/>
              <a:headEnd type="none" w="med" len="med"/>
              <a:tailEnd type="none" w="med" len="med"/>
            </a:ln>
          </p:spPr>
        </p:sp>
        <p:sp>
          <p:nvSpPr>
            <p:cNvPr id="652294" name="直接连接符 652293"/>
            <p:cNvSpPr/>
            <p:nvPr/>
          </p:nvSpPr>
          <p:spPr>
            <a:xfrm>
              <a:off x="4105" y="709"/>
              <a:ext cx="192" cy="0"/>
            </a:xfrm>
            <a:prstGeom prst="line">
              <a:avLst/>
            </a:prstGeom>
            <a:ln w="38100" cap="flat" cmpd="sng">
              <a:solidFill>
                <a:schemeClr val="tx1"/>
              </a:solidFill>
              <a:prstDash val="solid"/>
              <a:headEnd type="none" w="med" len="med"/>
              <a:tailEnd type="none" w="med" len="med"/>
            </a:ln>
          </p:spPr>
        </p:sp>
      </p:grpSp>
      <p:graphicFrame>
        <p:nvGraphicFramePr>
          <p:cNvPr id="652295" name="对象 652294"/>
          <p:cNvGraphicFramePr/>
          <p:nvPr/>
        </p:nvGraphicFramePr>
        <p:xfrm>
          <a:off x="1835150" y="2713038"/>
          <a:ext cx="4876800" cy="2057400"/>
        </p:xfrm>
        <a:graphic>
          <a:graphicData uri="http://schemas.openxmlformats.org/presentationml/2006/ole">
            <mc:AlternateContent xmlns:mc="http://schemas.openxmlformats.org/markup-compatibility/2006">
              <mc:Choice xmlns:v="urn:schemas-microsoft-com:vml" Requires="v">
                <p:oleObj spid="_x0000_s4797" name="" r:id="rId1" imgW="1841500" imgH="698500" progId="Equation.3">
                  <p:embed/>
                </p:oleObj>
              </mc:Choice>
              <mc:Fallback>
                <p:oleObj name="" r:id="rId1" imgW="1841500" imgH="698500" progId="Equation.3">
                  <p:embed/>
                  <p:pic>
                    <p:nvPicPr>
                      <p:cNvPr id="0" name="图片 4796"/>
                      <p:cNvPicPr/>
                      <p:nvPr/>
                    </p:nvPicPr>
                    <p:blipFill>
                      <a:blip r:embed="rId2"/>
                      <a:stretch>
                        <a:fillRect/>
                      </a:stretch>
                    </p:blipFill>
                    <p:spPr>
                      <a:xfrm>
                        <a:off x="1835150" y="2713038"/>
                        <a:ext cx="4876800" cy="2057400"/>
                      </a:xfrm>
                      <a:prstGeom prst="rect">
                        <a:avLst/>
                      </a:prstGeom>
                      <a:solidFill>
                        <a:schemeClr val="accent1"/>
                      </a:solidFill>
                      <a:ln w="38100">
                        <a:noFill/>
                        <a:miter/>
                      </a:ln>
                    </p:spPr>
                  </p:pic>
                </p:oleObj>
              </mc:Fallback>
            </mc:AlternateContent>
          </a:graphicData>
        </a:graphic>
      </p:graphicFrame>
      <p:graphicFrame>
        <p:nvGraphicFramePr>
          <p:cNvPr id="652296" name="对象 652295"/>
          <p:cNvGraphicFramePr/>
          <p:nvPr/>
        </p:nvGraphicFramePr>
        <p:xfrm>
          <a:off x="1763713" y="5089525"/>
          <a:ext cx="4876800" cy="1219200"/>
        </p:xfrm>
        <a:graphic>
          <a:graphicData uri="http://schemas.openxmlformats.org/presentationml/2006/ole">
            <mc:AlternateContent xmlns:mc="http://schemas.openxmlformats.org/markup-compatibility/2006">
              <mc:Choice xmlns:v="urn:schemas-microsoft-com:vml" Requires="v">
                <p:oleObj spid="_x0000_s4796" name="" r:id="rId3" imgW="1955800" imgH="457200" progId="Equation.3">
                  <p:embed/>
                </p:oleObj>
              </mc:Choice>
              <mc:Fallback>
                <p:oleObj name="" r:id="rId3" imgW="1955800" imgH="457200" progId="Equation.3">
                  <p:embed/>
                  <p:pic>
                    <p:nvPicPr>
                      <p:cNvPr id="0" name="图片 4795"/>
                      <p:cNvPicPr/>
                      <p:nvPr/>
                    </p:nvPicPr>
                    <p:blipFill>
                      <a:blip r:embed="rId4"/>
                      <a:stretch>
                        <a:fillRect/>
                      </a:stretch>
                    </p:blipFill>
                    <p:spPr>
                      <a:xfrm>
                        <a:off x="1763713" y="5089525"/>
                        <a:ext cx="4876800" cy="1219200"/>
                      </a:xfrm>
                      <a:prstGeom prst="rect">
                        <a:avLst/>
                      </a:prstGeom>
                      <a:solidFill>
                        <a:schemeClr val="accent1"/>
                      </a:solidFill>
                      <a:ln w="38100">
                        <a:noFill/>
                        <a:miter/>
                      </a:ln>
                    </p:spPr>
                  </p:pic>
                </p:oleObj>
              </mc:Fallback>
            </mc:AlternateContent>
          </a:graphicData>
        </a:graphic>
      </p:graphicFrame>
      <p:sp>
        <p:nvSpPr>
          <p:cNvPr id="652297" name="直接连接符 652296"/>
          <p:cNvSpPr/>
          <p:nvPr/>
        </p:nvSpPr>
        <p:spPr>
          <a:xfrm rot="-799902">
            <a:off x="5795963" y="3505200"/>
            <a:ext cx="838200" cy="609600"/>
          </a:xfrm>
          <a:prstGeom prst="line">
            <a:avLst/>
          </a:prstGeom>
          <a:ln w="38100" cap="flat" cmpd="sng">
            <a:solidFill>
              <a:srgbClr val="FFFF00"/>
            </a:solidFill>
            <a:prstDash val="solid"/>
            <a:headEnd type="none" w="med" len="med"/>
            <a:tailEnd type="none" w="med" len="med"/>
          </a:ln>
        </p:spPr>
      </p:sp>
      <p:sp>
        <p:nvSpPr>
          <p:cNvPr id="652298" name="直接连接符 652297"/>
          <p:cNvSpPr/>
          <p:nvPr/>
        </p:nvSpPr>
        <p:spPr>
          <a:xfrm rot="37585">
            <a:off x="4354513" y="5376863"/>
            <a:ext cx="2433637" cy="84137"/>
          </a:xfrm>
          <a:prstGeom prst="line">
            <a:avLst/>
          </a:prstGeom>
          <a:ln w="38100" cap="flat" cmpd="sng">
            <a:solidFill>
              <a:srgbClr val="FFFF00"/>
            </a:solidFill>
            <a:prstDash val="solid"/>
            <a:headEnd type="none" w="med" len="med"/>
            <a:tailEnd type="none" w="med" len="med"/>
          </a:ln>
        </p:spPr>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52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652295"/>
                                        </p:tgtEl>
                                        <p:attrNameLst>
                                          <p:attrName>style.visibility</p:attrName>
                                        </p:attrNameLst>
                                      </p:cBhvr>
                                      <p:to>
                                        <p:strVal val="visible"/>
                                      </p:to>
                                    </p:set>
                                    <p:animEffect transition="in" filter="barn(outVertical)">
                                      <p:cBhvr>
                                        <p:cTn id="11" dur="500"/>
                                        <p:tgtEl>
                                          <p:spTgt spid="652295"/>
                                        </p:tgtEl>
                                      </p:cBhvr>
                                    </p:animEffect>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652297"/>
                                        </p:tgtEl>
                                        <p:attrNameLst>
                                          <p:attrName>style.visibility</p:attrName>
                                        </p:attrNameLst>
                                      </p:cBhvr>
                                      <p:to>
                                        <p:strVal val="visible"/>
                                      </p:to>
                                    </p:set>
                                    <p:anim calcmode="lin" valueType="num">
                                      <p:cBhvr additive="base">
                                        <p:cTn id="15" dur="500" fill="hold"/>
                                        <p:tgtEl>
                                          <p:spTgt spid="652297"/>
                                        </p:tgtEl>
                                        <p:attrNameLst>
                                          <p:attrName>ppt_x</p:attrName>
                                        </p:attrNameLst>
                                      </p:cBhvr>
                                      <p:tavLst>
                                        <p:tav tm="0">
                                          <p:val>
                                            <p:strVal val="0-#ppt_w/2"/>
                                          </p:val>
                                        </p:tav>
                                        <p:tav tm="100000">
                                          <p:val>
                                            <p:strVal val="#ppt_x"/>
                                          </p:val>
                                        </p:tav>
                                      </p:tavLst>
                                    </p:anim>
                                    <p:anim calcmode="lin" valueType="num">
                                      <p:cBhvr additive="base">
                                        <p:cTn id="16" dur="500" fill="hold"/>
                                        <p:tgtEl>
                                          <p:spTgt spid="65229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652296"/>
                                        </p:tgtEl>
                                        <p:attrNameLst>
                                          <p:attrName>style.visibility</p:attrName>
                                        </p:attrNameLst>
                                      </p:cBhvr>
                                      <p:to>
                                        <p:strVal val="visible"/>
                                      </p:to>
                                    </p:set>
                                    <p:animEffect transition="in" filter="barn(outVertical)">
                                      <p:cBhvr>
                                        <p:cTn id="21" dur="500"/>
                                        <p:tgtEl>
                                          <p:spTgt spid="652296"/>
                                        </p:tgtEl>
                                      </p:cBhvr>
                                    </p:animEffect>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652298"/>
                                        </p:tgtEl>
                                        <p:attrNameLst>
                                          <p:attrName>style.visibility</p:attrName>
                                        </p:attrNameLst>
                                      </p:cBhvr>
                                      <p:to>
                                        <p:strVal val="visible"/>
                                      </p:to>
                                    </p:set>
                                    <p:anim calcmode="lin" valueType="num">
                                      <p:cBhvr additive="base">
                                        <p:cTn id="25" dur="500" fill="hold"/>
                                        <p:tgtEl>
                                          <p:spTgt spid="652298"/>
                                        </p:tgtEl>
                                        <p:attrNameLst>
                                          <p:attrName>ppt_x</p:attrName>
                                        </p:attrNameLst>
                                      </p:cBhvr>
                                      <p:tavLst>
                                        <p:tav tm="0">
                                          <p:val>
                                            <p:strVal val="0-#ppt_w/2"/>
                                          </p:val>
                                        </p:tav>
                                        <p:tav tm="100000">
                                          <p:val>
                                            <p:strVal val="#ppt_x"/>
                                          </p:val>
                                        </p:tav>
                                      </p:tavLst>
                                    </p:anim>
                                    <p:anim calcmode="lin" valueType="num">
                                      <p:cBhvr additive="base">
                                        <p:cTn id="26" dur="500" fill="hold"/>
                                        <p:tgtEl>
                                          <p:spTgt spid="6522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3314" name="文本框 653313"/>
          <p:cNvSpPr txBox="1"/>
          <p:nvPr/>
        </p:nvSpPr>
        <p:spPr>
          <a:xfrm>
            <a:off x="323850" y="541655"/>
            <a:ext cx="2016125" cy="519113"/>
          </a:xfrm>
          <a:prstGeom prst="rect">
            <a:avLst/>
          </a:prstGeom>
          <a:solidFill>
            <a:srgbClr val="FFFF66"/>
          </a:solidFill>
          <a:ln w="9525">
            <a:noFill/>
          </a:ln>
        </p:spPr>
        <p:txBody>
          <a:bodyPr>
            <a:spAutoFit/>
          </a:bodyPr>
          <a:p>
            <a:pPr>
              <a:spcBef>
                <a:spcPct val="50000"/>
              </a:spcBef>
            </a:pPr>
            <a:r>
              <a:rPr lang="zh-CN" altLang="en-US" sz="2800" b="1" dirty="0">
                <a:solidFill>
                  <a:srgbClr val="FF3300"/>
                </a:solidFill>
                <a:effectLst>
                  <a:outerShdw blurRad="38100" dist="38100" dir="2700000">
                    <a:srgbClr val="000000"/>
                  </a:outerShdw>
                </a:effectLst>
                <a:latin typeface="Times New Roman" panose="02020603050405020304" pitchFamily="18" charset="0"/>
              </a:rPr>
              <a:t>⑤ 配项法</a:t>
            </a:r>
            <a:endParaRPr lang="zh-CN" altLang="en-US" sz="2800" b="1">
              <a:solidFill>
                <a:srgbClr val="FF3300"/>
              </a:solidFill>
              <a:effectLst>
                <a:outerShdw blurRad="38100" dist="38100" dir="2700000">
                  <a:srgbClr val="000000"/>
                </a:outerShdw>
              </a:effectLst>
              <a:latin typeface="Times New Roman" panose="02020603050405020304" pitchFamily="18" charset="0"/>
            </a:endParaRPr>
          </a:p>
        </p:txBody>
      </p:sp>
      <p:grpSp>
        <p:nvGrpSpPr>
          <p:cNvPr id="653315" name="组合 653314"/>
          <p:cNvGrpSpPr/>
          <p:nvPr/>
        </p:nvGrpSpPr>
        <p:grpSpPr>
          <a:xfrm>
            <a:off x="520700" y="1476375"/>
            <a:ext cx="8305800" cy="822325"/>
            <a:chOff x="192" y="467"/>
            <a:chExt cx="5232" cy="518"/>
          </a:xfrm>
        </p:grpSpPr>
        <p:sp>
          <p:nvSpPr>
            <p:cNvPr id="653316" name="文本框 653315"/>
            <p:cNvSpPr txBox="1"/>
            <p:nvPr/>
          </p:nvSpPr>
          <p:spPr>
            <a:xfrm>
              <a:off x="192" y="467"/>
              <a:ext cx="5232" cy="518"/>
            </a:xfrm>
            <a:prstGeom prst="rect">
              <a:avLst/>
            </a:prstGeom>
            <a:noFill/>
            <a:ln w="9525">
              <a:noFill/>
            </a:ln>
          </p:spPr>
          <p:txBody>
            <a:bodyPr lIns="0" rIns="0">
              <a:spAutoFit/>
            </a:bodyPr>
            <a:p>
              <a:r>
                <a:rPr lang="zh-CN" altLang="en-US" dirty="0">
                  <a:latin typeface="Times New Roman" panose="02020603050405020304" pitchFamily="18" charset="0"/>
                </a:rPr>
                <a:t>（１）利用公式Ａ＝Ａ（Ｂ＋Ｂ），为某一项配上其所缺的变量，以便用其它方法进行化简。</a:t>
              </a:r>
              <a:endParaRPr lang="zh-CN" altLang="en-US">
                <a:latin typeface="Times New Roman" panose="02020603050405020304" pitchFamily="18" charset="0"/>
              </a:endParaRPr>
            </a:p>
          </p:txBody>
        </p:sp>
        <p:sp>
          <p:nvSpPr>
            <p:cNvPr id="653317" name="直接连接符 653316"/>
            <p:cNvSpPr/>
            <p:nvPr/>
          </p:nvSpPr>
          <p:spPr>
            <a:xfrm>
              <a:off x="2640" y="480"/>
              <a:ext cx="240" cy="0"/>
            </a:xfrm>
            <a:prstGeom prst="line">
              <a:avLst/>
            </a:prstGeom>
            <a:ln w="38100" cap="flat" cmpd="sng">
              <a:solidFill>
                <a:schemeClr val="tx1"/>
              </a:solidFill>
              <a:prstDash val="solid"/>
              <a:headEnd type="none" w="med" len="med"/>
              <a:tailEnd type="none" w="med" len="med"/>
            </a:ln>
          </p:spPr>
        </p:sp>
      </p:grpSp>
      <p:graphicFrame>
        <p:nvGraphicFramePr>
          <p:cNvPr id="653318" name="对象 653317"/>
          <p:cNvGraphicFramePr/>
          <p:nvPr/>
        </p:nvGraphicFramePr>
        <p:xfrm>
          <a:off x="1587500" y="2463800"/>
          <a:ext cx="6226175" cy="2836863"/>
        </p:xfrm>
        <a:graphic>
          <a:graphicData uri="http://schemas.openxmlformats.org/presentationml/2006/ole">
            <mc:AlternateContent xmlns:mc="http://schemas.openxmlformats.org/markup-compatibility/2006">
              <mc:Choice xmlns:v="urn:schemas-microsoft-com:vml" Requires="v">
                <p:oleObj spid="_x0000_s4794" name="" r:id="rId1" imgW="2806700" imgH="1206500" progId="Equation.3">
                  <p:embed/>
                </p:oleObj>
              </mc:Choice>
              <mc:Fallback>
                <p:oleObj name="" r:id="rId1" imgW="2806700" imgH="1206500" progId="Equation.3">
                  <p:embed/>
                  <p:pic>
                    <p:nvPicPr>
                      <p:cNvPr id="0" name="图片 4793"/>
                      <p:cNvPicPr/>
                      <p:nvPr/>
                    </p:nvPicPr>
                    <p:blipFill>
                      <a:blip r:embed="rId2"/>
                      <a:stretch>
                        <a:fillRect/>
                      </a:stretch>
                    </p:blipFill>
                    <p:spPr>
                      <a:xfrm>
                        <a:off x="1587500" y="2463800"/>
                        <a:ext cx="6226175" cy="2836863"/>
                      </a:xfrm>
                      <a:prstGeom prst="rect">
                        <a:avLst/>
                      </a:prstGeom>
                      <a:solidFill>
                        <a:schemeClr val="accent1"/>
                      </a:solidFill>
                      <a:ln w="38100">
                        <a:noFill/>
                        <a:miter/>
                      </a:ln>
                    </p:spPr>
                  </p:pic>
                </p:oleObj>
              </mc:Fallback>
            </mc:AlternateContent>
          </a:graphicData>
        </a:graphic>
      </p:graphicFrame>
      <p:sp>
        <p:nvSpPr>
          <p:cNvPr id="653319" name="直接连接符 653318"/>
          <p:cNvSpPr/>
          <p:nvPr/>
        </p:nvSpPr>
        <p:spPr>
          <a:xfrm>
            <a:off x="3873500" y="3500438"/>
            <a:ext cx="990600" cy="0"/>
          </a:xfrm>
          <a:prstGeom prst="line">
            <a:avLst/>
          </a:prstGeom>
          <a:ln w="38100" cap="flat" cmpd="sng">
            <a:solidFill>
              <a:srgbClr val="FF0000"/>
            </a:solidFill>
            <a:prstDash val="solid"/>
            <a:headEnd type="none" w="med" len="med"/>
            <a:tailEnd type="none" w="med" len="med"/>
          </a:ln>
        </p:spPr>
      </p:sp>
      <p:sp>
        <p:nvSpPr>
          <p:cNvPr id="653320" name="直接连接符 653319"/>
          <p:cNvSpPr/>
          <p:nvPr/>
        </p:nvSpPr>
        <p:spPr>
          <a:xfrm>
            <a:off x="6235700" y="3500438"/>
            <a:ext cx="990600" cy="0"/>
          </a:xfrm>
          <a:prstGeom prst="line">
            <a:avLst/>
          </a:prstGeom>
          <a:ln w="38100" cap="flat" cmpd="sng">
            <a:solidFill>
              <a:srgbClr val="FF0000"/>
            </a:solidFill>
            <a:prstDash val="solid"/>
            <a:headEnd type="none" w="med" len="med"/>
            <a:tailEnd type="none" w="med" len="med"/>
          </a:ln>
        </p:spPr>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5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653315"/>
                                        </p:tgtEl>
                                        <p:attrNameLst>
                                          <p:attrName>style.visibility</p:attrName>
                                        </p:attrNameLst>
                                      </p:cBhvr>
                                      <p:to>
                                        <p:strVal val="visible"/>
                                      </p:to>
                                    </p:set>
                                    <p:animEffect transition="in" filter="wipe(left)">
                                      <p:cBhvr>
                                        <p:cTn id="11" dur="500"/>
                                        <p:tgtEl>
                                          <p:spTgt spid="65331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653318"/>
                                        </p:tgtEl>
                                        <p:attrNameLst>
                                          <p:attrName>style.visibility</p:attrName>
                                        </p:attrNameLst>
                                      </p:cBhvr>
                                      <p:to>
                                        <p:strVal val="visible"/>
                                      </p:to>
                                    </p:set>
                                    <p:animEffect transition="in" filter="barn(outVertical)">
                                      <p:cBhvr>
                                        <p:cTn id="16" dur="500"/>
                                        <p:tgtEl>
                                          <p:spTgt spid="65331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653319"/>
                                        </p:tgtEl>
                                        <p:attrNameLst>
                                          <p:attrName>style.visibility</p:attrName>
                                        </p:attrNameLst>
                                      </p:cBhvr>
                                      <p:to>
                                        <p:strVal val="visible"/>
                                      </p:to>
                                    </p:set>
                                    <p:animEffect transition="in" filter="slide(fromLeft)">
                                      <p:cBhvr>
                                        <p:cTn id="21" dur="500"/>
                                        <p:tgtEl>
                                          <p:spTgt spid="65331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653320"/>
                                        </p:tgtEl>
                                        <p:attrNameLst>
                                          <p:attrName>style.visibility</p:attrName>
                                        </p:attrNameLst>
                                      </p:cBhvr>
                                      <p:to>
                                        <p:strVal val="visible"/>
                                      </p:to>
                                    </p:set>
                                    <p:animEffect transition="in" filter="slide(fromLeft)">
                                      <p:cBhvr>
                                        <p:cTn id="26" dur="500"/>
                                        <p:tgtEl>
                                          <p:spTgt spid="65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4338" name="文本框 654337"/>
          <p:cNvSpPr txBox="1"/>
          <p:nvPr/>
        </p:nvSpPr>
        <p:spPr>
          <a:xfrm>
            <a:off x="298450" y="836613"/>
            <a:ext cx="8305800" cy="457200"/>
          </a:xfrm>
          <a:prstGeom prst="rect">
            <a:avLst/>
          </a:prstGeom>
          <a:noFill/>
          <a:ln w="9525">
            <a:noFill/>
          </a:ln>
        </p:spPr>
        <p:txBody>
          <a:bodyPr lIns="0" rIns="0">
            <a:spAutoFit/>
          </a:bodyPr>
          <a:p>
            <a:pPr>
              <a:spcBef>
                <a:spcPct val="50000"/>
              </a:spcBef>
            </a:pPr>
            <a:r>
              <a:rPr lang="zh-CN" altLang="en-US" dirty="0">
                <a:latin typeface="Times New Roman" panose="02020603050405020304" pitchFamily="18" charset="0"/>
              </a:rPr>
              <a:t>（２）利用公式Ａ＋Ａ＝Ａ，为某项配上其所能合并的项。</a:t>
            </a:r>
            <a:endParaRPr lang="zh-CN" altLang="en-US">
              <a:latin typeface="Times New Roman" panose="02020603050405020304" pitchFamily="18" charset="0"/>
            </a:endParaRPr>
          </a:p>
        </p:txBody>
      </p:sp>
      <p:graphicFrame>
        <p:nvGraphicFramePr>
          <p:cNvPr id="654339" name="对象 654338"/>
          <p:cNvGraphicFramePr/>
          <p:nvPr/>
        </p:nvGraphicFramePr>
        <p:xfrm>
          <a:off x="468313" y="1982788"/>
          <a:ext cx="8064500" cy="1676400"/>
        </p:xfrm>
        <a:graphic>
          <a:graphicData uri="http://schemas.openxmlformats.org/presentationml/2006/ole">
            <mc:AlternateContent xmlns:mc="http://schemas.openxmlformats.org/markup-compatibility/2006">
              <mc:Choice xmlns:v="urn:schemas-microsoft-com:vml" Requires="v">
                <p:oleObj spid="_x0000_s4795" name="" r:id="rId1" imgW="3263900" imgH="685800" progId="Equation.3">
                  <p:embed/>
                </p:oleObj>
              </mc:Choice>
              <mc:Fallback>
                <p:oleObj name="" r:id="rId1" imgW="3263900" imgH="685800" progId="Equation.3">
                  <p:embed/>
                  <p:pic>
                    <p:nvPicPr>
                      <p:cNvPr id="0" name="图片 4794"/>
                      <p:cNvPicPr/>
                      <p:nvPr/>
                    </p:nvPicPr>
                    <p:blipFill>
                      <a:blip r:embed="rId2"/>
                      <a:stretch>
                        <a:fillRect/>
                      </a:stretch>
                    </p:blipFill>
                    <p:spPr>
                      <a:xfrm>
                        <a:off x="468313" y="1982788"/>
                        <a:ext cx="8064500" cy="1676400"/>
                      </a:xfrm>
                      <a:prstGeom prst="rect">
                        <a:avLst/>
                      </a:prstGeom>
                      <a:solidFill>
                        <a:schemeClr val="accent1"/>
                      </a:solidFill>
                      <a:ln w="38100">
                        <a:noFill/>
                        <a:miter/>
                      </a:ln>
                    </p:spPr>
                  </p:pic>
                </p:oleObj>
              </mc:Fallback>
            </mc:AlternateContent>
          </a:graphicData>
        </a:graphic>
      </p:graphicFrame>
      <p:sp>
        <p:nvSpPr>
          <p:cNvPr id="654340" name="直接连接符 654339"/>
          <p:cNvSpPr/>
          <p:nvPr/>
        </p:nvSpPr>
        <p:spPr>
          <a:xfrm>
            <a:off x="3668713" y="2700338"/>
            <a:ext cx="990600" cy="0"/>
          </a:xfrm>
          <a:prstGeom prst="line">
            <a:avLst/>
          </a:prstGeom>
          <a:ln w="38100" cap="flat" cmpd="sng">
            <a:solidFill>
              <a:srgbClr val="FF0000"/>
            </a:solidFill>
            <a:prstDash val="solid"/>
            <a:headEnd type="none" w="med" len="med"/>
            <a:tailEnd type="none" w="med" len="med"/>
          </a:ln>
        </p:spPr>
      </p:sp>
      <p:sp>
        <p:nvSpPr>
          <p:cNvPr id="654341" name="直接连接符 654340"/>
          <p:cNvSpPr/>
          <p:nvPr/>
        </p:nvSpPr>
        <p:spPr>
          <a:xfrm>
            <a:off x="6259513" y="2700338"/>
            <a:ext cx="990600" cy="0"/>
          </a:xfrm>
          <a:prstGeom prst="line">
            <a:avLst/>
          </a:prstGeom>
          <a:ln w="38100" cap="flat" cmpd="sng">
            <a:solidFill>
              <a:srgbClr val="FF0000"/>
            </a:solidFill>
            <a:prstDash val="solid"/>
            <a:headEnd type="none" w="med" len="med"/>
            <a:tailEnd type="none" w="med" len="med"/>
          </a:ln>
        </p:spPr>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4338"/>
                                        </p:tgtEl>
                                        <p:attrNameLst>
                                          <p:attrName>style.visibility</p:attrName>
                                        </p:attrNameLst>
                                      </p:cBhvr>
                                      <p:to>
                                        <p:strVal val="visible"/>
                                      </p:to>
                                    </p:set>
                                    <p:animEffect transition="in" filter="wipe(left)">
                                      <p:cBhvr>
                                        <p:cTn id="7" dur="500"/>
                                        <p:tgtEl>
                                          <p:spTgt spid="6543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54339"/>
                                        </p:tgtEl>
                                        <p:attrNameLst>
                                          <p:attrName>style.visibility</p:attrName>
                                        </p:attrNameLst>
                                      </p:cBhvr>
                                      <p:to>
                                        <p:strVal val="visible"/>
                                      </p:to>
                                    </p:set>
                                    <p:animEffect transition="in" filter="barn(outVertical)">
                                      <p:cBhvr>
                                        <p:cTn id="12" dur="500"/>
                                        <p:tgtEl>
                                          <p:spTgt spid="65433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654340"/>
                                        </p:tgtEl>
                                        <p:attrNameLst>
                                          <p:attrName>style.visibility</p:attrName>
                                        </p:attrNameLst>
                                      </p:cBhvr>
                                      <p:to>
                                        <p:strVal val="visible"/>
                                      </p:to>
                                    </p:set>
                                    <p:animEffect transition="in" filter="slide(fromLeft)">
                                      <p:cBhvr>
                                        <p:cTn id="17" dur="500"/>
                                        <p:tgtEl>
                                          <p:spTgt spid="65434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654341"/>
                                        </p:tgtEl>
                                        <p:attrNameLst>
                                          <p:attrName>style.visibility</p:attrName>
                                        </p:attrNameLst>
                                      </p:cBhvr>
                                      <p:to>
                                        <p:strVal val="visible"/>
                                      </p:to>
                                    </p:set>
                                    <p:animEffect transition="in" filter="slide(fromLeft)">
                                      <p:cBhvr>
                                        <p:cTn id="22" dur="500"/>
                                        <p:tgtEl>
                                          <p:spTgt spid="65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43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
        <p:nvSpPr>
          <p:cNvPr id="2" name="文本框 1"/>
          <p:cNvSpPr txBox="1"/>
          <p:nvPr/>
        </p:nvSpPr>
        <p:spPr>
          <a:xfrm>
            <a:off x="2726055" y="502920"/>
            <a:ext cx="3244215" cy="645160"/>
          </a:xfrm>
          <a:prstGeom prst="rect">
            <a:avLst/>
          </a:prstGeom>
          <a:noFill/>
        </p:spPr>
        <p:txBody>
          <a:bodyPr wrap="square" rtlCol="0" anchor="t">
            <a:spAutoFit/>
          </a:bodyPr>
          <a:p>
            <a:r>
              <a:rPr lang="en-US" altLang="zh-CN" sz="36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10.2</a:t>
            </a:r>
            <a:r>
              <a:rPr lang="en-US" altLang="zh-CN" sz="320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   </a:t>
            </a:r>
            <a:r>
              <a:rPr lang="zh-CN" altLang="en-US" sz="36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rPr>
              <a:t>门电路</a:t>
            </a:r>
            <a:endParaRPr lang="zh-CN" altLang="en-US" sz="3600" dirty="0">
              <a:solidFill>
                <a:schemeClr val="bg1"/>
              </a:solidFill>
              <a:effectLst>
                <a:outerShdw blurRad="38100" dist="38100" dir="2700000">
                  <a:srgbClr val="C0C0C0"/>
                </a:outerShdw>
              </a:effectLst>
              <a:latin typeface="Times New Roman" panose="02020603050405020304" pitchFamily="18" charset="0"/>
              <a:ea typeface="楷体_GB2312" pitchFamily="49" charset="-122"/>
              <a:sym typeface="+mn-ea"/>
            </a:endParaRPr>
          </a:p>
        </p:txBody>
      </p:sp>
      <p:sp>
        <p:nvSpPr>
          <p:cNvPr id="18437" name="矩形 18436"/>
          <p:cNvSpPr/>
          <p:nvPr>
            <p:custDataLst>
              <p:tags r:id="rId2"/>
            </p:custDataLst>
          </p:nvPr>
        </p:nvSpPr>
        <p:spPr>
          <a:xfrm>
            <a:off x="433070" y="2312035"/>
            <a:ext cx="7063740" cy="645160"/>
          </a:xfrm>
          <a:prstGeom prst="rect">
            <a:avLst/>
          </a:prstGeom>
          <a:noFill/>
          <a:ln w="9525">
            <a:noFill/>
          </a:ln>
        </p:spPr>
        <p:txBody>
          <a:bodyPr wrap="none" anchor="t" anchorCtr="0">
            <a:spAutoFit/>
          </a:bodyPr>
          <a:p>
            <a:r>
              <a:rPr lang="en-US" altLang="zh-CN"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10.2.1  </a:t>
            </a:r>
            <a:r>
              <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二极管及三极管的开关特性</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p:txBody>
      </p:sp>
      <p:sp>
        <p:nvSpPr>
          <p:cNvPr id="3" name="矩形 2"/>
          <p:cNvSpPr/>
          <p:nvPr>
            <p:custDataLst>
              <p:tags r:id="rId3"/>
            </p:custDataLst>
          </p:nvPr>
        </p:nvSpPr>
        <p:spPr>
          <a:xfrm>
            <a:off x="433070" y="3220085"/>
            <a:ext cx="4768215" cy="645160"/>
          </a:xfrm>
          <a:prstGeom prst="rect">
            <a:avLst/>
          </a:prstGeom>
          <a:noFill/>
          <a:ln w="9525">
            <a:noFill/>
          </a:ln>
        </p:spPr>
        <p:txBody>
          <a:bodyPr wrap="none" anchor="t" anchorCtr="0">
            <a:spAutoFit/>
          </a:bodyPr>
          <a:p>
            <a:pPr algn="l"/>
            <a:r>
              <a:rPr lang="en-US" altLang="zh-CN"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10.2.2  </a:t>
            </a:r>
            <a:r>
              <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基本逻辑门电路</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endParaRPr>
          </a:p>
        </p:txBody>
      </p:sp>
      <p:sp>
        <p:nvSpPr>
          <p:cNvPr id="4" name="矩形 3"/>
          <p:cNvSpPr/>
          <p:nvPr>
            <p:custDataLst>
              <p:tags r:id="rId4"/>
            </p:custDataLst>
          </p:nvPr>
        </p:nvSpPr>
        <p:spPr>
          <a:xfrm>
            <a:off x="499110" y="4001135"/>
            <a:ext cx="3846195" cy="645160"/>
          </a:xfrm>
          <a:prstGeom prst="rect">
            <a:avLst/>
          </a:prstGeom>
          <a:noFill/>
          <a:ln w="9525">
            <a:noFill/>
          </a:ln>
        </p:spPr>
        <p:txBody>
          <a:bodyPr wrap="none" anchor="t" anchorCtr="0">
            <a:spAutoFit/>
          </a:bodyPr>
          <a:p>
            <a:pPr algn="l"/>
            <a:r>
              <a:rPr lang="en-US" altLang="zh-CN"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10.2.3  </a:t>
            </a:r>
            <a:r>
              <a:rPr lang="en-US" altLang="zh-CN" sz="360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TTL</a:t>
            </a:r>
            <a:r>
              <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反相器</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endParaRPr>
          </a:p>
        </p:txBody>
      </p:sp>
      <p:sp>
        <p:nvSpPr>
          <p:cNvPr id="5" name="矩形 4"/>
          <p:cNvSpPr/>
          <p:nvPr>
            <p:custDataLst>
              <p:tags r:id="rId5"/>
            </p:custDataLst>
          </p:nvPr>
        </p:nvSpPr>
        <p:spPr>
          <a:xfrm>
            <a:off x="499110" y="4890135"/>
            <a:ext cx="5682615" cy="645160"/>
          </a:xfrm>
          <a:prstGeom prst="rect">
            <a:avLst/>
          </a:prstGeom>
          <a:noFill/>
          <a:ln w="9525">
            <a:noFill/>
          </a:ln>
        </p:spPr>
        <p:txBody>
          <a:bodyPr wrap="none" anchor="t" anchorCtr="0">
            <a:spAutoFit/>
          </a:bodyPr>
          <a:p>
            <a:pPr algn="l"/>
            <a:r>
              <a:rPr lang="en-US" altLang="zh-CN"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10.2.4  </a:t>
            </a:r>
            <a:r>
              <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其它类型</a:t>
            </a:r>
            <a:r>
              <a:rPr lang="en-US" altLang="zh-CN" sz="360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TTL</a:t>
            </a:r>
            <a:r>
              <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rPr>
              <a:t>门电路</a:t>
            </a:r>
            <a:endParaRPr lang="zh-CN" altLang="en-US" sz="3600" b="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sym typeface="+mn-ea"/>
            </a:endParaRPr>
          </a:p>
        </p:txBody>
      </p:sp>
      <p:sp>
        <p:nvSpPr>
          <p:cNvPr id="6" name="文本框 5"/>
          <p:cNvSpPr txBox="1"/>
          <p:nvPr/>
        </p:nvSpPr>
        <p:spPr>
          <a:xfrm>
            <a:off x="433070" y="5690235"/>
            <a:ext cx="4572000" cy="645160"/>
          </a:xfrm>
          <a:prstGeom prst="rect">
            <a:avLst/>
          </a:prstGeom>
          <a:noFill/>
        </p:spPr>
        <p:txBody>
          <a:bodyPr wrap="square" rtlCol="0" anchor="t">
            <a:spAutoFit/>
          </a:bodyPr>
          <a:p>
            <a:pPr algn="ctr"/>
            <a:r>
              <a:rPr lang="en-US" altLang="zh-CN" sz="3600">
                <a:solidFill>
                  <a:srgbClr val="FF0000"/>
                </a:solidFill>
                <a:effectLst>
                  <a:outerShdw blurRad="38100" dist="38100" dir="2700000">
                    <a:srgbClr val="C0C0C0"/>
                  </a:outerShdw>
                </a:effectLst>
                <a:latin typeface="Times New Roman" panose="02020603050405020304" pitchFamily="18" charset="0"/>
                <a:ea typeface="楷体_GB2312" pitchFamily="49" charset="-122"/>
                <a:sym typeface="+mn-ea"/>
              </a:rPr>
              <a:t>10.2.5   CMOS </a:t>
            </a:r>
            <a:r>
              <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sym typeface="+mn-ea"/>
              </a:rPr>
              <a:t>门电路</a:t>
            </a:r>
            <a:endParaRPr lang="zh-CN" altLang="en-US" sz="3600" dirty="0">
              <a:solidFill>
                <a:srgbClr val="FF0000"/>
              </a:solidFill>
              <a:effectLst>
                <a:outerShdw blurRad="38100" dist="38100" dir="2700000">
                  <a:srgbClr val="C0C0C0"/>
                </a:outerShdw>
              </a:effectLst>
              <a:latin typeface="Times New Roman" panose="02020603050405020304" pitchFamily="18" charset="0"/>
              <a:ea typeface="楷体_GB2312" pitchFamily="49" charset="-122"/>
              <a:sym typeface="+mn-ea"/>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8437" name="矩形 18436"/>
          <p:cNvSpPr/>
          <p:nvPr/>
        </p:nvSpPr>
        <p:spPr>
          <a:xfrm>
            <a:off x="675640" y="497840"/>
            <a:ext cx="7536180" cy="645160"/>
          </a:xfrm>
          <a:prstGeom prst="rect">
            <a:avLst/>
          </a:prstGeom>
          <a:noFill/>
          <a:ln w="9525">
            <a:noFill/>
          </a:ln>
        </p:spPr>
        <p:txBody>
          <a:bodyPr wrap="none" anchor="t" anchorCtr="0">
            <a:spAutoFit/>
          </a:bodyPr>
          <a:p>
            <a:r>
              <a:rPr lang="en-US" altLang="zh-CN" sz="3600" b="1" dirty="0">
                <a:solidFill>
                  <a:schemeClr val="bg1"/>
                </a:solidFill>
                <a:effectLst>
                  <a:outerShdw blurRad="38100" dist="38100" dir="2700000">
                    <a:srgbClr val="C0C0C0"/>
                  </a:outerShdw>
                </a:effectLst>
                <a:latin typeface="楷体_GB2312" pitchFamily="49" charset="-122"/>
                <a:ea typeface="楷体_GB2312" pitchFamily="49" charset="-122"/>
              </a:rPr>
              <a:t>10.2.1  </a:t>
            </a:r>
            <a:r>
              <a:rPr lang="zh-CN" altLang="en-US" sz="3600" b="1" dirty="0">
                <a:solidFill>
                  <a:schemeClr val="bg1"/>
                </a:solidFill>
                <a:effectLst>
                  <a:outerShdw blurRad="38100" dist="38100" dir="2700000">
                    <a:srgbClr val="C0C0C0"/>
                  </a:outerShdw>
                </a:effectLst>
                <a:latin typeface="楷体_GB2312" pitchFamily="49" charset="-122"/>
                <a:ea typeface="楷体_GB2312" pitchFamily="49" charset="-122"/>
              </a:rPr>
              <a:t>二极管及三极管的开关特性</a:t>
            </a:r>
            <a:endParaRPr lang="zh-CN" altLang="en-US" sz="3600" b="1" dirty="0">
              <a:solidFill>
                <a:schemeClr val="bg1"/>
              </a:solidFill>
              <a:effectLst>
                <a:outerShdw blurRad="38100" dist="38100" dir="2700000">
                  <a:srgbClr val="C0C0C0"/>
                </a:outerShdw>
              </a:effectLst>
              <a:latin typeface="楷体_GB2312" pitchFamily="49" charset="-122"/>
              <a:ea typeface="楷体_GB2312" pitchFamily="49" charset="-122"/>
            </a:endParaRPr>
          </a:p>
        </p:txBody>
      </p:sp>
      <p:sp>
        <p:nvSpPr>
          <p:cNvPr id="18439" name="矩形 18438"/>
          <p:cNvSpPr/>
          <p:nvPr/>
        </p:nvSpPr>
        <p:spPr>
          <a:xfrm>
            <a:off x="609600" y="1143000"/>
            <a:ext cx="8229600" cy="2158365"/>
          </a:xfrm>
          <a:prstGeom prst="rect">
            <a:avLst/>
          </a:prstGeom>
          <a:noFill/>
          <a:ln w="9525">
            <a:noFill/>
          </a:ln>
        </p:spPr>
        <p:txBody>
          <a:bodyPr>
            <a:spAutoFit/>
          </a:bodyPr>
          <a:p>
            <a:pPr>
              <a:lnSpc>
                <a:spcPct val="120000"/>
              </a:lnSpc>
            </a:pPr>
            <a:r>
              <a:rPr lang="en-US" altLang="zh-CN"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cs typeface="Times New Roman" panose="02020603050405020304" pitchFamily="18" charset="0"/>
              </a:rPr>
              <a:t>数字电路中的晶体二极管、三极管和</a:t>
            </a:r>
            <a:r>
              <a:rPr lang="en-US" altLang="zh-CN" sz="2800">
                <a:latin typeface="Times New Roman" panose="02020603050405020304" pitchFamily="18" charset="0"/>
                <a:ea typeface="黑体" panose="02010609060101010101" pitchFamily="2" charset="-122"/>
                <a:cs typeface="Times New Roman" panose="02020603050405020304" pitchFamily="18" charset="0"/>
              </a:rPr>
              <a:t>MOS</a:t>
            </a:r>
            <a:r>
              <a:rPr lang="zh-CN" altLang="en-US" sz="2800" dirty="0">
                <a:latin typeface="Times New Roman" panose="02020603050405020304" pitchFamily="18" charset="0"/>
                <a:ea typeface="黑体" panose="02010609060101010101" pitchFamily="2" charset="-122"/>
                <a:cs typeface="Times New Roman" panose="02020603050405020304" pitchFamily="18" charset="0"/>
              </a:rPr>
              <a:t>管工作在开关状态</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　　导通状态：相当于开关闭合</a:t>
            </a:r>
            <a:endParaRPr lang="zh-CN" altLang="en-US" sz="2800" dirty="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　　截止状态：相当于开关断开。</a:t>
            </a:r>
            <a:endParaRPr lang="zh-CN" altLang="en-US" sz="2800" dirty="0">
              <a:latin typeface="黑体" panose="02010609060101010101" pitchFamily="2" charset="-122"/>
              <a:ea typeface="黑体" panose="02010609060101010101" pitchFamily="2" charset="-122"/>
            </a:endParaRPr>
          </a:p>
        </p:txBody>
      </p:sp>
      <p:grpSp>
        <p:nvGrpSpPr>
          <p:cNvPr id="18442" name="组合 18441"/>
          <p:cNvGrpSpPr/>
          <p:nvPr/>
        </p:nvGrpSpPr>
        <p:grpSpPr>
          <a:xfrm>
            <a:off x="609600" y="3505200"/>
            <a:ext cx="8229600" cy="1630363"/>
            <a:chOff x="384" y="2256"/>
            <a:chExt cx="5184" cy="1027"/>
          </a:xfrm>
        </p:grpSpPr>
        <p:sp>
          <p:nvSpPr>
            <p:cNvPr id="18440" name="矩形 18439"/>
            <p:cNvSpPr/>
            <p:nvPr/>
          </p:nvSpPr>
          <p:spPr>
            <a:xfrm>
              <a:off x="384" y="2256"/>
              <a:ext cx="5184" cy="1027"/>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solidFill>
                    <a:srgbClr val="00FF00"/>
                  </a:solidFill>
                  <a:latin typeface="黑体" panose="02010609060101010101" pitchFamily="2" charset="-122"/>
                  <a:ea typeface="黑体" panose="02010609060101010101" pitchFamily="2" charset="-122"/>
                </a:rPr>
                <a:t>　　逻辑变量</a:t>
              </a:r>
              <a:r>
                <a:rPr lang="en-US" altLang="zh-CN" sz="2800" dirty="0">
                  <a:solidFill>
                    <a:srgbClr val="00FF00"/>
                  </a:solidFill>
                  <a:latin typeface="黑体" panose="02010609060101010101" pitchFamily="2" charset="-122"/>
                  <a:ea typeface="黑体" panose="02010609060101010101" pitchFamily="2" charset="-122"/>
                </a:rPr>
                <a:t>←→</a:t>
              </a:r>
              <a:r>
                <a:rPr lang="zh-CN" altLang="en-US" sz="2800" dirty="0">
                  <a:solidFill>
                    <a:srgbClr val="00FF00"/>
                  </a:solidFill>
                  <a:latin typeface="黑体" panose="02010609060101010101" pitchFamily="2" charset="-122"/>
                  <a:ea typeface="黑体" panose="02010609060101010101" pitchFamily="2" charset="-122"/>
                </a:rPr>
                <a:t>两状态开关：</a:t>
              </a:r>
              <a:endParaRPr lang="zh-CN" altLang="en-US" sz="2800" dirty="0">
                <a:solidFill>
                  <a:srgbClr val="00FF00"/>
                </a:solidFill>
                <a:latin typeface="黑体" panose="02010609060101010101" pitchFamily="2" charset="-122"/>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在逻辑代数中逻辑变量有两种取值：</a:t>
              </a:r>
              <a:r>
                <a:rPr lang="en-US" altLang="zh-CN" sz="2800" dirty="0">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和</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电子开关有两种状态：闭合、断开。　　</a:t>
              </a:r>
              <a:endParaRPr lang="zh-CN" altLang="en-US" sz="2800" dirty="0">
                <a:latin typeface="黑体" panose="02010609060101010101" pitchFamily="2" charset="-122"/>
                <a:ea typeface="黑体" panose="02010609060101010101" pitchFamily="2" charset="-122"/>
              </a:endParaRPr>
            </a:p>
          </p:txBody>
        </p:sp>
        <p:sp>
          <p:nvSpPr>
            <p:cNvPr id="18441" name="左大括号 18440"/>
            <p:cNvSpPr/>
            <p:nvPr/>
          </p:nvSpPr>
          <p:spPr>
            <a:xfrm>
              <a:off x="720" y="2352"/>
              <a:ext cx="144" cy="912"/>
            </a:xfrm>
            <a:prstGeom prst="leftBrace">
              <a:avLst>
                <a:gd name="adj1" fmla="val 52777"/>
                <a:gd name="adj2" fmla="val 50000"/>
              </a:avLst>
            </a:prstGeom>
            <a:noFill/>
            <a:ln w="25400" cap="flat" cmpd="sng">
              <a:solidFill>
                <a:schemeClr val="tx1"/>
              </a:solidFill>
              <a:prstDash val="solid"/>
              <a:headEnd type="none" w="med" len="med"/>
              <a:tailEnd type="none" w="med" len="med"/>
            </a:ln>
          </p:spPr>
          <p:txBody>
            <a:bodyPr/>
            <a:p>
              <a:endParaRPr lang="zh-CN" altLang="en-US"/>
            </a:p>
          </p:txBody>
        </p:sp>
      </p:grpSp>
      <p:sp>
        <p:nvSpPr>
          <p:cNvPr id="18443" name="矩形 18442"/>
          <p:cNvSpPr/>
          <p:nvPr/>
        </p:nvSpPr>
        <p:spPr>
          <a:xfrm>
            <a:off x="609600" y="5257800"/>
            <a:ext cx="8077200" cy="953135"/>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cs typeface="Times New Roman" panose="02020603050405020304" pitchFamily="18" charset="0"/>
              </a:rPr>
              <a:t>半导体二极管、三极管和</a:t>
            </a:r>
            <a:r>
              <a:rPr lang="en-US" altLang="zh-CN" sz="2800">
                <a:latin typeface="Times New Roman" panose="02020603050405020304" pitchFamily="18" charset="0"/>
                <a:ea typeface="黑体" panose="02010609060101010101" pitchFamily="2" charset="-122"/>
                <a:cs typeface="Times New Roman" panose="02020603050405020304" pitchFamily="18" charset="0"/>
              </a:rPr>
              <a:t>MOS</a:t>
            </a:r>
            <a:r>
              <a:rPr lang="zh-CN" altLang="en-US" sz="2800" dirty="0">
                <a:latin typeface="Times New Roman" panose="02020603050405020304" pitchFamily="18" charset="0"/>
                <a:ea typeface="黑体" panose="02010609060101010101" pitchFamily="2" charset="-122"/>
                <a:cs typeface="Times New Roman" panose="02020603050405020304" pitchFamily="18" charset="0"/>
              </a:rPr>
              <a:t>管，则是构成这种电子开关的基本开关元件。</a:t>
            </a:r>
            <a:endParaRPr lang="zh-CN" altLang="en-US" sz="2800" dirty="0">
              <a:latin typeface="Times New Roman" panose="02020603050405020304" pitchFamily="18" charset="0"/>
              <a:ea typeface="黑体" panose="02010609060101010101" pitchFamily="2" charset="-122"/>
              <a:cs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42"/>
                                        </p:tgtEl>
                                        <p:attrNameLst>
                                          <p:attrName>style.visibility</p:attrName>
                                        </p:attrNameLst>
                                      </p:cBhvr>
                                      <p:to>
                                        <p:strVal val="visible"/>
                                      </p:to>
                                    </p:set>
                                    <p:anim calcmode="lin" valueType="num">
                                      <p:cBhvr additive="base">
                                        <p:cTn id="7" dur="500" fill="hold"/>
                                        <p:tgtEl>
                                          <p:spTgt spid="18442"/>
                                        </p:tgtEl>
                                        <p:attrNameLst>
                                          <p:attrName>ppt_x</p:attrName>
                                        </p:attrNameLst>
                                      </p:cBhvr>
                                      <p:tavLst>
                                        <p:tav tm="0">
                                          <p:val>
                                            <p:strVal val="0-#ppt_w/2"/>
                                          </p:val>
                                        </p:tav>
                                        <p:tav tm="100000">
                                          <p:val>
                                            <p:strVal val="#ppt_x"/>
                                          </p:val>
                                        </p:tav>
                                      </p:tavLst>
                                    </p:anim>
                                    <p:anim calcmode="lin" valueType="num">
                                      <p:cBhvr additive="base">
                                        <p:cTn id="8" dur="500" fill="hold"/>
                                        <p:tgtEl>
                                          <p:spTgt spid="184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3"/>
                                        </p:tgtEl>
                                        <p:attrNameLst>
                                          <p:attrName>style.visibility</p:attrName>
                                        </p:attrNameLst>
                                      </p:cBhvr>
                                      <p:to>
                                        <p:strVal val="visible"/>
                                      </p:to>
                                    </p:set>
                                    <p:anim calcmode="lin" valueType="num">
                                      <p:cBhvr additive="base">
                                        <p:cTn id="13" dur="500" fill="hold"/>
                                        <p:tgtEl>
                                          <p:spTgt spid="18443"/>
                                        </p:tgtEl>
                                        <p:attrNameLst>
                                          <p:attrName>ppt_x</p:attrName>
                                        </p:attrNameLst>
                                      </p:cBhvr>
                                      <p:tavLst>
                                        <p:tav tm="0">
                                          <p:val>
                                            <p:strVal val="#ppt_x"/>
                                          </p:val>
                                        </p:tav>
                                        <p:tav tm="100000">
                                          <p:val>
                                            <p:strVal val="#ppt_x"/>
                                          </p:val>
                                        </p:tav>
                                      </p:tavLst>
                                    </p:anim>
                                    <p:anim calcmode="lin" valueType="num">
                                      <p:cBhvr additive="base">
                                        <p:cTn id="14"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55300" name="组合 55299"/>
          <p:cNvGrpSpPr/>
          <p:nvPr/>
        </p:nvGrpSpPr>
        <p:grpSpPr>
          <a:xfrm>
            <a:off x="457200" y="990600"/>
            <a:ext cx="8294688" cy="1758950"/>
            <a:chOff x="288" y="1152"/>
            <a:chExt cx="5225" cy="1108"/>
          </a:xfrm>
        </p:grpSpPr>
        <p:sp>
          <p:nvSpPr>
            <p:cNvPr id="55301" name="矩形 55300"/>
            <p:cNvSpPr/>
            <p:nvPr/>
          </p:nvSpPr>
          <p:spPr>
            <a:xfrm>
              <a:off x="288" y="1152"/>
              <a:ext cx="5225" cy="1108"/>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1) </a:t>
              </a: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静态特性：</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Times New Roman" panose="02020603050405020304" pitchFamily="18" charset="0"/>
                  <a:ea typeface="黑体" panose="02010609060101010101" pitchFamily="2" charset="-122"/>
                </a:rPr>
                <a:t>          断开时，开关两端的电压不管多大，等效电阻</a:t>
              </a:r>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OFF</a:t>
              </a:r>
              <a:r>
                <a:rPr lang="en-US" altLang="zh-CN" sz="2800">
                  <a:latin typeface="Times New Roman" panose="02020603050405020304" pitchFamily="18" charset="0"/>
                  <a:ea typeface="黑体" panose="02010609060101010101" pitchFamily="2" charset="-122"/>
                </a:rPr>
                <a:t> = </a:t>
              </a:r>
              <a:r>
                <a:rPr lang="zh-CN" altLang="en-US" sz="2800" dirty="0">
                  <a:latin typeface="Times New Roman" panose="02020603050405020304" pitchFamily="18" charset="0"/>
                  <a:ea typeface="黑体" panose="02010609060101010101" pitchFamily="2" charset="-122"/>
                </a:rPr>
                <a:t>无穷，电流</a:t>
              </a:r>
              <a:r>
                <a:rPr lang="en-US" altLang="zh-CN" sz="2800">
                  <a:latin typeface="Times New Roman" panose="02020603050405020304" pitchFamily="18" charset="0"/>
                  <a:ea typeface="黑体" panose="02010609060101010101" pitchFamily="2" charset="-122"/>
                </a:rPr>
                <a:t>I</a:t>
              </a:r>
              <a:r>
                <a:rPr lang="en-US" altLang="zh-CN" sz="2800" baseline="-25000">
                  <a:latin typeface="Times New Roman" panose="02020603050405020304" pitchFamily="18" charset="0"/>
                  <a:ea typeface="黑体" panose="02010609060101010101" pitchFamily="2" charset="-122"/>
                </a:rPr>
                <a:t>OFF</a:t>
              </a:r>
              <a:r>
                <a:rPr lang="en-US" altLang="zh-CN" sz="2800">
                  <a:latin typeface="Times New Roman" panose="02020603050405020304" pitchFamily="18" charset="0"/>
                  <a:ea typeface="黑体" panose="02010609060101010101" pitchFamily="2" charset="-122"/>
                </a:rPr>
                <a:t> = 0</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ndParaRPr>
            </a:p>
          </p:txBody>
        </p:sp>
        <p:graphicFrame>
          <p:nvGraphicFramePr>
            <p:cNvPr id="55302" name="对象 55301"/>
            <p:cNvGraphicFramePr/>
            <p:nvPr/>
          </p:nvGraphicFramePr>
          <p:xfrm>
            <a:off x="3120" y="1920"/>
            <a:ext cx="816" cy="290"/>
          </p:xfrm>
          <a:graphic>
            <a:graphicData uri="http://schemas.openxmlformats.org/presentationml/2006/ole">
              <mc:AlternateContent xmlns:mc="http://schemas.openxmlformats.org/markup-compatibility/2006">
                <mc:Choice xmlns:v="urn:schemas-microsoft-com:vml" Requires="v">
                  <p:oleObj spid="_x0000_s3077" name="" r:id="rId1" imgW="1905000" imgH="676275" progId="Paint.Picture">
                    <p:embed/>
                  </p:oleObj>
                </mc:Choice>
                <mc:Fallback>
                  <p:oleObj name="" r:id="rId1" imgW="1905000" imgH="676275" progId="Paint.Picture">
                    <p:embed/>
                    <p:pic>
                      <p:nvPicPr>
                        <p:cNvPr id="0" name="图片 3076"/>
                        <p:cNvPicPr/>
                        <p:nvPr/>
                      </p:nvPicPr>
                      <p:blipFill>
                        <a:blip r:embed="rId2"/>
                        <a:stretch>
                          <a:fillRect/>
                        </a:stretch>
                      </p:blipFill>
                      <p:spPr>
                        <a:xfrm>
                          <a:off x="3120" y="1920"/>
                          <a:ext cx="816" cy="290"/>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grpSp>
      <p:grpSp>
        <p:nvGrpSpPr>
          <p:cNvPr id="55303" name="组合 55302"/>
          <p:cNvGrpSpPr/>
          <p:nvPr/>
        </p:nvGrpSpPr>
        <p:grpSpPr>
          <a:xfrm>
            <a:off x="457200" y="3048000"/>
            <a:ext cx="8294688" cy="1203325"/>
            <a:chOff x="288" y="2304"/>
            <a:chExt cx="5225" cy="758"/>
          </a:xfrm>
        </p:grpSpPr>
        <p:sp>
          <p:nvSpPr>
            <p:cNvPr id="55304" name="矩形 55303"/>
            <p:cNvSpPr/>
            <p:nvPr/>
          </p:nvSpPr>
          <p:spPr>
            <a:xfrm>
              <a:off x="288" y="2304"/>
              <a:ext cx="5225" cy="758"/>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闭合时，流过其中的电流不管多大，等效电阻</a:t>
              </a:r>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ON</a:t>
              </a:r>
              <a:r>
                <a:rPr lang="en-US" altLang="zh-CN" sz="2800">
                  <a:latin typeface="Times New Roman" panose="02020603050405020304" pitchFamily="18" charset="0"/>
                  <a:ea typeface="黑体" panose="02010609060101010101" pitchFamily="2" charset="-122"/>
                </a:rPr>
                <a:t> = 0</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电压</a:t>
              </a:r>
              <a:r>
                <a:rPr lang="en-US" altLang="zh-CN" sz="2800">
                  <a:latin typeface="Times New Roman" panose="02020603050405020304" pitchFamily="18" charset="0"/>
                  <a:ea typeface="黑体" panose="02010609060101010101" pitchFamily="2" charset="-122"/>
                </a:rPr>
                <a:t>U</a:t>
              </a:r>
              <a:r>
                <a:rPr lang="en-US" altLang="zh-CN" sz="2800" baseline="-25000">
                  <a:latin typeface="Times New Roman" panose="02020603050405020304" pitchFamily="18" charset="0"/>
                  <a:ea typeface="黑体" panose="02010609060101010101" pitchFamily="2" charset="-122"/>
                </a:rPr>
                <a:t>AK</a:t>
              </a:r>
              <a:r>
                <a:rPr lang="en-US" altLang="zh-CN" sz="2800">
                  <a:latin typeface="Times New Roman" panose="02020603050405020304" pitchFamily="18" charset="0"/>
                  <a:ea typeface="黑体" panose="02010609060101010101" pitchFamily="2" charset="-122"/>
                </a:rPr>
                <a:t> = 0</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ndParaRPr>
            </a:p>
          </p:txBody>
        </p:sp>
        <p:graphicFrame>
          <p:nvGraphicFramePr>
            <p:cNvPr id="55305" name="对象 55304"/>
            <p:cNvGraphicFramePr/>
            <p:nvPr/>
          </p:nvGraphicFramePr>
          <p:xfrm>
            <a:off x="3120" y="2784"/>
            <a:ext cx="816" cy="276"/>
          </p:xfrm>
          <a:graphic>
            <a:graphicData uri="http://schemas.openxmlformats.org/presentationml/2006/ole">
              <mc:AlternateContent xmlns:mc="http://schemas.openxmlformats.org/markup-compatibility/2006">
                <mc:Choice xmlns:v="urn:schemas-microsoft-com:vml" Requires="v">
                  <p:oleObj spid="_x0000_s3076" name="" r:id="rId3" imgW="2000250" imgH="676275" progId="Paint.Picture">
                    <p:embed/>
                  </p:oleObj>
                </mc:Choice>
                <mc:Fallback>
                  <p:oleObj name="" r:id="rId3" imgW="2000250" imgH="676275" progId="Paint.Picture">
                    <p:embed/>
                    <p:pic>
                      <p:nvPicPr>
                        <p:cNvPr id="0" name="图片 3075"/>
                        <p:cNvPicPr/>
                        <p:nvPr/>
                      </p:nvPicPr>
                      <p:blipFill>
                        <a:blip r:embed="rId4"/>
                        <a:stretch>
                          <a:fillRect/>
                        </a:stretch>
                      </p:blipFill>
                      <p:spPr>
                        <a:xfrm>
                          <a:off x="3120" y="2784"/>
                          <a:ext cx="816" cy="276"/>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grpSp>
      <p:sp>
        <p:nvSpPr>
          <p:cNvPr id="55306" name="矩形 55305"/>
          <p:cNvSpPr/>
          <p:nvPr/>
        </p:nvSpPr>
        <p:spPr>
          <a:xfrm>
            <a:off x="457200" y="4724400"/>
            <a:ext cx="8294688" cy="1203325"/>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2) </a:t>
            </a: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动态特性：开通时间 </a:t>
            </a:r>
            <a:r>
              <a:rPr lang="en-US" altLang="zh-CN" sz="2800">
                <a:latin typeface="Times New Roman" panose="02020603050405020304" pitchFamily="18" charset="0"/>
                <a:ea typeface="黑体" panose="02010609060101010101" pitchFamily="2" charset="-122"/>
              </a:rPr>
              <a:t>t</a:t>
            </a:r>
            <a:r>
              <a:rPr lang="en-US" altLang="zh-CN" sz="2800" baseline="-25000">
                <a:latin typeface="Times New Roman" panose="02020603050405020304" pitchFamily="18" charset="0"/>
                <a:ea typeface="黑体" panose="02010609060101010101" pitchFamily="2" charset="-122"/>
              </a:rPr>
              <a:t>on</a:t>
            </a:r>
            <a:r>
              <a:rPr lang="en-US" altLang="zh-CN" sz="2800">
                <a:latin typeface="Times New Roman" panose="02020603050405020304" pitchFamily="18" charset="0"/>
                <a:ea typeface="黑体" panose="02010609060101010101" pitchFamily="2" charset="-122"/>
              </a:rPr>
              <a:t> = 0</a:t>
            </a:r>
            <a:endParaRPr lang="en-US" altLang="zh-CN" sz="2800">
              <a:latin typeface="Times New Roman" panose="02020603050405020304" pitchFamily="18" charset="0"/>
              <a:ea typeface="黑体" panose="02010609060101010101" pitchFamily="2" charset="-122"/>
            </a:endParaRPr>
          </a:p>
          <a:p>
            <a:pPr>
              <a:lnSpc>
                <a:spcPct val="130000"/>
              </a:lnSpc>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关断时间 </a:t>
            </a:r>
            <a:r>
              <a:rPr lang="en-US" altLang="zh-CN" sz="2800" err="1">
                <a:latin typeface="Times New Roman" panose="02020603050405020304" pitchFamily="18" charset="0"/>
                <a:ea typeface="黑体" panose="02010609060101010101" pitchFamily="2" charset="-122"/>
              </a:rPr>
              <a:t>t</a:t>
            </a:r>
            <a:r>
              <a:rPr lang="en-US" altLang="zh-CN" sz="2800" baseline="-25000" err="1">
                <a:latin typeface="Times New Roman" panose="02020603050405020304" pitchFamily="18" charset="0"/>
                <a:ea typeface="黑体" panose="02010609060101010101" pitchFamily="2" charset="-122"/>
              </a:rPr>
              <a:t>off</a:t>
            </a:r>
            <a:r>
              <a:rPr lang="en-US" altLang="zh-CN" sz="2800" baseline="-2500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 0</a:t>
            </a:r>
            <a:r>
              <a:rPr lang="en-US" altLang="zh-CN" sz="2800">
                <a:latin typeface="Times New Roman" panose="02020603050405020304" pitchFamily="18" charset="0"/>
              </a:rPr>
              <a:t>        </a:t>
            </a:r>
            <a:endParaRPr lang="en-US" altLang="zh-CN" sz="2800">
              <a:latin typeface="Times New Roman" panose="02020603050405020304" pitchFamily="18" charset="0"/>
            </a:endParaRPr>
          </a:p>
        </p:txBody>
      </p:sp>
      <p:sp>
        <p:nvSpPr>
          <p:cNvPr id="55307" name="矩形 55306"/>
          <p:cNvSpPr/>
          <p:nvPr/>
        </p:nvSpPr>
        <p:spPr>
          <a:xfrm>
            <a:off x="1243330" y="516255"/>
            <a:ext cx="3829050" cy="604838"/>
          </a:xfrm>
          <a:prstGeom prst="rect">
            <a:avLst/>
          </a:prstGeom>
          <a:noFill/>
          <a:ln w="9525">
            <a:noFill/>
          </a:ln>
        </p:spPr>
        <p:txBody>
          <a:bodyPr wrap="none" anchor="t" anchorCtr="0">
            <a:spAutoFit/>
          </a:bodyPr>
          <a:p>
            <a:pPr>
              <a:lnSpc>
                <a:spcPct val="120000"/>
              </a:lnSpc>
              <a:spcBef>
                <a:spcPct val="20000"/>
              </a:spcBef>
              <a:buClr>
                <a:schemeClr val="accent2"/>
              </a:buClr>
              <a:buSzPct val="80000"/>
              <a:buFont typeface="Wingdings" panose="05000000000000000000" pitchFamily="2" charset="2"/>
            </a:pPr>
            <a:r>
              <a:rPr lang="zh-CN" altLang="en-US" sz="2800" dirty="0">
                <a:solidFill>
                  <a:schemeClr val="bg1"/>
                </a:solidFill>
                <a:latin typeface="黑体" panose="02010609060101010101" pitchFamily="2" charset="-122"/>
                <a:ea typeface="黑体" panose="02010609060101010101" pitchFamily="2" charset="-122"/>
              </a:rPr>
              <a:t>理想开关的开关特性：</a:t>
            </a:r>
            <a:r>
              <a:rPr lang="zh-CN" altLang="en-US" sz="2800" dirty="0">
                <a:latin typeface="Times New Roman" panose="02020603050405020304" pitchFamily="18" charset="0"/>
              </a:rPr>
              <a:t> </a:t>
            </a:r>
            <a:endParaRPr lang="zh-CN" altLang="en-US" sz="2800" dirty="0">
              <a:latin typeface="Times New Roman" panose="02020603050405020304" pitchFamily="18" charset="0"/>
            </a:endParaRPr>
          </a:p>
        </p:txBody>
      </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500" fill="hold"/>
                                        <p:tgtEl>
                                          <p:spTgt spid="55300"/>
                                        </p:tgtEl>
                                        <p:attrNameLst>
                                          <p:attrName>ppt_x</p:attrName>
                                        </p:attrNameLst>
                                      </p:cBhvr>
                                      <p:tavLst>
                                        <p:tav tm="0">
                                          <p:val>
                                            <p:strVal val="0-#ppt_w/2"/>
                                          </p:val>
                                        </p:tav>
                                        <p:tav tm="100000">
                                          <p:val>
                                            <p:strVal val="#ppt_x"/>
                                          </p:val>
                                        </p:tav>
                                      </p:tavLst>
                                    </p:anim>
                                    <p:anim calcmode="lin" valueType="num">
                                      <p:cBhvr additive="base">
                                        <p:cTn id="8"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5303"/>
                                        </p:tgtEl>
                                        <p:attrNameLst>
                                          <p:attrName>style.visibility</p:attrName>
                                        </p:attrNameLst>
                                      </p:cBhvr>
                                      <p:to>
                                        <p:strVal val="visible"/>
                                      </p:to>
                                    </p:set>
                                    <p:anim calcmode="lin" valueType="num">
                                      <p:cBhvr additive="base">
                                        <p:cTn id="13" dur="500" fill="hold"/>
                                        <p:tgtEl>
                                          <p:spTgt spid="55303"/>
                                        </p:tgtEl>
                                        <p:attrNameLst>
                                          <p:attrName>ppt_x</p:attrName>
                                        </p:attrNameLst>
                                      </p:cBhvr>
                                      <p:tavLst>
                                        <p:tav tm="0">
                                          <p:val>
                                            <p:strVal val="0-#ppt_w/2"/>
                                          </p:val>
                                        </p:tav>
                                        <p:tav tm="100000">
                                          <p:val>
                                            <p:strVal val="#ppt_x"/>
                                          </p:val>
                                        </p:tav>
                                      </p:tavLst>
                                    </p:anim>
                                    <p:anim calcmode="lin" valueType="num">
                                      <p:cBhvr additive="base">
                                        <p:cTn id="14" dur="500" fill="hold"/>
                                        <p:tgtEl>
                                          <p:spTgt spid="553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55306"/>
                                        </p:tgtEl>
                                        <p:attrNameLst>
                                          <p:attrName>style.visibility</p:attrName>
                                        </p:attrNameLst>
                                      </p:cBhvr>
                                      <p:to>
                                        <p:strVal val="visible"/>
                                      </p:to>
                                    </p:set>
                                    <p:animEffect transition="in" filter="barn(inHorizontal)">
                                      <p:cBhvr>
                                        <p:cTn id="19" dur="500"/>
                                        <p:tgtEl>
                                          <p:spTgt spid="55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24580" name="矩形 24579"/>
          <p:cNvSpPr/>
          <p:nvPr/>
        </p:nvSpPr>
        <p:spPr>
          <a:xfrm>
            <a:off x="609600" y="1304925"/>
            <a:ext cx="8153400" cy="3854450"/>
          </a:xfrm>
          <a:prstGeom prst="rect">
            <a:avLst/>
          </a:prstGeom>
          <a:noFill/>
          <a:ln w="9525">
            <a:noFill/>
          </a:ln>
        </p:spPr>
        <p:txBody>
          <a:bodyPr>
            <a:spAutoFit/>
          </a:bodyPr>
          <a:p>
            <a:pPr>
              <a:lnSpc>
                <a:spcPct val="140000"/>
              </a:lnSpc>
              <a:spcBef>
                <a:spcPct val="2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客观世界中，没有理想开关。</a:t>
            </a:r>
            <a:endParaRPr lang="zh-CN" altLang="en-US" sz="2800" dirty="0">
              <a:latin typeface="黑体" panose="02010609060101010101" pitchFamily="2" charset="-122"/>
              <a:ea typeface="黑体" panose="02010609060101010101" pitchFamily="2" charset="-122"/>
            </a:endParaRPr>
          </a:p>
          <a:p>
            <a:pPr>
              <a:lnSpc>
                <a:spcPct val="140000"/>
              </a:lnSpc>
              <a:spcBef>
                <a:spcPct val="2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乒乓开关、继电器、接触器等的静态特性十分接近理想开关，但动态特性很差，无法满足数字电路一秒钟开关几百万次乃至数千万次的需要。</a:t>
            </a:r>
            <a:endParaRPr lang="zh-CN" altLang="en-US" sz="2800" dirty="0">
              <a:latin typeface="黑体" panose="02010609060101010101" pitchFamily="2" charset="-122"/>
              <a:ea typeface="黑体" panose="02010609060101010101" pitchFamily="2" charset="-122"/>
            </a:endParaRPr>
          </a:p>
          <a:p>
            <a:pPr>
              <a:lnSpc>
                <a:spcPct val="140000"/>
              </a:lnSpc>
              <a:spcBef>
                <a:spcPct val="2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半导体二极管、三极管和</a:t>
            </a:r>
            <a:r>
              <a:rPr lang="en-US" altLang="zh-CN" sz="2800">
                <a:latin typeface="黑体" panose="02010609060101010101" pitchFamily="2" charset="-122"/>
                <a:ea typeface="黑体" panose="02010609060101010101" pitchFamily="2" charset="-122"/>
              </a:rPr>
              <a:t>MOS</a:t>
            </a:r>
            <a:r>
              <a:rPr lang="zh-CN" altLang="en-US" sz="2800" dirty="0">
                <a:latin typeface="黑体" panose="02010609060101010101" pitchFamily="2" charset="-122"/>
                <a:ea typeface="黑体" panose="02010609060101010101" pitchFamily="2" charset="-122"/>
              </a:rPr>
              <a:t>管做为开关使用时，其静态特性不如机械开关，但动态特性很好。</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5122" name="标题 5121"/>
          <p:cNvSpPr>
            <a:spLocks noGrp="1"/>
          </p:cNvSpPr>
          <p:nvPr>
            <p:ph type="title"/>
          </p:nvPr>
        </p:nvSpPr>
        <p:spPr>
          <a:xfrm>
            <a:off x="685800" y="454660"/>
            <a:ext cx="7772400" cy="762000"/>
          </a:xfrm>
        </p:spPr>
        <p:txBody>
          <a:bodyPr lIns="92075" tIns="46038" rIns="92075" bIns="46038" anchor="ctr" anchorCtr="0"/>
          <a:p>
            <a:pPr algn="l"/>
            <a:r>
              <a:rPr lang="en-US" altLang="zh-CN" sz="3200" b="1">
                <a:solidFill>
                  <a:schemeClr val="bg1"/>
                </a:solidFill>
              </a:rPr>
              <a:t>1  </a:t>
            </a:r>
            <a:r>
              <a:rPr lang="en-US" altLang="zh-CN" sz="3200" b="1" dirty="0">
                <a:solidFill>
                  <a:schemeClr val="bg1"/>
                </a:solidFill>
              </a:rPr>
              <a:t> </a:t>
            </a:r>
            <a:r>
              <a:rPr lang="zh-CN" altLang="en-US" sz="3200" b="1" dirty="0">
                <a:solidFill>
                  <a:schemeClr val="bg1"/>
                </a:solidFill>
              </a:rPr>
              <a:t>二极管的开关特性</a:t>
            </a:r>
            <a:r>
              <a:rPr lang="zh-CN" altLang="en-US" dirty="0"/>
              <a:t> </a:t>
            </a:r>
            <a:endParaRPr lang="zh-CN" altLang="en-US"/>
          </a:p>
        </p:txBody>
      </p:sp>
      <p:sp>
        <p:nvSpPr>
          <p:cNvPr id="5133" name="矩形 5132"/>
          <p:cNvSpPr/>
          <p:nvPr/>
        </p:nvSpPr>
        <p:spPr>
          <a:xfrm>
            <a:off x="762000" y="1066800"/>
            <a:ext cx="55626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静态特性及开关等效电路</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5140" name="矩形 5139"/>
          <p:cNvSpPr/>
          <p:nvPr/>
        </p:nvSpPr>
        <p:spPr>
          <a:xfrm>
            <a:off x="5181600" y="1295400"/>
            <a:ext cx="3657600" cy="3298825"/>
          </a:xfrm>
          <a:prstGeom prst="rect">
            <a:avLst/>
          </a:prstGeom>
          <a:noFill/>
          <a:ln w="9525">
            <a:noFill/>
          </a:ln>
        </p:spPr>
        <p:txBody>
          <a:bodyPr>
            <a:spAutoFit/>
          </a:bodyPr>
          <a:p>
            <a:pPr>
              <a:lnSpc>
                <a:spcPct val="150000"/>
              </a:lnSpc>
            </a:pPr>
            <a:r>
              <a:rPr lang="zh-CN" altLang="en-US" sz="2800" dirty="0">
                <a:latin typeface="Times New Roman" panose="02020603050405020304" pitchFamily="18" charset="0"/>
                <a:ea typeface="黑体" panose="02010609060101010101" pitchFamily="2" charset="-122"/>
              </a:rPr>
              <a:t>正向导通时</a:t>
            </a:r>
            <a:r>
              <a:rPr lang="en-US" altLang="zh-CN" sz="2800">
                <a:latin typeface="Times New Roman" panose="02020603050405020304" pitchFamily="18" charset="0"/>
                <a:ea typeface="黑体" panose="02010609060101010101" pitchFamily="2" charset="-122"/>
              </a:rPr>
              <a:t>U</a:t>
            </a:r>
            <a:r>
              <a:rPr lang="en-US" altLang="zh-CN" sz="2800" baseline="-25000">
                <a:latin typeface="Times New Roman" panose="02020603050405020304" pitchFamily="18" charset="0"/>
                <a:ea typeface="黑体" panose="02010609060101010101" pitchFamily="2" charset="-122"/>
              </a:rPr>
              <a:t>D(ON)</a:t>
            </a:r>
            <a:r>
              <a:rPr lang="en-US" altLang="zh-CN" sz="2800">
                <a:latin typeface="Times New Roman" panose="02020603050405020304" pitchFamily="18" charset="0"/>
                <a:ea typeface="黑体" panose="02010609060101010101" pitchFamily="2" charset="-122"/>
              </a:rPr>
              <a:t>≈0.7V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硅）</a:t>
            </a:r>
            <a:endParaRPr lang="zh-CN" altLang="en-US" sz="2800" dirty="0">
              <a:latin typeface="Times New Roman" panose="02020603050405020304" pitchFamily="18" charset="0"/>
              <a:ea typeface="黑体" panose="02010609060101010101" pitchFamily="2" charset="-122"/>
            </a:endParaRPr>
          </a:p>
          <a:p>
            <a:pPr>
              <a:lnSpc>
                <a:spcPct val="150000"/>
              </a:lnSpc>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0.3</a:t>
            </a:r>
            <a:r>
              <a:rPr lang="en-US" altLang="zh-CN" sz="2800">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锗）</a:t>
            </a:r>
            <a:endParaRPr lang="zh-CN" altLang="en-US" sz="2800" dirty="0">
              <a:latin typeface="Times New Roman" panose="02020603050405020304" pitchFamily="18" charset="0"/>
              <a:ea typeface="黑体" panose="02010609060101010101" pitchFamily="2" charset="-122"/>
            </a:endParaRPr>
          </a:p>
          <a:p>
            <a:pPr>
              <a:lnSpc>
                <a:spcPct val="150000"/>
              </a:lnSpc>
            </a:pPr>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D</a:t>
            </a:r>
            <a:r>
              <a:rPr lang="en-US" altLang="zh-CN" sz="2800">
                <a:latin typeface="Times New Roman" panose="02020603050405020304" pitchFamily="18" charset="0"/>
                <a:ea typeface="黑体" panose="02010609060101010101" pitchFamily="2" charset="-122"/>
              </a:rPr>
              <a:t>≈</a:t>
            </a:r>
            <a:r>
              <a:rPr lang="zh-CN" altLang="en-US" sz="2800">
                <a:latin typeface="Times New Roman" panose="02020603050405020304" pitchFamily="18" charset="0"/>
                <a:ea typeface="黑体" panose="02010609060101010101" pitchFamily="2" charset="-122"/>
              </a:rPr>
              <a:t>几</a:t>
            </a:r>
            <a:r>
              <a:rPr lang="en-US" altLang="zh-CN" sz="2800">
                <a:latin typeface="Times New Roman" panose="02020603050405020304" pitchFamily="18" charset="0"/>
                <a:ea typeface="黑体" panose="02010609060101010101" pitchFamily="2" charset="-122"/>
              </a:rPr>
              <a:t>Ω </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几十</a:t>
            </a:r>
            <a:r>
              <a:rPr lang="en-US" altLang="zh-CN" sz="2800">
                <a:latin typeface="Times New Roman" panose="02020603050405020304" pitchFamily="18" charset="0"/>
                <a:ea typeface="黑体" panose="02010609060101010101" pitchFamily="2" charset="-122"/>
              </a:rPr>
              <a:t>Ω</a:t>
            </a:r>
            <a:endParaRPr lang="en-US" altLang="zh-CN" sz="2800">
              <a:latin typeface="Times New Roman" panose="02020603050405020304" pitchFamily="18" charset="0"/>
              <a:ea typeface="黑体" panose="02010609060101010101" pitchFamily="2" charset="-122"/>
            </a:endParaRPr>
          </a:p>
          <a:p>
            <a:pPr>
              <a:lnSpc>
                <a:spcPct val="150000"/>
              </a:lnSpc>
            </a:pPr>
            <a:r>
              <a:rPr lang="zh-CN" altLang="en-US" sz="2800" dirty="0">
                <a:latin typeface="Times New Roman" panose="02020603050405020304" pitchFamily="18" charset="0"/>
                <a:ea typeface="黑体" panose="02010609060101010101" pitchFamily="2" charset="-122"/>
              </a:rPr>
              <a:t>相当于开关闭合 </a:t>
            </a:r>
            <a:endParaRPr lang="zh-CN" altLang="en-US" sz="2800" dirty="0">
              <a:latin typeface="Times New Roman" panose="02020603050405020304" pitchFamily="18" charset="0"/>
              <a:ea typeface="黑体" panose="02010609060101010101" pitchFamily="2" charset="-122"/>
            </a:endParaRPr>
          </a:p>
        </p:txBody>
      </p:sp>
      <p:pic>
        <p:nvPicPr>
          <p:cNvPr id="5145" name="图片 5144" descr="R96A0252A"/>
          <p:cNvPicPr>
            <a:picLocks noChangeAspect="1"/>
          </p:cNvPicPr>
          <p:nvPr/>
        </p:nvPicPr>
        <p:blipFill>
          <a:blip r:embed="rId1"/>
          <a:stretch>
            <a:fillRect/>
          </a:stretch>
        </p:blipFill>
        <p:spPr>
          <a:xfrm>
            <a:off x="5867400" y="4572000"/>
            <a:ext cx="1539875" cy="2057400"/>
          </a:xfrm>
          <a:prstGeom prst="rect">
            <a:avLst/>
          </a:prstGeom>
          <a:noFill/>
          <a:ln w="12700" cap="flat" cmpd="sng">
            <a:solidFill>
              <a:srgbClr val="00FF00"/>
            </a:solidFill>
            <a:prstDash val="solid"/>
            <a:miter/>
            <a:headEnd type="none" w="med" len="med"/>
            <a:tailEnd type="none" w="med" len="med"/>
          </a:ln>
        </p:spPr>
      </p:pic>
      <p:grpSp>
        <p:nvGrpSpPr>
          <p:cNvPr id="5147" name="组合 5146"/>
          <p:cNvGrpSpPr/>
          <p:nvPr/>
        </p:nvGrpSpPr>
        <p:grpSpPr>
          <a:xfrm>
            <a:off x="457200" y="1981200"/>
            <a:ext cx="4475163" cy="4089401"/>
            <a:chOff x="288" y="1248"/>
            <a:chExt cx="2819" cy="2576"/>
          </a:xfrm>
        </p:grpSpPr>
        <p:sp>
          <p:nvSpPr>
            <p:cNvPr id="5142" name="矩形 5141"/>
            <p:cNvSpPr/>
            <p:nvPr/>
          </p:nvSpPr>
          <p:spPr>
            <a:xfrm>
              <a:off x="288" y="3360"/>
              <a:ext cx="2819" cy="464"/>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a:latin typeface="黑体" panose="02010609060101010101" pitchFamily="2" charset="-122"/>
                  <a:ea typeface="黑体" panose="02010609060101010101" pitchFamily="2" charset="-122"/>
                </a:rPr>
                <a:t>图</a:t>
              </a:r>
              <a:r>
                <a:rPr lang="en-US" altLang="zh-CN" dirty="0">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二极管的伏安特性曲线</a:t>
              </a:r>
              <a:endParaRPr lang="zh-CN" altLang="en-US">
                <a:latin typeface="黑体" panose="02010609060101010101" pitchFamily="2" charset="-122"/>
                <a:ea typeface="黑体" panose="02010609060101010101" pitchFamily="2" charset="-122"/>
              </a:endParaRPr>
            </a:p>
          </p:txBody>
        </p:sp>
        <p:pic>
          <p:nvPicPr>
            <p:cNvPr id="5144" name="图片 5143" descr="R96A0251A"/>
            <p:cNvPicPr>
              <a:picLocks noChangeAspect="1"/>
            </p:cNvPicPr>
            <p:nvPr/>
          </p:nvPicPr>
          <p:blipFill>
            <a:blip r:embed="rId2"/>
            <a:stretch>
              <a:fillRect/>
            </a:stretch>
          </p:blipFill>
          <p:spPr>
            <a:xfrm>
              <a:off x="336" y="1248"/>
              <a:ext cx="2544" cy="2164"/>
            </a:xfrm>
            <a:prstGeom prst="rect">
              <a:avLst/>
            </a:prstGeom>
            <a:noFill/>
            <a:ln w="12700" cap="flat" cmpd="sng">
              <a:solidFill>
                <a:srgbClr val="00FF00"/>
              </a:solidFill>
              <a:prstDash val="solid"/>
              <a:miter/>
              <a:headEnd type="none" w="med" len="med"/>
              <a:tailEnd type="none" w="med" len="med"/>
            </a:ln>
          </p:spPr>
        </p:pic>
        <p:sp>
          <p:nvSpPr>
            <p:cNvPr id="5146" name="矩形 5145"/>
            <p:cNvSpPr/>
            <p:nvPr/>
          </p:nvSpPr>
          <p:spPr>
            <a:xfrm>
              <a:off x="1728" y="1536"/>
              <a:ext cx="288" cy="1584"/>
            </a:xfrm>
            <a:prstGeom prst="rect">
              <a:avLst/>
            </a:prstGeom>
            <a:noFill/>
            <a:ln w="25400" cap="flat" cmpd="sng">
              <a:solidFill>
                <a:srgbClr val="FF0000"/>
              </a:solidFill>
              <a:prstDash val="solid"/>
              <a:miter/>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147"/>
                                        </p:tgtEl>
                                        <p:attrNameLst>
                                          <p:attrName>style.visibility</p:attrName>
                                        </p:attrNameLst>
                                      </p:cBhvr>
                                      <p:to>
                                        <p:strVal val="visible"/>
                                      </p:to>
                                    </p:set>
                                    <p:anim calcmode="lin" valueType="num">
                                      <p:cBhvr additive="base">
                                        <p:cTn id="7" dur="500" fill="hold"/>
                                        <p:tgtEl>
                                          <p:spTgt spid="5147"/>
                                        </p:tgtEl>
                                        <p:attrNameLst>
                                          <p:attrName>ppt_x</p:attrName>
                                        </p:attrNameLst>
                                      </p:cBhvr>
                                      <p:tavLst>
                                        <p:tav tm="0">
                                          <p:val>
                                            <p:strVal val="0-#ppt_w/2"/>
                                          </p:val>
                                        </p:tav>
                                        <p:tav tm="100000">
                                          <p:val>
                                            <p:strVal val="#ppt_x"/>
                                          </p:val>
                                        </p:tav>
                                      </p:tavLst>
                                    </p:anim>
                                    <p:anim calcmode="lin" valueType="num">
                                      <p:cBhvr additive="base">
                                        <p:cTn id="8" dur="500" fill="hold"/>
                                        <p:tgtEl>
                                          <p:spTgt spid="51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140"/>
                                        </p:tgtEl>
                                        <p:attrNameLst>
                                          <p:attrName>style.visibility</p:attrName>
                                        </p:attrNameLst>
                                      </p:cBhvr>
                                      <p:to>
                                        <p:strVal val="visible"/>
                                      </p:to>
                                    </p:set>
                                    <p:anim calcmode="lin" valueType="num">
                                      <p:cBhvr additive="base">
                                        <p:cTn id="13" dur="500" fill="hold"/>
                                        <p:tgtEl>
                                          <p:spTgt spid="5140"/>
                                        </p:tgtEl>
                                        <p:attrNameLst>
                                          <p:attrName>ppt_x</p:attrName>
                                        </p:attrNameLst>
                                      </p:cBhvr>
                                      <p:tavLst>
                                        <p:tav tm="0">
                                          <p:val>
                                            <p:strVal val="1+#ppt_w/2"/>
                                          </p:val>
                                        </p:tav>
                                        <p:tav tm="100000">
                                          <p:val>
                                            <p:strVal val="#ppt_x"/>
                                          </p:val>
                                        </p:tav>
                                      </p:tavLst>
                                    </p:anim>
                                    <p:anim calcmode="lin" valueType="num">
                                      <p:cBhvr additive="base">
                                        <p:cTn id="14" dur="500" fill="hold"/>
                                        <p:tgtEl>
                                          <p:spTgt spid="51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145"/>
                                        </p:tgtEl>
                                        <p:attrNameLst>
                                          <p:attrName>style.visibility</p:attrName>
                                        </p:attrNameLst>
                                      </p:cBhvr>
                                      <p:to>
                                        <p:strVal val="visible"/>
                                      </p:to>
                                    </p:set>
                                    <p:animEffect transition="in" filter="slide(fromBottom)">
                                      <p:cBhvr>
                                        <p:cTn id="19" dur="500"/>
                                        <p:tgtEl>
                                          <p:spTgt spid="5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9282" name="矩形 609281"/>
          <p:cNvSpPr/>
          <p:nvPr/>
        </p:nvSpPr>
        <p:spPr>
          <a:xfrm>
            <a:off x="1835150" y="451168"/>
            <a:ext cx="5457825" cy="676275"/>
          </a:xfrm>
          <a:prstGeom prst="rect">
            <a:avLst/>
          </a:prstGeom>
          <a:solidFill>
            <a:srgbClr val="FFFF00"/>
          </a:solidFill>
          <a:ln w="9525">
            <a:noFill/>
          </a:ln>
        </p:spPr>
        <p:txBody>
          <a:bodyPr>
            <a:spAutoFit/>
          </a:bodyPr>
          <a:p>
            <a:pPr algn="ctr">
              <a:lnSpc>
                <a:spcPct val="120000"/>
              </a:lnSpc>
            </a:pPr>
            <a:r>
              <a:rPr lang="en-US" altLang="zh-CN" sz="3200" b="1">
                <a:solidFill>
                  <a:srgbClr val="FF3300"/>
                </a:solidFill>
                <a:effectLst>
                  <a:outerShdw blurRad="38100" dist="38100" dir="2700000">
                    <a:srgbClr val="000000"/>
                  </a:outerShdw>
                </a:effectLst>
                <a:latin typeface="Arial" panose="020B0604020202020204" pitchFamily="34" charset="0"/>
                <a:ea typeface="楷体_GB2312" pitchFamily="49" charset="-122"/>
              </a:rPr>
              <a:t>10.1.1   </a:t>
            </a:r>
            <a:r>
              <a:rPr lang="zh-CN" altLang="en-US" sz="3200" b="1" dirty="0">
                <a:solidFill>
                  <a:srgbClr val="FF3300"/>
                </a:solidFill>
                <a:effectLst>
                  <a:outerShdw blurRad="38100" dist="38100" dir="2700000">
                    <a:srgbClr val="000000"/>
                  </a:outerShdw>
                </a:effectLst>
                <a:latin typeface="Arial" panose="020B0604020202020204" pitchFamily="34" charset="0"/>
                <a:ea typeface="楷体_GB2312" pitchFamily="49" charset="-122"/>
              </a:rPr>
              <a:t>数字信号和数字电路</a:t>
            </a:r>
            <a:endParaRPr lang="zh-CN" altLang="en-US" sz="2800" b="1">
              <a:solidFill>
                <a:srgbClr val="FF3300"/>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
        <p:nvSpPr>
          <p:cNvPr id="609283" name="矩形 609282"/>
          <p:cNvSpPr/>
          <p:nvPr/>
        </p:nvSpPr>
        <p:spPr>
          <a:xfrm>
            <a:off x="539750" y="1581150"/>
            <a:ext cx="7947025" cy="4800600"/>
          </a:xfrm>
          <a:prstGeom prst="rect">
            <a:avLst/>
          </a:prstGeom>
          <a:solidFill>
            <a:srgbClr val="FFFFFF"/>
          </a:solidFill>
          <a:ln w="38100" cap="flat" cmpd="sng">
            <a:solidFill>
              <a:srgbClr val="07931E"/>
            </a:solidFill>
            <a:prstDash val="solid"/>
            <a:miter/>
            <a:headEnd type="none" w="med" len="med"/>
            <a:tailEnd type="none" w="med" len="med"/>
          </a:ln>
          <a:effectLst>
            <a:outerShdw dist="107763" dir="2699999" algn="ctr" rotWithShape="0">
              <a:srgbClr val="336600"/>
            </a:outerShdw>
          </a:effectLst>
        </p:spPr>
        <p:txBody>
          <a:bodyPr/>
          <a:p>
            <a:endParaRPr lang="zh-CN" altLang="en-US"/>
          </a:p>
        </p:txBody>
      </p:sp>
      <p:sp>
        <p:nvSpPr>
          <p:cNvPr id="609284" name="文本框 609283"/>
          <p:cNvSpPr txBox="1"/>
          <p:nvPr/>
        </p:nvSpPr>
        <p:spPr>
          <a:xfrm>
            <a:off x="920750" y="1733550"/>
            <a:ext cx="3276600" cy="822325"/>
          </a:xfrm>
          <a:prstGeom prst="rect">
            <a:avLst/>
          </a:prstGeom>
          <a:noFill/>
          <a:ln w="9525">
            <a:noFill/>
          </a:ln>
        </p:spPr>
        <p:txBody>
          <a:bodyPr>
            <a:spAutoFit/>
          </a:bodyPr>
          <a:p>
            <a:pPr>
              <a:spcBef>
                <a:spcPct val="50000"/>
              </a:spcBef>
            </a:pPr>
            <a:r>
              <a:rPr lang="zh-CN" altLang="en-US" dirty="0">
                <a:solidFill>
                  <a:srgbClr val="006600"/>
                </a:solidFill>
                <a:latin typeface="Times New Roman" panose="02020603050405020304" pitchFamily="18" charset="0"/>
              </a:rPr>
              <a:t>模拟信号：在时间上和数值上连续的信号。</a:t>
            </a:r>
            <a:endParaRPr lang="zh-CN" altLang="en-US">
              <a:solidFill>
                <a:srgbClr val="006600"/>
              </a:solidFill>
              <a:latin typeface="Times New Roman" panose="02020603050405020304" pitchFamily="18" charset="0"/>
            </a:endParaRPr>
          </a:p>
        </p:txBody>
      </p:sp>
      <p:sp>
        <p:nvSpPr>
          <p:cNvPr id="609285" name="文本框 609284"/>
          <p:cNvSpPr txBox="1"/>
          <p:nvPr/>
        </p:nvSpPr>
        <p:spPr>
          <a:xfrm>
            <a:off x="4883150" y="1657350"/>
            <a:ext cx="3352800" cy="1187450"/>
          </a:xfrm>
          <a:prstGeom prst="rect">
            <a:avLst/>
          </a:prstGeom>
          <a:noFill/>
          <a:ln w="9525">
            <a:noFill/>
          </a:ln>
        </p:spPr>
        <p:txBody>
          <a:bodyPr>
            <a:spAutoFit/>
          </a:bodyPr>
          <a:p>
            <a:pPr>
              <a:spcBef>
                <a:spcPct val="50000"/>
              </a:spcBef>
            </a:pPr>
            <a:r>
              <a:rPr lang="zh-CN" altLang="en-US" dirty="0">
                <a:solidFill>
                  <a:srgbClr val="006600"/>
                </a:solidFill>
                <a:latin typeface="Times New Roman" panose="02020603050405020304" pitchFamily="18" charset="0"/>
              </a:rPr>
              <a:t>数字信号：在时间上和数值上不连续的（即离散的）信号。</a:t>
            </a:r>
            <a:endParaRPr lang="zh-CN" altLang="en-US">
              <a:solidFill>
                <a:srgbClr val="006600"/>
              </a:solidFill>
              <a:latin typeface="Times New Roman" panose="02020603050405020304" pitchFamily="18" charset="0"/>
            </a:endParaRPr>
          </a:p>
        </p:txBody>
      </p:sp>
      <p:sp>
        <p:nvSpPr>
          <p:cNvPr id="609286" name="矩形 609285"/>
          <p:cNvSpPr/>
          <p:nvPr/>
        </p:nvSpPr>
        <p:spPr>
          <a:xfrm>
            <a:off x="5072063" y="2800350"/>
            <a:ext cx="133350" cy="320675"/>
          </a:xfrm>
          <a:prstGeom prst="rect">
            <a:avLst/>
          </a:prstGeom>
          <a:noFill/>
          <a:ln w="9525">
            <a:noFill/>
          </a:ln>
        </p:spPr>
        <p:txBody>
          <a:bodyPr wrap="none" lIns="0" tIns="0" rIns="0" bIns="0">
            <a:spAutoFit/>
          </a:bodyPr>
          <a:p>
            <a:r>
              <a:rPr lang="en-US" altLang="zh-CN" sz="2100" i="1">
                <a:solidFill>
                  <a:srgbClr val="000000"/>
                </a:solidFill>
                <a:latin typeface="Times New Roman" panose="02020603050405020304" pitchFamily="18" charset="0"/>
              </a:rPr>
              <a:t>u</a:t>
            </a:r>
            <a:endParaRPr lang="en-US" altLang="zh-CN">
              <a:latin typeface="Times New Roman" panose="02020603050405020304" pitchFamily="18" charset="0"/>
            </a:endParaRPr>
          </a:p>
        </p:txBody>
      </p:sp>
      <p:sp>
        <p:nvSpPr>
          <p:cNvPr id="609287" name="矩形 609286"/>
          <p:cNvSpPr/>
          <p:nvPr/>
        </p:nvSpPr>
        <p:spPr>
          <a:xfrm>
            <a:off x="1185863" y="2800350"/>
            <a:ext cx="133350" cy="320675"/>
          </a:xfrm>
          <a:prstGeom prst="rect">
            <a:avLst/>
          </a:prstGeom>
          <a:noFill/>
          <a:ln w="9525">
            <a:noFill/>
          </a:ln>
        </p:spPr>
        <p:txBody>
          <a:bodyPr wrap="none" lIns="0" tIns="0" rIns="0" bIns="0">
            <a:spAutoFit/>
          </a:bodyPr>
          <a:p>
            <a:r>
              <a:rPr lang="en-US" altLang="zh-CN" sz="2100" i="1">
                <a:solidFill>
                  <a:srgbClr val="000000"/>
                </a:solidFill>
                <a:latin typeface="Times New Roman" panose="02020603050405020304" pitchFamily="18" charset="0"/>
              </a:rPr>
              <a:t>u</a:t>
            </a:r>
            <a:endParaRPr lang="en-US" altLang="zh-CN">
              <a:latin typeface="Times New Roman" panose="02020603050405020304" pitchFamily="18" charset="0"/>
            </a:endParaRPr>
          </a:p>
        </p:txBody>
      </p:sp>
      <p:grpSp>
        <p:nvGrpSpPr>
          <p:cNvPr id="609288" name="组合 609287"/>
          <p:cNvGrpSpPr/>
          <p:nvPr/>
        </p:nvGrpSpPr>
        <p:grpSpPr>
          <a:xfrm>
            <a:off x="1168400" y="3124200"/>
            <a:ext cx="2717800" cy="1085850"/>
            <a:chOff x="780" y="2244"/>
            <a:chExt cx="1712" cy="684"/>
          </a:xfrm>
        </p:grpSpPr>
        <p:sp>
          <p:nvSpPr>
            <p:cNvPr id="609289" name="任意多边形 609288"/>
            <p:cNvSpPr/>
            <p:nvPr/>
          </p:nvSpPr>
          <p:spPr>
            <a:xfrm>
              <a:off x="815" y="2304"/>
              <a:ext cx="1619" cy="576"/>
            </a:xfrm>
            <a:custGeom>
              <a:avLst/>
              <a:gdLst/>
              <a:ahLst/>
              <a:cxnLst/>
              <a:pathLst>
                <a:path w="1619" h="576">
                  <a:moveTo>
                    <a:pt x="0" y="0"/>
                  </a:moveTo>
                  <a:lnTo>
                    <a:pt x="0" y="576"/>
                  </a:lnTo>
                  <a:lnTo>
                    <a:pt x="1619" y="576"/>
                  </a:lnTo>
                </a:path>
              </a:pathLst>
            </a:custGeom>
            <a:noFill/>
            <a:ln w="19050" cap="flat" cmpd="sng">
              <a:solidFill>
                <a:srgbClr val="000000"/>
              </a:solidFill>
              <a:prstDash val="solid"/>
              <a:headEnd type="none" w="med" len="med"/>
              <a:tailEnd type="none" w="med" len="med"/>
            </a:ln>
          </p:spPr>
          <p:txBody>
            <a:bodyPr/>
            <a:p>
              <a:endParaRPr lang="zh-CN" altLang="en-US"/>
            </a:p>
          </p:txBody>
        </p:sp>
        <p:sp>
          <p:nvSpPr>
            <p:cNvPr id="609290" name="任意多边形 609289"/>
            <p:cNvSpPr/>
            <p:nvPr/>
          </p:nvSpPr>
          <p:spPr>
            <a:xfrm>
              <a:off x="780" y="2244"/>
              <a:ext cx="81" cy="120"/>
            </a:xfrm>
            <a:custGeom>
              <a:avLst/>
              <a:gdLst/>
              <a:ahLst/>
              <a:cxnLst/>
              <a:pathLst>
                <a:path w="81" h="120">
                  <a:moveTo>
                    <a:pt x="81" y="120"/>
                  </a:moveTo>
                  <a:lnTo>
                    <a:pt x="35" y="0"/>
                  </a:lnTo>
                  <a:lnTo>
                    <a:pt x="0" y="120"/>
                  </a:lnTo>
                  <a:lnTo>
                    <a:pt x="35" y="84"/>
                  </a:lnTo>
                  <a:lnTo>
                    <a:pt x="81" y="120"/>
                  </a:lnTo>
                  <a:close/>
                </a:path>
              </a:pathLst>
            </a:custGeom>
            <a:solidFill>
              <a:srgbClr val="000000"/>
            </a:solidFill>
            <a:ln w="9525">
              <a:noFill/>
            </a:ln>
          </p:spPr>
          <p:txBody>
            <a:bodyPr/>
            <a:p>
              <a:endParaRPr lang="zh-CN" altLang="en-US"/>
            </a:p>
          </p:txBody>
        </p:sp>
        <p:sp>
          <p:nvSpPr>
            <p:cNvPr id="609291" name="任意多边形 609290"/>
            <p:cNvSpPr/>
            <p:nvPr/>
          </p:nvSpPr>
          <p:spPr>
            <a:xfrm>
              <a:off x="2375" y="2844"/>
              <a:ext cx="117" cy="84"/>
            </a:xfrm>
            <a:custGeom>
              <a:avLst/>
              <a:gdLst/>
              <a:ahLst/>
              <a:cxnLst/>
              <a:pathLst>
                <a:path w="117" h="84">
                  <a:moveTo>
                    <a:pt x="0" y="84"/>
                  </a:moveTo>
                  <a:lnTo>
                    <a:pt x="117" y="36"/>
                  </a:lnTo>
                  <a:lnTo>
                    <a:pt x="0" y="0"/>
                  </a:lnTo>
                  <a:lnTo>
                    <a:pt x="35" y="36"/>
                  </a:lnTo>
                  <a:lnTo>
                    <a:pt x="0" y="84"/>
                  </a:lnTo>
                  <a:close/>
                </a:path>
              </a:pathLst>
            </a:custGeom>
            <a:solidFill>
              <a:srgbClr val="000000"/>
            </a:solidFill>
            <a:ln w="9525">
              <a:noFill/>
            </a:ln>
          </p:spPr>
          <p:txBody>
            <a:bodyPr/>
            <a:p>
              <a:endParaRPr lang="zh-CN" altLang="en-US"/>
            </a:p>
          </p:txBody>
        </p:sp>
      </p:grpSp>
      <p:grpSp>
        <p:nvGrpSpPr>
          <p:cNvPr id="609292" name="组合 609291"/>
          <p:cNvGrpSpPr/>
          <p:nvPr/>
        </p:nvGrpSpPr>
        <p:grpSpPr>
          <a:xfrm>
            <a:off x="5053013" y="3162300"/>
            <a:ext cx="2717800" cy="1085850"/>
            <a:chOff x="3435" y="2244"/>
            <a:chExt cx="1712" cy="684"/>
          </a:xfrm>
        </p:grpSpPr>
        <p:sp>
          <p:nvSpPr>
            <p:cNvPr id="609293" name="任意多边形 609292"/>
            <p:cNvSpPr/>
            <p:nvPr/>
          </p:nvSpPr>
          <p:spPr>
            <a:xfrm>
              <a:off x="3470" y="2304"/>
              <a:ext cx="1619" cy="576"/>
            </a:xfrm>
            <a:custGeom>
              <a:avLst/>
              <a:gdLst/>
              <a:ahLst/>
              <a:cxnLst/>
              <a:pathLst>
                <a:path w="1619" h="576">
                  <a:moveTo>
                    <a:pt x="0" y="0"/>
                  </a:moveTo>
                  <a:lnTo>
                    <a:pt x="0" y="576"/>
                  </a:lnTo>
                  <a:lnTo>
                    <a:pt x="1619" y="576"/>
                  </a:lnTo>
                </a:path>
              </a:pathLst>
            </a:custGeom>
            <a:noFill/>
            <a:ln w="19050" cap="flat" cmpd="sng">
              <a:solidFill>
                <a:srgbClr val="000000"/>
              </a:solidFill>
              <a:prstDash val="solid"/>
              <a:headEnd type="none" w="med" len="med"/>
              <a:tailEnd type="none" w="med" len="med"/>
            </a:ln>
          </p:spPr>
          <p:txBody>
            <a:bodyPr/>
            <a:p>
              <a:endParaRPr lang="zh-CN" altLang="en-US"/>
            </a:p>
          </p:txBody>
        </p:sp>
        <p:sp>
          <p:nvSpPr>
            <p:cNvPr id="609294" name="任意多边形 609293"/>
            <p:cNvSpPr/>
            <p:nvPr/>
          </p:nvSpPr>
          <p:spPr>
            <a:xfrm>
              <a:off x="3435" y="2244"/>
              <a:ext cx="82" cy="120"/>
            </a:xfrm>
            <a:custGeom>
              <a:avLst/>
              <a:gdLst/>
              <a:ahLst/>
              <a:cxnLst/>
              <a:pathLst>
                <a:path w="82" h="120">
                  <a:moveTo>
                    <a:pt x="82" y="120"/>
                  </a:moveTo>
                  <a:lnTo>
                    <a:pt x="35" y="0"/>
                  </a:lnTo>
                  <a:lnTo>
                    <a:pt x="0" y="120"/>
                  </a:lnTo>
                  <a:lnTo>
                    <a:pt x="35" y="84"/>
                  </a:lnTo>
                  <a:lnTo>
                    <a:pt x="82" y="120"/>
                  </a:lnTo>
                  <a:close/>
                </a:path>
              </a:pathLst>
            </a:custGeom>
            <a:solidFill>
              <a:srgbClr val="000000"/>
            </a:solidFill>
            <a:ln w="9525">
              <a:noFill/>
            </a:ln>
          </p:spPr>
          <p:txBody>
            <a:bodyPr/>
            <a:p>
              <a:endParaRPr lang="zh-CN" altLang="en-US"/>
            </a:p>
          </p:txBody>
        </p:sp>
        <p:sp>
          <p:nvSpPr>
            <p:cNvPr id="609295" name="任意多边形 609294"/>
            <p:cNvSpPr/>
            <p:nvPr/>
          </p:nvSpPr>
          <p:spPr>
            <a:xfrm>
              <a:off x="5031" y="2844"/>
              <a:ext cx="116" cy="84"/>
            </a:xfrm>
            <a:custGeom>
              <a:avLst/>
              <a:gdLst/>
              <a:ahLst/>
              <a:cxnLst/>
              <a:pathLst>
                <a:path w="116" h="84">
                  <a:moveTo>
                    <a:pt x="0" y="84"/>
                  </a:moveTo>
                  <a:lnTo>
                    <a:pt x="116" y="36"/>
                  </a:lnTo>
                  <a:lnTo>
                    <a:pt x="0" y="0"/>
                  </a:lnTo>
                  <a:lnTo>
                    <a:pt x="35" y="36"/>
                  </a:lnTo>
                  <a:lnTo>
                    <a:pt x="0" y="84"/>
                  </a:lnTo>
                  <a:close/>
                </a:path>
              </a:pathLst>
            </a:custGeom>
            <a:solidFill>
              <a:srgbClr val="000000"/>
            </a:solidFill>
            <a:ln w="9525">
              <a:noFill/>
            </a:ln>
          </p:spPr>
          <p:txBody>
            <a:bodyPr/>
            <a:p>
              <a:endParaRPr lang="zh-CN" altLang="en-US"/>
            </a:p>
          </p:txBody>
        </p:sp>
      </p:grpSp>
      <p:sp>
        <p:nvSpPr>
          <p:cNvPr id="609296" name="任意多边形 609295"/>
          <p:cNvSpPr/>
          <p:nvPr/>
        </p:nvSpPr>
        <p:spPr>
          <a:xfrm>
            <a:off x="1454150" y="3371850"/>
            <a:ext cx="1774825" cy="590550"/>
          </a:xfrm>
          <a:custGeom>
            <a:avLst/>
            <a:gdLst/>
            <a:ahLst/>
            <a:cxnLst/>
            <a:pathLst>
              <a:path w="1118" h="372">
                <a:moveTo>
                  <a:pt x="0" y="372"/>
                </a:moveTo>
                <a:lnTo>
                  <a:pt x="24" y="288"/>
                </a:lnTo>
                <a:lnTo>
                  <a:pt x="59" y="216"/>
                </a:lnTo>
                <a:lnTo>
                  <a:pt x="94" y="156"/>
                </a:lnTo>
                <a:lnTo>
                  <a:pt x="140" y="120"/>
                </a:lnTo>
                <a:lnTo>
                  <a:pt x="163" y="120"/>
                </a:lnTo>
                <a:lnTo>
                  <a:pt x="198" y="132"/>
                </a:lnTo>
                <a:lnTo>
                  <a:pt x="268" y="180"/>
                </a:lnTo>
                <a:lnTo>
                  <a:pt x="350" y="228"/>
                </a:lnTo>
                <a:lnTo>
                  <a:pt x="385" y="240"/>
                </a:lnTo>
                <a:lnTo>
                  <a:pt x="420" y="240"/>
                </a:lnTo>
                <a:lnTo>
                  <a:pt x="455" y="228"/>
                </a:lnTo>
                <a:lnTo>
                  <a:pt x="490" y="192"/>
                </a:lnTo>
                <a:lnTo>
                  <a:pt x="548" y="120"/>
                </a:lnTo>
                <a:lnTo>
                  <a:pt x="618" y="36"/>
                </a:lnTo>
                <a:lnTo>
                  <a:pt x="653" y="12"/>
                </a:lnTo>
                <a:lnTo>
                  <a:pt x="699" y="0"/>
                </a:lnTo>
                <a:lnTo>
                  <a:pt x="792" y="24"/>
                </a:lnTo>
                <a:lnTo>
                  <a:pt x="897" y="72"/>
                </a:lnTo>
                <a:lnTo>
                  <a:pt x="1002" y="156"/>
                </a:lnTo>
                <a:lnTo>
                  <a:pt x="1118" y="240"/>
                </a:lnTo>
              </a:path>
            </a:pathLst>
          </a:custGeom>
          <a:noFill/>
          <a:ln w="38100" cap="flat" cmpd="sng">
            <a:solidFill>
              <a:srgbClr val="000000"/>
            </a:solidFill>
            <a:prstDash val="solid"/>
            <a:headEnd type="none" w="med" len="med"/>
            <a:tailEnd type="none" w="med" len="med"/>
          </a:ln>
        </p:spPr>
        <p:txBody>
          <a:bodyPr/>
          <a:p>
            <a:endParaRPr lang="zh-CN" altLang="en-US"/>
          </a:p>
        </p:txBody>
      </p:sp>
      <p:sp>
        <p:nvSpPr>
          <p:cNvPr id="609297" name="矩形 609296"/>
          <p:cNvSpPr/>
          <p:nvPr/>
        </p:nvSpPr>
        <p:spPr>
          <a:xfrm>
            <a:off x="1758950" y="4400550"/>
            <a:ext cx="1371600" cy="274638"/>
          </a:xfrm>
          <a:prstGeom prst="rect">
            <a:avLst/>
          </a:prstGeom>
          <a:noFill/>
          <a:ln w="9525">
            <a:noFill/>
          </a:ln>
        </p:spPr>
        <p:txBody>
          <a:bodyPr wrap="none" lIns="0" tIns="0" rIns="0" bIns="0">
            <a:spAutoFit/>
          </a:bodyPr>
          <a:p>
            <a:r>
              <a:rPr lang="zh-CN" altLang="en-US" sz="1800" dirty="0">
                <a:solidFill>
                  <a:srgbClr val="000000"/>
                </a:solidFill>
                <a:latin typeface="宋体" panose="02010600030101010101" pitchFamily="2" charset="-122"/>
              </a:rPr>
              <a:t>模拟信号波形</a:t>
            </a:r>
            <a:endParaRPr lang="zh-CN" altLang="en-US" dirty="0">
              <a:latin typeface="Times New Roman" panose="02020603050405020304" pitchFamily="18" charset="0"/>
            </a:endParaRPr>
          </a:p>
        </p:txBody>
      </p:sp>
      <p:sp>
        <p:nvSpPr>
          <p:cNvPr id="609298" name="矩形 609297"/>
          <p:cNvSpPr/>
          <p:nvPr/>
        </p:nvSpPr>
        <p:spPr>
          <a:xfrm>
            <a:off x="5645150" y="4400550"/>
            <a:ext cx="1371600" cy="274638"/>
          </a:xfrm>
          <a:prstGeom prst="rect">
            <a:avLst/>
          </a:prstGeom>
          <a:noFill/>
          <a:ln w="9525">
            <a:noFill/>
          </a:ln>
        </p:spPr>
        <p:txBody>
          <a:bodyPr wrap="none" lIns="0" tIns="0" rIns="0" bIns="0">
            <a:spAutoFit/>
          </a:bodyPr>
          <a:p>
            <a:r>
              <a:rPr lang="zh-CN" altLang="en-US" sz="1800" dirty="0">
                <a:solidFill>
                  <a:srgbClr val="000000"/>
                </a:solidFill>
                <a:latin typeface="宋体" panose="02010600030101010101" pitchFamily="2" charset="-122"/>
              </a:rPr>
              <a:t>数字信号波形</a:t>
            </a:r>
            <a:endParaRPr lang="zh-CN" altLang="en-US" dirty="0">
              <a:latin typeface="Times New Roman" panose="02020603050405020304" pitchFamily="18" charset="0"/>
            </a:endParaRPr>
          </a:p>
        </p:txBody>
      </p:sp>
      <p:sp>
        <p:nvSpPr>
          <p:cNvPr id="609299" name="矩形 609298"/>
          <p:cNvSpPr/>
          <p:nvPr/>
        </p:nvSpPr>
        <p:spPr>
          <a:xfrm>
            <a:off x="4033838" y="4019550"/>
            <a:ext cx="74612" cy="320675"/>
          </a:xfrm>
          <a:prstGeom prst="rect">
            <a:avLst/>
          </a:prstGeom>
          <a:noFill/>
          <a:ln w="9525">
            <a:noFill/>
          </a:ln>
        </p:spPr>
        <p:txBody>
          <a:bodyPr wrap="none" lIns="0" tIns="0" rIns="0" bIns="0">
            <a:spAutoFit/>
          </a:bodyPr>
          <a:p>
            <a:r>
              <a:rPr lang="en-US" altLang="zh-CN" sz="2100" i="1">
                <a:solidFill>
                  <a:srgbClr val="000000"/>
                </a:solidFill>
                <a:latin typeface="Times New Roman" panose="02020603050405020304" pitchFamily="18" charset="0"/>
              </a:rPr>
              <a:t>t</a:t>
            </a:r>
            <a:endParaRPr lang="en-US" altLang="zh-CN">
              <a:latin typeface="Times New Roman" panose="02020603050405020304" pitchFamily="18" charset="0"/>
            </a:endParaRPr>
          </a:p>
        </p:txBody>
      </p:sp>
      <p:sp>
        <p:nvSpPr>
          <p:cNvPr id="609300" name="矩形 609299"/>
          <p:cNvSpPr/>
          <p:nvPr/>
        </p:nvSpPr>
        <p:spPr>
          <a:xfrm>
            <a:off x="7918450" y="4057650"/>
            <a:ext cx="74613" cy="320675"/>
          </a:xfrm>
          <a:prstGeom prst="rect">
            <a:avLst/>
          </a:prstGeom>
          <a:noFill/>
          <a:ln w="9525">
            <a:noFill/>
          </a:ln>
        </p:spPr>
        <p:txBody>
          <a:bodyPr wrap="none" lIns="0" tIns="0" rIns="0" bIns="0">
            <a:spAutoFit/>
          </a:bodyPr>
          <a:p>
            <a:r>
              <a:rPr lang="en-US" altLang="zh-CN" sz="2100" i="1">
                <a:solidFill>
                  <a:srgbClr val="000000"/>
                </a:solidFill>
                <a:latin typeface="Times New Roman" panose="02020603050405020304" pitchFamily="18" charset="0"/>
              </a:rPr>
              <a:t>t</a:t>
            </a:r>
            <a:endParaRPr lang="en-US" altLang="zh-CN">
              <a:latin typeface="Times New Roman" panose="02020603050405020304" pitchFamily="18" charset="0"/>
            </a:endParaRPr>
          </a:p>
        </p:txBody>
      </p:sp>
      <p:sp>
        <p:nvSpPr>
          <p:cNvPr id="609301" name="任意多边形 609300"/>
          <p:cNvSpPr/>
          <p:nvPr/>
        </p:nvSpPr>
        <p:spPr>
          <a:xfrm>
            <a:off x="5108575" y="3448050"/>
            <a:ext cx="1997075" cy="723900"/>
          </a:xfrm>
          <a:custGeom>
            <a:avLst/>
            <a:gdLst/>
            <a:ahLst/>
            <a:cxnLst/>
            <a:pathLst>
              <a:path w="1258" h="456">
                <a:moveTo>
                  <a:pt x="0" y="0"/>
                </a:moveTo>
                <a:lnTo>
                  <a:pt x="140" y="0"/>
                </a:lnTo>
                <a:lnTo>
                  <a:pt x="140" y="456"/>
                </a:lnTo>
                <a:lnTo>
                  <a:pt x="419" y="456"/>
                </a:lnTo>
                <a:lnTo>
                  <a:pt x="419" y="0"/>
                </a:lnTo>
                <a:lnTo>
                  <a:pt x="699" y="0"/>
                </a:lnTo>
                <a:lnTo>
                  <a:pt x="699" y="456"/>
                </a:lnTo>
                <a:lnTo>
                  <a:pt x="978" y="456"/>
                </a:lnTo>
                <a:lnTo>
                  <a:pt x="978" y="0"/>
                </a:lnTo>
                <a:lnTo>
                  <a:pt x="1258" y="0"/>
                </a:lnTo>
                <a:lnTo>
                  <a:pt x="1258" y="456"/>
                </a:lnTo>
              </a:path>
            </a:pathLst>
          </a:custGeom>
          <a:noFill/>
          <a:ln w="38100" cap="flat" cmpd="sng">
            <a:solidFill>
              <a:srgbClr val="000000"/>
            </a:solidFill>
            <a:prstDash val="solid"/>
            <a:headEnd type="none" w="med" len="med"/>
            <a:tailEnd type="none" w="med" len="med"/>
          </a:ln>
        </p:spPr>
        <p:txBody>
          <a:bodyPr/>
          <a:p>
            <a:endParaRPr lang="zh-CN" altLang="en-US"/>
          </a:p>
        </p:txBody>
      </p:sp>
      <p:sp>
        <p:nvSpPr>
          <p:cNvPr id="609302" name="文本框 609301"/>
          <p:cNvSpPr txBox="1"/>
          <p:nvPr/>
        </p:nvSpPr>
        <p:spPr>
          <a:xfrm>
            <a:off x="1073150" y="4933950"/>
            <a:ext cx="3124200" cy="1187450"/>
          </a:xfrm>
          <a:prstGeom prst="rect">
            <a:avLst/>
          </a:prstGeom>
          <a:noFill/>
          <a:ln w="9525">
            <a:noFill/>
          </a:ln>
        </p:spPr>
        <p:txBody>
          <a:bodyPr>
            <a:spAutoFit/>
          </a:bodyPr>
          <a:p>
            <a:pPr>
              <a:spcBef>
                <a:spcPct val="50000"/>
              </a:spcBef>
            </a:pPr>
            <a:r>
              <a:rPr lang="zh-CN" altLang="en-US" dirty="0">
                <a:solidFill>
                  <a:srgbClr val="006600"/>
                </a:solidFill>
                <a:latin typeface="Times New Roman" panose="02020603050405020304" pitchFamily="18" charset="0"/>
              </a:rPr>
              <a:t>对模拟信号进行传输、处理的电子线路称为模拟电路。</a:t>
            </a:r>
            <a:endParaRPr lang="zh-CN" altLang="en-US">
              <a:solidFill>
                <a:srgbClr val="006600"/>
              </a:solidFill>
              <a:latin typeface="Times New Roman" panose="02020603050405020304" pitchFamily="18" charset="0"/>
            </a:endParaRPr>
          </a:p>
        </p:txBody>
      </p:sp>
      <p:sp>
        <p:nvSpPr>
          <p:cNvPr id="609303" name="文本框 609302"/>
          <p:cNvSpPr txBox="1"/>
          <p:nvPr/>
        </p:nvSpPr>
        <p:spPr>
          <a:xfrm>
            <a:off x="4926013" y="4718050"/>
            <a:ext cx="3124200" cy="1552575"/>
          </a:xfrm>
          <a:prstGeom prst="rect">
            <a:avLst/>
          </a:prstGeom>
          <a:noFill/>
          <a:ln w="9525">
            <a:noFill/>
          </a:ln>
        </p:spPr>
        <p:txBody>
          <a:bodyPr>
            <a:spAutoFit/>
          </a:bodyPr>
          <a:p>
            <a:pPr>
              <a:spcBef>
                <a:spcPct val="50000"/>
              </a:spcBef>
            </a:pPr>
            <a:r>
              <a:rPr lang="zh-CN" altLang="en-US" dirty="0">
                <a:solidFill>
                  <a:srgbClr val="006600"/>
                </a:solidFill>
                <a:latin typeface="Times New Roman" panose="02020603050405020304" pitchFamily="18" charset="0"/>
              </a:rPr>
              <a:t>对数字信号进行传输、处理的电子线路称为数字电路。又称逻辑电路。</a:t>
            </a:r>
            <a:endParaRPr lang="zh-CN" altLang="en-US">
              <a:solidFill>
                <a:srgbClr val="006600"/>
              </a:solidFill>
              <a:latin typeface="Times New Roman" panose="02020603050405020304" pitchFamily="18" charset="0"/>
            </a:endParaRPr>
          </a:p>
        </p:txBody>
      </p:sp>
      <p:sp>
        <p:nvSpPr>
          <p:cNvPr id="609304" name="直接连接符 609303"/>
          <p:cNvSpPr/>
          <p:nvPr/>
        </p:nvSpPr>
        <p:spPr>
          <a:xfrm>
            <a:off x="1009650" y="2173288"/>
            <a:ext cx="1223963" cy="0"/>
          </a:xfrm>
          <a:prstGeom prst="line">
            <a:avLst/>
          </a:prstGeom>
          <a:ln w="38100" cap="flat" cmpd="sng">
            <a:solidFill>
              <a:srgbClr val="FF3300"/>
            </a:solidFill>
            <a:prstDash val="solid"/>
            <a:headEnd type="none" w="sm" len="sm"/>
            <a:tailEnd type="none" w="sm" len="sm"/>
          </a:ln>
        </p:spPr>
      </p:sp>
      <p:sp>
        <p:nvSpPr>
          <p:cNvPr id="609305" name="直接连接符 609304"/>
          <p:cNvSpPr/>
          <p:nvPr/>
        </p:nvSpPr>
        <p:spPr>
          <a:xfrm>
            <a:off x="5006975" y="2079625"/>
            <a:ext cx="1223963" cy="0"/>
          </a:xfrm>
          <a:prstGeom prst="line">
            <a:avLst/>
          </a:prstGeom>
          <a:ln w="38100" cap="flat" cmpd="sng">
            <a:solidFill>
              <a:srgbClr val="FF3300"/>
            </a:solidFill>
            <a:prstDash val="solid"/>
            <a:headEnd type="none" w="sm" len="sm"/>
            <a:tailEnd type="none" w="sm" len="sm"/>
          </a:ln>
        </p:spPr>
      </p:sp>
      <p:sp>
        <p:nvSpPr>
          <p:cNvPr id="609306" name="直接连接符 609305"/>
          <p:cNvSpPr/>
          <p:nvPr/>
        </p:nvSpPr>
        <p:spPr>
          <a:xfrm>
            <a:off x="1187450" y="6086475"/>
            <a:ext cx="1223963" cy="0"/>
          </a:xfrm>
          <a:prstGeom prst="line">
            <a:avLst/>
          </a:prstGeom>
          <a:ln w="38100" cap="flat" cmpd="sng">
            <a:solidFill>
              <a:srgbClr val="FF3300"/>
            </a:solidFill>
            <a:prstDash val="solid"/>
            <a:headEnd type="none" w="sm" len="sm"/>
            <a:tailEnd type="none" w="sm" len="sm"/>
          </a:ln>
        </p:spPr>
      </p:sp>
      <p:sp>
        <p:nvSpPr>
          <p:cNvPr id="609307" name="直接连接符 609306"/>
          <p:cNvSpPr/>
          <p:nvPr/>
        </p:nvSpPr>
        <p:spPr>
          <a:xfrm>
            <a:off x="5076825" y="5870575"/>
            <a:ext cx="1223963" cy="0"/>
          </a:xfrm>
          <a:prstGeom prst="line">
            <a:avLst/>
          </a:prstGeom>
          <a:ln w="38100" cap="flat" cmpd="sng">
            <a:solidFill>
              <a:srgbClr val="FF3300"/>
            </a:solidFill>
            <a:prstDash val="solid"/>
            <a:headEnd type="none" w="sm" len="sm"/>
            <a:tailEnd type="none" w="sm" len="sm"/>
          </a:ln>
        </p:spPr>
      </p:sp>
      <p:sp>
        <p:nvSpPr>
          <p:cNvPr id="609308" name="直接连接符 609307"/>
          <p:cNvSpPr/>
          <p:nvPr/>
        </p:nvSpPr>
        <p:spPr>
          <a:xfrm>
            <a:off x="5070475" y="6230938"/>
            <a:ext cx="1223963" cy="0"/>
          </a:xfrm>
          <a:prstGeom prst="line">
            <a:avLst/>
          </a:prstGeom>
          <a:ln w="38100" cap="flat" cmpd="sng">
            <a:solidFill>
              <a:srgbClr val="FF3300"/>
            </a:solidFill>
            <a:prstDash val="solid"/>
            <a:headEnd type="none" w="sm" len="sm"/>
            <a:tailEnd type="none" w="sm" len="sm"/>
          </a:ln>
        </p:spPr>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09282"/>
                                        </p:tgtEl>
                                        <p:attrNameLst>
                                          <p:attrName>style.visibility</p:attrName>
                                        </p:attrNameLst>
                                      </p:cBhvr>
                                      <p:to>
                                        <p:strVal val="visible"/>
                                      </p:to>
                                    </p:set>
                                    <p:animEffect transition="in" filter="box(out)">
                                      <p:cBhvr>
                                        <p:cTn id="7" dur="500"/>
                                        <p:tgtEl>
                                          <p:spTgt spid="60928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9283"/>
                                        </p:tgtEl>
                                        <p:attrNameLst>
                                          <p:attrName>style.visibility</p:attrName>
                                        </p:attrNameLst>
                                      </p:cBhvr>
                                      <p:to>
                                        <p:strVal val="visible"/>
                                      </p:to>
                                    </p:set>
                                    <p:animEffect transition="in" filter="wipe(up)">
                                      <p:cBhvr>
                                        <p:cTn id="11" dur="500"/>
                                        <p:tgtEl>
                                          <p:spTgt spid="60928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609284"/>
                                        </p:tgtEl>
                                        <p:attrNameLst>
                                          <p:attrName>style.visibility</p:attrName>
                                        </p:attrNameLst>
                                      </p:cBhvr>
                                      <p:to>
                                        <p:strVal val="visible"/>
                                      </p:to>
                                    </p:set>
                                    <p:anim calcmode="lin" valueType="num">
                                      <p:cBhvr additive="base">
                                        <p:cTn id="16" dur="500" fill="hold"/>
                                        <p:tgtEl>
                                          <p:spTgt spid="609284"/>
                                        </p:tgtEl>
                                        <p:attrNameLst>
                                          <p:attrName>ppt_x</p:attrName>
                                        </p:attrNameLst>
                                      </p:cBhvr>
                                      <p:tavLst>
                                        <p:tav tm="0">
                                          <p:val>
                                            <p:strVal val="0-#ppt_w/2"/>
                                          </p:val>
                                        </p:tav>
                                        <p:tav tm="100000">
                                          <p:val>
                                            <p:strVal val="#ppt_x"/>
                                          </p:val>
                                        </p:tav>
                                      </p:tavLst>
                                    </p:anim>
                                    <p:anim calcmode="lin" valueType="num">
                                      <p:cBhvr additive="base">
                                        <p:cTn id="17" dur="500" fill="hold"/>
                                        <p:tgtEl>
                                          <p:spTgt spid="60928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6" presetClass="entr" presetSubtype="37" fill="hold" nodeType="afterEffect">
                                  <p:stCondLst>
                                    <p:cond delay="0"/>
                                  </p:stCondLst>
                                  <p:childTnLst>
                                    <p:set>
                                      <p:cBhvr>
                                        <p:cTn id="20" dur="1" fill="hold">
                                          <p:stCondLst>
                                            <p:cond delay="0"/>
                                          </p:stCondLst>
                                        </p:cTn>
                                        <p:tgtEl>
                                          <p:spTgt spid="609304"/>
                                        </p:tgtEl>
                                        <p:attrNameLst>
                                          <p:attrName>style.visibility</p:attrName>
                                        </p:attrNameLst>
                                      </p:cBhvr>
                                      <p:to>
                                        <p:strVal val="visible"/>
                                      </p:to>
                                    </p:set>
                                    <p:animEffect transition="in" filter="barn(outVertical)">
                                      <p:cBhvr>
                                        <p:cTn id="21" dur="500"/>
                                        <p:tgtEl>
                                          <p:spTgt spid="60930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609288"/>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609287"/>
                                        </p:tgtEl>
                                        <p:attrNameLst>
                                          <p:attrName>style.visibility</p:attrName>
                                        </p:attrNameLst>
                                      </p:cBhvr>
                                      <p:to>
                                        <p:strVal val="visible"/>
                                      </p:to>
                                    </p:set>
                                  </p:childTnLst>
                                </p:cTn>
                              </p:par>
                            </p:childTnLst>
                          </p:cTn>
                        </p:par>
                        <p:par>
                          <p:cTn id="29" fill="hold">
                            <p:stCondLst>
                              <p:cond delay="1000"/>
                            </p:stCondLst>
                            <p:childTnLst>
                              <p:par>
                                <p:cTn id="30" presetID="1" presetClass="entr" presetSubtype="0" fill="hold" grpId="0" nodeType="afterEffect">
                                  <p:stCondLst>
                                    <p:cond delay="0"/>
                                  </p:stCondLst>
                                  <p:childTnLst>
                                    <p:set>
                                      <p:cBhvr>
                                        <p:cTn id="31" dur="1" fill="hold">
                                          <p:stCondLst>
                                            <p:cond delay="499"/>
                                          </p:stCondLst>
                                        </p:cTn>
                                        <p:tgtEl>
                                          <p:spTgt spid="60929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09296"/>
                                        </p:tgtEl>
                                        <p:attrNameLst>
                                          <p:attrName>style.visibility</p:attrName>
                                        </p:attrNameLst>
                                      </p:cBhvr>
                                      <p:to>
                                        <p:strVal val="visible"/>
                                      </p:to>
                                    </p:set>
                                    <p:animEffect transition="in" filter="wipe(left)">
                                      <p:cBhvr>
                                        <p:cTn id="36" dur="500"/>
                                        <p:tgtEl>
                                          <p:spTgt spid="609296"/>
                                        </p:tgtEl>
                                      </p:cBhvr>
                                    </p:animEffect>
                                  </p:childTnLst>
                                </p:cTn>
                              </p:par>
                            </p:childTnLst>
                          </p:cTn>
                        </p:par>
                        <p:par>
                          <p:cTn id="37" fill="hold">
                            <p:stCondLst>
                              <p:cond delay="500"/>
                            </p:stCondLst>
                            <p:childTnLst>
                              <p:par>
                                <p:cTn id="38" presetID="5" presetClass="entr" presetSubtype="10" fill="hold" grpId="0" nodeType="afterEffect">
                                  <p:stCondLst>
                                    <p:cond delay="0"/>
                                  </p:stCondLst>
                                  <p:childTnLst>
                                    <p:set>
                                      <p:cBhvr>
                                        <p:cTn id="39" dur="1" fill="hold">
                                          <p:stCondLst>
                                            <p:cond delay="0"/>
                                          </p:stCondLst>
                                        </p:cTn>
                                        <p:tgtEl>
                                          <p:spTgt spid="609297"/>
                                        </p:tgtEl>
                                        <p:attrNameLst>
                                          <p:attrName>style.visibility</p:attrName>
                                        </p:attrNameLst>
                                      </p:cBhvr>
                                      <p:to>
                                        <p:strVal val="visible"/>
                                      </p:to>
                                    </p:set>
                                    <p:animEffect transition="in" filter="checkerboard(across)">
                                      <p:cBhvr>
                                        <p:cTn id="40" dur="500"/>
                                        <p:tgtEl>
                                          <p:spTgt spid="60929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609302"/>
                                        </p:tgtEl>
                                        <p:attrNameLst>
                                          <p:attrName>style.visibility</p:attrName>
                                        </p:attrNameLst>
                                      </p:cBhvr>
                                      <p:to>
                                        <p:strVal val="visible"/>
                                      </p:to>
                                    </p:set>
                                    <p:anim calcmode="lin" valueType="num">
                                      <p:cBhvr additive="base">
                                        <p:cTn id="45" dur="500" fill="hold"/>
                                        <p:tgtEl>
                                          <p:spTgt spid="609302"/>
                                        </p:tgtEl>
                                        <p:attrNameLst>
                                          <p:attrName>ppt_x</p:attrName>
                                        </p:attrNameLst>
                                      </p:cBhvr>
                                      <p:tavLst>
                                        <p:tav tm="0">
                                          <p:val>
                                            <p:strVal val="0-#ppt_w/2"/>
                                          </p:val>
                                        </p:tav>
                                        <p:tav tm="100000">
                                          <p:val>
                                            <p:strVal val="#ppt_x"/>
                                          </p:val>
                                        </p:tav>
                                      </p:tavLst>
                                    </p:anim>
                                    <p:anim calcmode="lin" valueType="num">
                                      <p:cBhvr additive="base">
                                        <p:cTn id="46" dur="500" fill="hold"/>
                                        <p:tgtEl>
                                          <p:spTgt spid="609302"/>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16" presetClass="entr" presetSubtype="37" fill="hold" nodeType="afterEffect">
                                  <p:stCondLst>
                                    <p:cond delay="0"/>
                                  </p:stCondLst>
                                  <p:childTnLst>
                                    <p:set>
                                      <p:cBhvr>
                                        <p:cTn id="49" dur="1" fill="hold">
                                          <p:stCondLst>
                                            <p:cond delay="0"/>
                                          </p:stCondLst>
                                        </p:cTn>
                                        <p:tgtEl>
                                          <p:spTgt spid="609306"/>
                                        </p:tgtEl>
                                        <p:attrNameLst>
                                          <p:attrName>style.visibility</p:attrName>
                                        </p:attrNameLst>
                                      </p:cBhvr>
                                      <p:to>
                                        <p:strVal val="visible"/>
                                      </p:to>
                                    </p:set>
                                    <p:animEffect transition="in" filter="barn(outVertical)">
                                      <p:cBhvr>
                                        <p:cTn id="50" dur="500"/>
                                        <p:tgtEl>
                                          <p:spTgt spid="60930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609285"/>
                                        </p:tgtEl>
                                        <p:attrNameLst>
                                          <p:attrName>style.visibility</p:attrName>
                                        </p:attrNameLst>
                                      </p:cBhvr>
                                      <p:to>
                                        <p:strVal val="visible"/>
                                      </p:to>
                                    </p:set>
                                    <p:anim calcmode="lin" valueType="num">
                                      <p:cBhvr additive="base">
                                        <p:cTn id="55" dur="500" fill="hold"/>
                                        <p:tgtEl>
                                          <p:spTgt spid="609285"/>
                                        </p:tgtEl>
                                        <p:attrNameLst>
                                          <p:attrName>ppt_x</p:attrName>
                                        </p:attrNameLst>
                                      </p:cBhvr>
                                      <p:tavLst>
                                        <p:tav tm="0">
                                          <p:val>
                                            <p:strVal val="1+#ppt_w/2"/>
                                          </p:val>
                                        </p:tav>
                                        <p:tav tm="100000">
                                          <p:val>
                                            <p:strVal val="#ppt_x"/>
                                          </p:val>
                                        </p:tav>
                                      </p:tavLst>
                                    </p:anim>
                                    <p:anim calcmode="lin" valueType="num">
                                      <p:cBhvr additive="base">
                                        <p:cTn id="56" dur="500" fill="hold"/>
                                        <p:tgtEl>
                                          <p:spTgt spid="609285"/>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16" presetClass="entr" presetSubtype="37" fill="hold" nodeType="afterEffect">
                                  <p:stCondLst>
                                    <p:cond delay="0"/>
                                  </p:stCondLst>
                                  <p:childTnLst>
                                    <p:set>
                                      <p:cBhvr>
                                        <p:cTn id="59" dur="1" fill="hold">
                                          <p:stCondLst>
                                            <p:cond delay="0"/>
                                          </p:stCondLst>
                                        </p:cTn>
                                        <p:tgtEl>
                                          <p:spTgt spid="609305"/>
                                        </p:tgtEl>
                                        <p:attrNameLst>
                                          <p:attrName>style.visibility</p:attrName>
                                        </p:attrNameLst>
                                      </p:cBhvr>
                                      <p:to>
                                        <p:strVal val="visible"/>
                                      </p:to>
                                    </p:set>
                                    <p:animEffect transition="in" filter="barn(outVertical)">
                                      <p:cBhvr>
                                        <p:cTn id="60" dur="500"/>
                                        <p:tgtEl>
                                          <p:spTgt spid="609305"/>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499"/>
                                          </p:stCondLst>
                                        </p:cTn>
                                        <p:tgtEl>
                                          <p:spTgt spid="609292"/>
                                        </p:tgtEl>
                                        <p:attrNameLst>
                                          <p:attrName>style.visibility</p:attrName>
                                        </p:attrNameLst>
                                      </p:cBhvr>
                                      <p:to>
                                        <p:strVal val="visible"/>
                                      </p:to>
                                    </p:set>
                                  </p:childTnLst>
                                </p:cTn>
                              </p:par>
                            </p:childTnLst>
                          </p:cTn>
                        </p:par>
                        <p:par>
                          <p:cTn id="65" fill="hold">
                            <p:stCondLst>
                              <p:cond delay="500"/>
                            </p:stCondLst>
                            <p:childTnLst>
                              <p:par>
                                <p:cTn id="66" presetID="1" presetClass="entr" presetSubtype="0" fill="hold" grpId="0" nodeType="afterEffect">
                                  <p:stCondLst>
                                    <p:cond delay="0"/>
                                  </p:stCondLst>
                                  <p:childTnLst>
                                    <p:set>
                                      <p:cBhvr>
                                        <p:cTn id="67" dur="1" fill="hold">
                                          <p:stCondLst>
                                            <p:cond delay="499"/>
                                          </p:stCondLst>
                                        </p:cTn>
                                        <p:tgtEl>
                                          <p:spTgt spid="609286"/>
                                        </p:tgtEl>
                                        <p:attrNameLst>
                                          <p:attrName>style.visibility</p:attrName>
                                        </p:attrNameLst>
                                      </p:cBhvr>
                                      <p:to>
                                        <p:strVal val="visible"/>
                                      </p:to>
                                    </p:set>
                                  </p:childTnLst>
                                </p:cTn>
                              </p:par>
                            </p:childTnLst>
                          </p:cTn>
                        </p:par>
                        <p:par>
                          <p:cTn id="68" fill="hold">
                            <p:stCondLst>
                              <p:cond delay="1000"/>
                            </p:stCondLst>
                            <p:childTnLst>
                              <p:par>
                                <p:cTn id="69" presetID="1" presetClass="entr" presetSubtype="0" fill="hold" grpId="0" nodeType="afterEffect">
                                  <p:stCondLst>
                                    <p:cond delay="0"/>
                                  </p:stCondLst>
                                  <p:childTnLst>
                                    <p:set>
                                      <p:cBhvr>
                                        <p:cTn id="70" dur="1" fill="hold">
                                          <p:stCondLst>
                                            <p:cond delay="499"/>
                                          </p:stCondLst>
                                        </p:cTn>
                                        <p:tgtEl>
                                          <p:spTgt spid="60930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609301"/>
                                        </p:tgtEl>
                                        <p:attrNameLst>
                                          <p:attrName>style.visibility</p:attrName>
                                        </p:attrNameLst>
                                      </p:cBhvr>
                                      <p:to>
                                        <p:strVal val="visible"/>
                                      </p:to>
                                    </p:set>
                                    <p:animEffect transition="in" filter="wipe(left)">
                                      <p:cBhvr>
                                        <p:cTn id="75" dur="500"/>
                                        <p:tgtEl>
                                          <p:spTgt spid="609301"/>
                                        </p:tgtEl>
                                      </p:cBhvr>
                                    </p:animEffect>
                                  </p:childTnLst>
                                </p:cTn>
                              </p:par>
                            </p:childTnLst>
                          </p:cTn>
                        </p:par>
                        <p:par>
                          <p:cTn id="76" fill="hold">
                            <p:stCondLst>
                              <p:cond delay="500"/>
                            </p:stCondLst>
                            <p:childTnLst>
                              <p:par>
                                <p:cTn id="77" presetID="5" presetClass="entr" presetSubtype="10" fill="hold" grpId="0" nodeType="afterEffect">
                                  <p:stCondLst>
                                    <p:cond delay="0"/>
                                  </p:stCondLst>
                                  <p:childTnLst>
                                    <p:set>
                                      <p:cBhvr>
                                        <p:cTn id="78" dur="1" fill="hold">
                                          <p:stCondLst>
                                            <p:cond delay="0"/>
                                          </p:stCondLst>
                                        </p:cTn>
                                        <p:tgtEl>
                                          <p:spTgt spid="609298"/>
                                        </p:tgtEl>
                                        <p:attrNameLst>
                                          <p:attrName>style.visibility</p:attrName>
                                        </p:attrNameLst>
                                      </p:cBhvr>
                                      <p:to>
                                        <p:strVal val="visible"/>
                                      </p:to>
                                    </p:set>
                                    <p:animEffect transition="in" filter="checkerboard(across)">
                                      <p:cBhvr>
                                        <p:cTn id="79" dur="500"/>
                                        <p:tgtEl>
                                          <p:spTgt spid="609298"/>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2" fill="hold" grpId="0" nodeType="clickEffect">
                                  <p:stCondLst>
                                    <p:cond delay="0"/>
                                  </p:stCondLst>
                                  <p:childTnLst>
                                    <p:set>
                                      <p:cBhvr>
                                        <p:cTn id="83" dur="1" fill="hold">
                                          <p:stCondLst>
                                            <p:cond delay="0"/>
                                          </p:stCondLst>
                                        </p:cTn>
                                        <p:tgtEl>
                                          <p:spTgt spid="609303"/>
                                        </p:tgtEl>
                                        <p:attrNameLst>
                                          <p:attrName>style.visibility</p:attrName>
                                        </p:attrNameLst>
                                      </p:cBhvr>
                                      <p:to>
                                        <p:strVal val="visible"/>
                                      </p:to>
                                    </p:set>
                                    <p:anim calcmode="lin" valueType="num">
                                      <p:cBhvr additive="base">
                                        <p:cTn id="84" dur="500" fill="hold"/>
                                        <p:tgtEl>
                                          <p:spTgt spid="609303"/>
                                        </p:tgtEl>
                                        <p:attrNameLst>
                                          <p:attrName>ppt_x</p:attrName>
                                        </p:attrNameLst>
                                      </p:cBhvr>
                                      <p:tavLst>
                                        <p:tav tm="0">
                                          <p:val>
                                            <p:strVal val="1+#ppt_w/2"/>
                                          </p:val>
                                        </p:tav>
                                        <p:tav tm="100000">
                                          <p:val>
                                            <p:strVal val="#ppt_x"/>
                                          </p:val>
                                        </p:tav>
                                      </p:tavLst>
                                    </p:anim>
                                    <p:anim calcmode="lin" valueType="num">
                                      <p:cBhvr additive="base">
                                        <p:cTn id="85" dur="500" fill="hold"/>
                                        <p:tgtEl>
                                          <p:spTgt spid="609303"/>
                                        </p:tgtEl>
                                        <p:attrNameLst>
                                          <p:attrName>ppt_y</p:attrName>
                                        </p:attrNameLst>
                                      </p:cBhvr>
                                      <p:tavLst>
                                        <p:tav tm="0">
                                          <p:val>
                                            <p:strVal val="#ppt_y"/>
                                          </p:val>
                                        </p:tav>
                                        <p:tav tm="100000">
                                          <p:val>
                                            <p:strVal val="#ppt_y"/>
                                          </p:val>
                                        </p:tav>
                                      </p:tavLst>
                                    </p:anim>
                                  </p:childTnLst>
                                </p:cTn>
                              </p:par>
                            </p:childTnLst>
                          </p:cTn>
                        </p:par>
                        <p:par>
                          <p:cTn id="86" fill="hold">
                            <p:stCondLst>
                              <p:cond delay="500"/>
                            </p:stCondLst>
                            <p:childTnLst>
                              <p:par>
                                <p:cTn id="87" presetID="16" presetClass="entr" presetSubtype="37" fill="hold" nodeType="afterEffect">
                                  <p:stCondLst>
                                    <p:cond delay="0"/>
                                  </p:stCondLst>
                                  <p:childTnLst>
                                    <p:set>
                                      <p:cBhvr>
                                        <p:cTn id="88" dur="1" fill="hold">
                                          <p:stCondLst>
                                            <p:cond delay="0"/>
                                          </p:stCondLst>
                                        </p:cTn>
                                        <p:tgtEl>
                                          <p:spTgt spid="609307"/>
                                        </p:tgtEl>
                                        <p:attrNameLst>
                                          <p:attrName>style.visibility</p:attrName>
                                        </p:attrNameLst>
                                      </p:cBhvr>
                                      <p:to>
                                        <p:strVal val="visible"/>
                                      </p:to>
                                    </p:set>
                                    <p:animEffect transition="in" filter="barn(outVertical)">
                                      <p:cBhvr>
                                        <p:cTn id="89" dur="500"/>
                                        <p:tgtEl>
                                          <p:spTgt spid="609307"/>
                                        </p:tgtEl>
                                      </p:cBhvr>
                                    </p:animEffect>
                                  </p:childTnLst>
                                </p:cTn>
                              </p:par>
                            </p:childTnLst>
                          </p:cTn>
                        </p:par>
                        <p:par>
                          <p:cTn id="90" fill="hold">
                            <p:stCondLst>
                              <p:cond delay="1000"/>
                            </p:stCondLst>
                            <p:childTnLst>
                              <p:par>
                                <p:cTn id="91" presetID="16" presetClass="entr" presetSubtype="37" fill="hold" nodeType="afterEffect">
                                  <p:stCondLst>
                                    <p:cond delay="0"/>
                                  </p:stCondLst>
                                  <p:childTnLst>
                                    <p:set>
                                      <p:cBhvr>
                                        <p:cTn id="92" dur="1" fill="hold">
                                          <p:stCondLst>
                                            <p:cond delay="0"/>
                                          </p:stCondLst>
                                        </p:cTn>
                                        <p:tgtEl>
                                          <p:spTgt spid="609308"/>
                                        </p:tgtEl>
                                        <p:attrNameLst>
                                          <p:attrName>style.visibility</p:attrName>
                                        </p:attrNameLst>
                                      </p:cBhvr>
                                      <p:to>
                                        <p:strVal val="visible"/>
                                      </p:to>
                                    </p:set>
                                    <p:animEffect transition="in" filter="barn(outVertical)">
                                      <p:cBhvr>
                                        <p:cTn id="93" dur="500"/>
                                        <p:tgtEl>
                                          <p:spTgt spid="609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82" grpId="0" bldLvl="0" animBg="1"/>
      <p:bldP spid="609284" grpId="0"/>
      <p:bldP spid="609285" grpId="0"/>
      <p:bldP spid="609286" grpId="0"/>
      <p:bldP spid="609287" grpId="0"/>
      <p:bldP spid="609297" grpId="0"/>
      <p:bldP spid="609298" grpId="0"/>
      <p:bldP spid="609299" grpId="0"/>
      <p:bldP spid="609300" grpId="0"/>
      <p:bldP spid="609302" grpId="0"/>
      <p:bldP spid="60930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6155" name="矩形 6154"/>
          <p:cNvSpPr/>
          <p:nvPr/>
        </p:nvSpPr>
        <p:spPr>
          <a:xfrm>
            <a:off x="228600" y="1489075"/>
            <a:ext cx="4991100" cy="2657475"/>
          </a:xfrm>
          <a:prstGeom prst="rect">
            <a:avLst/>
          </a:prstGeom>
          <a:noFill/>
          <a:ln w="9525">
            <a:noFill/>
          </a:ln>
        </p:spPr>
        <p:txBody>
          <a:bodyPr>
            <a:spAutoFit/>
          </a:bodyPr>
          <a:p>
            <a:pPr>
              <a:lnSpc>
                <a:spcPct val="150000"/>
              </a:lnSpc>
            </a:pPr>
            <a:r>
              <a:rPr lang="zh-CN" altLang="en-US" sz="2800" dirty="0">
                <a:latin typeface="黑体" panose="02010609060101010101" pitchFamily="2" charset="-122"/>
                <a:ea typeface="黑体" panose="02010609060101010101" pitchFamily="2" charset="-122"/>
              </a:rPr>
              <a:t>反向截止时</a:t>
            </a:r>
            <a:endParaRPr lang="zh-CN" altLang="en-US" sz="2800" dirty="0">
              <a:latin typeface="黑体" panose="02010609060101010101" pitchFamily="2" charset="-122"/>
              <a:ea typeface="黑体" panose="02010609060101010101" pitchFamily="2" charset="-122"/>
            </a:endParaRPr>
          </a:p>
          <a:p>
            <a:pPr>
              <a:lnSpc>
                <a:spcPct val="150000"/>
              </a:lnSpc>
            </a:pPr>
            <a:r>
              <a:rPr lang="zh-CN" altLang="en-US" sz="2800" dirty="0">
                <a:latin typeface="黑体" panose="02010609060101010101" pitchFamily="2" charset="-122"/>
                <a:ea typeface="黑体" panose="02010609060101010101" pitchFamily="2" charset="-122"/>
              </a:rPr>
              <a:t>反向饱和电流极小</a:t>
            </a:r>
            <a:endParaRPr lang="zh-CN" altLang="en-US" sz="2800" dirty="0">
              <a:latin typeface="黑体" panose="02010609060101010101" pitchFamily="2" charset="-122"/>
              <a:ea typeface="黑体" panose="02010609060101010101" pitchFamily="2" charset="-122"/>
            </a:endParaRPr>
          </a:p>
          <a:p>
            <a:pPr>
              <a:lnSpc>
                <a:spcPct val="150000"/>
              </a:lnSpc>
            </a:pPr>
            <a:r>
              <a:rPr lang="zh-CN" altLang="en-US" sz="2800" dirty="0">
                <a:latin typeface="黑体" panose="02010609060101010101" pitchFamily="2" charset="-122"/>
                <a:ea typeface="黑体" panose="02010609060101010101" pitchFamily="2" charset="-122"/>
              </a:rPr>
              <a:t>反向电阻很大（约几百</a:t>
            </a:r>
            <a:r>
              <a:rPr lang="en-US" altLang="zh-CN" sz="2800">
                <a:latin typeface="黑体" panose="02010609060101010101" pitchFamily="2" charset="-122"/>
                <a:ea typeface="黑体" panose="02010609060101010101" pitchFamily="2" charset="-122"/>
              </a:rPr>
              <a:t>kΩ</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a:p>
            <a:pPr>
              <a:lnSpc>
                <a:spcPct val="150000"/>
              </a:lnSpc>
            </a:pPr>
            <a:r>
              <a:rPr lang="zh-CN" altLang="en-US" sz="2800" dirty="0">
                <a:latin typeface="黑体" panose="02010609060101010101" pitchFamily="2" charset="-122"/>
                <a:ea typeface="黑体" panose="02010609060101010101" pitchFamily="2" charset="-122"/>
              </a:rPr>
              <a:t>相当于开关断开</a:t>
            </a:r>
            <a:endParaRPr lang="zh-CN" altLang="en-US" sz="2800" dirty="0">
              <a:latin typeface="黑体" panose="02010609060101010101" pitchFamily="2" charset="-122"/>
              <a:ea typeface="黑体" panose="02010609060101010101" pitchFamily="2" charset="-122"/>
            </a:endParaRPr>
          </a:p>
        </p:txBody>
      </p:sp>
      <p:pic>
        <p:nvPicPr>
          <p:cNvPr id="6156" name="图片 6155" descr="R96A0252B"/>
          <p:cNvPicPr>
            <a:picLocks noChangeAspect="1"/>
          </p:cNvPicPr>
          <p:nvPr/>
        </p:nvPicPr>
        <p:blipFill>
          <a:blip r:embed="rId1"/>
          <a:stretch>
            <a:fillRect/>
          </a:stretch>
        </p:blipFill>
        <p:spPr>
          <a:xfrm>
            <a:off x="1331913" y="4605338"/>
            <a:ext cx="2265362" cy="1382712"/>
          </a:xfrm>
          <a:prstGeom prst="rect">
            <a:avLst/>
          </a:prstGeom>
          <a:noFill/>
          <a:ln w="12700" cap="flat" cmpd="sng">
            <a:solidFill>
              <a:srgbClr val="00FF00"/>
            </a:solidFill>
            <a:prstDash val="solid"/>
            <a:miter/>
            <a:headEnd type="none" w="med" len="med"/>
            <a:tailEnd type="none" w="med" len="med"/>
          </a:ln>
        </p:spPr>
      </p:pic>
      <p:grpSp>
        <p:nvGrpSpPr>
          <p:cNvPr id="6160" name="组合 6159"/>
          <p:cNvGrpSpPr/>
          <p:nvPr/>
        </p:nvGrpSpPr>
        <p:grpSpPr>
          <a:xfrm>
            <a:off x="4648200" y="1371600"/>
            <a:ext cx="4475163" cy="4013201"/>
            <a:chOff x="2928" y="864"/>
            <a:chExt cx="2819" cy="2528"/>
          </a:xfrm>
        </p:grpSpPr>
        <p:pic>
          <p:nvPicPr>
            <p:cNvPr id="6158" name="图片 6157" descr="R96A0251A"/>
            <p:cNvPicPr>
              <a:picLocks noChangeAspect="1"/>
            </p:cNvPicPr>
            <p:nvPr/>
          </p:nvPicPr>
          <p:blipFill>
            <a:blip r:embed="rId2"/>
            <a:stretch>
              <a:fillRect/>
            </a:stretch>
          </p:blipFill>
          <p:spPr>
            <a:xfrm>
              <a:off x="3120" y="864"/>
              <a:ext cx="2352" cy="1999"/>
            </a:xfrm>
            <a:prstGeom prst="rect">
              <a:avLst/>
            </a:prstGeom>
            <a:noFill/>
            <a:ln w="12700" cap="flat" cmpd="sng">
              <a:solidFill>
                <a:srgbClr val="00FF00"/>
              </a:solidFill>
              <a:prstDash val="solid"/>
              <a:miter/>
              <a:headEnd type="none" w="med" len="med"/>
              <a:tailEnd type="none" w="med" len="med"/>
            </a:ln>
          </p:spPr>
        </p:pic>
        <p:sp>
          <p:nvSpPr>
            <p:cNvPr id="6151" name="矩形 6150"/>
            <p:cNvSpPr/>
            <p:nvPr/>
          </p:nvSpPr>
          <p:spPr>
            <a:xfrm>
              <a:off x="2928" y="2928"/>
              <a:ext cx="2819" cy="464"/>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a:latin typeface="黑体" panose="02010609060101010101" pitchFamily="2" charset="-122"/>
                  <a:ea typeface="黑体" panose="02010609060101010101" pitchFamily="2" charset="-122"/>
                </a:rPr>
                <a:t>图</a:t>
              </a:r>
              <a:r>
                <a:rPr lang="en-US" altLang="zh-CN" dirty="0">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二极管的伏安特性曲线</a:t>
              </a:r>
              <a:endParaRPr lang="zh-CN" altLang="en-US">
                <a:latin typeface="黑体" panose="02010609060101010101" pitchFamily="2" charset="-122"/>
                <a:ea typeface="黑体" panose="02010609060101010101" pitchFamily="2" charset="-122"/>
              </a:endParaRPr>
            </a:p>
          </p:txBody>
        </p:sp>
        <p:sp>
          <p:nvSpPr>
            <p:cNvPr id="6157" name="矩形 6156"/>
            <p:cNvSpPr/>
            <p:nvPr/>
          </p:nvSpPr>
          <p:spPr>
            <a:xfrm>
              <a:off x="3312" y="960"/>
              <a:ext cx="768" cy="1728"/>
            </a:xfrm>
            <a:prstGeom prst="rect">
              <a:avLst/>
            </a:prstGeom>
            <a:noFill/>
            <a:ln w="25400" cap="flat" cmpd="sng">
              <a:solidFill>
                <a:srgbClr val="FF0000"/>
              </a:solidFill>
              <a:prstDash val="solid"/>
              <a:miter/>
              <a:headEnd type="none" w="med" len="med"/>
              <a:tailEnd type="none" w="med" len="med"/>
            </a:ln>
          </p:spPr>
          <p:txBody>
            <a:bodyPr/>
            <a:p>
              <a:endParaRPr lang="zh-CN" altLang="en-US"/>
            </a:p>
          </p:txBody>
        </p:sp>
      </p:grpSp>
      <p:sp>
        <p:nvSpPr>
          <p:cNvPr id="5122" name="标题 5121"/>
          <p:cNvSpPr>
            <a:spLocks noGrp="1"/>
          </p:cNvSpPr>
          <p:nvPr>
            <p:ph type="title"/>
            <p:custDataLst>
              <p:tags r:id="rId3"/>
            </p:custDataLst>
          </p:nvPr>
        </p:nvSpPr>
        <p:spPr>
          <a:xfrm>
            <a:off x="685800" y="454660"/>
            <a:ext cx="7772400" cy="762000"/>
          </a:xfrm>
        </p:spPr>
        <p:txBody>
          <a:bodyPr lIns="92075" tIns="46038" rIns="92075" bIns="46038" anchor="ctr" anchorCtr="0"/>
          <a:p>
            <a:pPr algn="l"/>
            <a:r>
              <a:rPr lang="en-US" altLang="zh-CN" sz="3200" b="1">
                <a:solidFill>
                  <a:schemeClr val="bg1"/>
                </a:solidFill>
              </a:rPr>
              <a:t>1  </a:t>
            </a:r>
            <a:r>
              <a:rPr lang="en-US" altLang="zh-CN" sz="3200" b="1" dirty="0">
                <a:solidFill>
                  <a:schemeClr val="bg1"/>
                </a:solidFill>
              </a:rPr>
              <a:t> </a:t>
            </a:r>
            <a:r>
              <a:rPr lang="zh-CN" altLang="en-US" sz="3200" b="1" dirty="0">
                <a:solidFill>
                  <a:schemeClr val="bg1"/>
                </a:solidFill>
              </a:rPr>
              <a:t>二极管的开关特性</a:t>
            </a:r>
            <a:r>
              <a:rPr lang="zh-CN" altLang="en-US" dirty="0"/>
              <a:t> </a:t>
            </a:r>
            <a:endParaRPr lang="zh-CN" altLang="en-US"/>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160"/>
                                        </p:tgtEl>
                                        <p:attrNameLst>
                                          <p:attrName>style.visibility</p:attrName>
                                        </p:attrNameLst>
                                      </p:cBhvr>
                                      <p:to>
                                        <p:strVal val="visible"/>
                                      </p:to>
                                    </p:set>
                                    <p:animEffect transition="in" filter="dissolve">
                                      <p:cBhvr>
                                        <p:cTn id="7" dur="500"/>
                                        <p:tgtEl>
                                          <p:spTgt spid="616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155"/>
                                        </p:tgtEl>
                                        <p:attrNameLst>
                                          <p:attrName>style.visibility</p:attrName>
                                        </p:attrNameLst>
                                      </p:cBhvr>
                                      <p:to>
                                        <p:strVal val="visible"/>
                                      </p:to>
                                    </p:set>
                                    <p:animEffect transition="in" filter="slide(fromBottom)">
                                      <p:cBhvr>
                                        <p:cTn id="12" dur="500"/>
                                        <p:tgtEl>
                                          <p:spTgt spid="615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156"/>
                                        </p:tgtEl>
                                        <p:attrNameLst>
                                          <p:attrName>style.visibility</p:attrName>
                                        </p:attrNameLst>
                                      </p:cBhvr>
                                      <p:to>
                                        <p:strVal val="visible"/>
                                      </p:to>
                                    </p:set>
                                    <p:animEffect transition="in" filter="barn(outHorizontal)">
                                      <p:cBhvr>
                                        <p:cTn id="17"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56329" name="组合 56328"/>
          <p:cNvGrpSpPr/>
          <p:nvPr/>
        </p:nvGrpSpPr>
        <p:grpSpPr>
          <a:xfrm>
            <a:off x="2284413" y="3810000"/>
            <a:ext cx="4305300" cy="2792413"/>
            <a:chOff x="671" y="2352"/>
            <a:chExt cx="2712" cy="1759"/>
          </a:xfrm>
        </p:grpSpPr>
        <p:sp>
          <p:nvSpPr>
            <p:cNvPr id="56327" name="矩形 56326"/>
            <p:cNvSpPr/>
            <p:nvPr/>
          </p:nvSpPr>
          <p:spPr>
            <a:xfrm>
              <a:off x="671" y="3511"/>
              <a:ext cx="2712" cy="600"/>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二极管的开关等效电路</a:t>
              </a:r>
              <a:endParaRPr lang="zh-CN" altLang="en-US" dirty="0">
                <a:latin typeface="黑体" panose="02010609060101010101" pitchFamily="2" charset="-122"/>
                <a:ea typeface="黑体" panose="02010609060101010101" pitchFamily="2" charset="-122"/>
              </a:endParaRPr>
            </a:p>
            <a:p>
              <a:pPr algn="ctr"/>
              <a:r>
                <a:rPr lang="en-US" altLang="zh-CN">
                  <a:latin typeface="黑体" panose="02010609060101010101" pitchFamily="2" charset="-122"/>
                  <a:ea typeface="黑体" panose="02010609060101010101" pitchFamily="2" charset="-122"/>
                </a:rPr>
                <a:t>(a) </a:t>
              </a:r>
              <a:r>
                <a:rPr lang="zh-CN" altLang="en-US" dirty="0">
                  <a:latin typeface="黑体" panose="02010609060101010101" pitchFamily="2" charset="-122"/>
                  <a:ea typeface="黑体" panose="02010609060101010101" pitchFamily="2" charset="-122"/>
                </a:rPr>
                <a:t>导通时   </a:t>
              </a:r>
              <a:r>
                <a:rPr lang="en-US" altLang="zh-CN">
                  <a:latin typeface="黑体" panose="02010609060101010101" pitchFamily="2" charset="-122"/>
                  <a:ea typeface="黑体" panose="02010609060101010101" pitchFamily="2" charset="-122"/>
                </a:rPr>
                <a:t>(b) </a:t>
              </a:r>
              <a:r>
                <a:rPr lang="zh-CN" altLang="en-US" dirty="0">
                  <a:latin typeface="黑体" panose="02010609060101010101" pitchFamily="2" charset="-122"/>
                  <a:ea typeface="黑体" panose="02010609060101010101" pitchFamily="2" charset="-122"/>
                </a:rPr>
                <a:t>截止时</a:t>
              </a:r>
              <a:endParaRPr lang="zh-CN" altLang="en-US" dirty="0">
                <a:latin typeface="黑体" panose="02010609060101010101" pitchFamily="2" charset="-122"/>
                <a:ea typeface="黑体" panose="02010609060101010101" pitchFamily="2" charset="-122"/>
              </a:endParaRPr>
            </a:p>
          </p:txBody>
        </p:sp>
        <p:pic>
          <p:nvPicPr>
            <p:cNvPr id="56328" name="图片 56327" descr="R96A0252"/>
            <p:cNvPicPr>
              <a:picLocks noChangeAspect="1"/>
            </p:cNvPicPr>
            <p:nvPr/>
          </p:nvPicPr>
          <p:blipFill>
            <a:blip r:embed="rId1"/>
            <a:stretch>
              <a:fillRect/>
            </a:stretch>
          </p:blipFill>
          <p:spPr>
            <a:xfrm>
              <a:off x="768" y="2352"/>
              <a:ext cx="2494" cy="1170"/>
            </a:xfrm>
            <a:prstGeom prst="rect">
              <a:avLst/>
            </a:prstGeom>
            <a:noFill/>
            <a:ln w="19050" cap="flat" cmpd="sng">
              <a:solidFill>
                <a:srgbClr val="00FF00"/>
              </a:solidFill>
              <a:prstDash val="solid"/>
              <a:miter/>
              <a:headEnd type="none" w="med" len="med"/>
              <a:tailEnd type="none" w="med" len="med"/>
            </a:ln>
          </p:spPr>
        </p:pic>
      </p:grpSp>
      <p:grpSp>
        <p:nvGrpSpPr>
          <p:cNvPr id="56335" name="组合 56334"/>
          <p:cNvGrpSpPr/>
          <p:nvPr/>
        </p:nvGrpSpPr>
        <p:grpSpPr>
          <a:xfrm>
            <a:off x="1905000" y="457200"/>
            <a:ext cx="6858000" cy="3962400"/>
            <a:chOff x="1200" y="288"/>
            <a:chExt cx="4320" cy="2496"/>
          </a:xfrm>
        </p:grpSpPr>
        <p:pic>
          <p:nvPicPr>
            <p:cNvPr id="56323" name="图片 56322" descr="R96A0251"/>
            <p:cNvPicPr>
              <a:picLocks noChangeAspect="1"/>
            </p:cNvPicPr>
            <p:nvPr/>
          </p:nvPicPr>
          <p:blipFill>
            <a:blip r:embed="rId2"/>
            <a:stretch>
              <a:fillRect/>
            </a:stretch>
          </p:blipFill>
          <p:spPr>
            <a:xfrm>
              <a:off x="1200" y="288"/>
              <a:ext cx="3120" cy="1639"/>
            </a:xfrm>
            <a:prstGeom prst="rect">
              <a:avLst/>
            </a:prstGeom>
            <a:noFill/>
            <a:ln w="19050" cap="flat" cmpd="sng">
              <a:solidFill>
                <a:srgbClr val="00FF00"/>
              </a:solidFill>
              <a:prstDash val="solid"/>
              <a:miter/>
              <a:headEnd type="none" w="med" len="med"/>
              <a:tailEnd type="none" w="med" len="med"/>
            </a:ln>
          </p:spPr>
        </p:pic>
        <p:sp>
          <p:nvSpPr>
            <p:cNvPr id="56324" name="矩形 56323"/>
            <p:cNvSpPr/>
            <p:nvPr/>
          </p:nvSpPr>
          <p:spPr>
            <a:xfrm>
              <a:off x="1392" y="1968"/>
              <a:ext cx="2819" cy="329"/>
            </a:xfrm>
            <a:prstGeom prst="rect">
              <a:avLst/>
            </a:prstGeom>
            <a:noFill/>
            <a:ln w="9525">
              <a:noFill/>
            </a:ln>
          </p:spPr>
          <p:txBody>
            <a:bodyPr wrap="none" anchor="t" anchorCtr="0">
              <a:spAutoFit/>
            </a:bodyPr>
            <a:p>
              <a:r>
                <a:rPr lang="zh-CN" altLang="en-US" dirty="0">
                  <a:latin typeface="Times New Roman" panose="02020603050405020304" pitchFamily="18" charset="0"/>
                  <a:ea typeface="黑体" panose="02010609060101010101" pitchFamily="2" charset="-122"/>
                </a:rPr>
                <a:t>图</a:t>
              </a:r>
              <a:r>
                <a:rPr lang="en-US" altLang="zh-CN" dirty="0">
                  <a:latin typeface="黑体" panose="02010609060101010101" pitchFamily="2" charset="-122"/>
                  <a:ea typeface="黑体" panose="02010609060101010101" pitchFamily="2" charset="-122"/>
                </a:rPr>
                <a:t>  </a:t>
              </a:r>
              <a:r>
                <a:rPr lang="zh-CN" altLang="en-US" dirty="0">
                  <a:latin typeface="Times New Roman" panose="02020603050405020304" pitchFamily="18" charset="0"/>
                  <a:ea typeface="黑体" panose="02010609060101010101" pitchFamily="2" charset="-122"/>
                </a:rPr>
                <a:t>二极管的伏安特性曲线</a:t>
              </a:r>
              <a:endParaRPr lang="zh-CN" altLang="en-US" dirty="0">
                <a:latin typeface="Times New Roman" panose="02020603050405020304" pitchFamily="18" charset="0"/>
                <a:ea typeface="黑体" panose="02010609060101010101" pitchFamily="2" charset="-122"/>
              </a:endParaRPr>
            </a:p>
          </p:txBody>
        </p:sp>
        <p:sp>
          <p:nvSpPr>
            <p:cNvPr id="56325" name="直接连接符 56324"/>
            <p:cNvSpPr/>
            <p:nvPr/>
          </p:nvSpPr>
          <p:spPr>
            <a:xfrm flipV="1">
              <a:off x="2112" y="432"/>
              <a:ext cx="0" cy="792"/>
            </a:xfrm>
            <a:prstGeom prst="line">
              <a:avLst/>
            </a:prstGeom>
            <a:ln w="25400" cap="flat" cmpd="sng">
              <a:solidFill>
                <a:srgbClr val="FF0000"/>
              </a:solidFill>
              <a:prstDash val="solid"/>
              <a:headEnd type="none" w="med" len="med"/>
              <a:tailEnd type="none" w="med" len="med"/>
            </a:ln>
          </p:spPr>
        </p:sp>
        <p:sp>
          <p:nvSpPr>
            <p:cNvPr id="56331" name="圆角矩形标注 56330" descr="深色木质"/>
            <p:cNvSpPr/>
            <p:nvPr/>
          </p:nvSpPr>
          <p:spPr>
            <a:xfrm>
              <a:off x="3840" y="624"/>
              <a:ext cx="1104" cy="355"/>
            </a:xfrm>
            <a:prstGeom prst="wedgeRoundRectCallout">
              <a:avLst>
                <a:gd name="adj1" fmla="val -58875"/>
                <a:gd name="adj2" fmla="val 106037"/>
                <a:gd name="adj3" fmla="val 16667"/>
              </a:avLst>
            </a:prstGeom>
            <a:blipFill rotWithShape="0">
              <a:blip r:embed="rId3"/>
            </a:blipFill>
            <a:ln w="9525" cap="flat" cmpd="sng">
              <a:solidFill>
                <a:srgbClr val="008000"/>
              </a:solidFill>
              <a:prstDash val="solid"/>
              <a:miter/>
              <a:headEnd type="none" w="med" len="med"/>
              <a:tailEnd type="none" w="med" len="med"/>
            </a:ln>
          </p:spPr>
          <p:txBody>
            <a:bodyPr>
              <a:spAutoFit/>
            </a:bodyPr>
            <a:p>
              <a:pPr algn="ctr"/>
              <a:r>
                <a:rPr lang="zh-CN" altLang="en-US" sz="2800" dirty="0">
                  <a:solidFill>
                    <a:srgbClr val="FF0000"/>
                  </a:solidFill>
                  <a:latin typeface="黑体" panose="02010609060101010101" pitchFamily="2" charset="-122"/>
                  <a:ea typeface="黑体" panose="02010609060101010101" pitchFamily="2" charset="-122"/>
                </a:rPr>
                <a:t>开启电压</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56334" name="圆角矩形标注 56333"/>
            <p:cNvSpPr/>
            <p:nvPr/>
          </p:nvSpPr>
          <p:spPr>
            <a:xfrm>
              <a:off x="4512" y="1872"/>
              <a:ext cx="1008" cy="912"/>
            </a:xfrm>
            <a:prstGeom prst="wedgeRoundRectCallout">
              <a:avLst>
                <a:gd name="adj1" fmla="val -87796"/>
                <a:gd name="adj2" fmla="val -58880"/>
                <a:gd name="adj3" fmla="val 16667"/>
              </a:avLst>
            </a:prstGeom>
            <a:solidFill>
              <a:srgbClr val="004A00"/>
            </a:solidFill>
            <a:ln w="9525" cap="flat" cmpd="sng">
              <a:solidFill>
                <a:srgbClr val="FF9900"/>
              </a:solidFill>
              <a:prstDash val="solid"/>
              <a:miter/>
              <a:headEnd type="none" w="med" len="med"/>
              <a:tailEnd type="none" w="med" len="med"/>
            </a:ln>
          </p:spPr>
          <p:txBody>
            <a:bodyPr/>
            <a:p>
              <a:pPr algn="ctr"/>
              <a:r>
                <a:rPr lang="zh-CN" altLang="en-US" sz="2800" dirty="0">
                  <a:solidFill>
                    <a:schemeClr val="bg1"/>
                  </a:solidFill>
                  <a:latin typeface="Times New Roman" panose="02020603050405020304" pitchFamily="18" charset="0"/>
                  <a:ea typeface="黑体" panose="02010609060101010101" pitchFamily="2" charset="-122"/>
                </a:rPr>
                <a:t>理想化伏安特性曲线</a:t>
              </a:r>
              <a:endParaRPr lang="zh-CN" altLang="en-US" sz="2800" dirty="0">
                <a:solidFill>
                  <a:schemeClr val="bg1"/>
                </a:solidFill>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6329"/>
                                        </p:tgtEl>
                                        <p:attrNameLst>
                                          <p:attrName>style.visibility</p:attrName>
                                        </p:attrNameLst>
                                      </p:cBhvr>
                                      <p:to>
                                        <p:strVal val="visible"/>
                                      </p:to>
                                    </p:set>
                                    <p:animEffect transition="in" filter="checkerboard(across)">
                                      <p:cBhvr>
                                        <p:cTn id="7" dur="500"/>
                                        <p:tgtEl>
                                          <p:spTgt spid="56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26633" name="矩形 26632"/>
          <p:cNvSpPr/>
          <p:nvPr/>
        </p:nvSpPr>
        <p:spPr>
          <a:xfrm>
            <a:off x="381000" y="409575"/>
            <a:ext cx="8305800" cy="733425"/>
          </a:xfrm>
          <a:prstGeom prst="rect">
            <a:avLst/>
          </a:prstGeom>
          <a:noFill/>
          <a:ln w="9525">
            <a:noFill/>
          </a:ln>
        </p:spPr>
        <p:txBody>
          <a:bodyPr>
            <a:spAutoFit/>
          </a:bodyPr>
          <a:p>
            <a:pPr>
              <a:lnSpc>
                <a:spcPct val="150000"/>
              </a:lnSpc>
            </a:pPr>
            <a:r>
              <a:rPr lang="en-US" altLang="zh-CN" sz="2800" dirty="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动态特性：</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26634" name="矩形 26633"/>
          <p:cNvSpPr/>
          <p:nvPr/>
        </p:nvSpPr>
        <p:spPr>
          <a:xfrm>
            <a:off x="381000" y="4419600"/>
            <a:ext cx="8382000" cy="1117600"/>
          </a:xfrm>
          <a:prstGeom prst="rect">
            <a:avLst/>
          </a:prstGeom>
          <a:noFill/>
          <a:ln w="9525">
            <a:noFill/>
          </a:ln>
        </p:spPr>
        <p:txBody>
          <a:bodyPr>
            <a:spAutoFit/>
          </a:bodyPr>
          <a:p>
            <a:pPr>
              <a:lnSpc>
                <a:spcPct val="120000"/>
              </a:lnSpc>
            </a:pPr>
            <a:r>
              <a:rPr lang="zh-CN" altLang="en-US" sz="2800" dirty="0">
                <a:latin typeface="Times New Roman" panose="02020603050405020304" pitchFamily="18" charset="0"/>
                <a:ea typeface="黑体" panose="02010609060101010101" pitchFamily="2" charset="-122"/>
              </a:rPr>
              <a:t>　　若输入信号频率过高，二极管会双向导通，失去单向导电作用。因此</a:t>
            </a:r>
            <a:r>
              <a:rPr lang="zh-CN" altLang="en-US" sz="2800" dirty="0">
                <a:solidFill>
                  <a:srgbClr val="00FF00"/>
                </a:solidFill>
                <a:latin typeface="Times New Roman" panose="02020603050405020304" pitchFamily="18" charset="0"/>
                <a:ea typeface="黑体" panose="02010609060101010101" pitchFamily="2" charset="-122"/>
              </a:rPr>
              <a:t>高频应用时</a:t>
            </a:r>
            <a:r>
              <a:rPr lang="zh-CN" altLang="en-US" sz="2800" dirty="0">
                <a:latin typeface="Times New Roman" panose="02020603050405020304" pitchFamily="18" charset="0"/>
                <a:ea typeface="黑体" panose="02010609060101010101" pitchFamily="2" charset="-122"/>
              </a:rPr>
              <a:t>需考虑此参数。</a:t>
            </a:r>
            <a:endParaRPr lang="zh-CN" altLang="en-US" sz="2800" dirty="0">
              <a:latin typeface="Times New Roman" panose="02020603050405020304" pitchFamily="18" charset="0"/>
              <a:ea typeface="黑体" panose="02010609060101010101" pitchFamily="2" charset="-122"/>
            </a:endParaRPr>
          </a:p>
        </p:txBody>
      </p:sp>
      <p:sp>
        <p:nvSpPr>
          <p:cNvPr id="26635" name="矩形 26634"/>
          <p:cNvSpPr/>
          <p:nvPr/>
        </p:nvSpPr>
        <p:spPr>
          <a:xfrm>
            <a:off x="457200" y="1143000"/>
            <a:ext cx="8077200" cy="1117600"/>
          </a:xfrm>
          <a:prstGeom prst="rect">
            <a:avLst/>
          </a:prstGeom>
          <a:noFill/>
          <a:ln w="9525">
            <a:noFill/>
          </a:ln>
        </p:spPr>
        <p:txBody>
          <a:bodyPr>
            <a:spAutoFit/>
          </a:bodyPr>
          <a:p>
            <a:pPr>
              <a:lnSpc>
                <a:spcPct val="120000"/>
              </a:lnSpc>
            </a:pPr>
            <a:r>
              <a:rPr lang="zh-CN" altLang="en-US" sz="2800" dirty="0">
                <a:latin typeface="Times New Roman" panose="02020603050405020304" pitchFamily="18" charset="0"/>
                <a:ea typeface="黑体" panose="02010609060101010101" pitchFamily="2" charset="-122"/>
              </a:rPr>
              <a:t>　　二极管从截止变为导通和从导通变为截止都需要一定的时间。通常后者所需的时间长得多。</a:t>
            </a:r>
            <a:endParaRPr lang="zh-CN" altLang="en-US" sz="2800" dirty="0">
              <a:latin typeface="Times New Roman" panose="02020603050405020304" pitchFamily="18" charset="0"/>
              <a:ea typeface="黑体" panose="02010609060101010101" pitchFamily="2" charset="-122"/>
            </a:endParaRPr>
          </a:p>
        </p:txBody>
      </p:sp>
      <p:sp>
        <p:nvSpPr>
          <p:cNvPr id="26636" name="矩形 26635"/>
          <p:cNvSpPr/>
          <p:nvPr/>
        </p:nvSpPr>
        <p:spPr>
          <a:xfrm>
            <a:off x="381000" y="2438400"/>
            <a:ext cx="8458200" cy="1639888"/>
          </a:xfrm>
          <a:prstGeom prst="rect">
            <a:avLst/>
          </a:prstGeom>
          <a:noFill/>
          <a:ln w="9525" cap="flat" cmpd="sng">
            <a:solidFill>
              <a:srgbClr val="00FF00"/>
            </a:solidFill>
            <a:prstDash val="solid"/>
            <a:miter/>
            <a:headEnd type="none" w="med" len="med"/>
            <a:tailEnd type="none" w="med" len="med"/>
          </a:ln>
        </p:spPr>
        <p:txBody>
          <a:bodyPr>
            <a:spAutoFit/>
          </a:bodyPr>
          <a:p>
            <a:pPr>
              <a:lnSpc>
                <a:spcPct val="120000"/>
              </a:lnSpc>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反向恢复时间</a:t>
            </a:r>
            <a:r>
              <a:rPr lang="en-US" altLang="zh-CN" sz="2800" err="1">
                <a:latin typeface="黑体" panose="02010609060101010101" pitchFamily="2" charset="-122"/>
                <a:ea typeface="黑体" panose="02010609060101010101" pitchFamily="2" charset="-122"/>
              </a:rPr>
              <a:t>t</a:t>
            </a:r>
            <a:r>
              <a:rPr lang="en-US" altLang="zh-CN" sz="2800" baseline="-25000" err="1">
                <a:latin typeface="黑体" panose="02010609060101010101" pitchFamily="2" charset="-122"/>
                <a:ea typeface="黑体" panose="02010609060101010101" pitchFamily="2" charset="-122"/>
              </a:rPr>
              <a:t>re</a:t>
            </a:r>
            <a:r>
              <a:rPr lang="en-US" altLang="zh-CN" sz="2800">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二极管从导通到截止所需的时间。</a:t>
            </a:r>
            <a:endParaRPr lang="zh-CN" altLang="en-US" sz="2800" dirty="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　　一般为纳秒数量级（通常</a:t>
            </a:r>
            <a:r>
              <a:rPr lang="en-US" altLang="zh-CN" sz="2800" err="1">
                <a:latin typeface="黑体" panose="02010609060101010101" pitchFamily="2" charset="-122"/>
                <a:ea typeface="黑体" panose="02010609060101010101" pitchFamily="2" charset="-122"/>
              </a:rPr>
              <a:t>t</a:t>
            </a:r>
            <a:r>
              <a:rPr lang="en-US" altLang="zh-CN" sz="2800" baseline="-25000" err="1">
                <a:latin typeface="黑体" panose="02010609060101010101" pitchFamily="2" charset="-122"/>
                <a:ea typeface="黑体" panose="02010609060101010101" pitchFamily="2" charset="-122"/>
              </a:rPr>
              <a:t>re</a:t>
            </a:r>
            <a:r>
              <a:rPr lang="en-US" altLang="zh-CN" sz="2800">
                <a:latin typeface="黑体" panose="02010609060101010101" pitchFamily="2" charset="-122"/>
                <a:ea typeface="黑体" panose="02010609060101010101" pitchFamily="2" charset="-122"/>
              </a:rPr>
              <a:t> ≤5ns </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a:xfrm>
            <a:off x="3505200" y="6644005"/>
            <a:ext cx="2133600" cy="254000"/>
          </a:xfrm>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29698" name="标题 29697"/>
          <p:cNvSpPr>
            <a:spLocks noGrp="1"/>
          </p:cNvSpPr>
          <p:nvPr>
            <p:ph type="title"/>
          </p:nvPr>
        </p:nvSpPr>
        <p:spPr>
          <a:xfrm>
            <a:off x="533400" y="436880"/>
            <a:ext cx="7772400" cy="685800"/>
          </a:xfrm>
        </p:spPr>
        <p:txBody>
          <a:bodyPr lIns="92075" tIns="46038" rIns="92075" bIns="46038" anchor="ctr" anchorCtr="0"/>
          <a:p>
            <a:pPr algn="l"/>
            <a:r>
              <a:rPr lang="en-US" altLang="zh-CN" sz="3200" b="1">
                <a:solidFill>
                  <a:schemeClr val="bg1"/>
                </a:solidFill>
              </a:rPr>
              <a:t>2    </a:t>
            </a:r>
            <a:r>
              <a:rPr lang="zh-CN" altLang="en-US" sz="3200" b="1" dirty="0">
                <a:solidFill>
                  <a:schemeClr val="bg1"/>
                </a:solidFill>
              </a:rPr>
              <a:t>三极管的开关特性</a:t>
            </a:r>
            <a:r>
              <a:rPr lang="zh-CN" altLang="en-US" dirty="0">
                <a:solidFill>
                  <a:schemeClr val="bg1"/>
                </a:solidFill>
              </a:rPr>
              <a:t> </a:t>
            </a:r>
            <a:endParaRPr lang="zh-CN" altLang="en-US" dirty="0">
              <a:solidFill>
                <a:schemeClr val="bg1"/>
              </a:solidFill>
            </a:endParaRPr>
          </a:p>
        </p:txBody>
      </p:sp>
      <p:sp>
        <p:nvSpPr>
          <p:cNvPr id="29702" name="矩形 29701"/>
          <p:cNvSpPr/>
          <p:nvPr/>
        </p:nvSpPr>
        <p:spPr>
          <a:xfrm>
            <a:off x="609600" y="1201420"/>
            <a:ext cx="4806950"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静态特性及开关等效电路</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29703" name="矩形 29702"/>
          <p:cNvSpPr/>
          <p:nvPr/>
        </p:nvSpPr>
        <p:spPr>
          <a:xfrm>
            <a:off x="533400" y="1614805"/>
            <a:ext cx="8001000" cy="1501775"/>
          </a:xfrm>
          <a:prstGeom prst="rect">
            <a:avLst/>
          </a:prstGeom>
          <a:noFill/>
          <a:ln w="9525">
            <a:noFill/>
          </a:ln>
        </p:spPr>
        <p:txBody>
          <a:bodyPr>
            <a:spAutoFit/>
          </a:bodyPr>
          <a:p>
            <a:pPr>
              <a:lnSpc>
                <a:spcPct val="110000"/>
              </a:lnSpc>
            </a:pPr>
            <a:r>
              <a:rPr lang="zh-CN" altLang="en-US" sz="2800" dirty="0">
                <a:latin typeface="黑体" panose="02010609060101010101" pitchFamily="2" charset="-122"/>
                <a:ea typeface="黑体" panose="02010609060101010101" pitchFamily="2" charset="-122"/>
              </a:rPr>
              <a:t>　　在数字电路中，三极管作为开关元件，主要工作在</a:t>
            </a:r>
            <a:r>
              <a:rPr lang="zh-CN" altLang="en-US" sz="2800" dirty="0">
                <a:solidFill>
                  <a:srgbClr val="00FF00"/>
                </a:solidFill>
                <a:latin typeface="黑体" panose="02010609060101010101" pitchFamily="2" charset="-122"/>
                <a:ea typeface="黑体" panose="02010609060101010101" pitchFamily="2" charset="-122"/>
              </a:rPr>
              <a:t>饱和</a:t>
            </a:r>
            <a:r>
              <a:rPr lang="zh-CN" altLang="en-US" sz="2800" dirty="0">
                <a:latin typeface="黑体" panose="02010609060101010101" pitchFamily="2" charset="-122"/>
                <a:ea typeface="黑体" panose="02010609060101010101" pitchFamily="2" charset="-122"/>
              </a:rPr>
              <a:t>和</a:t>
            </a:r>
            <a:r>
              <a:rPr lang="zh-CN" altLang="en-US" sz="2800" dirty="0">
                <a:solidFill>
                  <a:srgbClr val="00FF00"/>
                </a:solidFill>
                <a:latin typeface="黑体" panose="02010609060101010101" pitchFamily="2" charset="-122"/>
                <a:ea typeface="黑体" panose="02010609060101010101" pitchFamily="2" charset="-122"/>
              </a:rPr>
              <a:t>截止</a:t>
            </a:r>
            <a:r>
              <a:rPr lang="zh-CN" altLang="en-US" sz="2800" dirty="0">
                <a:latin typeface="黑体" panose="02010609060101010101" pitchFamily="2" charset="-122"/>
                <a:ea typeface="黑体" panose="02010609060101010101" pitchFamily="2" charset="-122"/>
              </a:rPr>
              <a:t>两种开关状态，放大区只是极短暂的过渡状态。</a:t>
            </a:r>
            <a:endParaRPr lang="zh-CN" altLang="en-US" sz="2800" dirty="0">
              <a:latin typeface="黑体" panose="02010609060101010101" pitchFamily="2" charset="-122"/>
              <a:ea typeface="黑体" panose="02010609060101010101" pitchFamily="2" charset="-122"/>
            </a:endParaRPr>
          </a:p>
        </p:txBody>
      </p:sp>
      <p:grpSp>
        <p:nvGrpSpPr>
          <p:cNvPr id="29706" name="组合 29705"/>
          <p:cNvGrpSpPr/>
          <p:nvPr/>
        </p:nvGrpSpPr>
        <p:grpSpPr>
          <a:xfrm>
            <a:off x="245734" y="3138805"/>
            <a:ext cx="7984501" cy="3875388"/>
            <a:chOff x="459" y="1920"/>
            <a:chExt cx="4485" cy="2441"/>
          </a:xfrm>
        </p:grpSpPr>
        <p:pic>
          <p:nvPicPr>
            <p:cNvPr id="29704" name="文本占位符 29703" descr="R96A0253"/>
            <p:cNvPicPr>
              <a:picLocks noChangeAspect="1"/>
            </p:cNvPicPr>
            <p:nvPr>
              <p:ph type="body" idx="1"/>
            </p:nvPr>
          </p:nvPicPr>
          <p:blipFill>
            <a:blip r:embed="rId1"/>
            <a:stretch>
              <a:fillRect/>
            </a:stretch>
          </p:blipFill>
          <p:spPr>
            <a:xfrm>
              <a:off x="912" y="1920"/>
              <a:ext cx="4032" cy="1803"/>
            </a:xfrm>
            <a:ln w="19050">
              <a:solidFill>
                <a:srgbClr val="00FF00"/>
              </a:solidFill>
              <a:miter/>
            </a:ln>
          </p:spPr>
        </p:pic>
        <p:sp>
          <p:nvSpPr>
            <p:cNvPr id="29705" name="矩形 29704"/>
            <p:cNvSpPr/>
            <p:nvPr/>
          </p:nvSpPr>
          <p:spPr>
            <a:xfrm>
              <a:off x="459" y="3761"/>
              <a:ext cx="4008" cy="600"/>
            </a:xfrm>
            <a:prstGeom prst="rect">
              <a:avLst/>
            </a:prstGeom>
            <a:noFill/>
            <a:ln w="9525">
              <a:noFill/>
            </a:ln>
          </p:spPr>
          <p:txBody>
            <a:bodyPr wrap="square" anchor="ctr" anchorCtr="0">
              <a:spAutoFit/>
            </a:bodyPr>
            <a:p>
              <a:pPr indent="1543050" algn="ctr"/>
              <a:r>
                <a:rPr lang="zh-CN" altLang="en-US">
                  <a:latin typeface="Times New Roman" panose="02020603050405020304" pitchFamily="18" charset="0"/>
                  <a:ea typeface="黑体" panose="02010609060101010101" pitchFamily="2" charset="-122"/>
                </a:rPr>
                <a:t>图</a:t>
              </a:r>
              <a:r>
                <a:rPr lang="en-US" altLang="zh-CN">
                  <a:latin typeface="Times New Roman" panose="02020603050405020304" pitchFamily="18" charset="0"/>
                  <a:ea typeface="黑体" panose="02010609060101010101" pitchFamily="2" charset="-122"/>
                </a:rPr>
                <a:t>  </a:t>
              </a:r>
              <a:r>
                <a:rPr lang="zh-CN" altLang="en-US" dirty="0">
                  <a:latin typeface="Times New Roman" panose="02020603050405020304" pitchFamily="18" charset="0"/>
                  <a:ea typeface="黑体" panose="02010609060101010101" pitchFamily="2" charset="-122"/>
                </a:rPr>
                <a:t>三极管的三种工作状态</a:t>
              </a:r>
              <a:endParaRPr lang="zh-CN" altLang="en-US" dirty="0">
                <a:latin typeface="Times New Roman" panose="02020603050405020304" pitchFamily="18" charset="0"/>
                <a:ea typeface="黑体" panose="02010609060101010101" pitchFamily="2" charset="-122"/>
              </a:endParaRPr>
            </a:p>
            <a:p>
              <a:pPr indent="1543050" algn="ctr"/>
              <a:r>
                <a:rPr lang="zh-CN" altLang="en-US" dirty="0">
                  <a:latin typeface="Times New Roman" panose="02020603050405020304" pitchFamily="18" charset="0"/>
                  <a:ea typeface="黑体" panose="02010609060101010101" pitchFamily="2" charset="-122"/>
                </a:rPr>
                <a:t>（</a:t>
              </a:r>
              <a:r>
                <a:rPr lang="en-US" altLang="zh-CN">
                  <a:latin typeface="Times New Roman" panose="02020603050405020304" pitchFamily="18" charset="0"/>
                  <a:ea typeface="黑体" panose="02010609060101010101" pitchFamily="2" charset="-122"/>
                </a:rPr>
                <a:t>a</a:t>
              </a:r>
              <a:r>
                <a:rPr lang="zh-CN" altLang="en-US">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电路     （</a:t>
              </a:r>
              <a:r>
                <a:rPr lang="en-US" altLang="zh-CN">
                  <a:latin typeface="Times New Roman" panose="02020603050405020304" pitchFamily="18" charset="0"/>
                  <a:ea typeface="黑体" panose="02010609060101010101" pitchFamily="2" charset="-122"/>
                </a:rPr>
                <a:t>b</a:t>
              </a:r>
              <a:r>
                <a:rPr lang="zh-CN" altLang="en-US">
                  <a:latin typeface="Times New Roman" panose="02020603050405020304" pitchFamily="18" charset="0"/>
                  <a:ea typeface="黑体" panose="02010609060101010101" pitchFamily="2" charset="-122"/>
                </a:rPr>
                <a:t>）</a:t>
              </a:r>
              <a:r>
                <a:rPr lang="zh-CN" altLang="en-US" dirty="0">
                  <a:latin typeface="Times New Roman" panose="02020603050405020304" pitchFamily="18" charset="0"/>
                  <a:ea typeface="黑体" panose="02010609060101010101" pitchFamily="2" charset="-122"/>
                </a:rPr>
                <a:t>输出特性曲线</a:t>
              </a:r>
              <a:endParaRPr lang="zh-CN" altLang="en-US" dirty="0">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703"/>
                                        </p:tgtEl>
                                        <p:attrNameLst>
                                          <p:attrName>style.visibility</p:attrName>
                                        </p:attrNameLst>
                                      </p:cBhvr>
                                      <p:to>
                                        <p:strVal val="visible"/>
                                      </p:to>
                                    </p:set>
                                    <p:anim calcmode="lin" valueType="num">
                                      <p:cBhvr additive="base">
                                        <p:cTn id="7" dur="500" fill="hold"/>
                                        <p:tgtEl>
                                          <p:spTgt spid="29703"/>
                                        </p:tgtEl>
                                        <p:attrNameLst>
                                          <p:attrName>ppt_x</p:attrName>
                                        </p:attrNameLst>
                                      </p:cBhvr>
                                      <p:tavLst>
                                        <p:tav tm="0">
                                          <p:val>
                                            <p:strVal val="0-#ppt_w/2"/>
                                          </p:val>
                                        </p:tav>
                                        <p:tav tm="100000">
                                          <p:val>
                                            <p:strVal val="#ppt_x"/>
                                          </p:val>
                                        </p:tav>
                                      </p:tavLst>
                                    </p:anim>
                                    <p:anim calcmode="lin" valueType="num">
                                      <p:cBhvr additive="base">
                                        <p:cTn id="8" dur="500" fill="hold"/>
                                        <p:tgtEl>
                                          <p:spTgt spid="297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9706"/>
                                        </p:tgtEl>
                                        <p:attrNameLst>
                                          <p:attrName>style.visibility</p:attrName>
                                        </p:attrNameLst>
                                      </p:cBhvr>
                                      <p:to>
                                        <p:strVal val="visible"/>
                                      </p:to>
                                    </p:set>
                                    <p:animEffect transition="in" filter="checkerboard(across)">
                                      <p:cBhvr>
                                        <p:cTn id="13" dur="500"/>
                                        <p:tgtEl>
                                          <p:spTgt spid="29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28677" name="矩形 28676"/>
          <p:cNvSpPr/>
          <p:nvPr/>
        </p:nvSpPr>
        <p:spPr>
          <a:xfrm>
            <a:off x="4419600" y="5715000"/>
            <a:ext cx="2317750" cy="639763"/>
          </a:xfrm>
          <a:prstGeom prst="rect">
            <a:avLst/>
          </a:prstGeom>
          <a:noFill/>
          <a:ln w="9525">
            <a:noFill/>
          </a:ln>
        </p:spPr>
        <p:txBody>
          <a:bodyPr wrap="none" anchor="ctr" anchorCtr="0">
            <a:spAutoFit/>
          </a:bodyPr>
          <a:p>
            <a:pPr indent="304800" algn="ctr">
              <a:lnSpc>
                <a:spcPct val="150000"/>
              </a:lnSpc>
            </a:pPr>
            <a:r>
              <a:rPr lang="zh-CN" altLang="en-US" dirty="0">
                <a:latin typeface="黑体" panose="02010609060101010101" pitchFamily="2" charset="-122"/>
                <a:ea typeface="黑体" panose="02010609060101010101" pitchFamily="2" charset="-122"/>
              </a:rPr>
              <a:t>开关等效电路</a:t>
            </a:r>
            <a:endParaRPr lang="zh-CN" altLang="en-US" dirty="0">
              <a:latin typeface="黑体" panose="02010609060101010101" pitchFamily="2" charset="-122"/>
              <a:ea typeface="黑体" panose="02010609060101010101" pitchFamily="2" charset="-122"/>
            </a:endParaRPr>
          </a:p>
        </p:txBody>
      </p:sp>
      <p:sp>
        <p:nvSpPr>
          <p:cNvPr id="28679" name="矩形 28678"/>
          <p:cNvSpPr/>
          <p:nvPr/>
        </p:nvSpPr>
        <p:spPr>
          <a:xfrm>
            <a:off x="533400" y="3505200"/>
            <a:ext cx="26733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(1) </a:t>
            </a:r>
            <a:r>
              <a:rPr lang="zh-CN" altLang="en-US" sz="2800" dirty="0">
                <a:latin typeface="黑体" panose="02010609060101010101" pitchFamily="2" charset="-122"/>
                <a:ea typeface="黑体" panose="02010609060101010101" pitchFamily="2" charset="-122"/>
              </a:rPr>
              <a:t>截止状态  </a:t>
            </a:r>
            <a:endParaRPr lang="zh-CN" altLang="en-US" sz="2800" dirty="0">
              <a:latin typeface="黑体" panose="02010609060101010101" pitchFamily="2" charset="-122"/>
              <a:ea typeface="黑体" panose="02010609060101010101" pitchFamily="2" charset="-122"/>
            </a:endParaRPr>
          </a:p>
        </p:txBody>
      </p:sp>
      <p:pic>
        <p:nvPicPr>
          <p:cNvPr id="28680" name="图片 28679" descr="R96A0254A"/>
          <p:cNvPicPr>
            <a:picLocks noChangeAspect="1"/>
          </p:cNvPicPr>
          <p:nvPr/>
        </p:nvPicPr>
        <p:blipFill>
          <a:blip r:embed="rId1"/>
          <a:stretch>
            <a:fillRect/>
          </a:stretch>
        </p:blipFill>
        <p:spPr>
          <a:xfrm>
            <a:off x="4953000" y="3581400"/>
            <a:ext cx="1600200" cy="2209800"/>
          </a:xfrm>
          <a:prstGeom prst="rect">
            <a:avLst/>
          </a:prstGeom>
          <a:noFill/>
          <a:ln w="12700" cap="flat" cmpd="sng">
            <a:solidFill>
              <a:srgbClr val="00FF00"/>
            </a:solidFill>
            <a:prstDash val="solid"/>
            <a:miter/>
            <a:headEnd type="none" w="med" len="med"/>
            <a:tailEnd type="none" w="med" len="med"/>
          </a:ln>
        </p:spPr>
      </p:pic>
      <p:sp>
        <p:nvSpPr>
          <p:cNvPr id="28682" name="矩形 28681"/>
          <p:cNvSpPr/>
          <p:nvPr/>
        </p:nvSpPr>
        <p:spPr>
          <a:xfrm>
            <a:off x="609600" y="4343400"/>
            <a:ext cx="3276600" cy="111760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条件：发射结反偏</a:t>
            </a:r>
            <a:endParaRPr lang="zh-CN" altLang="en-US" sz="2800" dirty="0">
              <a:latin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特点：电流约为</a:t>
            </a:r>
            <a:r>
              <a:rPr lang="en-US" altLang="zh-CN" sz="2800" dirty="0">
                <a:latin typeface="黑体" panose="02010609060101010101" pitchFamily="2" charset="-122"/>
                <a:ea typeface="黑体" panose="02010609060101010101" pitchFamily="2" charset="-122"/>
              </a:rPr>
              <a:t>0 </a:t>
            </a:r>
            <a:endParaRPr lang="en-US" altLang="zh-CN" sz="2800" dirty="0">
              <a:latin typeface="黑体" panose="02010609060101010101" pitchFamily="2" charset="-122"/>
              <a:ea typeface="黑体" panose="02010609060101010101" pitchFamily="2" charset="-122"/>
            </a:endParaRPr>
          </a:p>
        </p:txBody>
      </p:sp>
      <p:grpSp>
        <p:nvGrpSpPr>
          <p:cNvPr id="28684" name="组合 28683"/>
          <p:cNvGrpSpPr/>
          <p:nvPr/>
        </p:nvGrpSpPr>
        <p:grpSpPr>
          <a:xfrm>
            <a:off x="1219200" y="304800"/>
            <a:ext cx="6781800" cy="2997200"/>
            <a:chOff x="768" y="192"/>
            <a:chExt cx="4272" cy="1888"/>
          </a:xfrm>
        </p:grpSpPr>
        <p:pic>
          <p:nvPicPr>
            <p:cNvPr id="28681" name="文本占位符 28680" descr="R96A0253"/>
            <p:cNvPicPr>
              <a:picLocks noChangeAspect="1"/>
            </p:cNvPicPr>
            <p:nvPr>
              <p:ph type="body" idx="1"/>
            </p:nvPr>
          </p:nvPicPr>
          <p:blipFill>
            <a:blip r:embed="rId2"/>
            <a:stretch>
              <a:fillRect/>
            </a:stretch>
          </p:blipFill>
          <p:spPr>
            <a:xfrm>
              <a:off x="768" y="192"/>
              <a:ext cx="4224" cy="1888"/>
            </a:xfrm>
            <a:ln w="19050">
              <a:solidFill>
                <a:srgbClr val="00FF00"/>
              </a:solidFill>
              <a:miter/>
            </a:ln>
          </p:spPr>
        </p:pic>
        <p:sp>
          <p:nvSpPr>
            <p:cNvPr id="28683" name="矩形 28682"/>
            <p:cNvSpPr/>
            <p:nvPr/>
          </p:nvSpPr>
          <p:spPr>
            <a:xfrm>
              <a:off x="2784" y="1536"/>
              <a:ext cx="2256" cy="336"/>
            </a:xfrm>
            <a:prstGeom prst="rect">
              <a:avLst/>
            </a:prstGeom>
            <a:noFill/>
            <a:ln w="25400" cap="flat" cmpd="sng">
              <a:solidFill>
                <a:srgbClr val="FF0000"/>
              </a:solidFill>
              <a:prstDash val="solid"/>
              <a:miter/>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8684"/>
                                        </p:tgtEl>
                                        <p:attrNameLst>
                                          <p:attrName>style.visibility</p:attrName>
                                        </p:attrNameLst>
                                      </p:cBhvr>
                                      <p:to>
                                        <p:strVal val="visible"/>
                                      </p:to>
                                    </p:set>
                                    <p:animEffect transition="in" filter="dissolve">
                                      <p:cBhvr>
                                        <p:cTn id="7" dur="500"/>
                                        <p:tgtEl>
                                          <p:spTgt spid="2868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8679"/>
                                        </p:tgtEl>
                                        <p:attrNameLst>
                                          <p:attrName>style.visibility</p:attrName>
                                        </p:attrNameLst>
                                      </p:cBhvr>
                                      <p:to>
                                        <p:strVal val="visible"/>
                                      </p:to>
                                    </p:set>
                                    <p:anim calcmode="lin" valueType="num">
                                      <p:cBhvr additive="base">
                                        <p:cTn id="11" dur="500" fill="hold"/>
                                        <p:tgtEl>
                                          <p:spTgt spid="28679"/>
                                        </p:tgtEl>
                                        <p:attrNameLst>
                                          <p:attrName>ppt_x</p:attrName>
                                        </p:attrNameLst>
                                      </p:cBhvr>
                                      <p:tavLst>
                                        <p:tav tm="0">
                                          <p:val>
                                            <p:strVal val="0-#ppt_w/2"/>
                                          </p:val>
                                        </p:tav>
                                        <p:tav tm="100000">
                                          <p:val>
                                            <p:strVal val="#ppt_x"/>
                                          </p:val>
                                        </p:tav>
                                      </p:tavLst>
                                    </p:anim>
                                    <p:anim calcmode="lin" valueType="num">
                                      <p:cBhvr additive="base">
                                        <p:cTn id="12" dur="500" fill="hold"/>
                                        <p:tgtEl>
                                          <p:spTgt spid="2867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8682"/>
                                        </p:tgtEl>
                                        <p:attrNameLst>
                                          <p:attrName>style.visibility</p:attrName>
                                        </p:attrNameLst>
                                      </p:cBhvr>
                                      <p:to>
                                        <p:strVal val="visible"/>
                                      </p:to>
                                    </p:set>
                                    <p:anim calcmode="lin" valueType="num">
                                      <p:cBhvr additive="base">
                                        <p:cTn id="17" dur="500" fill="hold"/>
                                        <p:tgtEl>
                                          <p:spTgt spid="28682"/>
                                        </p:tgtEl>
                                        <p:attrNameLst>
                                          <p:attrName>ppt_x</p:attrName>
                                        </p:attrNameLst>
                                      </p:cBhvr>
                                      <p:tavLst>
                                        <p:tav tm="0">
                                          <p:val>
                                            <p:strVal val="0-#ppt_w/2"/>
                                          </p:val>
                                        </p:tav>
                                        <p:tav tm="100000">
                                          <p:val>
                                            <p:strVal val="#ppt_x"/>
                                          </p:val>
                                        </p:tav>
                                      </p:tavLst>
                                    </p:anim>
                                    <p:anim calcmode="lin" valueType="num">
                                      <p:cBhvr additive="base">
                                        <p:cTn id="18" dur="500" fill="hold"/>
                                        <p:tgtEl>
                                          <p:spTgt spid="2868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28680"/>
                                        </p:tgtEl>
                                        <p:attrNameLst>
                                          <p:attrName>style.visibility</p:attrName>
                                        </p:attrNameLst>
                                      </p:cBhvr>
                                      <p:to>
                                        <p:strVal val="visible"/>
                                      </p:to>
                                    </p:set>
                                    <p:animEffect transition="in" filter="barn(outHorizontal)">
                                      <p:cBhvr>
                                        <p:cTn id="23" dur="500"/>
                                        <p:tgtEl>
                                          <p:spTgt spid="28680"/>
                                        </p:tgtEl>
                                      </p:cBhvr>
                                    </p:animEffec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28677"/>
                                        </p:tgtEl>
                                        <p:attrNameLst>
                                          <p:attrName>style.visibility</p:attrName>
                                        </p:attrNameLst>
                                      </p:cBhvr>
                                      <p:to>
                                        <p:strVal val="visible"/>
                                      </p:to>
                                    </p:set>
                                    <p:anim calcmode="lin" valueType="num">
                                      <p:cBhvr additive="base">
                                        <p:cTn id="27" dur="500" fill="hold"/>
                                        <p:tgtEl>
                                          <p:spTgt spid="28677"/>
                                        </p:tgtEl>
                                        <p:attrNameLst>
                                          <p:attrName>ppt_x</p:attrName>
                                        </p:attrNameLst>
                                      </p:cBhvr>
                                      <p:tavLst>
                                        <p:tav tm="0">
                                          <p:val>
                                            <p:strVal val="#ppt_x"/>
                                          </p:val>
                                        </p:tav>
                                        <p:tav tm="100000">
                                          <p:val>
                                            <p:strVal val="#ppt_x"/>
                                          </p:val>
                                        </p:tav>
                                      </p:tavLst>
                                    </p:anim>
                                    <p:anim calcmode="lin" valueType="num">
                                      <p:cBhvr additive="base">
                                        <p:cTn id="28"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9" grpId="0"/>
      <p:bldP spid="2868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57350" name="矩形 57349"/>
          <p:cNvSpPr/>
          <p:nvPr/>
        </p:nvSpPr>
        <p:spPr>
          <a:xfrm>
            <a:off x="228600" y="3200400"/>
            <a:ext cx="2139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饱和状态</a:t>
            </a:r>
            <a:endParaRPr lang="zh-CN" altLang="en-US" sz="2800" dirty="0">
              <a:latin typeface="黑体" panose="02010609060101010101" pitchFamily="2" charset="-122"/>
              <a:ea typeface="黑体" panose="02010609060101010101" pitchFamily="2" charset="-122"/>
            </a:endParaRPr>
          </a:p>
        </p:txBody>
      </p:sp>
      <p:pic>
        <p:nvPicPr>
          <p:cNvPr id="57352" name="图片 57351" descr="R96A0254B"/>
          <p:cNvPicPr>
            <a:picLocks noChangeAspect="1"/>
          </p:cNvPicPr>
          <p:nvPr/>
        </p:nvPicPr>
        <p:blipFill>
          <a:blip r:embed="rId1"/>
          <a:stretch>
            <a:fillRect/>
          </a:stretch>
        </p:blipFill>
        <p:spPr>
          <a:xfrm>
            <a:off x="6019800" y="3581400"/>
            <a:ext cx="2546350" cy="2667000"/>
          </a:xfrm>
          <a:prstGeom prst="rect">
            <a:avLst/>
          </a:prstGeom>
          <a:noFill/>
          <a:ln w="12700" cap="flat" cmpd="sng">
            <a:solidFill>
              <a:srgbClr val="00FF00"/>
            </a:solidFill>
            <a:prstDash val="solid"/>
            <a:miter/>
            <a:headEnd type="none" w="med" len="med"/>
            <a:tailEnd type="none" w="med" len="med"/>
          </a:ln>
        </p:spPr>
      </p:pic>
      <p:grpSp>
        <p:nvGrpSpPr>
          <p:cNvPr id="57354" name="组合 57353"/>
          <p:cNvGrpSpPr/>
          <p:nvPr/>
        </p:nvGrpSpPr>
        <p:grpSpPr>
          <a:xfrm>
            <a:off x="1219200" y="304800"/>
            <a:ext cx="6705600" cy="2997200"/>
            <a:chOff x="768" y="192"/>
            <a:chExt cx="4224" cy="1888"/>
          </a:xfrm>
        </p:grpSpPr>
        <p:pic>
          <p:nvPicPr>
            <p:cNvPr id="57349" name="图片 57348" descr="R96A0253"/>
            <p:cNvPicPr>
              <a:picLocks noChangeAspect="1"/>
            </p:cNvPicPr>
            <p:nvPr/>
          </p:nvPicPr>
          <p:blipFill>
            <a:blip r:embed="rId2"/>
            <a:stretch>
              <a:fillRect/>
            </a:stretch>
          </p:blipFill>
          <p:spPr>
            <a:xfrm>
              <a:off x="768" y="192"/>
              <a:ext cx="4224" cy="1888"/>
            </a:xfrm>
            <a:prstGeom prst="rect">
              <a:avLst/>
            </a:prstGeom>
            <a:noFill/>
            <a:ln w="19050" cap="flat" cmpd="sng">
              <a:solidFill>
                <a:srgbClr val="00FF00"/>
              </a:solidFill>
              <a:prstDash val="solid"/>
              <a:miter/>
              <a:headEnd type="none" w="med" len="med"/>
              <a:tailEnd type="none" w="med" len="med"/>
            </a:ln>
          </p:spPr>
        </p:pic>
        <p:sp>
          <p:nvSpPr>
            <p:cNvPr id="57353" name="矩形 57352"/>
            <p:cNvSpPr/>
            <p:nvPr/>
          </p:nvSpPr>
          <p:spPr>
            <a:xfrm>
              <a:off x="2496" y="240"/>
              <a:ext cx="960" cy="1728"/>
            </a:xfrm>
            <a:prstGeom prst="rect">
              <a:avLst/>
            </a:prstGeom>
            <a:noFill/>
            <a:ln w="25400" cap="flat" cmpd="sng">
              <a:solidFill>
                <a:srgbClr val="FF0000"/>
              </a:solidFill>
              <a:prstDash val="solid"/>
              <a:miter/>
              <a:headEnd type="none" w="med" len="med"/>
              <a:tailEnd type="none" w="med" len="med"/>
            </a:ln>
          </p:spPr>
          <p:txBody>
            <a:bodyPr/>
            <a:p>
              <a:endParaRPr lang="zh-CN" altLang="en-US"/>
            </a:p>
          </p:txBody>
        </p:sp>
      </p:grpSp>
      <p:grpSp>
        <p:nvGrpSpPr>
          <p:cNvPr id="57357" name="组合 57356"/>
          <p:cNvGrpSpPr/>
          <p:nvPr/>
        </p:nvGrpSpPr>
        <p:grpSpPr>
          <a:xfrm>
            <a:off x="395288" y="3933825"/>
            <a:ext cx="5181600" cy="2597150"/>
            <a:chOff x="384" y="2448"/>
            <a:chExt cx="3264" cy="1636"/>
          </a:xfrm>
        </p:grpSpPr>
        <p:sp>
          <p:nvSpPr>
            <p:cNvPr id="57351" name="矩形 57350"/>
            <p:cNvSpPr/>
            <p:nvPr/>
          </p:nvSpPr>
          <p:spPr>
            <a:xfrm>
              <a:off x="384" y="2448"/>
              <a:ext cx="3264" cy="704"/>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条件：发射结正偏，集电结正偏</a:t>
              </a:r>
              <a:endParaRPr lang="zh-CN" altLang="en-US" sz="2800" dirty="0">
                <a:latin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特点：</a:t>
              </a:r>
              <a:r>
                <a:rPr lang="en-US" altLang="zh-CN" sz="2800">
                  <a:latin typeface="黑体" panose="02010609060101010101" pitchFamily="2" charset="-122"/>
                  <a:ea typeface="黑体" panose="02010609060101010101" pitchFamily="2" charset="-122"/>
                </a:rPr>
                <a:t>U</a:t>
              </a:r>
              <a:r>
                <a:rPr lang="en-US" altLang="zh-CN" sz="2800" baseline="-25000">
                  <a:latin typeface="黑体" panose="02010609060101010101" pitchFamily="2" charset="-122"/>
                  <a:ea typeface="黑体" panose="02010609060101010101" pitchFamily="2" charset="-122"/>
                </a:rPr>
                <a:t>BES</a:t>
              </a:r>
              <a:r>
                <a:rPr lang="en-US" altLang="zh-CN" sz="2800">
                  <a:latin typeface="黑体" panose="02010609060101010101" pitchFamily="2" charset="-122"/>
                  <a:ea typeface="黑体" panose="02010609060101010101" pitchFamily="2" charset="-122"/>
                </a:rPr>
                <a:t>=0.7V</a:t>
              </a:r>
              <a:r>
                <a:rPr lang="zh-CN" altLang="en-US" sz="2800">
                  <a:latin typeface="黑体" panose="02010609060101010101" pitchFamily="2" charset="-122"/>
                  <a:ea typeface="黑体" panose="02010609060101010101" pitchFamily="2" charset="-122"/>
                </a:rPr>
                <a:t>，</a:t>
              </a:r>
              <a:r>
                <a:rPr lang="en-US" altLang="zh-CN" sz="2800">
                  <a:latin typeface="黑体" panose="02010609060101010101" pitchFamily="2" charset="-122"/>
                  <a:ea typeface="黑体" panose="02010609060101010101" pitchFamily="2" charset="-122"/>
                </a:rPr>
                <a:t>U</a:t>
              </a:r>
              <a:r>
                <a:rPr lang="en-US" altLang="zh-CN" sz="2800" baseline="-25000">
                  <a:latin typeface="黑体" panose="02010609060101010101" pitchFamily="2" charset="-122"/>
                  <a:ea typeface="黑体" panose="02010609060101010101" pitchFamily="2" charset="-122"/>
                </a:rPr>
                <a:t>CES</a:t>
              </a:r>
              <a:r>
                <a:rPr lang="en-US" altLang="zh-CN" sz="2800">
                  <a:latin typeface="黑体" panose="02010609060101010101" pitchFamily="2" charset="-122"/>
                  <a:ea typeface="黑体" panose="02010609060101010101" pitchFamily="2" charset="-122"/>
                </a:rPr>
                <a:t>=0.3V/</a:t>
              </a:r>
              <a:r>
                <a:rPr lang="zh-CN" altLang="en-US" sz="2800" dirty="0">
                  <a:latin typeface="黑体" panose="02010609060101010101" pitchFamily="2" charset="-122"/>
                  <a:ea typeface="黑体" panose="02010609060101010101" pitchFamily="2" charset="-122"/>
                </a:rPr>
                <a:t>硅</a:t>
              </a:r>
              <a:endParaRPr lang="zh-CN" altLang="en-US" sz="2800" dirty="0">
                <a:latin typeface="黑体" panose="02010609060101010101" pitchFamily="2" charset="-122"/>
                <a:ea typeface="黑体" panose="02010609060101010101" pitchFamily="2" charset="-122"/>
              </a:endParaRPr>
            </a:p>
          </p:txBody>
        </p:sp>
        <p:pic>
          <p:nvPicPr>
            <p:cNvPr id="57355" name="图片 57354"/>
            <p:cNvPicPr>
              <a:picLocks noChangeAspect="1"/>
            </p:cNvPicPr>
            <p:nvPr/>
          </p:nvPicPr>
          <p:blipFill>
            <a:blip r:embed="rId3"/>
            <a:stretch>
              <a:fillRect/>
            </a:stretch>
          </p:blipFill>
          <p:spPr>
            <a:xfrm>
              <a:off x="720" y="3216"/>
              <a:ext cx="2676" cy="394"/>
            </a:xfrm>
            <a:prstGeom prst="rect">
              <a:avLst/>
            </a:prstGeom>
            <a:noFill/>
            <a:ln w="12700">
              <a:noFill/>
            </a:ln>
          </p:spPr>
        </p:pic>
        <p:pic>
          <p:nvPicPr>
            <p:cNvPr id="57356" name="图片 57355"/>
            <p:cNvPicPr>
              <a:picLocks noChangeAspect="1"/>
            </p:cNvPicPr>
            <p:nvPr/>
          </p:nvPicPr>
          <p:blipFill>
            <a:blip r:embed="rId4"/>
            <a:stretch>
              <a:fillRect/>
            </a:stretch>
          </p:blipFill>
          <p:spPr>
            <a:xfrm>
              <a:off x="1200" y="3696"/>
              <a:ext cx="1649" cy="388"/>
            </a:xfrm>
            <a:prstGeom prst="rect">
              <a:avLst/>
            </a:prstGeom>
            <a:noFill/>
            <a:ln w="34925" cap="flat" cmpd="sng">
              <a:solidFill>
                <a:srgbClr val="99FF66"/>
              </a:solidFill>
              <a:prstDash val="solid"/>
              <a:miter/>
              <a:headEnd type="none" w="med" len="med"/>
              <a:tailEnd type="none" w="med" len="med"/>
            </a:ln>
          </p:spPr>
        </p:pic>
      </p:gr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7354"/>
                                        </p:tgtEl>
                                        <p:attrNameLst>
                                          <p:attrName>style.visibility</p:attrName>
                                        </p:attrNameLst>
                                      </p:cBhvr>
                                      <p:to>
                                        <p:strVal val="visible"/>
                                      </p:to>
                                    </p:set>
                                    <p:animEffect transition="in" filter="dissolve">
                                      <p:cBhvr>
                                        <p:cTn id="7" dur="500"/>
                                        <p:tgtEl>
                                          <p:spTgt spid="573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7350"/>
                                        </p:tgtEl>
                                        <p:attrNameLst>
                                          <p:attrName>style.visibility</p:attrName>
                                        </p:attrNameLst>
                                      </p:cBhvr>
                                      <p:to>
                                        <p:strVal val="visible"/>
                                      </p:to>
                                    </p:set>
                                    <p:anim calcmode="lin" valueType="num">
                                      <p:cBhvr additive="base">
                                        <p:cTn id="11" dur="500" fill="hold"/>
                                        <p:tgtEl>
                                          <p:spTgt spid="57350"/>
                                        </p:tgtEl>
                                        <p:attrNameLst>
                                          <p:attrName>ppt_x</p:attrName>
                                        </p:attrNameLst>
                                      </p:cBhvr>
                                      <p:tavLst>
                                        <p:tav tm="0">
                                          <p:val>
                                            <p:strVal val="0-#ppt_w/2"/>
                                          </p:val>
                                        </p:tav>
                                        <p:tav tm="100000">
                                          <p:val>
                                            <p:strVal val="#ppt_x"/>
                                          </p:val>
                                        </p:tav>
                                      </p:tavLst>
                                    </p:anim>
                                    <p:anim calcmode="lin" valueType="num">
                                      <p:cBhvr additive="base">
                                        <p:cTn id="12" dur="500" fill="hold"/>
                                        <p:tgtEl>
                                          <p:spTgt spid="5735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7357"/>
                                        </p:tgtEl>
                                        <p:attrNameLst>
                                          <p:attrName>style.visibility</p:attrName>
                                        </p:attrNameLst>
                                      </p:cBhvr>
                                      <p:to>
                                        <p:strVal val="visible"/>
                                      </p:to>
                                    </p:set>
                                    <p:anim calcmode="lin" valueType="num">
                                      <p:cBhvr additive="base">
                                        <p:cTn id="17" dur="500" fill="hold"/>
                                        <p:tgtEl>
                                          <p:spTgt spid="57357"/>
                                        </p:tgtEl>
                                        <p:attrNameLst>
                                          <p:attrName>ppt_x</p:attrName>
                                        </p:attrNameLst>
                                      </p:cBhvr>
                                      <p:tavLst>
                                        <p:tav tm="0">
                                          <p:val>
                                            <p:strVal val="0-#ppt_w/2"/>
                                          </p:val>
                                        </p:tav>
                                        <p:tav tm="100000">
                                          <p:val>
                                            <p:strVal val="#ppt_x"/>
                                          </p:val>
                                        </p:tav>
                                      </p:tavLst>
                                    </p:anim>
                                    <p:anim calcmode="lin" valueType="num">
                                      <p:cBhvr additive="base">
                                        <p:cTn id="18" dur="500" fill="hold"/>
                                        <p:tgtEl>
                                          <p:spTgt spid="5735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57352"/>
                                        </p:tgtEl>
                                        <p:attrNameLst>
                                          <p:attrName>style.visibility</p:attrName>
                                        </p:attrNameLst>
                                      </p:cBhvr>
                                      <p:to>
                                        <p:strVal val="visible"/>
                                      </p:to>
                                    </p:set>
                                    <p:anim calcmode="lin" valueType="num">
                                      <p:cBhvr additive="base">
                                        <p:cTn id="23" dur="500" fill="hold"/>
                                        <p:tgtEl>
                                          <p:spTgt spid="57352"/>
                                        </p:tgtEl>
                                        <p:attrNameLst>
                                          <p:attrName>ppt_x</p:attrName>
                                        </p:attrNameLst>
                                      </p:cBhvr>
                                      <p:tavLst>
                                        <p:tav tm="0">
                                          <p:val>
                                            <p:strVal val="1+#ppt_w/2"/>
                                          </p:val>
                                        </p:tav>
                                        <p:tav tm="100000">
                                          <p:val>
                                            <p:strVal val="#ppt_x"/>
                                          </p:val>
                                        </p:tav>
                                      </p:tavLst>
                                    </p:anim>
                                    <p:anim calcmode="lin" valueType="num">
                                      <p:cBhvr additive="base">
                                        <p:cTn id="24" dur="500" fill="hold"/>
                                        <p:tgtEl>
                                          <p:spTgt spid="573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58370" name="图片 58369" descr="R96A0254"/>
          <p:cNvPicPr>
            <a:picLocks noChangeAspect="1"/>
          </p:cNvPicPr>
          <p:nvPr/>
        </p:nvPicPr>
        <p:blipFill>
          <a:blip r:embed="rId1"/>
          <a:stretch>
            <a:fillRect/>
          </a:stretch>
        </p:blipFill>
        <p:spPr>
          <a:xfrm>
            <a:off x="1447800" y="838200"/>
            <a:ext cx="6477000" cy="4333875"/>
          </a:xfrm>
          <a:prstGeom prst="rect">
            <a:avLst/>
          </a:prstGeom>
          <a:noFill/>
          <a:ln w="9525" cap="flat" cmpd="sng">
            <a:solidFill>
              <a:srgbClr val="00FF00"/>
            </a:solidFill>
            <a:prstDash val="solid"/>
            <a:miter/>
            <a:headEnd type="none" w="med" len="med"/>
            <a:tailEnd type="none" w="med" len="med"/>
          </a:ln>
        </p:spPr>
      </p:pic>
      <p:sp>
        <p:nvSpPr>
          <p:cNvPr id="58371" name="矩形 58370"/>
          <p:cNvSpPr/>
          <p:nvPr/>
        </p:nvSpPr>
        <p:spPr>
          <a:xfrm>
            <a:off x="2209800" y="5205730"/>
            <a:ext cx="4298950" cy="1383665"/>
          </a:xfrm>
          <a:prstGeom prst="rect">
            <a:avLst/>
          </a:prstGeom>
          <a:noFill/>
          <a:ln w="9525">
            <a:noFill/>
          </a:ln>
        </p:spPr>
        <p:txBody>
          <a:bodyPr anchor="ctr" anchorCtr="0">
            <a:spAutoFit/>
          </a:bodyPr>
          <a:p>
            <a:pPr indent="304800" algn="ctr"/>
            <a:r>
              <a:rPr lang="zh-CN" altLang="en-US">
                <a:latin typeface="黑体" panose="02010609060101010101" pitchFamily="2" charset="-122"/>
                <a:ea typeface="黑体" panose="02010609060101010101" pitchFamily="2" charset="-122"/>
              </a:rPr>
              <a:t>图</a:t>
            </a:r>
            <a:r>
              <a:rPr lang="zh-CN" altLang="en-US" dirty="0">
                <a:latin typeface="黑体" panose="02010609060101010101" pitchFamily="2" charset="-122"/>
                <a:ea typeface="黑体" panose="02010609060101010101" pitchFamily="2" charset="-122"/>
              </a:rPr>
              <a:t>　三极管开关等效电路</a:t>
            </a:r>
            <a:endParaRPr lang="zh-CN" altLang="en-US" dirty="0">
              <a:latin typeface="黑体" panose="02010609060101010101" pitchFamily="2" charset="-122"/>
              <a:ea typeface="黑体" panose="02010609060101010101" pitchFamily="2" charset="-122"/>
            </a:endParaRPr>
          </a:p>
          <a:p>
            <a:pPr indent="304800" algn="ctr"/>
            <a:r>
              <a:rPr lang="en-US" altLang="zh-CN"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 </a:t>
            </a:r>
            <a:r>
              <a:rPr lang="zh-CN" altLang="en-US" dirty="0">
                <a:latin typeface="黑体" panose="02010609060101010101" pitchFamily="2" charset="-122"/>
                <a:ea typeface="黑体" panose="02010609060101010101" pitchFamily="2" charset="-122"/>
              </a:rPr>
              <a:t>截止时 </a:t>
            </a:r>
            <a:r>
              <a:rPr lang="en-US" altLang="zh-CN"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b) </a:t>
            </a:r>
            <a:r>
              <a:rPr lang="zh-CN" altLang="en-US" dirty="0">
                <a:latin typeface="黑体" panose="02010609060101010101" pitchFamily="2" charset="-122"/>
                <a:ea typeface="黑体" panose="02010609060101010101" pitchFamily="2" charset="-122"/>
              </a:rPr>
              <a:t>饱和时</a:t>
            </a:r>
            <a:endParaRPr lang="zh-CN" altLang="en-US"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checkerboard(across)">
                                      <p:cBhvr>
                                        <p:cTn id="7" dur="500"/>
                                        <p:tgtEl>
                                          <p:spTgt spid="5837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8371"/>
                                        </p:tgtEl>
                                        <p:attrNameLst>
                                          <p:attrName>style.visibility</p:attrName>
                                        </p:attrNameLst>
                                      </p:cBhvr>
                                      <p:to>
                                        <p:strVal val="visible"/>
                                      </p:to>
                                    </p:set>
                                    <p:anim calcmode="lin" valueType="num">
                                      <p:cBhvr additive="base">
                                        <p:cTn id="11" dur="500" fill="hold"/>
                                        <p:tgtEl>
                                          <p:spTgt spid="58371"/>
                                        </p:tgtEl>
                                        <p:attrNameLst>
                                          <p:attrName>ppt_x</p:attrName>
                                        </p:attrNameLst>
                                      </p:cBhvr>
                                      <p:tavLst>
                                        <p:tav tm="0">
                                          <p:val>
                                            <p:strVal val="#ppt_x"/>
                                          </p:val>
                                        </p:tav>
                                        <p:tav tm="100000">
                                          <p:val>
                                            <p:strVal val="#ppt_x"/>
                                          </p:val>
                                        </p:tav>
                                      </p:tavLst>
                                    </p:anim>
                                    <p:anim calcmode="lin" valueType="num">
                                      <p:cBhvr additive="base">
                                        <p:cTn id="12"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0726" name="矩形 30725"/>
          <p:cNvSpPr/>
          <p:nvPr/>
        </p:nvSpPr>
        <p:spPr>
          <a:xfrm>
            <a:off x="304800" y="228600"/>
            <a:ext cx="8305800" cy="733425"/>
          </a:xfrm>
          <a:prstGeom prst="rect">
            <a:avLst/>
          </a:prstGeom>
          <a:noFill/>
          <a:ln w="9525">
            <a:noFill/>
          </a:ln>
        </p:spPr>
        <p:txBody>
          <a:bodyPr anchor="ctr" anchorCtr="0">
            <a:spAutoFit/>
          </a:bodyPr>
          <a:p>
            <a:pPr indent="333375">
              <a:lnSpc>
                <a:spcPct val="150000"/>
              </a:lnSpc>
            </a:pPr>
            <a:r>
              <a:rPr lang="en-US" altLang="zh-CN" sz="280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三极管的开关时间（动态特性）</a:t>
            </a:r>
            <a:endParaRPr lang="zh-CN" altLang="en-US" sz="2800" dirty="0">
              <a:solidFill>
                <a:schemeClr val="bg1"/>
              </a:solidFill>
              <a:latin typeface="黑体" panose="02010609060101010101" pitchFamily="2" charset="-122"/>
              <a:ea typeface="黑体" panose="02010609060101010101" pitchFamily="2" charset="-122"/>
            </a:endParaRPr>
          </a:p>
        </p:txBody>
      </p:sp>
      <p:pic>
        <p:nvPicPr>
          <p:cNvPr id="30729" name="图片 30728" descr="R96A0255"/>
          <p:cNvPicPr>
            <a:picLocks noChangeAspect="1"/>
          </p:cNvPicPr>
          <p:nvPr/>
        </p:nvPicPr>
        <p:blipFill>
          <a:blip r:embed="rId1"/>
          <a:stretch>
            <a:fillRect/>
          </a:stretch>
        </p:blipFill>
        <p:spPr>
          <a:xfrm>
            <a:off x="2057400" y="1066800"/>
            <a:ext cx="5257800" cy="5035550"/>
          </a:xfrm>
          <a:prstGeom prst="rect">
            <a:avLst/>
          </a:prstGeom>
          <a:noFill/>
          <a:ln w="19050" cap="flat" cmpd="sng">
            <a:solidFill>
              <a:srgbClr val="00FF00"/>
            </a:solidFill>
            <a:prstDash val="solid"/>
            <a:miter/>
            <a:headEnd type="none" w="med" len="med"/>
            <a:tailEnd type="none" w="med" len="med"/>
          </a:ln>
        </p:spPr>
      </p:pic>
      <p:sp>
        <p:nvSpPr>
          <p:cNvPr id="30730" name="矩形 30729"/>
          <p:cNvSpPr/>
          <p:nvPr/>
        </p:nvSpPr>
        <p:spPr>
          <a:xfrm>
            <a:off x="2819400" y="6139815"/>
            <a:ext cx="3669030"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三极管的开关时间</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nvGrpSpPr>
          <p:cNvPr id="30739" name="组合 30738"/>
          <p:cNvGrpSpPr/>
          <p:nvPr/>
        </p:nvGrpSpPr>
        <p:grpSpPr>
          <a:xfrm>
            <a:off x="290513" y="4343400"/>
            <a:ext cx="2300287" cy="1935163"/>
            <a:chOff x="183" y="2736"/>
            <a:chExt cx="1449" cy="1219"/>
          </a:xfrm>
        </p:grpSpPr>
        <p:sp>
          <p:nvSpPr>
            <p:cNvPr id="30731" name="圆角矩形标注 30730"/>
            <p:cNvSpPr/>
            <p:nvPr/>
          </p:nvSpPr>
          <p:spPr>
            <a:xfrm>
              <a:off x="240" y="3600"/>
              <a:ext cx="1392" cy="355"/>
            </a:xfrm>
            <a:prstGeom prst="wedgeRoundRectCallout">
              <a:avLst>
                <a:gd name="adj1" fmla="val 70259"/>
                <a:gd name="adj2" fmla="val -38236"/>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开启时间</a:t>
              </a:r>
              <a:r>
                <a:rPr lang="en-US" altLang="zh-CN" sz="2800" b="1">
                  <a:latin typeface="Times New Roman" panose="02020603050405020304" pitchFamily="18" charset="0"/>
                  <a:ea typeface="黑体" panose="02010609060101010101" pitchFamily="2" charset="-122"/>
                </a:rPr>
                <a:t>t</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 </a:t>
              </a:r>
              <a:endParaRPr lang="en-US" altLang="zh-CN" sz="2800" b="1">
                <a:latin typeface="Times New Roman" panose="02020603050405020304" pitchFamily="18" charset="0"/>
                <a:ea typeface="黑体" panose="02010609060101010101" pitchFamily="2" charset="-122"/>
              </a:endParaRPr>
            </a:p>
          </p:txBody>
        </p:sp>
        <p:sp>
          <p:nvSpPr>
            <p:cNvPr id="30732" name="圆角矩形标注 30731"/>
            <p:cNvSpPr/>
            <p:nvPr/>
          </p:nvSpPr>
          <p:spPr>
            <a:xfrm>
              <a:off x="240" y="3216"/>
              <a:ext cx="1392" cy="355"/>
            </a:xfrm>
            <a:prstGeom prst="wedgeRoundRectCallout">
              <a:avLst>
                <a:gd name="adj1" fmla="val 70907"/>
                <a:gd name="adj2" fmla="val 43801"/>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上升时间</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r</a:t>
              </a:r>
              <a:endParaRPr lang="en-US" altLang="zh-CN" sz="2800" b="1" baseline="-25000" err="1">
                <a:latin typeface="Times New Roman" panose="02020603050405020304" pitchFamily="18" charset="0"/>
                <a:ea typeface="黑体" panose="02010609060101010101" pitchFamily="2" charset="-122"/>
              </a:endParaRPr>
            </a:p>
          </p:txBody>
        </p:sp>
        <p:sp>
          <p:nvSpPr>
            <p:cNvPr id="30733" name="圆角矩形标注 30732"/>
            <p:cNvSpPr/>
            <p:nvPr/>
          </p:nvSpPr>
          <p:spPr>
            <a:xfrm>
              <a:off x="183" y="2736"/>
              <a:ext cx="1344" cy="355"/>
            </a:xfrm>
            <a:prstGeom prst="wedgeRoundRectCallout">
              <a:avLst>
                <a:gd name="adj1" fmla="val 65028"/>
                <a:gd name="adj2" fmla="val 42394"/>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延迟时间</a:t>
              </a:r>
              <a:r>
                <a:rPr lang="en-US" altLang="zh-CN" sz="2800" b="1">
                  <a:latin typeface="Times New Roman" panose="02020603050405020304" pitchFamily="18" charset="0"/>
                  <a:ea typeface="黑体" panose="02010609060101010101" pitchFamily="2" charset="-122"/>
                </a:rPr>
                <a:t>t</a:t>
              </a:r>
              <a:r>
                <a:rPr lang="en-US" altLang="zh-CN" sz="2800" b="1" baseline="-25000">
                  <a:latin typeface="Times New Roman" panose="02020603050405020304" pitchFamily="18" charset="0"/>
                  <a:ea typeface="黑体" panose="02010609060101010101" pitchFamily="2" charset="-122"/>
                </a:rPr>
                <a:t>d</a:t>
              </a:r>
              <a:endParaRPr lang="en-US" altLang="zh-CN" sz="2800" b="1" baseline="-25000">
                <a:latin typeface="Times New Roman" panose="02020603050405020304" pitchFamily="18" charset="0"/>
                <a:ea typeface="黑体" panose="02010609060101010101" pitchFamily="2" charset="-122"/>
              </a:endParaRPr>
            </a:p>
          </p:txBody>
        </p:sp>
      </p:grpSp>
      <p:grpSp>
        <p:nvGrpSpPr>
          <p:cNvPr id="30737" name="组合 30736"/>
          <p:cNvGrpSpPr/>
          <p:nvPr/>
        </p:nvGrpSpPr>
        <p:grpSpPr>
          <a:xfrm>
            <a:off x="6705600" y="4343400"/>
            <a:ext cx="2209800" cy="2239963"/>
            <a:chOff x="4224" y="2736"/>
            <a:chExt cx="1392" cy="1411"/>
          </a:xfrm>
        </p:grpSpPr>
        <p:sp>
          <p:nvSpPr>
            <p:cNvPr id="30734" name="圆角矩形标注 30733"/>
            <p:cNvSpPr/>
            <p:nvPr/>
          </p:nvSpPr>
          <p:spPr>
            <a:xfrm>
              <a:off x="4224" y="3792"/>
              <a:ext cx="1392" cy="355"/>
            </a:xfrm>
            <a:prstGeom prst="wedgeRoundRectCallout">
              <a:avLst>
                <a:gd name="adj1" fmla="val -63361"/>
                <a:gd name="adj2" fmla="val -85773"/>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关闭时间</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off</a:t>
              </a:r>
              <a:endParaRPr lang="en-US" altLang="zh-CN" sz="2800" b="1" baseline="-25000" err="1">
                <a:latin typeface="Times New Roman" panose="02020603050405020304" pitchFamily="18" charset="0"/>
                <a:ea typeface="黑体" panose="02010609060101010101" pitchFamily="2" charset="-122"/>
              </a:endParaRPr>
            </a:p>
          </p:txBody>
        </p:sp>
        <p:sp>
          <p:nvSpPr>
            <p:cNvPr id="30735" name="圆角矩形标注 30734"/>
            <p:cNvSpPr/>
            <p:nvPr/>
          </p:nvSpPr>
          <p:spPr>
            <a:xfrm>
              <a:off x="4320" y="3312"/>
              <a:ext cx="1296" cy="355"/>
            </a:xfrm>
            <a:prstGeom prst="wedgeRoundRectCallout">
              <a:avLst>
                <a:gd name="adj1" fmla="val -67593"/>
                <a:gd name="adj2" fmla="val 5213"/>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下降时间</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f</a:t>
              </a:r>
              <a:endParaRPr lang="en-US" altLang="zh-CN" sz="2800" b="1" baseline="-25000" err="1">
                <a:latin typeface="Times New Roman" panose="02020603050405020304" pitchFamily="18" charset="0"/>
                <a:ea typeface="黑体" panose="02010609060101010101" pitchFamily="2" charset="-122"/>
              </a:endParaRPr>
            </a:p>
          </p:txBody>
        </p:sp>
        <p:sp>
          <p:nvSpPr>
            <p:cNvPr id="30736" name="圆角矩形标注 30735"/>
            <p:cNvSpPr/>
            <p:nvPr/>
          </p:nvSpPr>
          <p:spPr>
            <a:xfrm>
              <a:off x="4320" y="2736"/>
              <a:ext cx="1248" cy="355"/>
            </a:xfrm>
            <a:prstGeom prst="wedgeRoundRectCallout">
              <a:avLst>
                <a:gd name="adj1" fmla="val -79889"/>
                <a:gd name="adj2" fmla="val 17889"/>
                <a:gd name="adj3" fmla="val 16667"/>
              </a:avLst>
            </a:prstGeom>
            <a:solidFill>
              <a:srgbClr val="333399"/>
            </a:solidFill>
            <a:ln w="9525" cap="flat" cmpd="sng">
              <a:solidFill>
                <a:srgbClr val="339966"/>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存储时间</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s</a:t>
              </a:r>
              <a:endParaRPr lang="en-US" altLang="zh-CN" sz="2800" b="1" baseline="-25000" err="1">
                <a:latin typeface="Times New Roman" panose="02020603050405020304" pitchFamily="18" charset="0"/>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checkerboard(across)">
                                      <p:cBhvr>
                                        <p:cTn id="7" dur="500"/>
                                        <p:tgtEl>
                                          <p:spTgt spid="3072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0730"/>
                                        </p:tgtEl>
                                        <p:attrNameLst>
                                          <p:attrName>style.visibility</p:attrName>
                                        </p:attrNameLst>
                                      </p:cBhvr>
                                      <p:to>
                                        <p:strVal val="visible"/>
                                      </p:to>
                                    </p:set>
                                    <p:anim calcmode="lin" valueType="num">
                                      <p:cBhvr additive="base">
                                        <p:cTn id="11" dur="500" fill="hold"/>
                                        <p:tgtEl>
                                          <p:spTgt spid="30730"/>
                                        </p:tgtEl>
                                        <p:attrNameLst>
                                          <p:attrName>ppt_x</p:attrName>
                                        </p:attrNameLst>
                                      </p:cBhvr>
                                      <p:tavLst>
                                        <p:tav tm="0">
                                          <p:val>
                                            <p:strVal val="#ppt_x"/>
                                          </p:val>
                                        </p:tav>
                                        <p:tav tm="100000">
                                          <p:val>
                                            <p:strVal val="#ppt_x"/>
                                          </p:val>
                                        </p:tav>
                                      </p:tavLst>
                                    </p:anim>
                                    <p:anim calcmode="lin" valueType="num">
                                      <p:cBhvr additive="base">
                                        <p:cTn id="12" dur="500" fill="hold"/>
                                        <p:tgtEl>
                                          <p:spTgt spid="307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39"/>
                                        </p:tgtEl>
                                        <p:attrNameLst>
                                          <p:attrName>style.visibility</p:attrName>
                                        </p:attrNameLst>
                                      </p:cBhvr>
                                      <p:to>
                                        <p:strVal val="visible"/>
                                      </p:to>
                                    </p:set>
                                    <p:animEffect transition="in" filter="box(in)">
                                      <p:cBhvr>
                                        <p:cTn id="17" dur="500"/>
                                        <p:tgtEl>
                                          <p:spTgt spid="307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37"/>
                                        </p:tgtEl>
                                        <p:attrNameLst>
                                          <p:attrName>style.visibility</p:attrName>
                                        </p:attrNameLst>
                                      </p:cBhvr>
                                      <p:to>
                                        <p:strVal val="visible"/>
                                      </p:to>
                                    </p:set>
                                    <p:animEffect transition="in" filter="blinds(horizontal)">
                                      <p:cBhvr>
                                        <p:cTn id="22"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59394" name="矩形 59393"/>
          <p:cNvSpPr/>
          <p:nvPr/>
        </p:nvSpPr>
        <p:spPr>
          <a:xfrm>
            <a:off x="685800" y="488315"/>
            <a:ext cx="7848600" cy="2133600"/>
          </a:xfrm>
          <a:prstGeom prst="rect">
            <a:avLst/>
          </a:prstGeom>
          <a:noFill/>
          <a:ln w="9525">
            <a:noFill/>
          </a:ln>
        </p:spPr>
        <p:txBody>
          <a:bodyPr/>
          <a:p>
            <a:pPr marL="342900" indent="-342900">
              <a:lnSpc>
                <a:spcPct val="120000"/>
              </a:lnSpc>
              <a:buClr>
                <a:schemeClr val="accent2"/>
              </a:buClr>
              <a:buSzPct val="80000"/>
              <a:buFont typeface="Wingdings" panose="05000000000000000000" pitchFamily="2" charset="2"/>
            </a:pPr>
            <a:r>
              <a:rPr lang="en-US" altLang="zh-CN" sz="2800">
                <a:solidFill>
                  <a:schemeClr val="bg1"/>
                </a:solidFill>
                <a:latin typeface="Times New Roman" panose="02020603050405020304" pitchFamily="18" charset="0"/>
                <a:ea typeface="黑体" panose="02010609060101010101" pitchFamily="2" charset="-122"/>
              </a:rPr>
              <a:t>(1</a:t>
            </a:r>
            <a:r>
              <a:rPr lang="en-US" altLang="zh-CN" sz="2800" dirty="0">
                <a:solidFill>
                  <a:schemeClr val="bg1"/>
                </a:solidFill>
                <a:latin typeface="Times New Roman" panose="02020603050405020304" pitchFamily="18" charset="0"/>
                <a:ea typeface="黑体" panose="02010609060101010101" pitchFamily="2" charset="-122"/>
              </a:rPr>
              <a:t>) </a:t>
            </a:r>
            <a:r>
              <a:rPr lang="en-US" altLang="zh-CN" sz="2800">
                <a:solidFill>
                  <a:schemeClr val="bg1"/>
                </a:solidFill>
                <a:latin typeface="Times New Roman" panose="02020603050405020304" pitchFamily="18" charset="0"/>
                <a:ea typeface="黑体" panose="02010609060101010101" pitchFamily="2" charset="-122"/>
              </a:rPr>
              <a:t> </a:t>
            </a:r>
            <a:r>
              <a:rPr lang="zh-CN" altLang="en-US" sz="2800" dirty="0">
                <a:solidFill>
                  <a:schemeClr val="bg1"/>
                </a:solidFill>
                <a:latin typeface="Times New Roman" panose="02020603050405020304" pitchFamily="18" charset="0"/>
                <a:ea typeface="黑体" panose="02010609060101010101" pitchFamily="2" charset="-122"/>
              </a:rPr>
              <a:t>开启时间</a:t>
            </a:r>
            <a:r>
              <a:rPr lang="en-US" altLang="zh-CN" sz="2800" b="1">
                <a:solidFill>
                  <a:schemeClr val="bg1"/>
                </a:solidFill>
                <a:latin typeface="Times New Roman" panose="02020603050405020304" pitchFamily="18" charset="0"/>
                <a:ea typeface="黑体" panose="02010609060101010101" pitchFamily="2" charset="-122"/>
              </a:rPr>
              <a:t>t</a:t>
            </a:r>
            <a:r>
              <a:rPr lang="en-US" altLang="zh-CN" sz="2800" b="1" baseline="-25000">
                <a:solidFill>
                  <a:schemeClr val="bg1"/>
                </a:solidFill>
                <a:latin typeface="Times New Roman" panose="02020603050405020304" pitchFamily="18" charset="0"/>
                <a:ea typeface="黑体" panose="02010609060101010101" pitchFamily="2" charset="-122"/>
              </a:rPr>
              <a:t>on</a:t>
            </a:r>
            <a:r>
              <a:rPr lang="en-US" altLang="zh-CN" sz="2800" b="1">
                <a:solidFill>
                  <a:schemeClr val="bg1"/>
                </a:solidFill>
                <a:latin typeface="Times New Roman" panose="02020603050405020304" pitchFamily="18" charset="0"/>
                <a:ea typeface="黑体" panose="02010609060101010101" pitchFamily="2" charset="-122"/>
              </a:rPr>
              <a:t> </a:t>
            </a:r>
            <a:endParaRPr lang="en-US" altLang="zh-CN" sz="2800" dirty="0">
              <a:solidFill>
                <a:schemeClr val="bg1"/>
              </a:solidFill>
              <a:latin typeface="Times New Roman" panose="02020603050405020304" pitchFamily="18" charset="0"/>
              <a:ea typeface="黑体" panose="02010609060101010101" pitchFamily="2" charset="-122"/>
            </a:endParaRPr>
          </a:p>
          <a:p>
            <a:pPr marL="342900" indent="-342900">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三极管从截止到饱和所需的时间。</a:t>
            </a:r>
            <a:endParaRPr lang="zh-CN" altLang="en-US" sz="2800" dirty="0">
              <a:latin typeface="Times New Roman" panose="02020603050405020304" pitchFamily="18" charset="0"/>
              <a:ea typeface="黑体" panose="02010609060101010101" pitchFamily="2" charset="-122"/>
            </a:endParaRPr>
          </a:p>
          <a:p>
            <a:pPr marL="342900" indent="-342900">
              <a:lnSpc>
                <a:spcPct val="120000"/>
              </a:lnSpc>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 = t</a:t>
            </a:r>
            <a:r>
              <a:rPr lang="en-US" altLang="zh-CN" sz="2800" b="1" baseline="-25000">
                <a:latin typeface="Times New Roman" panose="02020603050405020304" pitchFamily="18" charset="0"/>
                <a:ea typeface="黑体" panose="02010609060101010101" pitchFamily="2" charset="-122"/>
              </a:rPr>
              <a:t>d</a:t>
            </a:r>
            <a:r>
              <a:rPr lang="en-US" altLang="zh-CN" sz="2800" b="1">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r</a:t>
            </a:r>
            <a:endParaRPr lang="en-US" altLang="zh-CN" sz="2800" b="1" baseline="-25000" err="1">
              <a:latin typeface="Times New Roman" panose="02020603050405020304" pitchFamily="18" charset="0"/>
              <a:ea typeface="黑体" panose="02010609060101010101" pitchFamily="2" charset="-122"/>
            </a:endParaRPr>
          </a:p>
          <a:p>
            <a:pPr marL="342900" indent="-342900">
              <a:lnSpc>
                <a:spcPct val="120000"/>
              </a:lnSpc>
            </a:pPr>
            <a:r>
              <a:rPr lang="en-US" altLang="zh-CN" sz="2800" b="1" baseline="-25000" err="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a:t>
            </a:r>
            <a:r>
              <a:rPr lang="en-US" altLang="zh-CN" sz="2800" b="1" baseline="-25000">
                <a:latin typeface="Times New Roman" panose="02020603050405020304" pitchFamily="18" charset="0"/>
                <a:ea typeface="黑体" panose="02010609060101010101" pitchFamily="2" charset="-122"/>
              </a:rPr>
              <a:t>d </a:t>
            </a:r>
            <a:r>
              <a:rPr lang="zh-CN" altLang="en-US" sz="2800" b="1" baseline="-250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延迟时间</a:t>
            </a:r>
            <a:r>
              <a:rPr lang="zh-CN" altLang="en-US" sz="2800" b="1" baseline="-25000" dirty="0">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 </a:t>
            </a:r>
            <a:r>
              <a:rPr lang="zh-CN" altLang="en-US" sz="2800" b="1" baseline="-250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上升时间</a:t>
            </a:r>
            <a:endParaRPr lang="zh-CN" altLang="en-US" sz="2800" dirty="0">
              <a:latin typeface="Times New Roman" panose="02020603050405020304" pitchFamily="18" charset="0"/>
              <a:ea typeface="黑体" panose="02010609060101010101" pitchFamily="2" charset="-122"/>
            </a:endParaRPr>
          </a:p>
        </p:txBody>
      </p:sp>
      <p:sp>
        <p:nvSpPr>
          <p:cNvPr id="59395" name="矩形 59394"/>
          <p:cNvSpPr/>
          <p:nvPr/>
        </p:nvSpPr>
        <p:spPr>
          <a:xfrm>
            <a:off x="609600" y="2590800"/>
            <a:ext cx="8534400" cy="265588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(2) </a:t>
            </a:r>
            <a:r>
              <a:rPr lang="zh-CN" altLang="en-US" sz="2800" dirty="0">
                <a:latin typeface="Times New Roman" panose="02020603050405020304" pitchFamily="18" charset="0"/>
                <a:ea typeface="黑体" panose="02010609060101010101" pitchFamily="2" charset="-122"/>
              </a:rPr>
              <a:t>关闭时间</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off</a:t>
            </a:r>
            <a:r>
              <a:rPr lang="en-US" altLang="zh-CN" sz="2800" err="1">
                <a:latin typeface="Times New Roman" panose="02020603050405020304" pitchFamily="18" charset="0"/>
                <a:ea typeface="黑体" panose="02010609060101010101" pitchFamily="2" charset="-122"/>
              </a:rPr>
              <a:t> </a:t>
            </a:r>
            <a:endParaRPr lang="en-US" altLang="zh-CN" sz="2800" err="1">
              <a:latin typeface="Times New Roman" panose="02020603050405020304" pitchFamily="18" charset="0"/>
              <a:ea typeface="黑体" panose="02010609060101010101" pitchFamily="2" charset="-122"/>
            </a:endParaRPr>
          </a:p>
          <a:p>
            <a:pPr>
              <a:lnSpc>
                <a:spcPct val="120000"/>
              </a:lnSpc>
            </a:pPr>
            <a:r>
              <a:rPr lang="zh-CN" altLang="en-US" sz="2800" dirty="0">
                <a:latin typeface="Times New Roman" panose="02020603050405020304" pitchFamily="18" charset="0"/>
                <a:ea typeface="黑体" panose="02010609060101010101" pitchFamily="2" charset="-122"/>
              </a:rPr>
              <a:t>三极管从饱和到截止所需的时间。</a:t>
            </a:r>
            <a:endParaRPr lang="zh-CN" altLang="en-US" sz="2800" dirty="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 t</a:t>
            </a:r>
            <a:r>
              <a:rPr lang="en-US" altLang="zh-CN" sz="2800" b="1" baseline="-25000" err="1">
                <a:latin typeface="Times New Roman" panose="02020603050405020304" pitchFamily="18" charset="0"/>
                <a:ea typeface="黑体" panose="02010609060101010101" pitchFamily="2" charset="-122"/>
              </a:rPr>
              <a:t>s</a:t>
            </a:r>
            <a:r>
              <a:rPr lang="en-US" altLang="zh-CN" sz="2800" b="1">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f</a:t>
            </a:r>
            <a:r>
              <a:rPr lang="en-US" altLang="zh-CN" sz="2800" b="1" err="1">
                <a:latin typeface="Times New Roman" panose="02020603050405020304" pitchFamily="18" charset="0"/>
                <a:ea typeface="黑体" panose="02010609060101010101" pitchFamily="2" charset="-122"/>
              </a:rPr>
              <a:t> </a:t>
            </a:r>
            <a:endParaRPr lang="en-US" altLang="zh-CN" sz="2800" b="1" err="1">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s</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存储时间（几个参数中最长的；饱和越深越长）</a:t>
            </a:r>
            <a:endParaRPr lang="zh-CN" altLang="en-US" sz="2800" dirty="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f</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下降时间</a:t>
            </a:r>
            <a:endParaRPr lang="zh-CN" altLang="en-US" sz="2800" dirty="0">
              <a:latin typeface="Times New Roman" panose="02020603050405020304" pitchFamily="18" charset="0"/>
              <a:ea typeface="黑体" panose="02010609060101010101" pitchFamily="2" charset="-122"/>
            </a:endParaRPr>
          </a:p>
        </p:txBody>
      </p:sp>
      <p:sp>
        <p:nvSpPr>
          <p:cNvPr id="59396" name="矩形 59395"/>
          <p:cNvSpPr/>
          <p:nvPr/>
        </p:nvSpPr>
        <p:spPr>
          <a:xfrm>
            <a:off x="533400" y="5181600"/>
            <a:ext cx="8153400" cy="1117600"/>
          </a:xfrm>
          <a:prstGeom prst="rect">
            <a:avLst/>
          </a:prstGeom>
          <a:noFill/>
          <a:ln w="9525">
            <a:noFill/>
          </a:ln>
        </p:spPr>
        <p:txBody>
          <a:bodyPr>
            <a:spAutoFit/>
          </a:bodyPr>
          <a:p>
            <a:pPr algn="ctr">
              <a:lnSpc>
                <a:spcPct val="120000"/>
              </a:lnSpc>
              <a:buClr>
                <a:schemeClr val="accent2"/>
              </a:buClr>
              <a:buSzPct val="80000"/>
              <a:buFont typeface="Wingdings" panose="05000000000000000000" pitchFamily="2" charset="2"/>
            </a:pPr>
            <a:r>
              <a:rPr lang="en-US" altLang="zh-CN" sz="2800" b="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off</a:t>
            </a:r>
            <a:r>
              <a:rPr lang="en-US" altLang="zh-CN" sz="2800" b="1" err="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&gt; t</a:t>
            </a:r>
            <a:r>
              <a:rPr lang="en-US" altLang="zh-CN" sz="2800" b="1" baseline="-25000">
                <a:latin typeface="Times New Roman" panose="02020603050405020304" pitchFamily="18" charset="0"/>
                <a:ea typeface="黑体" panose="02010609060101010101" pitchFamily="2" charset="-122"/>
              </a:rPr>
              <a:t>on</a:t>
            </a:r>
            <a:r>
              <a:rPr lang="en-US" altLang="zh-CN" sz="2800" baseline="-250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开关时间一般在纳秒数量级。高频应用时需考虑。</a:t>
            </a:r>
            <a:endParaRPr lang="zh-CN" altLang="en-US" sz="2800" b="1" dirty="0">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0-#ppt_w/2"/>
                                          </p:val>
                                        </p:tav>
                                        <p:tav tm="100000">
                                          <p:val>
                                            <p:strVal val="#ppt_x"/>
                                          </p:val>
                                        </p:tav>
                                      </p:tavLst>
                                    </p:anim>
                                    <p:anim calcmode="lin" valueType="num">
                                      <p:cBhvr additive="base">
                                        <p:cTn id="8" dur="500" fill="hold"/>
                                        <p:tgtEl>
                                          <p:spTgt spid="593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6"/>
                                        </p:tgtEl>
                                        <p:attrNameLst>
                                          <p:attrName>style.visibility</p:attrName>
                                        </p:attrNameLst>
                                      </p:cBhvr>
                                      <p:to>
                                        <p:strVal val="visible"/>
                                      </p:to>
                                    </p:set>
                                    <p:anim calcmode="lin" valueType="num">
                                      <p:cBhvr additive="base">
                                        <p:cTn id="13" dur="500" fill="hold"/>
                                        <p:tgtEl>
                                          <p:spTgt spid="59396"/>
                                        </p:tgtEl>
                                        <p:attrNameLst>
                                          <p:attrName>ppt_x</p:attrName>
                                        </p:attrNameLst>
                                      </p:cBhvr>
                                      <p:tavLst>
                                        <p:tav tm="0">
                                          <p:val>
                                            <p:strVal val="0-#ppt_w/2"/>
                                          </p:val>
                                        </p:tav>
                                        <p:tav tm="100000">
                                          <p:val>
                                            <p:strVal val="#ppt_x"/>
                                          </p:val>
                                        </p:tav>
                                      </p:tavLst>
                                    </p:anim>
                                    <p:anim calcmode="lin" valueType="num">
                                      <p:cBhvr additive="base">
                                        <p:cTn id="14"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5939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53251" name="矩形 53250"/>
          <p:cNvSpPr/>
          <p:nvPr/>
        </p:nvSpPr>
        <p:spPr>
          <a:xfrm>
            <a:off x="533400" y="1120775"/>
            <a:ext cx="8229600" cy="2143125"/>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solidFill>
                  <a:srgbClr val="00FF00"/>
                </a:solidFill>
                <a:latin typeface="黑体" panose="02010609060101010101" pitchFamily="2" charset="-122"/>
                <a:ea typeface="黑体" panose="02010609060101010101" pitchFamily="2" charset="-122"/>
              </a:rPr>
              <a:t>　　门电路的概念：</a:t>
            </a:r>
            <a:endParaRPr lang="zh-CN" altLang="en-US" sz="2800" dirty="0">
              <a:solidFill>
                <a:srgbClr val="00FF00"/>
              </a:solidFill>
              <a:latin typeface="黑体" panose="02010609060101010101" pitchFamily="2" charset="-122"/>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实现基本和常用逻辑运算的电子电路，叫逻辑门电路。实现与运算的叫与门，实现或运算的叫或门，实现非运算的叫非门，也叫做反相器，等等。</a:t>
            </a:r>
            <a:endParaRPr lang="zh-CN" altLang="en-US" sz="2800" dirty="0">
              <a:latin typeface="黑体" panose="02010609060101010101" pitchFamily="2" charset="-122"/>
              <a:ea typeface="黑体" panose="02010609060101010101" pitchFamily="2" charset="-122"/>
            </a:endParaRPr>
          </a:p>
        </p:txBody>
      </p:sp>
      <p:sp>
        <p:nvSpPr>
          <p:cNvPr id="53252" name="矩形 53251"/>
          <p:cNvSpPr/>
          <p:nvPr/>
        </p:nvSpPr>
        <p:spPr>
          <a:xfrm>
            <a:off x="533400" y="3124200"/>
            <a:ext cx="8077200" cy="3525838"/>
          </a:xfrm>
          <a:prstGeom prst="rect">
            <a:avLst/>
          </a:prstGeom>
          <a:noFill/>
          <a:ln w="9525">
            <a:noFill/>
          </a:ln>
        </p:spPr>
        <p:txBody>
          <a:bodyPr>
            <a:spAutoFit/>
          </a:bodyPr>
          <a:p>
            <a:pPr>
              <a:lnSpc>
                <a:spcPct val="115000"/>
              </a:lnSpc>
              <a:buClr>
                <a:schemeClr val="accent2"/>
              </a:buClr>
              <a:buSzPct val="80000"/>
              <a:buFont typeface="Wingdings" panose="05000000000000000000" pitchFamily="2" charset="2"/>
            </a:pPr>
            <a:r>
              <a:rPr lang="zh-CN" altLang="en-US" sz="2800" dirty="0">
                <a:solidFill>
                  <a:srgbClr val="00FF00"/>
                </a:solidFill>
                <a:latin typeface="黑体" panose="02010609060101010101" pitchFamily="2" charset="-122"/>
                <a:ea typeface="黑体" panose="02010609060101010101" pitchFamily="2" charset="-122"/>
              </a:rPr>
              <a:t>　　分立元件门电路和集成门电路</a:t>
            </a:r>
            <a:r>
              <a:rPr lang="en-US" altLang="zh-CN" sz="2800" dirty="0">
                <a:solidFill>
                  <a:srgbClr val="00FF00"/>
                </a:solidFill>
                <a:latin typeface="黑体" panose="02010609060101010101" pitchFamily="2" charset="-122"/>
                <a:ea typeface="黑体" panose="02010609060101010101" pitchFamily="2" charset="-122"/>
              </a:rPr>
              <a:t>:</a:t>
            </a:r>
            <a:endParaRPr lang="en-US" altLang="zh-CN" sz="2800" dirty="0">
              <a:solidFill>
                <a:srgbClr val="00FF00"/>
              </a:solidFill>
              <a:latin typeface="黑体" panose="02010609060101010101" pitchFamily="2" charset="-122"/>
              <a:ea typeface="黑体" panose="02010609060101010101" pitchFamily="2" charset="-122"/>
            </a:endParaRPr>
          </a:p>
          <a:p>
            <a:pPr>
              <a:lnSpc>
                <a:spcPct val="115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分立元件门电路：用分立的元件和导线连接起</a:t>
            </a:r>
            <a:endParaRPr lang="zh-CN" altLang="en-US" sz="2800" dirty="0">
              <a:latin typeface="黑体" panose="02010609060101010101" pitchFamily="2" charset="-122"/>
              <a:ea typeface="黑体" panose="02010609060101010101" pitchFamily="2" charset="-122"/>
            </a:endParaRPr>
          </a:p>
          <a:p>
            <a:pPr>
              <a:lnSpc>
                <a:spcPct val="115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来构成的门电路。简单、经济、功耗低，负载差。</a:t>
            </a:r>
            <a:endParaRPr lang="zh-CN" altLang="en-US" sz="2800" dirty="0">
              <a:latin typeface="黑体" panose="02010609060101010101" pitchFamily="2" charset="-122"/>
              <a:ea typeface="黑体" panose="02010609060101010101" pitchFamily="2" charset="-122"/>
            </a:endParaRPr>
          </a:p>
          <a:p>
            <a:pPr>
              <a:lnSpc>
                <a:spcPct val="115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集成门电路：把构成门电路的元器件和连线都</a:t>
            </a:r>
            <a:endParaRPr lang="zh-CN" altLang="en-US" sz="2800" dirty="0">
              <a:latin typeface="黑体" panose="02010609060101010101" pitchFamily="2" charset="-122"/>
              <a:ea typeface="黑体" panose="02010609060101010101" pitchFamily="2" charset="-122"/>
            </a:endParaRPr>
          </a:p>
          <a:p>
            <a:pPr>
              <a:lnSpc>
                <a:spcPct val="115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制作在一块半导体芯片上，再封装起来，便构成了集成门电路。现在使用最多的是</a:t>
            </a:r>
            <a:r>
              <a:rPr lang="en-US" altLang="zh-CN" sz="2800">
                <a:latin typeface="黑体" panose="02010609060101010101" pitchFamily="2" charset="-122"/>
                <a:ea typeface="黑体" panose="02010609060101010101" pitchFamily="2" charset="-122"/>
              </a:rPr>
              <a:t>CMOS</a:t>
            </a:r>
            <a:r>
              <a:rPr lang="zh-CN" altLang="en-US" sz="2800">
                <a:latin typeface="黑体" panose="02010609060101010101" pitchFamily="2" charset="-122"/>
                <a:ea typeface="黑体" panose="02010609060101010101" pitchFamily="2" charset="-122"/>
              </a:rPr>
              <a:t>和</a:t>
            </a:r>
            <a:r>
              <a:rPr lang="en-US" altLang="zh-CN" sz="2800">
                <a:latin typeface="黑体" panose="02010609060101010101" pitchFamily="2" charset="-122"/>
                <a:ea typeface="黑体" panose="02010609060101010101" pitchFamily="2" charset="-122"/>
              </a:rPr>
              <a:t>TTL</a:t>
            </a:r>
            <a:r>
              <a:rPr lang="zh-CN" altLang="en-US" sz="2800" dirty="0">
                <a:latin typeface="黑体" panose="02010609060101010101" pitchFamily="2" charset="-122"/>
                <a:ea typeface="黑体" panose="02010609060101010101" pitchFamily="2" charset="-122"/>
              </a:rPr>
              <a:t>集成门电路。</a:t>
            </a:r>
            <a:endParaRPr lang="zh-CN" altLang="en-US" sz="2800" dirty="0">
              <a:latin typeface="黑体" panose="02010609060101010101" pitchFamily="2" charset="-122"/>
              <a:ea typeface="黑体" panose="02010609060101010101" pitchFamily="2" charset="-122"/>
            </a:endParaRPr>
          </a:p>
        </p:txBody>
      </p:sp>
      <p:sp>
        <p:nvSpPr>
          <p:cNvPr id="53253" name="矩形 53252"/>
          <p:cNvSpPr/>
          <p:nvPr/>
        </p:nvSpPr>
        <p:spPr>
          <a:xfrm>
            <a:off x="2134235" y="516255"/>
            <a:ext cx="5240655" cy="645160"/>
          </a:xfrm>
          <a:prstGeom prst="rect">
            <a:avLst/>
          </a:prstGeom>
          <a:noFill/>
          <a:ln w="9525">
            <a:noFill/>
          </a:ln>
        </p:spPr>
        <p:txBody>
          <a:bodyPr wrap="none" anchor="t" anchorCtr="0">
            <a:spAutoFit/>
          </a:bodyPr>
          <a:p>
            <a:r>
              <a:rPr lang="en-US" altLang="zh-CN" sz="3600" b="1" dirty="0">
                <a:solidFill>
                  <a:schemeClr val="bg1"/>
                </a:solidFill>
                <a:effectLst>
                  <a:outerShdw blurRad="38100" dist="38100" dir="2700000">
                    <a:srgbClr val="C0C0C0"/>
                  </a:outerShdw>
                </a:effectLst>
                <a:latin typeface="楷体_GB2312" pitchFamily="49" charset="-122"/>
                <a:ea typeface="楷体_GB2312" pitchFamily="49" charset="-122"/>
              </a:rPr>
              <a:t>10.2.2  </a:t>
            </a:r>
            <a:r>
              <a:rPr lang="zh-CN" altLang="en-US" sz="3600" b="1" dirty="0">
                <a:solidFill>
                  <a:schemeClr val="bg1"/>
                </a:solidFill>
                <a:effectLst>
                  <a:outerShdw blurRad="38100" dist="38100" dir="2700000">
                    <a:srgbClr val="C0C0C0"/>
                  </a:outerShdw>
                </a:effectLst>
                <a:latin typeface="楷体_GB2312" pitchFamily="49" charset="-122"/>
                <a:ea typeface="楷体_GB2312" pitchFamily="49" charset="-122"/>
              </a:rPr>
              <a:t>基本逻辑门电路</a:t>
            </a:r>
            <a:endParaRPr lang="zh-CN" altLang="en-US" sz="3600" b="1" dirty="0">
              <a:solidFill>
                <a:schemeClr val="bg1"/>
              </a:solidFill>
              <a:effectLst>
                <a:outerShdw blurRad="38100" dist="38100" dir="2700000">
                  <a:srgbClr val="C0C0C0"/>
                </a:outerShdw>
              </a:effectLst>
              <a:latin typeface="楷体_GB2312" pitchFamily="49" charset="-122"/>
              <a:ea typeface="楷体_GB2312" pitchFamily="49"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0-#ppt_w/2"/>
                                          </p:val>
                                        </p:tav>
                                        <p:tav tm="100000">
                                          <p:val>
                                            <p:strVal val="#ppt_x"/>
                                          </p:val>
                                        </p:tav>
                                      </p:tavLst>
                                    </p:anim>
                                    <p:anim calcmode="lin" valueType="num">
                                      <p:cBhvr additive="base">
                                        <p:cTn id="8" dur="500" fill="hold"/>
                                        <p:tgtEl>
                                          <p:spTgt spid="532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0-#ppt_w/2"/>
                                          </p:val>
                                        </p:tav>
                                        <p:tav tm="100000">
                                          <p:val>
                                            <p:strVal val="#ppt_x"/>
                                          </p:val>
                                        </p:tav>
                                      </p:tavLst>
                                    </p:anim>
                                    <p:anim calcmode="lin" valueType="num">
                                      <p:cBhvr additive="base">
                                        <p:cTn id="14" dur="500" fill="hold"/>
                                        <p:tgtEl>
                                          <p:spTgt spid="53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0306" name="矩形 610305"/>
          <p:cNvSpPr/>
          <p:nvPr/>
        </p:nvSpPr>
        <p:spPr>
          <a:xfrm>
            <a:off x="457200" y="129223"/>
            <a:ext cx="7620000" cy="3743325"/>
          </a:xfrm>
          <a:prstGeom prst="rect">
            <a:avLst/>
          </a:prstGeom>
          <a:noFill/>
          <a:ln w="9525">
            <a:noFill/>
          </a:ln>
        </p:spPr>
        <p:txBody>
          <a:bodyPr>
            <a:spAutoFit/>
          </a:bodyPr>
          <a:p>
            <a:r>
              <a:rPr lang="zh-CN" altLang="en-US" b="1" dirty="0">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模拟信号</a:t>
            </a:r>
            <a:r>
              <a:rPr lang="zh-CN" altLang="en-US" dirty="0">
                <a:latin typeface="黑体" panose="02010609060101010101" pitchFamily="2" charset="-122"/>
                <a:ea typeface="黑体" panose="02010609060101010101" pitchFamily="2" charset="-122"/>
              </a:rPr>
              <a:t>：</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时间上连续：任意时刻有一个相对的值。</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数值上连续：可以是在一定范围内的任意值。</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例如：电压、电流、温度、声音等。</a:t>
            </a:r>
            <a:endParaRPr lang="zh-CN" altLang="en-US" dirty="0">
              <a:latin typeface="黑体" panose="02010609060101010101" pitchFamily="2" charset="-122"/>
              <a:ea typeface="黑体" panose="02010609060101010101" pitchFamily="2" charset="-122"/>
            </a:endParaRPr>
          </a:p>
          <a:p>
            <a:r>
              <a:rPr lang="zh-CN" altLang="en-US" dirty="0">
                <a:solidFill>
                  <a:srgbClr val="FF0000"/>
                </a:solidFill>
                <a:latin typeface="Times New Roman" panose="02020603050405020304" pitchFamily="18" charset="0"/>
                <a:ea typeface="黑体" panose="02010609060101010101" pitchFamily="2" charset="-122"/>
              </a:rPr>
              <a:t>真实的世界是模拟的。</a:t>
            </a:r>
            <a:endParaRPr lang="zh-CN" altLang="en-US" dirty="0">
              <a:solidFill>
                <a:srgbClr val="FF0000"/>
              </a:solidFill>
              <a:latin typeface="黑体" panose="02010609060101010101" pitchFamily="2" charset="-122"/>
              <a:ea typeface="黑体" panose="02010609060101010101" pitchFamily="2" charset="-122"/>
            </a:endParaRPr>
          </a:p>
          <a:p>
            <a:endParaRPr lang="zh-CN" altLang="en-US" dirty="0">
              <a:solidFill>
                <a:srgbClr val="FF0000"/>
              </a:solidFill>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缺点：很难度量；</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      容易受噪声的干扰；</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      难以保存。</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优点：用精确的值表示事物。</a:t>
            </a:r>
            <a:endParaRPr lang="zh-CN" altLang="en-US" dirty="0">
              <a:latin typeface="黑体" panose="02010609060101010101" pitchFamily="2" charset="-122"/>
              <a:ea typeface="黑体" panose="02010609060101010101" pitchFamily="2" charset="-122"/>
            </a:endParaRPr>
          </a:p>
        </p:txBody>
      </p:sp>
      <p:sp>
        <p:nvSpPr>
          <p:cNvPr id="610307" name="矩形 610306"/>
          <p:cNvSpPr/>
          <p:nvPr/>
        </p:nvSpPr>
        <p:spPr>
          <a:xfrm>
            <a:off x="457200" y="4652963"/>
            <a:ext cx="4968875" cy="1552575"/>
          </a:xfrm>
          <a:prstGeom prst="rect">
            <a:avLst/>
          </a:prstGeom>
          <a:noFill/>
          <a:ln w="9525">
            <a:noFill/>
          </a:ln>
        </p:spPr>
        <p:txBody>
          <a:bodyPr>
            <a:spAutoFit/>
          </a:bodyPr>
          <a:p>
            <a:pPr>
              <a:spcBef>
                <a:spcPct val="50000"/>
              </a:spcBef>
              <a:buClr>
                <a:schemeClr val="accent2"/>
              </a:buClr>
              <a:buSzPct val="80000"/>
              <a:buFont typeface="Wingdings" panose="05000000000000000000" pitchFamily="2" charset="2"/>
            </a:pPr>
            <a:r>
              <a:rPr lang="zh-CN" altLang="en-US" b="1" dirty="0">
                <a:solidFill>
                  <a:srgbClr val="FF0000"/>
                </a:solidFill>
                <a:effectLst>
                  <a:outerShdw blurRad="38100" dist="38100" dir="2700000">
                    <a:srgbClr val="C0C0C0"/>
                  </a:outerShdw>
                </a:effectLst>
                <a:latin typeface="Times New Roman" panose="02020603050405020304" pitchFamily="18" charset="0"/>
                <a:ea typeface="黑体" panose="02010609060101010101" pitchFamily="2" charset="-122"/>
              </a:rPr>
              <a:t>模拟电路</a:t>
            </a:r>
            <a:r>
              <a:rPr lang="zh-CN" altLang="en-US" dirty="0">
                <a:latin typeface="Times New Roman" panose="02020603050405020304" pitchFamily="18" charset="0"/>
                <a:ea typeface="黑体" panose="02010609060101010101" pitchFamily="2" charset="-122"/>
              </a:rPr>
              <a:t>：处理和传输模拟</a:t>
            </a:r>
            <a:endParaRPr lang="zh-CN" altLang="en-US" dirty="0">
              <a:latin typeface="Times New Roman" panose="02020603050405020304" pitchFamily="18" charset="0"/>
              <a:ea typeface="黑体" panose="02010609060101010101" pitchFamily="2" charset="-122"/>
            </a:endParaRPr>
          </a:p>
          <a:p>
            <a:pPr>
              <a:spcBef>
                <a:spcPct val="50000"/>
              </a:spcBef>
              <a:buClr>
                <a:schemeClr val="accent2"/>
              </a:buClr>
              <a:buSzPct val="80000"/>
              <a:buFont typeface="Wingdings" panose="05000000000000000000" pitchFamily="2" charset="2"/>
            </a:pPr>
            <a:r>
              <a:rPr lang="zh-CN" altLang="en-US" dirty="0">
                <a:latin typeface="Times New Roman" panose="02020603050405020304" pitchFamily="18" charset="0"/>
                <a:ea typeface="黑体" panose="02010609060101010101" pitchFamily="2" charset="-122"/>
              </a:rPr>
              <a:t>信号的电路。</a:t>
            </a:r>
            <a:endParaRPr lang="zh-CN" altLang="en-US" dirty="0">
              <a:latin typeface="Times New Roman" panose="02020603050405020304" pitchFamily="18" charset="0"/>
              <a:ea typeface="黑体" panose="02010609060101010101" pitchFamily="2" charset="-122"/>
            </a:endParaRPr>
          </a:p>
          <a:p>
            <a:pPr>
              <a:spcBef>
                <a:spcPct val="50000"/>
              </a:spcBef>
              <a:buClr>
                <a:schemeClr val="accent2"/>
              </a:buClr>
              <a:buSzPct val="80000"/>
              <a:buFont typeface="Wingdings" panose="05000000000000000000" pitchFamily="2" charset="2"/>
            </a:pPr>
            <a:r>
              <a:rPr lang="zh-CN" altLang="en-US" dirty="0">
                <a:latin typeface="Times New Roman" panose="02020603050405020304" pitchFamily="18" charset="0"/>
                <a:ea typeface="黑体" panose="02010609060101010101" pitchFamily="2" charset="-122"/>
              </a:rPr>
              <a:t>三极管工作在线性放大区。</a:t>
            </a:r>
            <a:endParaRPr lang="zh-CN" altLang="en-US" dirty="0">
              <a:latin typeface="Times New Roman" panose="02020603050405020304" pitchFamily="18" charset="0"/>
              <a:ea typeface="黑体" panose="02010609060101010101" pitchFamily="2" charset="-122"/>
            </a:endParaRPr>
          </a:p>
        </p:txBody>
      </p:sp>
      <p:pic>
        <p:nvPicPr>
          <p:cNvPr id="610308" name="图片 610307"/>
          <p:cNvPicPr>
            <a:picLocks noChangeAspect="1"/>
          </p:cNvPicPr>
          <p:nvPr/>
        </p:nvPicPr>
        <p:blipFill>
          <a:blip r:embed="rId1"/>
          <a:stretch>
            <a:fillRect/>
          </a:stretch>
        </p:blipFill>
        <p:spPr>
          <a:xfrm>
            <a:off x="5581650" y="1844675"/>
            <a:ext cx="2951163" cy="2103438"/>
          </a:xfrm>
          <a:prstGeom prst="rect">
            <a:avLst/>
          </a:prstGeom>
          <a:noFill/>
          <a:ln w="9525">
            <a:noFill/>
          </a:ln>
        </p:spPr>
      </p:pic>
      <p:graphicFrame>
        <p:nvGraphicFramePr>
          <p:cNvPr id="610309" name="对象 610308"/>
          <p:cNvGraphicFramePr/>
          <p:nvPr/>
        </p:nvGraphicFramePr>
        <p:xfrm>
          <a:off x="4778375" y="4054475"/>
          <a:ext cx="3527425" cy="2522538"/>
        </p:xfrm>
        <a:graphic>
          <a:graphicData uri="http://schemas.openxmlformats.org/presentationml/2006/ole">
            <mc:AlternateContent xmlns:mc="http://schemas.openxmlformats.org/markup-compatibility/2006">
              <mc:Choice xmlns:v="urn:schemas-microsoft-com:vml" Requires="v">
                <p:oleObj spid="_x0000_s4705" name="" r:id="rId2" imgW="1699260" imgH="1348740" progId="Paint.Picture">
                  <p:embed/>
                </p:oleObj>
              </mc:Choice>
              <mc:Fallback>
                <p:oleObj name="" r:id="rId2" imgW="1699260" imgH="1348740" progId="Paint.Picture">
                  <p:embed/>
                  <p:pic>
                    <p:nvPicPr>
                      <p:cNvPr id="0" name="图片 4704"/>
                      <p:cNvPicPr/>
                      <p:nvPr/>
                    </p:nvPicPr>
                    <p:blipFill>
                      <a:blip r:embed="rId3"/>
                      <a:stretch>
                        <a:fillRect/>
                      </a:stretch>
                    </p:blipFill>
                    <p:spPr>
                      <a:xfrm>
                        <a:off x="4778375" y="4054475"/>
                        <a:ext cx="3527425" cy="2522538"/>
                      </a:xfrm>
                      <a:prstGeom prst="rect">
                        <a:avLst/>
                      </a:prstGeom>
                      <a:noFill/>
                      <a:ln w="12700" cap="flat" cmpd="sng">
                        <a:solidFill>
                          <a:srgbClr val="00FF00"/>
                        </a:solidFill>
                        <a:prstDash val="solid"/>
                        <a:miter/>
                        <a:headEnd type="none" w="sm" len="sm"/>
                        <a:tailEnd type="none" w="sm" len="sm"/>
                      </a:ln>
                    </p:spPr>
                  </p:pic>
                </p:oleObj>
              </mc:Fallback>
            </mc:AlternateContent>
          </a:graphicData>
        </a:graphic>
      </p:graphicFrame>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0306">
                                            <p:txEl>
                                              <p:charRg st="0" end="6"/>
                                            </p:txEl>
                                          </p:spTgt>
                                        </p:tgtEl>
                                        <p:attrNameLst>
                                          <p:attrName>style.visibility</p:attrName>
                                        </p:attrNameLst>
                                      </p:cBhvr>
                                      <p:to>
                                        <p:strVal val="visible"/>
                                      </p:to>
                                    </p:set>
                                    <p:anim calcmode="lin" valueType="num">
                                      <p:cBhvr additive="base">
                                        <p:cTn id="7" dur="500" fill="hold"/>
                                        <p:tgtEl>
                                          <p:spTgt spid="610306">
                                            <p:txEl>
                                              <p:charRg st="0"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0306">
                                            <p:txEl>
                                              <p:charRg st="0"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0306">
                                            <p:txEl>
                                              <p:charRg st="6" end="25"/>
                                            </p:txEl>
                                          </p:spTgt>
                                        </p:tgtEl>
                                        <p:attrNameLst>
                                          <p:attrName>style.visibility</p:attrName>
                                        </p:attrNameLst>
                                      </p:cBhvr>
                                      <p:to>
                                        <p:strVal val="visible"/>
                                      </p:to>
                                    </p:set>
                                    <p:anim calcmode="lin" valueType="num">
                                      <p:cBhvr additive="base">
                                        <p:cTn id="13" dur="500" fill="hold"/>
                                        <p:tgtEl>
                                          <p:spTgt spid="610306">
                                            <p:txEl>
                                              <p:charRg st="6" end="2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0306">
                                            <p:txEl>
                                              <p:charRg st="6" end="2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0306">
                                            <p:txEl>
                                              <p:charRg st="25" end="46"/>
                                            </p:txEl>
                                          </p:spTgt>
                                        </p:tgtEl>
                                        <p:attrNameLst>
                                          <p:attrName>style.visibility</p:attrName>
                                        </p:attrNameLst>
                                      </p:cBhvr>
                                      <p:to>
                                        <p:strVal val="visible"/>
                                      </p:to>
                                    </p:set>
                                    <p:anim calcmode="lin" valueType="num">
                                      <p:cBhvr additive="base">
                                        <p:cTn id="19" dur="500" fill="hold"/>
                                        <p:tgtEl>
                                          <p:spTgt spid="610306">
                                            <p:txEl>
                                              <p:charRg st="25" end="4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0306">
                                            <p:txEl>
                                              <p:charRg st="25" end="46"/>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0306">
                                            <p:txEl>
                                              <p:charRg st="46" end="63"/>
                                            </p:txEl>
                                          </p:spTgt>
                                        </p:tgtEl>
                                        <p:attrNameLst>
                                          <p:attrName>style.visibility</p:attrName>
                                        </p:attrNameLst>
                                      </p:cBhvr>
                                      <p:to>
                                        <p:strVal val="visible"/>
                                      </p:to>
                                    </p:set>
                                    <p:anim calcmode="lin" valueType="num">
                                      <p:cBhvr additive="base">
                                        <p:cTn id="25" dur="500" fill="hold"/>
                                        <p:tgtEl>
                                          <p:spTgt spid="610306">
                                            <p:txEl>
                                              <p:charRg st="46" end="6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0306">
                                            <p:txEl>
                                              <p:charRg st="46" end="6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0306">
                                            <p:txEl>
                                              <p:charRg st="63" end="74"/>
                                            </p:txEl>
                                          </p:spTgt>
                                        </p:tgtEl>
                                        <p:attrNameLst>
                                          <p:attrName>style.visibility</p:attrName>
                                        </p:attrNameLst>
                                      </p:cBhvr>
                                      <p:to>
                                        <p:strVal val="visible"/>
                                      </p:to>
                                    </p:set>
                                    <p:anim calcmode="lin" valueType="num">
                                      <p:cBhvr additive="base">
                                        <p:cTn id="31" dur="500" fill="hold"/>
                                        <p:tgtEl>
                                          <p:spTgt spid="610306">
                                            <p:txEl>
                                              <p:charRg st="63" end="7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0306">
                                            <p:txEl>
                                              <p:charRg st="63" end="7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0306">
                                            <p:txEl>
                                              <p:charRg st="75" end="84"/>
                                            </p:txEl>
                                          </p:spTgt>
                                        </p:tgtEl>
                                        <p:attrNameLst>
                                          <p:attrName>style.visibility</p:attrName>
                                        </p:attrNameLst>
                                      </p:cBhvr>
                                      <p:to>
                                        <p:strVal val="visible"/>
                                      </p:to>
                                    </p:set>
                                    <p:anim calcmode="lin" valueType="num">
                                      <p:cBhvr additive="base">
                                        <p:cTn id="37" dur="500" fill="hold"/>
                                        <p:tgtEl>
                                          <p:spTgt spid="610306">
                                            <p:txEl>
                                              <p:charRg st="75" end="8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10306">
                                            <p:txEl>
                                              <p:charRg st="75" end="8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10306">
                                            <p:txEl>
                                              <p:charRg st="84" end="100"/>
                                            </p:txEl>
                                          </p:spTgt>
                                        </p:tgtEl>
                                        <p:attrNameLst>
                                          <p:attrName>style.visibility</p:attrName>
                                        </p:attrNameLst>
                                      </p:cBhvr>
                                      <p:to>
                                        <p:strVal val="visible"/>
                                      </p:to>
                                    </p:set>
                                    <p:anim calcmode="lin" valueType="num">
                                      <p:cBhvr additive="base">
                                        <p:cTn id="43" dur="500" fill="hold"/>
                                        <p:tgtEl>
                                          <p:spTgt spid="610306">
                                            <p:txEl>
                                              <p:charRg st="84" end="10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610306">
                                            <p:txEl>
                                              <p:charRg st="84" end="100"/>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10306">
                                            <p:txEl>
                                              <p:charRg st="100" end="112"/>
                                            </p:txEl>
                                          </p:spTgt>
                                        </p:tgtEl>
                                        <p:attrNameLst>
                                          <p:attrName>style.visibility</p:attrName>
                                        </p:attrNameLst>
                                      </p:cBhvr>
                                      <p:to>
                                        <p:strVal val="visible"/>
                                      </p:to>
                                    </p:set>
                                    <p:anim calcmode="lin" valueType="num">
                                      <p:cBhvr additive="base">
                                        <p:cTn id="49" dur="500" fill="hold"/>
                                        <p:tgtEl>
                                          <p:spTgt spid="610306">
                                            <p:txEl>
                                              <p:charRg st="100" end="112"/>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610306">
                                            <p:txEl>
                                              <p:charRg st="100" end="112"/>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10306">
                                            <p:txEl>
                                              <p:charRg st="112" end="126"/>
                                            </p:txEl>
                                          </p:spTgt>
                                        </p:tgtEl>
                                        <p:attrNameLst>
                                          <p:attrName>style.visibility</p:attrName>
                                        </p:attrNameLst>
                                      </p:cBhvr>
                                      <p:to>
                                        <p:strVal val="visible"/>
                                      </p:to>
                                    </p:set>
                                    <p:anim calcmode="lin" valueType="num">
                                      <p:cBhvr additive="base">
                                        <p:cTn id="55" dur="500" fill="hold"/>
                                        <p:tgtEl>
                                          <p:spTgt spid="610306">
                                            <p:txEl>
                                              <p:charRg st="112" end="126"/>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610306">
                                            <p:txEl>
                                              <p:charRg st="112" end="126"/>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2" fill="hold" grpId="0" nodeType="clickEffect">
                                  <p:stCondLst>
                                    <p:cond delay="0"/>
                                  </p:stCondLst>
                                  <p:childTnLst>
                                    <p:set>
                                      <p:cBhvr>
                                        <p:cTn id="60" dur="1" fill="hold">
                                          <p:stCondLst>
                                            <p:cond delay="0"/>
                                          </p:stCondLst>
                                        </p:cTn>
                                        <p:tgtEl>
                                          <p:spTgt spid="610307">
                                            <p:txEl>
                                              <p:charRg st="0" end="13"/>
                                            </p:txEl>
                                          </p:spTgt>
                                        </p:tgtEl>
                                        <p:attrNameLst>
                                          <p:attrName>style.visibility</p:attrName>
                                        </p:attrNameLst>
                                      </p:cBhvr>
                                      <p:to>
                                        <p:strVal val="visible"/>
                                      </p:to>
                                    </p:set>
                                    <p:anim calcmode="lin" valueType="num">
                                      <p:cBhvr additive="base">
                                        <p:cTn id="61" dur="500" fill="hold"/>
                                        <p:tgtEl>
                                          <p:spTgt spid="610307">
                                            <p:txEl>
                                              <p:charRg st="0" end="13"/>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610307">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2" fill="hold" grpId="0" nodeType="clickEffect">
                                  <p:stCondLst>
                                    <p:cond delay="0"/>
                                  </p:stCondLst>
                                  <p:childTnLst>
                                    <p:set>
                                      <p:cBhvr>
                                        <p:cTn id="66" dur="1" fill="hold">
                                          <p:stCondLst>
                                            <p:cond delay="0"/>
                                          </p:stCondLst>
                                        </p:cTn>
                                        <p:tgtEl>
                                          <p:spTgt spid="610307">
                                            <p:txEl>
                                              <p:charRg st="13" end="20"/>
                                            </p:txEl>
                                          </p:spTgt>
                                        </p:tgtEl>
                                        <p:attrNameLst>
                                          <p:attrName>style.visibility</p:attrName>
                                        </p:attrNameLst>
                                      </p:cBhvr>
                                      <p:to>
                                        <p:strVal val="visible"/>
                                      </p:to>
                                    </p:set>
                                    <p:anim calcmode="lin" valueType="num">
                                      <p:cBhvr additive="base">
                                        <p:cTn id="67" dur="500" fill="hold"/>
                                        <p:tgtEl>
                                          <p:spTgt spid="610307">
                                            <p:txEl>
                                              <p:charRg st="13" end="2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610307">
                                            <p:txEl>
                                              <p:charRg st="13" end="2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12" fill="hold" grpId="0" nodeType="clickEffect">
                                  <p:stCondLst>
                                    <p:cond delay="0"/>
                                  </p:stCondLst>
                                  <p:childTnLst>
                                    <p:set>
                                      <p:cBhvr>
                                        <p:cTn id="72" dur="1" fill="hold">
                                          <p:stCondLst>
                                            <p:cond delay="0"/>
                                          </p:stCondLst>
                                        </p:cTn>
                                        <p:tgtEl>
                                          <p:spTgt spid="610307">
                                            <p:txEl>
                                              <p:charRg st="20" end="33"/>
                                            </p:txEl>
                                          </p:spTgt>
                                        </p:tgtEl>
                                        <p:attrNameLst>
                                          <p:attrName>style.visibility</p:attrName>
                                        </p:attrNameLst>
                                      </p:cBhvr>
                                      <p:to>
                                        <p:strVal val="visible"/>
                                      </p:to>
                                    </p:set>
                                    <p:anim calcmode="lin" valueType="num">
                                      <p:cBhvr additive="base">
                                        <p:cTn id="73" dur="500" fill="hold"/>
                                        <p:tgtEl>
                                          <p:spTgt spid="610307">
                                            <p:txEl>
                                              <p:charRg st="20" end="33"/>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610307">
                                            <p:txEl>
                                              <p:charRg st="20" end="33"/>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610309"/>
                                        </p:tgtEl>
                                        <p:attrNameLst>
                                          <p:attrName>style.visibility</p:attrName>
                                        </p:attrNameLst>
                                      </p:cBhvr>
                                      <p:to>
                                        <p:strVal val="visible"/>
                                      </p:to>
                                    </p:set>
                                    <p:animEffect transition="in" filter="barn(outVertical)">
                                      <p:cBhvr>
                                        <p:cTn id="79" dur="500"/>
                                        <p:tgtEl>
                                          <p:spTgt spid="610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06" grpId="0" build="p"/>
      <p:bldP spid="61030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40962" name="标题 40961"/>
          <p:cNvSpPr>
            <a:spLocks noGrp="1"/>
          </p:cNvSpPr>
          <p:nvPr>
            <p:ph type="title"/>
          </p:nvPr>
        </p:nvSpPr>
        <p:spPr>
          <a:xfrm>
            <a:off x="609600" y="466725"/>
            <a:ext cx="7772400" cy="762000"/>
          </a:xfrm>
        </p:spPr>
        <p:txBody>
          <a:bodyPr lIns="92075" tIns="46038" rIns="92075" bIns="46038" anchor="ctr" anchorCtr="0"/>
          <a:p>
            <a:pPr algn="l"/>
            <a:r>
              <a:rPr lang="zh-CN" altLang="en-US" sz="3200" b="1">
                <a:solidFill>
                  <a:schemeClr val="bg1"/>
                </a:solidFill>
                <a:ea typeface="宋体" panose="02010600030101010101" pitchFamily="2" charset="-122"/>
              </a:rPr>
              <a:t>一、</a:t>
            </a:r>
            <a:r>
              <a:rPr lang="zh-CN" altLang="en-US" sz="3200" b="1" dirty="0">
                <a:solidFill>
                  <a:schemeClr val="bg1"/>
                </a:solidFill>
              </a:rPr>
              <a:t>二极管与门电路</a:t>
            </a:r>
            <a:r>
              <a:rPr lang="zh-CN" altLang="en-US" dirty="0">
                <a:solidFill>
                  <a:schemeClr val="bg1"/>
                </a:solidFill>
              </a:rPr>
              <a:t> </a:t>
            </a:r>
            <a:endParaRPr lang="zh-CN" altLang="en-US" dirty="0">
              <a:solidFill>
                <a:schemeClr val="bg1"/>
              </a:solidFill>
            </a:endParaRPr>
          </a:p>
        </p:txBody>
      </p:sp>
      <p:pic>
        <p:nvPicPr>
          <p:cNvPr id="40970" name="图片 40969" descr="R96A0256A"/>
          <p:cNvPicPr>
            <a:picLocks noChangeAspect="1"/>
          </p:cNvPicPr>
          <p:nvPr/>
        </p:nvPicPr>
        <p:blipFill>
          <a:blip r:embed="rId1"/>
          <a:stretch>
            <a:fillRect/>
          </a:stretch>
        </p:blipFill>
        <p:spPr>
          <a:xfrm>
            <a:off x="838200" y="2057400"/>
            <a:ext cx="2851150" cy="4038600"/>
          </a:xfrm>
          <a:prstGeom prst="rect">
            <a:avLst/>
          </a:prstGeom>
          <a:noFill/>
          <a:ln w="12700" cap="flat" cmpd="sng">
            <a:solidFill>
              <a:srgbClr val="00FF00"/>
            </a:solidFill>
            <a:prstDash val="solid"/>
            <a:miter/>
            <a:headEnd type="none" w="med" len="med"/>
            <a:tailEnd type="none" w="med" len="med"/>
          </a:ln>
        </p:spPr>
      </p:pic>
      <p:sp>
        <p:nvSpPr>
          <p:cNvPr id="40971" name="矩形 40970"/>
          <p:cNvSpPr/>
          <p:nvPr/>
        </p:nvSpPr>
        <p:spPr>
          <a:xfrm>
            <a:off x="762000" y="11430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电路</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40972" name="矩形 40971"/>
          <p:cNvSpPr/>
          <p:nvPr/>
        </p:nvSpPr>
        <p:spPr>
          <a:xfrm>
            <a:off x="4211638" y="1052513"/>
            <a:ext cx="2819400" cy="604837"/>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2. </a:t>
            </a:r>
            <a:r>
              <a:rPr lang="zh-CN" altLang="en-US" sz="2800" dirty="0">
                <a:solidFill>
                  <a:schemeClr val="accent1"/>
                </a:solidFill>
                <a:latin typeface="黑体" panose="02010609060101010101" pitchFamily="2" charset="-122"/>
                <a:ea typeface="黑体" panose="02010609060101010101" pitchFamily="2" charset="-122"/>
              </a:rPr>
              <a:t>工作原理</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40973" name="矩形 40972"/>
          <p:cNvSpPr/>
          <p:nvPr/>
        </p:nvSpPr>
        <p:spPr>
          <a:xfrm>
            <a:off x="4267200" y="1700213"/>
            <a:ext cx="4876800" cy="19716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A</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B</a:t>
            </a:r>
            <a:r>
              <a:rPr lang="zh-CN" altLang="en-US" sz="2800" dirty="0">
                <a:latin typeface="Times New Roman" panose="02020603050405020304" pitchFamily="18" charset="0"/>
                <a:ea typeface="黑体" panose="02010609060101010101" pitchFamily="2" charset="-122"/>
              </a:rPr>
              <a:t>为输入信号</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dirty="0">
                <a:latin typeface="Times New Roman" panose="02020603050405020304" pitchFamily="18" charset="0"/>
                <a:ea typeface="黑体" panose="02010609060101010101" pitchFamily="2" charset="-122"/>
              </a:rPr>
              <a:t>+3</a:t>
            </a:r>
            <a:r>
              <a:rPr lang="en-US" altLang="zh-CN" sz="2800" b="1">
                <a:latin typeface="Times New Roman" panose="02020603050405020304" pitchFamily="18" charset="0"/>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或</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F </a:t>
            </a:r>
            <a:r>
              <a:rPr lang="zh-CN" altLang="en-US" sz="2800" dirty="0">
                <a:latin typeface="Times New Roman" panose="02020603050405020304" pitchFamily="18" charset="0"/>
                <a:ea typeface="黑体" panose="02010609060101010101" pitchFamily="2" charset="-122"/>
              </a:rPr>
              <a:t>为输出信号 </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CC</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+12V</a:t>
            </a:r>
            <a:endParaRPr lang="en-US" altLang="zh-CN" sz="2800">
              <a:latin typeface="Times New Roman" panose="02020603050405020304" pitchFamily="18" charset="0"/>
              <a:ea typeface="黑体" panose="02010609060101010101" pitchFamily="2" charset="-122"/>
            </a:endParaRPr>
          </a:p>
        </p:txBody>
      </p:sp>
      <p:sp>
        <p:nvSpPr>
          <p:cNvPr id="40974" name="矩形 40973"/>
          <p:cNvSpPr/>
          <p:nvPr/>
        </p:nvSpPr>
        <p:spPr>
          <a:xfrm>
            <a:off x="3962400" y="3657600"/>
            <a:ext cx="4908550" cy="457200"/>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2-1</a:t>
            </a:r>
            <a:r>
              <a:rPr lang="zh-CN" altLang="en-US" dirty="0">
                <a:latin typeface="黑体" panose="02010609060101010101" pitchFamily="2" charset="-122"/>
                <a:ea typeface="黑体" panose="02010609060101010101" pitchFamily="2" charset="-122"/>
              </a:rPr>
              <a:t>　电路输入与输出电压的关系</a:t>
            </a:r>
            <a:endParaRPr lang="zh-CN" altLang="en-US" dirty="0">
              <a:latin typeface="黑体" panose="02010609060101010101" pitchFamily="2" charset="-122"/>
              <a:ea typeface="黑体" panose="02010609060101010101" pitchFamily="2" charset="-122"/>
            </a:endParaRPr>
          </a:p>
        </p:txBody>
      </p:sp>
      <p:grpSp>
        <p:nvGrpSpPr>
          <p:cNvPr id="40976" name="组合 40975"/>
          <p:cNvGrpSpPr/>
          <p:nvPr/>
        </p:nvGrpSpPr>
        <p:grpSpPr>
          <a:xfrm>
            <a:off x="4572000" y="4191000"/>
            <a:ext cx="3505200" cy="2209800"/>
            <a:chOff x="-3" y="-3"/>
            <a:chExt cx="1272" cy="1926"/>
          </a:xfrm>
        </p:grpSpPr>
        <p:grpSp>
          <p:nvGrpSpPr>
            <p:cNvPr id="40977" name="组合 40976"/>
            <p:cNvGrpSpPr/>
            <p:nvPr/>
          </p:nvGrpSpPr>
          <p:grpSpPr>
            <a:xfrm>
              <a:off x="0" y="0"/>
              <a:ext cx="1266" cy="1920"/>
              <a:chOff x="0" y="0"/>
              <a:chExt cx="1266" cy="1920"/>
            </a:xfrm>
          </p:grpSpPr>
          <p:grpSp>
            <p:nvGrpSpPr>
              <p:cNvPr id="40978" name="组合 40977"/>
              <p:cNvGrpSpPr/>
              <p:nvPr/>
            </p:nvGrpSpPr>
            <p:grpSpPr>
              <a:xfrm>
                <a:off x="0" y="0"/>
                <a:ext cx="446" cy="384"/>
                <a:chOff x="0" y="0"/>
                <a:chExt cx="446" cy="384"/>
              </a:xfrm>
            </p:grpSpPr>
            <p:sp>
              <p:nvSpPr>
                <p:cNvPr id="40979" name="矩形 40978"/>
                <p:cNvSpPr/>
                <p:nvPr/>
              </p:nvSpPr>
              <p:spPr>
                <a:xfrm>
                  <a:off x="0" y="0"/>
                  <a:ext cx="446" cy="384"/>
                </a:xfrm>
                <a:prstGeom prst="rect">
                  <a:avLst/>
                </a:prstGeom>
                <a:solidFill>
                  <a:srgbClr val="FFED9F"/>
                </a:solidFill>
                <a:ln w="9525">
                  <a:noFill/>
                </a:ln>
              </p:spPr>
              <p:txBody>
                <a:bodyPr/>
                <a:p>
                  <a:endParaRPr lang="zh-CN" altLang="en-US"/>
                </a:p>
              </p:txBody>
            </p:sp>
            <p:grpSp>
              <p:nvGrpSpPr>
                <p:cNvPr id="40980" name="组合 40979"/>
                <p:cNvGrpSpPr/>
                <p:nvPr/>
              </p:nvGrpSpPr>
              <p:grpSpPr>
                <a:xfrm>
                  <a:off x="0" y="0"/>
                  <a:ext cx="446" cy="384"/>
                  <a:chOff x="0" y="0"/>
                  <a:chExt cx="446" cy="384"/>
                </a:xfrm>
              </p:grpSpPr>
              <p:sp>
                <p:nvSpPr>
                  <p:cNvPr id="40981" name="矩形 40980"/>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40982" name="矩形 40981"/>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0983" name="组合 40982"/>
              <p:cNvGrpSpPr/>
              <p:nvPr/>
            </p:nvGrpSpPr>
            <p:grpSpPr>
              <a:xfrm>
                <a:off x="446" y="0"/>
                <a:ext cx="446" cy="384"/>
                <a:chOff x="446" y="0"/>
                <a:chExt cx="446" cy="384"/>
              </a:xfrm>
            </p:grpSpPr>
            <p:sp>
              <p:nvSpPr>
                <p:cNvPr id="40984" name="矩形 40983"/>
                <p:cNvSpPr/>
                <p:nvPr/>
              </p:nvSpPr>
              <p:spPr>
                <a:xfrm>
                  <a:off x="446" y="0"/>
                  <a:ext cx="446" cy="384"/>
                </a:xfrm>
                <a:prstGeom prst="rect">
                  <a:avLst/>
                </a:prstGeom>
                <a:solidFill>
                  <a:srgbClr val="FFED9F"/>
                </a:solidFill>
                <a:ln w="9525">
                  <a:noFill/>
                </a:ln>
              </p:spPr>
              <p:txBody>
                <a:bodyPr/>
                <a:p>
                  <a:endParaRPr lang="zh-CN" altLang="en-US"/>
                </a:p>
              </p:txBody>
            </p:sp>
            <p:grpSp>
              <p:nvGrpSpPr>
                <p:cNvPr id="40985" name="组合 40984"/>
                <p:cNvGrpSpPr/>
                <p:nvPr/>
              </p:nvGrpSpPr>
              <p:grpSpPr>
                <a:xfrm>
                  <a:off x="446" y="0"/>
                  <a:ext cx="446" cy="384"/>
                  <a:chOff x="446" y="0"/>
                  <a:chExt cx="446" cy="384"/>
                </a:xfrm>
              </p:grpSpPr>
              <p:sp>
                <p:nvSpPr>
                  <p:cNvPr id="40986" name="矩形 40985"/>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0987" name="矩形 40986"/>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0988" name="组合 40987"/>
              <p:cNvGrpSpPr/>
              <p:nvPr/>
            </p:nvGrpSpPr>
            <p:grpSpPr>
              <a:xfrm>
                <a:off x="892" y="0"/>
                <a:ext cx="374" cy="384"/>
                <a:chOff x="892" y="0"/>
                <a:chExt cx="374" cy="384"/>
              </a:xfrm>
            </p:grpSpPr>
            <p:sp>
              <p:nvSpPr>
                <p:cNvPr id="40989" name="矩形 40988"/>
                <p:cNvSpPr/>
                <p:nvPr/>
              </p:nvSpPr>
              <p:spPr>
                <a:xfrm>
                  <a:off x="892" y="0"/>
                  <a:ext cx="374" cy="384"/>
                </a:xfrm>
                <a:prstGeom prst="rect">
                  <a:avLst/>
                </a:prstGeom>
                <a:solidFill>
                  <a:srgbClr val="FFED9F"/>
                </a:solidFill>
                <a:ln w="9525">
                  <a:noFill/>
                </a:ln>
              </p:spPr>
              <p:txBody>
                <a:bodyPr/>
                <a:p>
                  <a:endParaRPr lang="zh-CN" altLang="en-US"/>
                </a:p>
              </p:txBody>
            </p:sp>
            <p:grpSp>
              <p:nvGrpSpPr>
                <p:cNvPr id="40990" name="组合 40989"/>
                <p:cNvGrpSpPr/>
                <p:nvPr/>
              </p:nvGrpSpPr>
              <p:grpSpPr>
                <a:xfrm>
                  <a:off x="892" y="0"/>
                  <a:ext cx="374" cy="384"/>
                  <a:chOff x="892" y="0"/>
                  <a:chExt cx="374" cy="384"/>
                </a:xfrm>
              </p:grpSpPr>
              <p:sp>
                <p:nvSpPr>
                  <p:cNvPr id="40991" name="矩形 40990"/>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40992" name="矩形 40991"/>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0993" name="组合 40992"/>
              <p:cNvGrpSpPr/>
              <p:nvPr/>
            </p:nvGrpSpPr>
            <p:grpSpPr>
              <a:xfrm>
                <a:off x="0" y="384"/>
                <a:ext cx="446" cy="384"/>
                <a:chOff x="0" y="384"/>
                <a:chExt cx="446" cy="384"/>
              </a:xfrm>
            </p:grpSpPr>
            <p:sp>
              <p:nvSpPr>
                <p:cNvPr id="40994" name="矩形 40993"/>
                <p:cNvSpPr/>
                <p:nvPr/>
              </p:nvSpPr>
              <p:spPr>
                <a:xfrm>
                  <a:off x="0" y="384"/>
                  <a:ext cx="446" cy="384"/>
                </a:xfrm>
                <a:prstGeom prst="rect">
                  <a:avLst/>
                </a:prstGeom>
                <a:solidFill>
                  <a:srgbClr val="FFF7D5"/>
                </a:solidFill>
                <a:ln w="9525">
                  <a:noFill/>
                </a:ln>
              </p:spPr>
              <p:txBody>
                <a:bodyPr/>
                <a:p>
                  <a:endParaRPr lang="zh-CN" altLang="en-US"/>
                </a:p>
              </p:txBody>
            </p:sp>
            <p:grpSp>
              <p:nvGrpSpPr>
                <p:cNvPr id="40995" name="组合 40994"/>
                <p:cNvGrpSpPr/>
                <p:nvPr/>
              </p:nvGrpSpPr>
              <p:grpSpPr>
                <a:xfrm>
                  <a:off x="0" y="384"/>
                  <a:ext cx="446" cy="384"/>
                  <a:chOff x="0" y="384"/>
                  <a:chExt cx="446" cy="384"/>
                </a:xfrm>
              </p:grpSpPr>
              <p:sp>
                <p:nvSpPr>
                  <p:cNvPr id="40996" name="矩形 40995"/>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0997" name="矩形 40996"/>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0998" name="组合 40997"/>
              <p:cNvGrpSpPr/>
              <p:nvPr/>
            </p:nvGrpSpPr>
            <p:grpSpPr>
              <a:xfrm>
                <a:off x="446" y="384"/>
                <a:ext cx="446" cy="384"/>
                <a:chOff x="446" y="384"/>
                <a:chExt cx="446" cy="384"/>
              </a:xfrm>
            </p:grpSpPr>
            <p:sp>
              <p:nvSpPr>
                <p:cNvPr id="40999" name="矩形 40998"/>
                <p:cNvSpPr/>
                <p:nvPr/>
              </p:nvSpPr>
              <p:spPr>
                <a:xfrm>
                  <a:off x="446" y="384"/>
                  <a:ext cx="446" cy="384"/>
                </a:xfrm>
                <a:prstGeom prst="rect">
                  <a:avLst/>
                </a:prstGeom>
                <a:solidFill>
                  <a:srgbClr val="FFF7D5"/>
                </a:solidFill>
                <a:ln w="9525">
                  <a:noFill/>
                </a:ln>
              </p:spPr>
              <p:txBody>
                <a:bodyPr/>
                <a:p>
                  <a:endParaRPr lang="zh-CN" altLang="en-US"/>
                </a:p>
              </p:txBody>
            </p:sp>
            <p:grpSp>
              <p:nvGrpSpPr>
                <p:cNvPr id="41000" name="组合 40999"/>
                <p:cNvGrpSpPr/>
                <p:nvPr/>
              </p:nvGrpSpPr>
              <p:grpSpPr>
                <a:xfrm>
                  <a:off x="446" y="384"/>
                  <a:ext cx="446" cy="384"/>
                  <a:chOff x="446" y="384"/>
                  <a:chExt cx="446" cy="384"/>
                </a:xfrm>
              </p:grpSpPr>
              <p:sp>
                <p:nvSpPr>
                  <p:cNvPr id="41001" name="矩形 41000"/>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1002" name="矩形 41001"/>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03" name="组合 41002"/>
              <p:cNvGrpSpPr/>
              <p:nvPr/>
            </p:nvGrpSpPr>
            <p:grpSpPr>
              <a:xfrm>
                <a:off x="892" y="384"/>
                <a:ext cx="374" cy="384"/>
                <a:chOff x="892" y="384"/>
                <a:chExt cx="374" cy="384"/>
              </a:xfrm>
            </p:grpSpPr>
            <p:sp>
              <p:nvSpPr>
                <p:cNvPr id="41004" name="矩形 41003"/>
                <p:cNvSpPr/>
                <p:nvPr/>
              </p:nvSpPr>
              <p:spPr>
                <a:xfrm>
                  <a:off x="892" y="384"/>
                  <a:ext cx="374" cy="384"/>
                </a:xfrm>
                <a:prstGeom prst="rect">
                  <a:avLst/>
                </a:prstGeom>
                <a:solidFill>
                  <a:srgbClr val="FFF7D5"/>
                </a:solidFill>
                <a:ln w="9525">
                  <a:noFill/>
                </a:ln>
              </p:spPr>
              <p:txBody>
                <a:bodyPr/>
                <a:p>
                  <a:endParaRPr lang="zh-CN" altLang="en-US"/>
                </a:p>
              </p:txBody>
            </p:sp>
            <p:grpSp>
              <p:nvGrpSpPr>
                <p:cNvPr id="41005" name="组合 41004"/>
                <p:cNvGrpSpPr/>
                <p:nvPr/>
              </p:nvGrpSpPr>
              <p:grpSpPr>
                <a:xfrm>
                  <a:off x="892" y="384"/>
                  <a:ext cx="374" cy="384"/>
                  <a:chOff x="892" y="384"/>
                  <a:chExt cx="374" cy="384"/>
                </a:xfrm>
              </p:grpSpPr>
              <p:sp>
                <p:nvSpPr>
                  <p:cNvPr id="41006" name="矩形 41005"/>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1007" name="矩形 41006"/>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08" name="组合 41007"/>
              <p:cNvGrpSpPr/>
              <p:nvPr/>
            </p:nvGrpSpPr>
            <p:grpSpPr>
              <a:xfrm>
                <a:off x="0" y="768"/>
                <a:ext cx="446" cy="384"/>
                <a:chOff x="0" y="768"/>
                <a:chExt cx="446" cy="384"/>
              </a:xfrm>
            </p:grpSpPr>
            <p:sp>
              <p:nvSpPr>
                <p:cNvPr id="41009" name="矩形 41008"/>
                <p:cNvSpPr/>
                <p:nvPr/>
              </p:nvSpPr>
              <p:spPr>
                <a:xfrm>
                  <a:off x="0" y="768"/>
                  <a:ext cx="446" cy="384"/>
                </a:xfrm>
                <a:prstGeom prst="rect">
                  <a:avLst/>
                </a:prstGeom>
                <a:solidFill>
                  <a:srgbClr val="FFF2B9"/>
                </a:solidFill>
                <a:ln w="9525">
                  <a:noFill/>
                </a:ln>
              </p:spPr>
              <p:txBody>
                <a:bodyPr/>
                <a:p>
                  <a:endParaRPr lang="zh-CN" altLang="en-US"/>
                </a:p>
              </p:txBody>
            </p:sp>
            <p:grpSp>
              <p:nvGrpSpPr>
                <p:cNvPr id="41010" name="组合 41009"/>
                <p:cNvGrpSpPr/>
                <p:nvPr/>
              </p:nvGrpSpPr>
              <p:grpSpPr>
                <a:xfrm>
                  <a:off x="0" y="768"/>
                  <a:ext cx="446" cy="384"/>
                  <a:chOff x="0" y="768"/>
                  <a:chExt cx="446" cy="384"/>
                </a:xfrm>
              </p:grpSpPr>
              <p:sp>
                <p:nvSpPr>
                  <p:cNvPr id="41011" name="矩形 41010"/>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41012" name="矩形 41011"/>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13" name="组合 41012"/>
              <p:cNvGrpSpPr/>
              <p:nvPr/>
            </p:nvGrpSpPr>
            <p:grpSpPr>
              <a:xfrm>
                <a:off x="446" y="768"/>
                <a:ext cx="446" cy="384"/>
                <a:chOff x="446" y="768"/>
                <a:chExt cx="446" cy="384"/>
              </a:xfrm>
            </p:grpSpPr>
            <p:sp>
              <p:nvSpPr>
                <p:cNvPr id="41014" name="矩形 41013"/>
                <p:cNvSpPr/>
                <p:nvPr/>
              </p:nvSpPr>
              <p:spPr>
                <a:xfrm>
                  <a:off x="446" y="768"/>
                  <a:ext cx="446" cy="384"/>
                </a:xfrm>
                <a:prstGeom prst="rect">
                  <a:avLst/>
                </a:prstGeom>
                <a:solidFill>
                  <a:srgbClr val="FFF2B9"/>
                </a:solidFill>
                <a:ln w="9525">
                  <a:noFill/>
                </a:ln>
              </p:spPr>
              <p:txBody>
                <a:bodyPr/>
                <a:p>
                  <a:endParaRPr lang="zh-CN" altLang="en-US"/>
                </a:p>
              </p:txBody>
            </p:sp>
            <p:grpSp>
              <p:nvGrpSpPr>
                <p:cNvPr id="41015" name="组合 41014"/>
                <p:cNvGrpSpPr/>
                <p:nvPr/>
              </p:nvGrpSpPr>
              <p:grpSpPr>
                <a:xfrm>
                  <a:off x="446" y="768"/>
                  <a:ext cx="446" cy="384"/>
                  <a:chOff x="446" y="768"/>
                  <a:chExt cx="446" cy="384"/>
                </a:xfrm>
              </p:grpSpPr>
              <p:sp>
                <p:nvSpPr>
                  <p:cNvPr id="41016" name="矩形 41015"/>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1017" name="矩形 41016"/>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18" name="组合 41017"/>
              <p:cNvGrpSpPr/>
              <p:nvPr/>
            </p:nvGrpSpPr>
            <p:grpSpPr>
              <a:xfrm>
                <a:off x="892" y="768"/>
                <a:ext cx="374" cy="384"/>
                <a:chOff x="892" y="768"/>
                <a:chExt cx="374" cy="384"/>
              </a:xfrm>
            </p:grpSpPr>
            <p:sp>
              <p:nvSpPr>
                <p:cNvPr id="41019" name="矩形 41018"/>
                <p:cNvSpPr/>
                <p:nvPr/>
              </p:nvSpPr>
              <p:spPr>
                <a:xfrm>
                  <a:off x="892" y="768"/>
                  <a:ext cx="374" cy="384"/>
                </a:xfrm>
                <a:prstGeom prst="rect">
                  <a:avLst/>
                </a:prstGeom>
                <a:solidFill>
                  <a:srgbClr val="FFF2B9"/>
                </a:solidFill>
                <a:ln w="9525">
                  <a:noFill/>
                </a:ln>
              </p:spPr>
              <p:txBody>
                <a:bodyPr/>
                <a:p>
                  <a:endParaRPr lang="zh-CN" altLang="en-US"/>
                </a:p>
              </p:txBody>
            </p:sp>
            <p:grpSp>
              <p:nvGrpSpPr>
                <p:cNvPr id="41020" name="组合 41019"/>
                <p:cNvGrpSpPr/>
                <p:nvPr/>
              </p:nvGrpSpPr>
              <p:grpSpPr>
                <a:xfrm>
                  <a:off x="892" y="768"/>
                  <a:ext cx="374" cy="384"/>
                  <a:chOff x="892" y="768"/>
                  <a:chExt cx="374" cy="384"/>
                </a:xfrm>
              </p:grpSpPr>
              <p:sp>
                <p:nvSpPr>
                  <p:cNvPr id="41021" name="矩形 41020"/>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1022" name="矩形 41021"/>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23" name="组合 41022"/>
              <p:cNvGrpSpPr/>
              <p:nvPr/>
            </p:nvGrpSpPr>
            <p:grpSpPr>
              <a:xfrm>
                <a:off x="0" y="1152"/>
                <a:ext cx="446" cy="384"/>
                <a:chOff x="0" y="1152"/>
                <a:chExt cx="446" cy="384"/>
              </a:xfrm>
            </p:grpSpPr>
            <p:sp>
              <p:nvSpPr>
                <p:cNvPr id="41024" name="矩形 41023"/>
                <p:cNvSpPr/>
                <p:nvPr/>
              </p:nvSpPr>
              <p:spPr>
                <a:xfrm>
                  <a:off x="0" y="1152"/>
                  <a:ext cx="446" cy="384"/>
                </a:xfrm>
                <a:prstGeom prst="rect">
                  <a:avLst/>
                </a:prstGeom>
                <a:solidFill>
                  <a:srgbClr val="FFF7D5"/>
                </a:solidFill>
                <a:ln w="9525">
                  <a:noFill/>
                </a:ln>
              </p:spPr>
              <p:txBody>
                <a:bodyPr/>
                <a:p>
                  <a:endParaRPr lang="zh-CN" altLang="en-US"/>
                </a:p>
              </p:txBody>
            </p:sp>
            <p:grpSp>
              <p:nvGrpSpPr>
                <p:cNvPr id="41025" name="组合 41024"/>
                <p:cNvGrpSpPr/>
                <p:nvPr/>
              </p:nvGrpSpPr>
              <p:grpSpPr>
                <a:xfrm>
                  <a:off x="0" y="1152"/>
                  <a:ext cx="446" cy="384"/>
                  <a:chOff x="0" y="1152"/>
                  <a:chExt cx="446" cy="384"/>
                </a:xfrm>
              </p:grpSpPr>
              <p:sp>
                <p:nvSpPr>
                  <p:cNvPr id="41026" name="矩形 41025"/>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1027" name="矩形 41026"/>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28" name="组合 41027"/>
              <p:cNvGrpSpPr/>
              <p:nvPr/>
            </p:nvGrpSpPr>
            <p:grpSpPr>
              <a:xfrm>
                <a:off x="446" y="1152"/>
                <a:ext cx="446" cy="384"/>
                <a:chOff x="446" y="1152"/>
                <a:chExt cx="446" cy="384"/>
              </a:xfrm>
            </p:grpSpPr>
            <p:sp>
              <p:nvSpPr>
                <p:cNvPr id="41029" name="矩形 41028"/>
                <p:cNvSpPr/>
                <p:nvPr/>
              </p:nvSpPr>
              <p:spPr>
                <a:xfrm>
                  <a:off x="446" y="1152"/>
                  <a:ext cx="446" cy="384"/>
                </a:xfrm>
                <a:prstGeom prst="rect">
                  <a:avLst/>
                </a:prstGeom>
                <a:solidFill>
                  <a:srgbClr val="FFF7D5"/>
                </a:solidFill>
                <a:ln w="9525">
                  <a:noFill/>
                </a:ln>
              </p:spPr>
              <p:txBody>
                <a:bodyPr/>
                <a:p>
                  <a:endParaRPr lang="zh-CN" altLang="en-US"/>
                </a:p>
              </p:txBody>
            </p:sp>
            <p:grpSp>
              <p:nvGrpSpPr>
                <p:cNvPr id="41030" name="组合 41029"/>
                <p:cNvGrpSpPr/>
                <p:nvPr/>
              </p:nvGrpSpPr>
              <p:grpSpPr>
                <a:xfrm>
                  <a:off x="446" y="1152"/>
                  <a:ext cx="446" cy="384"/>
                  <a:chOff x="446" y="1152"/>
                  <a:chExt cx="446" cy="384"/>
                </a:xfrm>
              </p:grpSpPr>
              <p:sp>
                <p:nvSpPr>
                  <p:cNvPr id="41031" name="矩形 41030"/>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41032" name="矩形 41031"/>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33" name="组合 41032"/>
              <p:cNvGrpSpPr/>
              <p:nvPr/>
            </p:nvGrpSpPr>
            <p:grpSpPr>
              <a:xfrm>
                <a:off x="892" y="1152"/>
                <a:ext cx="374" cy="384"/>
                <a:chOff x="892" y="1152"/>
                <a:chExt cx="374" cy="384"/>
              </a:xfrm>
            </p:grpSpPr>
            <p:sp>
              <p:nvSpPr>
                <p:cNvPr id="41034" name="矩形 41033"/>
                <p:cNvSpPr/>
                <p:nvPr/>
              </p:nvSpPr>
              <p:spPr>
                <a:xfrm>
                  <a:off x="892" y="1152"/>
                  <a:ext cx="374" cy="384"/>
                </a:xfrm>
                <a:prstGeom prst="rect">
                  <a:avLst/>
                </a:prstGeom>
                <a:solidFill>
                  <a:srgbClr val="FFF7D5"/>
                </a:solidFill>
                <a:ln w="9525">
                  <a:noFill/>
                </a:ln>
              </p:spPr>
              <p:txBody>
                <a:bodyPr/>
                <a:p>
                  <a:endParaRPr lang="zh-CN" altLang="en-US"/>
                </a:p>
              </p:txBody>
            </p:sp>
            <p:grpSp>
              <p:nvGrpSpPr>
                <p:cNvPr id="41035" name="组合 41034"/>
                <p:cNvGrpSpPr/>
                <p:nvPr/>
              </p:nvGrpSpPr>
              <p:grpSpPr>
                <a:xfrm>
                  <a:off x="892" y="1152"/>
                  <a:ext cx="374" cy="384"/>
                  <a:chOff x="892" y="1152"/>
                  <a:chExt cx="374" cy="384"/>
                </a:xfrm>
              </p:grpSpPr>
              <p:sp>
                <p:nvSpPr>
                  <p:cNvPr id="41036" name="矩形 41035"/>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1037" name="矩形 41036"/>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38" name="组合 41037"/>
              <p:cNvGrpSpPr/>
              <p:nvPr/>
            </p:nvGrpSpPr>
            <p:grpSpPr>
              <a:xfrm>
                <a:off x="0" y="1536"/>
                <a:ext cx="446" cy="384"/>
                <a:chOff x="0" y="1536"/>
                <a:chExt cx="446" cy="384"/>
              </a:xfrm>
            </p:grpSpPr>
            <p:sp>
              <p:nvSpPr>
                <p:cNvPr id="41039" name="矩形 41038"/>
                <p:cNvSpPr/>
                <p:nvPr/>
              </p:nvSpPr>
              <p:spPr>
                <a:xfrm>
                  <a:off x="0" y="1536"/>
                  <a:ext cx="446" cy="384"/>
                </a:xfrm>
                <a:prstGeom prst="rect">
                  <a:avLst/>
                </a:prstGeom>
                <a:solidFill>
                  <a:srgbClr val="FFF2B9"/>
                </a:solidFill>
                <a:ln w="9525">
                  <a:noFill/>
                </a:ln>
              </p:spPr>
              <p:txBody>
                <a:bodyPr/>
                <a:p>
                  <a:endParaRPr lang="zh-CN" altLang="en-US"/>
                </a:p>
              </p:txBody>
            </p:sp>
            <p:grpSp>
              <p:nvGrpSpPr>
                <p:cNvPr id="41040" name="组合 41039"/>
                <p:cNvGrpSpPr/>
                <p:nvPr/>
              </p:nvGrpSpPr>
              <p:grpSpPr>
                <a:xfrm>
                  <a:off x="0" y="1536"/>
                  <a:ext cx="446" cy="384"/>
                  <a:chOff x="0" y="1536"/>
                  <a:chExt cx="446" cy="384"/>
                </a:xfrm>
              </p:grpSpPr>
              <p:sp>
                <p:nvSpPr>
                  <p:cNvPr id="41041" name="矩形 41040"/>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1042" name="矩形 41041"/>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43" name="组合 41042"/>
              <p:cNvGrpSpPr/>
              <p:nvPr/>
            </p:nvGrpSpPr>
            <p:grpSpPr>
              <a:xfrm>
                <a:off x="446" y="1536"/>
                <a:ext cx="446" cy="384"/>
                <a:chOff x="446" y="1536"/>
                <a:chExt cx="446" cy="384"/>
              </a:xfrm>
            </p:grpSpPr>
            <p:sp>
              <p:nvSpPr>
                <p:cNvPr id="41044" name="矩形 41043"/>
                <p:cNvSpPr/>
                <p:nvPr/>
              </p:nvSpPr>
              <p:spPr>
                <a:xfrm>
                  <a:off x="446" y="1536"/>
                  <a:ext cx="446" cy="384"/>
                </a:xfrm>
                <a:prstGeom prst="rect">
                  <a:avLst/>
                </a:prstGeom>
                <a:solidFill>
                  <a:srgbClr val="FFF2B9"/>
                </a:solidFill>
                <a:ln w="9525">
                  <a:noFill/>
                </a:ln>
              </p:spPr>
              <p:txBody>
                <a:bodyPr/>
                <a:p>
                  <a:endParaRPr lang="zh-CN" altLang="en-US"/>
                </a:p>
              </p:txBody>
            </p:sp>
            <p:grpSp>
              <p:nvGrpSpPr>
                <p:cNvPr id="41045" name="组合 41044"/>
                <p:cNvGrpSpPr/>
                <p:nvPr/>
              </p:nvGrpSpPr>
              <p:grpSpPr>
                <a:xfrm>
                  <a:off x="446" y="1536"/>
                  <a:ext cx="446" cy="384"/>
                  <a:chOff x="446" y="1536"/>
                  <a:chExt cx="446" cy="384"/>
                </a:xfrm>
              </p:grpSpPr>
              <p:sp>
                <p:nvSpPr>
                  <p:cNvPr id="41046" name="矩形 41045"/>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1047" name="矩形 41046"/>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1048" name="组合 41047"/>
              <p:cNvGrpSpPr/>
              <p:nvPr/>
            </p:nvGrpSpPr>
            <p:grpSpPr>
              <a:xfrm>
                <a:off x="892" y="1536"/>
                <a:ext cx="374" cy="384"/>
                <a:chOff x="892" y="1536"/>
                <a:chExt cx="374" cy="384"/>
              </a:xfrm>
            </p:grpSpPr>
            <p:sp>
              <p:nvSpPr>
                <p:cNvPr id="41049" name="矩形 41048"/>
                <p:cNvSpPr/>
                <p:nvPr/>
              </p:nvSpPr>
              <p:spPr>
                <a:xfrm>
                  <a:off x="892" y="1536"/>
                  <a:ext cx="374" cy="384"/>
                </a:xfrm>
                <a:prstGeom prst="rect">
                  <a:avLst/>
                </a:prstGeom>
                <a:solidFill>
                  <a:srgbClr val="FFF2B9"/>
                </a:solidFill>
                <a:ln w="9525">
                  <a:noFill/>
                </a:ln>
              </p:spPr>
              <p:txBody>
                <a:bodyPr/>
                <a:p>
                  <a:endParaRPr lang="zh-CN" altLang="en-US"/>
                </a:p>
              </p:txBody>
            </p:sp>
            <p:grpSp>
              <p:nvGrpSpPr>
                <p:cNvPr id="41050" name="组合 41049"/>
                <p:cNvGrpSpPr/>
                <p:nvPr/>
              </p:nvGrpSpPr>
              <p:grpSpPr>
                <a:xfrm>
                  <a:off x="892" y="1536"/>
                  <a:ext cx="374" cy="384"/>
                  <a:chOff x="892" y="1536"/>
                  <a:chExt cx="374" cy="384"/>
                </a:xfrm>
              </p:grpSpPr>
              <p:sp>
                <p:nvSpPr>
                  <p:cNvPr id="41051" name="矩形 41050"/>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3.7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1052" name="矩形 41051"/>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41053" name="矩形 41052"/>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0970"/>
                                        </p:tgtEl>
                                        <p:attrNameLst>
                                          <p:attrName>style.visibility</p:attrName>
                                        </p:attrNameLst>
                                      </p:cBhvr>
                                      <p:to>
                                        <p:strVal val="visible"/>
                                      </p:to>
                                    </p:set>
                                    <p:animEffect transition="in" filter="box(in)">
                                      <p:cBhvr>
                                        <p:cTn id="7" dur="500"/>
                                        <p:tgtEl>
                                          <p:spTgt spid="4097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972"/>
                                        </p:tgtEl>
                                        <p:attrNameLst>
                                          <p:attrName>style.visibility</p:attrName>
                                        </p:attrNameLst>
                                      </p:cBhvr>
                                      <p:to>
                                        <p:strVal val="visible"/>
                                      </p:to>
                                    </p:set>
                                    <p:animEffect transition="in" filter="slide(fromBottom)">
                                      <p:cBhvr>
                                        <p:cTn id="12" dur="500"/>
                                        <p:tgtEl>
                                          <p:spTgt spid="40972"/>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40973"/>
                                        </p:tgtEl>
                                        <p:attrNameLst>
                                          <p:attrName>style.visibility</p:attrName>
                                        </p:attrNameLst>
                                      </p:cBhvr>
                                      <p:to>
                                        <p:strVal val="visible"/>
                                      </p:to>
                                    </p:set>
                                    <p:anim calcmode="lin" valueType="num">
                                      <p:cBhvr additive="base">
                                        <p:cTn id="16" dur="500" fill="hold"/>
                                        <p:tgtEl>
                                          <p:spTgt spid="40973"/>
                                        </p:tgtEl>
                                        <p:attrNameLst>
                                          <p:attrName>ppt_x</p:attrName>
                                        </p:attrNameLst>
                                      </p:cBhvr>
                                      <p:tavLst>
                                        <p:tav tm="0">
                                          <p:val>
                                            <p:strVal val="1+#ppt_w/2"/>
                                          </p:val>
                                        </p:tav>
                                        <p:tav tm="100000">
                                          <p:val>
                                            <p:strVal val="#ppt_x"/>
                                          </p:val>
                                        </p:tav>
                                      </p:tavLst>
                                    </p:anim>
                                    <p:anim calcmode="lin" valueType="num">
                                      <p:cBhvr additive="base">
                                        <p:cTn id="17" dur="500" fill="hold"/>
                                        <p:tgtEl>
                                          <p:spTgt spid="4097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40974"/>
                                        </p:tgtEl>
                                        <p:attrNameLst>
                                          <p:attrName>style.visibility</p:attrName>
                                        </p:attrNameLst>
                                      </p:cBhvr>
                                      <p:to>
                                        <p:strVal val="visible"/>
                                      </p:to>
                                    </p:set>
                                    <p:anim calcmode="lin" valueType="num">
                                      <p:cBhvr additive="base">
                                        <p:cTn id="22" dur="500" fill="hold"/>
                                        <p:tgtEl>
                                          <p:spTgt spid="40974"/>
                                        </p:tgtEl>
                                        <p:attrNameLst>
                                          <p:attrName>ppt_x</p:attrName>
                                        </p:attrNameLst>
                                      </p:cBhvr>
                                      <p:tavLst>
                                        <p:tav tm="0">
                                          <p:val>
                                            <p:strVal val="1+#ppt_w/2"/>
                                          </p:val>
                                        </p:tav>
                                        <p:tav tm="100000">
                                          <p:val>
                                            <p:strVal val="#ppt_x"/>
                                          </p:val>
                                        </p:tav>
                                      </p:tavLst>
                                    </p:anim>
                                    <p:anim calcmode="lin" valueType="num">
                                      <p:cBhvr additive="base">
                                        <p:cTn id="23" dur="500" fill="hold"/>
                                        <p:tgtEl>
                                          <p:spTgt spid="4097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40976"/>
                                        </p:tgtEl>
                                        <p:attrNameLst>
                                          <p:attrName>style.visibility</p:attrName>
                                        </p:attrNameLst>
                                      </p:cBhvr>
                                      <p:to>
                                        <p:strVal val="visible"/>
                                      </p:to>
                                    </p:set>
                                    <p:anim calcmode="lin" valueType="num">
                                      <p:cBhvr additive="base">
                                        <p:cTn id="27" dur="500" fill="hold"/>
                                        <p:tgtEl>
                                          <p:spTgt spid="40976"/>
                                        </p:tgtEl>
                                        <p:attrNameLst>
                                          <p:attrName>ppt_x</p:attrName>
                                        </p:attrNameLst>
                                      </p:cBhvr>
                                      <p:tavLst>
                                        <p:tav tm="0">
                                          <p:val>
                                            <p:strVal val="1+#ppt_w/2"/>
                                          </p:val>
                                        </p:tav>
                                        <p:tav tm="100000">
                                          <p:val>
                                            <p:strVal val="#ppt_x"/>
                                          </p:val>
                                        </p:tav>
                                      </p:tavLst>
                                    </p:anim>
                                    <p:anim calcmode="lin" valueType="num">
                                      <p:cBhvr additive="base">
                                        <p:cTn id="28" dur="500" fill="hold"/>
                                        <p:tgtEl>
                                          <p:spTgt spid="409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2" grpId="0"/>
      <p:bldP spid="40973" grpId="0"/>
      <p:bldP spid="4097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5848" name="矩形 35847"/>
          <p:cNvSpPr/>
          <p:nvPr/>
        </p:nvSpPr>
        <p:spPr>
          <a:xfrm>
            <a:off x="685800" y="1066800"/>
            <a:ext cx="6070600" cy="1117600"/>
          </a:xfrm>
          <a:prstGeom prst="rect">
            <a:avLst/>
          </a:prstGeom>
          <a:noFill/>
          <a:ln w="9525">
            <a:noFill/>
          </a:ln>
        </p:spPr>
        <p:txBody>
          <a:bodyPr wrap="none" anchor="ctr" anchorCtr="0">
            <a:spAutoFit/>
          </a:bodyPr>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表示高电平（此例为</a:t>
            </a:r>
            <a:r>
              <a:rPr lang="en-US" altLang="zh-CN" sz="2800" b="1" dirty="0">
                <a:latin typeface="黑体" panose="02010609060101010101" pitchFamily="2" charset="-122"/>
                <a:ea typeface="黑体" panose="02010609060101010101" pitchFamily="2" charset="-122"/>
              </a:rPr>
              <a:t>≥+3</a:t>
            </a:r>
            <a:r>
              <a:rPr lang="en-US" altLang="zh-CN" sz="2800" b="1">
                <a:latin typeface="黑体" panose="02010609060101010101" pitchFamily="2" charset="-122"/>
                <a:ea typeface="黑体" panose="02010609060101010101" pitchFamily="2" charset="-122"/>
              </a:rPr>
              <a:t>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表示低电平（此例为</a:t>
            </a:r>
            <a:r>
              <a:rPr lang="en-US" altLang="zh-CN" sz="2800" b="1" dirty="0">
                <a:latin typeface="黑体" panose="02010609060101010101" pitchFamily="2" charset="-122"/>
                <a:ea typeface="黑体" panose="02010609060101010101" pitchFamily="2" charset="-122"/>
              </a:rPr>
              <a:t>≤0</a:t>
            </a:r>
            <a:r>
              <a:rPr lang="en-US" altLang="zh-CN" sz="2800" b="1">
                <a:latin typeface="黑体" panose="02010609060101010101" pitchFamily="2" charset="-122"/>
                <a:ea typeface="黑体" panose="02010609060101010101" pitchFamily="2" charset="-122"/>
              </a:rPr>
              <a:t>.7V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p:txBody>
      </p:sp>
      <p:grpSp>
        <p:nvGrpSpPr>
          <p:cNvPr id="35850" name="组合 35849"/>
          <p:cNvGrpSpPr/>
          <p:nvPr/>
        </p:nvGrpSpPr>
        <p:grpSpPr>
          <a:xfrm>
            <a:off x="762000" y="3048000"/>
            <a:ext cx="3505200" cy="2209800"/>
            <a:chOff x="-3" y="-3"/>
            <a:chExt cx="1272" cy="1926"/>
          </a:xfrm>
        </p:grpSpPr>
        <p:grpSp>
          <p:nvGrpSpPr>
            <p:cNvPr id="35851" name="组合 35850"/>
            <p:cNvGrpSpPr/>
            <p:nvPr/>
          </p:nvGrpSpPr>
          <p:grpSpPr>
            <a:xfrm>
              <a:off x="0" y="0"/>
              <a:ext cx="1266" cy="1920"/>
              <a:chOff x="0" y="0"/>
              <a:chExt cx="1266" cy="1920"/>
            </a:xfrm>
          </p:grpSpPr>
          <p:grpSp>
            <p:nvGrpSpPr>
              <p:cNvPr id="35852" name="组合 35851"/>
              <p:cNvGrpSpPr/>
              <p:nvPr/>
            </p:nvGrpSpPr>
            <p:grpSpPr>
              <a:xfrm>
                <a:off x="0" y="0"/>
                <a:ext cx="446" cy="384"/>
                <a:chOff x="0" y="0"/>
                <a:chExt cx="446" cy="384"/>
              </a:xfrm>
            </p:grpSpPr>
            <p:sp>
              <p:nvSpPr>
                <p:cNvPr id="35853" name="矩形 35852"/>
                <p:cNvSpPr/>
                <p:nvPr/>
              </p:nvSpPr>
              <p:spPr>
                <a:xfrm>
                  <a:off x="0" y="0"/>
                  <a:ext cx="446" cy="384"/>
                </a:xfrm>
                <a:prstGeom prst="rect">
                  <a:avLst/>
                </a:prstGeom>
                <a:solidFill>
                  <a:srgbClr val="FFED9F"/>
                </a:solidFill>
                <a:ln w="9525">
                  <a:noFill/>
                </a:ln>
              </p:spPr>
              <p:txBody>
                <a:bodyPr/>
                <a:p>
                  <a:endParaRPr lang="zh-CN" altLang="en-US"/>
                </a:p>
              </p:txBody>
            </p:sp>
            <p:grpSp>
              <p:nvGrpSpPr>
                <p:cNvPr id="35854" name="组合 35853"/>
                <p:cNvGrpSpPr/>
                <p:nvPr/>
              </p:nvGrpSpPr>
              <p:grpSpPr>
                <a:xfrm>
                  <a:off x="0" y="0"/>
                  <a:ext cx="446" cy="384"/>
                  <a:chOff x="0" y="0"/>
                  <a:chExt cx="446" cy="384"/>
                </a:xfrm>
              </p:grpSpPr>
              <p:sp>
                <p:nvSpPr>
                  <p:cNvPr id="35855" name="矩形 35854"/>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35856" name="矩形 35855"/>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57" name="组合 35856"/>
              <p:cNvGrpSpPr/>
              <p:nvPr/>
            </p:nvGrpSpPr>
            <p:grpSpPr>
              <a:xfrm>
                <a:off x="446" y="0"/>
                <a:ext cx="446" cy="384"/>
                <a:chOff x="446" y="0"/>
                <a:chExt cx="446" cy="384"/>
              </a:xfrm>
            </p:grpSpPr>
            <p:sp>
              <p:nvSpPr>
                <p:cNvPr id="35858" name="矩形 35857"/>
                <p:cNvSpPr/>
                <p:nvPr/>
              </p:nvSpPr>
              <p:spPr>
                <a:xfrm>
                  <a:off x="446" y="0"/>
                  <a:ext cx="446" cy="384"/>
                </a:xfrm>
                <a:prstGeom prst="rect">
                  <a:avLst/>
                </a:prstGeom>
                <a:solidFill>
                  <a:srgbClr val="FFED9F"/>
                </a:solidFill>
                <a:ln w="9525">
                  <a:noFill/>
                </a:ln>
              </p:spPr>
              <p:txBody>
                <a:bodyPr/>
                <a:p>
                  <a:endParaRPr lang="zh-CN" altLang="en-US"/>
                </a:p>
              </p:txBody>
            </p:sp>
            <p:grpSp>
              <p:nvGrpSpPr>
                <p:cNvPr id="35859" name="组合 35858"/>
                <p:cNvGrpSpPr/>
                <p:nvPr/>
              </p:nvGrpSpPr>
              <p:grpSpPr>
                <a:xfrm>
                  <a:off x="446" y="0"/>
                  <a:ext cx="446" cy="384"/>
                  <a:chOff x="446" y="0"/>
                  <a:chExt cx="446" cy="384"/>
                </a:xfrm>
              </p:grpSpPr>
              <p:sp>
                <p:nvSpPr>
                  <p:cNvPr id="35860" name="矩形 35859"/>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35861" name="矩形 35860"/>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62" name="组合 35861"/>
              <p:cNvGrpSpPr/>
              <p:nvPr/>
            </p:nvGrpSpPr>
            <p:grpSpPr>
              <a:xfrm>
                <a:off x="892" y="0"/>
                <a:ext cx="374" cy="384"/>
                <a:chOff x="892" y="0"/>
                <a:chExt cx="374" cy="384"/>
              </a:xfrm>
            </p:grpSpPr>
            <p:sp>
              <p:nvSpPr>
                <p:cNvPr id="35863" name="矩形 35862"/>
                <p:cNvSpPr/>
                <p:nvPr/>
              </p:nvSpPr>
              <p:spPr>
                <a:xfrm>
                  <a:off x="892" y="0"/>
                  <a:ext cx="374" cy="384"/>
                </a:xfrm>
                <a:prstGeom prst="rect">
                  <a:avLst/>
                </a:prstGeom>
                <a:solidFill>
                  <a:srgbClr val="FFED9F"/>
                </a:solidFill>
                <a:ln w="9525">
                  <a:noFill/>
                </a:ln>
              </p:spPr>
              <p:txBody>
                <a:bodyPr/>
                <a:p>
                  <a:endParaRPr lang="zh-CN" altLang="en-US"/>
                </a:p>
              </p:txBody>
            </p:sp>
            <p:grpSp>
              <p:nvGrpSpPr>
                <p:cNvPr id="35864" name="组合 35863"/>
                <p:cNvGrpSpPr/>
                <p:nvPr/>
              </p:nvGrpSpPr>
              <p:grpSpPr>
                <a:xfrm>
                  <a:off x="892" y="0"/>
                  <a:ext cx="374" cy="384"/>
                  <a:chOff x="892" y="0"/>
                  <a:chExt cx="374" cy="384"/>
                </a:xfrm>
              </p:grpSpPr>
              <p:sp>
                <p:nvSpPr>
                  <p:cNvPr id="35865" name="矩形 35864"/>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35866" name="矩形 35865"/>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67" name="组合 35866"/>
              <p:cNvGrpSpPr/>
              <p:nvPr/>
            </p:nvGrpSpPr>
            <p:grpSpPr>
              <a:xfrm>
                <a:off x="0" y="384"/>
                <a:ext cx="446" cy="384"/>
                <a:chOff x="0" y="384"/>
                <a:chExt cx="446" cy="384"/>
              </a:xfrm>
            </p:grpSpPr>
            <p:sp>
              <p:nvSpPr>
                <p:cNvPr id="35868" name="矩形 35867"/>
                <p:cNvSpPr/>
                <p:nvPr/>
              </p:nvSpPr>
              <p:spPr>
                <a:xfrm>
                  <a:off x="0" y="384"/>
                  <a:ext cx="446" cy="384"/>
                </a:xfrm>
                <a:prstGeom prst="rect">
                  <a:avLst/>
                </a:prstGeom>
                <a:solidFill>
                  <a:srgbClr val="FFF7D5"/>
                </a:solidFill>
                <a:ln w="9525">
                  <a:noFill/>
                </a:ln>
              </p:spPr>
              <p:txBody>
                <a:bodyPr/>
                <a:p>
                  <a:endParaRPr lang="zh-CN" altLang="en-US"/>
                </a:p>
              </p:txBody>
            </p:sp>
            <p:grpSp>
              <p:nvGrpSpPr>
                <p:cNvPr id="35869" name="组合 35868"/>
                <p:cNvGrpSpPr/>
                <p:nvPr/>
              </p:nvGrpSpPr>
              <p:grpSpPr>
                <a:xfrm>
                  <a:off x="0" y="384"/>
                  <a:ext cx="446" cy="384"/>
                  <a:chOff x="0" y="384"/>
                  <a:chExt cx="446" cy="384"/>
                </a:xfrm>
              </p:grpSpPr>
              <p:sp>
                <p:nvSpPr>
                  <p:cNvPr id="35870" name="矩形 35869"/>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35871" name="矩形 35870"/>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72" name="组合 35871"/>
              <p:cNvGrpSpPr/>
              <p:nvPr/>
            </p:nvGrpSpPr>
            <p:grpSpPr>
              <a:xfrm>
                <a:off x="446" y="384"/>
                <a:ext cx="446" cy="384"/>
                <a:chOff x="446" y="384"/>
                <a:chExt cx="446" cy="384"/>
              </a:xfrm>
            </p:grpSpPr>
            <p:sp>
              <p:nvSpPr>
                <p:cNvPr id="35873" name="矩形 35872"/>
                <p:cNvSpPr/>
                <p:nvPr/>
              </p:nvSpPr>
              <p:spPr>
                <a:xfrm>
                  <a:off x="446" y="384"/>
                  <a:ext cx="446" cy="384"/>
                </a:xfrm>
                <a:prstGeom prst="rect">
                  <a:avLst/>
                </a:prstGeom>
                <a:solidFill>
                  <a:srgbClr val="FFF7D5"/>
                </a:solidFill>
                <a:ln w="9525">
                  <a:noFill/>
                </a:ln>
              </p:spPr>
              <p:txBody>
                <a:bodyPr/>
                <a:p>
                  <a:endParaRPr lang="zh-CN" altLang="en-US"/>
                </a:p>
              </p:txBody>
            </p:sp>
            <p:grpSp>
              <p:nvGrpSpPr>
                <p:cNvPr id="35874" name="组合 35873"/>
                <p:cNvGrpSpPr/>
                <p:nvPr/>
              </p:nvGrpSpPr>
              <p:grpSpPr>
                <a:xfrm>
                  <a:off x="446" y="384"/>
                  <a:ext cx="446" cy="384"/>
                  <a:chOff x="446" y="384"/>
                  <a:chExt cx="446" cy="384"/>
                </a:xfrm>
              </p:grpSpPr>
              <p:sp>
                <p:nvSpPr>
                  <p:cNvPr id="35875" name="矩形 35874"/>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35876" name="矩形 35875"/>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77" name="组合 35876"/>
              <p:cNvGrpSpPr/>
              <p:nvPr/>
            </p:nvGrpSpPr>
            <p:grpSpPr>
              <a:xfrm>
                <a:off x="892" y="384"/>
                <a:ext cx="374" cy="384"/>
                <a:chOff x="892" y="384"/>
                <a:chExt cx="374" cy="384"/>
              </a:xfrm>
            </p:grpSpPr>
            <p:sp>
              <p:nvSpPr>
                <p:cNvPr id="35878" name="矩形 35877"/>
                <p:cNvSpPr/>
                <p:nvPr/>
              </p:nvSpPr>
              <p:spPr>
                <a:xfrm>
                  <a:off x="892" y="384"/>
                  <a:ext cx="374" cy="384"/>
                </a:xfrm>
                <a:prstGeom prst="rect">
                  <a:avLst/>
                </a:prstGeom>
                <a:solidFill>
                  <a:srgbClr val="FFF7D5"/>
                </a:solidFill>
                <a:ln w="9525">
                  <a:noFill/>
                </a:ln>
              </p:spPr>
              <p:txBody>
                <a:bodyPr/>
                <a:p>
                  <a:endParaRPr lang="zh-CN" altLang="en-US"/>
                </a:p>
              </p:txBody>
            </p:sp>
            <p:grpSp>
              <p:nvGrpSpPr>
                <p:cNvPr id="35879" name="组合 35878"/>
                <p:cNvGrpSpPr/>
                <p:nvPr/>
              </p:nvGrpSpPr>
              <p:grpSpPr>
                <a:xfrm>
                  <a:off x="892" y="384"/>
                  <a:ext cx="374" cy="384"/>
                  <a:chOff x="892" y="384"/>
                  <a:chExt cx="374" cy="384"/>
                </a:xfrm>
              </p:grpSpPr>
              <p:sp>
                <p:nvSpPr>
                  <p:cNvPr id="35880" name="矩形 35879"/>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35881" name="矩形 35880"/>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82" name="组合 35881"/>
              <p:cNvGrpSpPr/>
              <p:nvPr/>
            </p:nvGrpSpPr>
            <p:grpSpPr>
              <a:xfrm>
                <a:off x="0" y="768"/>
                <a:ext cx="446" cy="384"/>
                <a:chOff x="0" y="768"/>
                <a:chExt cx="446" cy="384"/>
              </a:xfrm>
            </p:grpSpPr>
            <p:sp>
              <p:nvSpPr>
                <p:cNvPr id="35883" name="矩形 35882"/>
                <p:cNvSpPr/>
                <p:nvPr/>
              </p:nvSpPr>
              <p:spPr>
                <a:xfrm>
                  <a:off x="0" y="768"/>
                  <a:ext cx="446" cy="384"/>
                </a:xfrm>
                <a:prstGeom prst="rect">
                  <a:avLst/>
                </a:prstGeom>
                <a:solidFill>
                  <a:srgbClr val="FFF2B9"/>
                </a:solidFill>
                <a:ln w="9525">
                  <a:noFill/>
                </a:ln>
              </p:spPr>
              <p:txBody>
                <a:bodyPr/>
                <a:p>
                  <a:endParaRPr lang="zh-CN" altLang="en-US"/>
                </a:p>
              </p:txBody>
            </p:sp>
            <p:grpSp>
              <p:nvGrpSpPr>
                <p:cNvPr id="35884" name="组合 35883"/>
                <p:cNvGrpSpPr/>
                <p:nvPr/>
              </p:nvGrpSpPr>
              <p:grpSpPr>
                <a:xfrm>
                  <a:off x="0" y="768"/>
                  <a:ext cx="446" cy="384"/>
                  <a:chOff x="0" y="768"/>
                  <a:chExt cx="446" cy="384"/>
                </a:xfrm>
              </p:grpSpPr>
              <p:sp>
                <p:nvSpPr>
                  <p:cNvPr id="35885" name="矩形 35884"/>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35886" name="矩形 35885"/>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87" name="组合 35886"/>
              <p:cNvGrpSpPr/>
              <p:nvPr/>
            </p:nvGrpSpPr>
            <p:grpSpPr>
              <a:xfrm>
                <a:off x="446" y="768"/>
                <a:ext cx="446" cy="384"/>
                <a:chOff x="446" y="768"/>
                <a:chExt cx="446" cy="384"/>
              </a:xfrm>
            </p:grpSpPr>
            <p:sp>
              <p:nvSpPr>
                <p:cNvPr id="35888" name="矩形 35887"/>
                <p:cNvSpPr/>
                <p:nvPr/>
              </p:nvSpPr>
              <p:spPr>
                <a:xfrm>
                  <a:off x="446" y="768"/>
                  <a:ext cx="446" cy="384"/>
                </a:xfrm>
                <a:prstGeom prst="rect">
                  <a:avLst/>
                </a:prstGeom>
                <a:solidFill>
                  <a:srgbClr val="FFF2B9"/>
                </a:solidFill>
                <a:ln w="9525">
                  <a:noFill/>
                </a:ln>
              </p:spPr>
              <p:txBody>
                <a:bodyPr/>
                <a:p>
                  <a:endParaRPr lang="zh-CN" altLang="en-US"/>
                </a:p>
              </p:txBody>
            </p:sp>
            <p:grpSp>
              <p:nvGrpSpPr>
                <p:cNvPr id="35889" name="组合 35888"/>
                <p:cNvGrpSpPr/>
                <p:nvPr/>
              </p:nvGrpSpPr>
              <p:grpSpPr>
                <a:xfrm>
                  <a:off x="446" y="768"/>
                  <a:ext cx="446" cy="384"/>
                  <a:chOff x="446" y="768"/>
                  <a:chExt cx="446" cy="384"/>
                </a:xfrm>
              </p:grpSpPr>
              <p:sp>
                <p:nvSpPr>
                  <p:cNvPr id="35890" name="矩形 35889"/>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35891" name="矩形 35890"/>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92" name="组合 35891"/>
              <p:cNvGrpSpPr/>
              <p:nvPr/>
            </p:nvGrpSpPr>
            <p:grpSpPr>
              <a:xfrm>
                <a:off x="892" y="768"/>
                <a:ext cx="374" cy="384"/>
                <a:chOff x="892" y="768"/>
                <a:chExt cx="374" cy="384"/>
              </a:xfrm>
            </p:grpSpPr>
            <p:sp>
              <p:nvSpPr>
                <p:cNvPr id="35893" name="矩形 35892"/>
                <p:cNvSpPr/>
                <p:nvPr/>
              </p:nvSpPr>
              <p:spPr>
                <a:xfrm>
                  <a:off x="892" y="768"/>
                  <a:ext cx="374" cy="384"/>
                </a:xfrm>
                <a:prstGeom prst="rect">
                  <a:avLst/>
                </a:prstGeom>
                <a:solidFill>
                  <a:srgbClr val="FFF2B9"/>
                </a:solidFill>
                <a:ln w="9525">
                  <a:noFill/>
                </a:ln>
              </p:spPr>
              <p:txBody>
                <a:bodyPr/>
                <a:p>
                  <a:endParaRPr lang="zh-CN" altLang="en-US"/>
                </a:p>
              </p:txBody>
            </p:sp>
            <p:grpSp>
              <p:nvGrpSpPr>
                <p:cNvPr id="35894" name="组合 35893"/>
                <p:cNvGrpSpPr/>
                <p:nvPr/>
              </p:nvGrpSpPr>
              <p:grpSpPr>
                <a:xfrm>
                  <a:off x="892" y="768"/>
                  <a:ext cx="374" cy="384"/>
                  <a:chOff x="892" y="768"/>
                  <a:chExt cx="374" cy="384"/>
                </a:xfrm>
              </p:grpSpPr>
              <p:sp>
                <p:nvSpPr>
                  <p:cNvPr id="35895" name="矩形 35894"/>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35896" name="矩形 35895"/>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897" name="组合 35896"/>
              <p:cNvGrpSpPr/>
              <p:nvPr/>
            </p:nvGrpSpPr>
            <p:grpSpPr>
              <a:xfrm>
                <a:off x="0" y="1152"/>
                <a:ext cx="446" cy="384"/>
                <a:chOff x="0" y="1152"/>
                <a:chExt cx="446" cy="384"/>
              </a:xfrm>
            </p:grpSpPr>
            <p:sp>
              <p:nvSpPr>
                <p:cNvPr id="35898" name="矩形 35897"/>
                <p:cNvSpPr/>
                <p:nvPr/>
              </p:nvSpPr>
              <p:spPr>
                <a:xfrm>
                  <a:off x="0" y="1152"/>
                  <a:ext cx="446" cy="384"/>
                </a:xfrm>
                <a:prstGeom prst="rect">
                  <a:avLst/>
                </a:prstGeom>
                <a:solidFill>
                  <a:srgbClr val="FFF7D5"/>
                </a:solidFill>
                <a:ln w="9525">
                  <a:noFill/>
                </a:ln>
              </p:spPr>
              <p:txBody>
                <a:bodyPr/>
                <a:p>
                  <a:endParaRPr lang="zh-CN" altLang="en-US"/>
                </a:p>
              </p:txBody>
            </p:sp>
            <p:grpSp>
              <p:nvGrpSpPr>
                <p:cNvPr id="35899" name="组合 35898"/>
                <p:cNvGrpSpPr/>
                <p:nvPr/>
              </p:nvGrpSpPr>
              <p:grpSpPr>
                <a:xfrm>
                  <a:off x="0" y="1152"/>
                  <a:ext cx="446" cy="384"/>
                  <a:chOff x="0" y="1152"/>
                  <a:chExt cx="446" cy="384"/>
                </a:xfrm>
              </p:grpSpPr>
              <p:sp>
                <p:nvSpPr>
                  <p:cNvPr id="35900" name="矩形 35899"/>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35901" name="矩形 35900"/>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02" name="组合 35901"/>
              <p:cNvGrpSpPr/>
              <p:nvPr/>
            </p:nvGrpSpPr>
            <p:grpSpPr>
              <a:xfrm>
                <a:off x="446" y="1152"/>
                <a:ext cx="446" cy="384"/>
                <a:chOff x="446" y="1152"/>
                <a:chExt cx="446" cy="384"/>
              </a:xfrm>
            </p:grpSpPr>
            <p:sp>
              <p:nvSpPr>
                <p:cNvPr id="35903" name="矩形 35902"/>
                <p:cNvSpPr/>
                <p:nvPr/>
              </p:nvSpPr>
              <p:spPr>
                <a:xfrm>
                  <a:off x="446" y="1152"/>
                  <a:ext cx="446" cy="384"/>
                </a:xfrm>
                <a:prstGeom prst="rect">
                  <a:avLst/>
                </a:prstGeom>
                <a:solidFill>
                  <a:srgbClr val="FFF7D5"/>
                </a:solidFill>
                <a:ln w="9525">
                  <a:noFill/>
                </a:ln>
              </p:spPr>
              <p:txBody>
                <a:bodyPr/>
                <a:p>
                  <a:endParaRPr lang="zh-CN" altLang="en-US"/>
                </a:p>
              </p:txBody>
            </p:sp>
            <p:grpSp>
              <p:nvGrpSpPr>
                <p:cNvPr id="35904" name="组合 35903"/>
                <p:cNvGrpSpPr/>
                <p:nvPr/>
              </p:nvGrpSpPr>
              <p:grpSpPr>
                <a:xfrm>
                  <a:off x="446" y="1152"/>
                  <a:ext cx="446" cy="384"/>
                  <a:chOff x="446" y="1152"/>
                  <a:chExt cx="446" cy="384"/>
                </a:xfrm>
              </p:grpSpPr>
              <p:sp>
                <p:nvSpPr>
                  <p:cNvPr id="35905" name="矩形 35904"/>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35906" name="矩形 35905"/>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07" name="组合 35906"/>
              <p:cNvGrpSpPr/>
              <p:nvPr/>
            </p:nvGrpSpPr>
            <p:grpSpPr>
              <a:xfrm>
                <a:off x="892" y="1152"/>
                <a:ext cx="374" cy="384"/>
                <a:chOff x="892" y="1152"/>
                <a:chExt cx="374" cy="384"/>
              </a:xfrm>
            </p:grpSpPr>
            <p:sp>
              <p:nvSpPr>
                <p:cNvPr id="35908" name="矩形 35907"/>
                <p:cNvSpPr/>
                <p:nvPr/>
              </p:nvSpPr>
              <p:spPr>
                <a:xfrm>
                  <a:off x="892" y="1152"/>
                  <a:ext cx="374" cy="384"/>
                </a:xfrm>
                <a:prstGeom prst="rect">
                  <a:avLst/>
                </a:prstGeom>
                <a:solidFill>
                  <a:srgbClr val="FFF7D5"/>
                </a:solidFill>
                <a:ln w="9525">
                  <a:noFill/>
                </a:ln>
              </p:spPr>
              <p:txBody>
                <a:bodyPr/>
                <a:p>
                  <a:endParaRPr lang="zh-CN" altLang="en-US"/>
                </a:p>
              </p:txBody>
            </p:sp>
            <p:grpSp>
              <p:nvGrpSpPr>
                <p:cNvPr id="35909" name="组合 35908"/>
                <p:cNvGrpSpPr/>
                <p:nvPr/>
              </p:nvGrpSpPr>
              <p:grpSpPr>
                <a:xfrm>
                  <a:off x="892" y="1152"/>
                  <a:ext cx="374" cy="384"/>
                  <a:chOff x="892" y="1152"/>
                  <a:chExt cx="374" cy="384"/>
                </a:xfrm>
              </p:grpSpPr>
              <p:sp>
                <p:nvSpPr>
                  <p:cNvPr id="35910" name="矩形 35909"/>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35911" name="矩形 35910"/>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12" name="组合 35911"/>
              <p:cNvGrpSpPr/>
              <p:nvPr/>
            </p:nvGrpSpPr>
            <p:grpSpPr>
              <a:xfrm>
                <a:off x="0" y="1536"/>
                <a:ext cx="446" cy="384"/>
                <a:chOff x="0" y="1536"/>
                <a:chExt cx="446" cy="384"/>
              </a:xfrm>
            </p:grpSpPr>
            <p:sp>
              <p:nvSpPr>
                <p:cNvPr id="35913" name="矩形 35912"/>
                <p:cNvSpPr/>
                <p:nvPr/>
              </p:nvSpPr>
              <p:spPr>
                <a:xfrm>
                  <a:off x="0" y="1536"/>
                  <a:ext cx="446" cy="384"/>
                </a:xfrm>
                <a:prstGeom prst="rect">
                  <a:avLst/>
                </a:prstGeom>
                <a:solidFill>
                  <a:srgbClr val="FFF2B9"/>
                </a:solidFill>
                <a:ln w="9525">
                  <a:noFill/>
                </a:ln>
              </p:spPr>
              <p:txBody>
                <a:bodyPr/>
                <a:p>
                  <a:endParaRPr lang="zh-CN" altLang="en-US"/>
                </a:p>
              </p:txBody>
            </p:sp>
            <p:grpSp>
              <p:nvGrpSpPr>
                <p:cNvPr id="35914" name="组合 35913"/>
                <p:cNvGrpSpPr/>
                <p:nvPr/>
              </p:nvGrpSpPr>
              <p:grpSpPr>
                <a:xfrm>
                  <a:off x="0" y="1536"/>
                  <a:ext cx="446" cy="384"/>
                  <a:chOff x="0" y="1536"/>
                  <a:chExt cx="446" cy="384"/>
                </a:xfrm>
              </p:grpSpPr>
              <p:sp>
                <p:nvSpPr>
                  <p:cNvPr id="35915" name="矩形 35914"/>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35916" name="矩形 35915"/>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17" name="组合 35916"/>
              <p:cNvGrpSpPr/>
              <p:nvPr/>
            </p:nvGrpSpPr>
            <p:grpSpPr>
              <a:xfrm>
                <a:off x="446" y="1536"/>
                <a:ext cx="446" cy="384"/>
                <a:chOff x="446" y="1536"/>
                <a:chExt cx="446" cy="384"/>
              </a:xfrm>
            </p:grpSpPr>
            <p:sp>
              <p:nvSpPr>
                <p:cNvPr id="35918" name="矩形 35917"/>
                <p:cNvSpPr/>
                <p:nvPr/>
              </p:nvSpPr>
              <p:spPr>
                <a:xfrm>
                  <a:off x="446" y="1536"/>
                  <a:ext cx="446" cy="384"/>
                </a:xfrm>
                <a:prstGeom prst="rect">
                  <a:avLst/>
                </a:prstGeom>
                <a:solidFill>
                  <a:srgbClr val="FFF2B9"/>
                </a:solidFill>
                <a:ln w="9525">
                  <a:noFill/>
                </a:ln>
              </p:spPr>
              <p:txBody>
                <a:bodyPr/>
                <a:p>
                  <a:endParaRPr lang="zh-CN" altLang="en-US"/>
                </a:p>
              </p:txBody>
            </p:sp>
            <p:grpSp>
              <p:nvGrpSpPr>
                <p:cNvPr id="35919" name="组合 35918"/>
                <p:cNvGrpSpPr/>
                <p:nvPr/>
              </p:nvGrpSpPr>
              <p:grpSpPr>
                <a:xfrm>
                  <a:off x="446" y="1536"/>
                  <a:ext cx="446" cy="384"/>
                  <a:chOff x="446" y="1536"/>
                  <a:chExt cx="446" cy="384"/>
                </a:xfrm>
              </p:grpSpPr>
              <p:sp>
                <p:nvSpPr>
                  <p:cNvPr id="35920" name="矩形 35919"/>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35921" name="矩形 35920"/>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22" name="组合 35921"/>
              <p:cNvGrpSpPr/>
              <p:nvPr/>
            </p:nvGrpSpPr>
            <p:grpSpPr>
              <a:xfrm>
                <a:off x="892" y="1536"/>
                <a:ext cx="374" cy="384"/>
                <a:chOff x="892" y="1536"/>
                <a:chExt cx="374" cy="384"/>
              </a:xfrm>
            </p:grpSpPr>
            <p:sp>
              <p:nvSpPr>
                <p:cNvPr id="35923" name="矩形 35922"/>
                <p:cNvSpPr/>
                <p:nvPr/>
              </p:nvSpPr>
              <p:spPr>
                <a:xfrm>
                  <a:off x="892" y="1536"/>
                  <a:ext cx="374" cy="384"/>
                </a:xfrm>
                <a:prstGeom prst="rect">
                  <a:avLst/>
                </a:prstGeom>
                <a:solidFill>
                  <a:srgbClr val="FFF2B9"/>
                </a:solidFill>
                <a:ln w="9525">
                  <a:noFill/>
                </a:ln>
              </p:spPr>
              <p:txBody>
                <a:bodyPr/>
                <a:p>
                  <a:endParaRPr lang="zh-CN" altLang="en-US"/>
                </a:p>
              </p:txBody>
            </p:sp>
            <p:grpSp>
              <p:nvGrpSpPr>
                <p:cNvPr id="35924" name="组合 35923"/>
                <p:cNvGrpSpPr/>
                <p:nvPr/>
              </p:nvGrpSpPr>
              <p:grpSpPr>
                <a:xfrm>
                  <a:off x="892" y="1536"/>
                  <a:ext cx="374" cy="384"/>
                  <a:chOff x="892" y="1536"/>
                  <a:chExt cx="374" cy="384"/>
                </a:xfrm>
              </p:grpSpPr>
              <p:sp>
                <p:nvSpPr>
                  <p:cNvPr id="35925" name="矩形 35924"/>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3.7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35926" name="矩形 35925"/>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35927" name="矩形 35926"/>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35928" name="矩形 35927"/>
          <p:cNvSpPr/>
          <p:nvPr/>
        </p:nvSpPr>
        <p:spPr>
          <a:xfrm>
            <a:off x="685800" y="422275"/>
            <a:ext cx="78486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bg1"/>
                </a:solidFill>
                <a:latin typeface="黑体" panose="02010609060101010101" pitchFamily="2" charset="-122"/>
                <a:ea typeface="黑体" panose="02010609060101010101" pitchFamily="2" charset="-122"/>
              </a:rPr>
              <a:t>3. </a:t>
            </a:r>
            <a:r>
              <a:rPr lang="zh-CN" altLang="en-US" sz="2800" dirty="0">
                <a:solidFill>
                  <a:schemeClr val="bg1"/>
                </a:solidFill>
                <a:latin typeface="黑体" panose="02010609060101010101" pitchFamily="2" charset="-122"/>
                <a:ea typeface="黑体" panose="02010609060101010101" pitchFamily="2" charset="-122"/>
              </a:rPr>
              <a:t>逻辑赋值并规定高低电平</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35929" name="矩形 35928"/>
          <p:cNvSpPr/>
          <p:nvPr/>
        </p:nvSpPr>
        <p:spPr>
          <a:xfrm>
            <a:off x="762000" y="2286000"/>
            <a:ext cx="19812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4. </a:t>
            </a:r>
            <a:r>
              <a:rPr lang="zh-CN" altLang="en-US" sz="2800" dirty="0">
                <a:solidFill>
                  <a:schemeClr val="accent1"/>
                </a:solidFill>
                <a:latin typeface="黑体" panose="02010609060101010101" pitchFamily="2" charset="-122"/>
                <a:ea typeface="黑体" panose="02010609060101010101" pitchFamily="2" charset="-122"/>
              </a:rPr>
              <a:t>真值表</a:t>
            </a:r>
            <a:endParaRPr lang="zh-CN" altLang="en-US" sz="2800" dirty="0">
              <a:solidFill>
                <a:schemeClr val="accent1"/>
              </a:solidFill>
              <a:latin typeface="黑体" panose="02010609060101010101" pitchFamily="2" charset="-122"/>
              <a:ea typeface="黑体" panose="02010609060101010101" pitchFamily="2" charset="-122"/>
            </a:endParaRPr>
          </a:p>
        </p:txBody>
      </p:sp>
      <p:grpSp>
        <p:nvGrpSpPr>
          <p:cNvPr id="36014" name="组合 36013"/>
          <p:cNvGrpSpPr/>
          <p:nvPr/>
        </p:nvGrpSpPr>
        <p:grpSpPr>
          <a:xfrm>
            <a:off x="3276600" y="2332038"/>
            <a:ext cx="5635625" cy="4138612"/>
            <a:chOff x="2064" y="1469"/>
            <a:chExt cx="3550" cy="2607"/>
          </a:xfrm>
        </p:grpSpPr>
        <p:grpSp>
          <p:nvGrpSpPr>
            <p:cNvPr id="35930" name="组合 35929"/>
            <p:cNvGrpSpPr/>
            <p:nvPr/>
          </p:nvGrpSpPr>
          <p:grpSpPr>
            <a:xfrm>
              <a:off x="3621" y="1854"/>
              <a:ext cx="1807" cy="1397"/>
              <a:chOff x="-3" y="-3"/>
              <a:chExt cx="1272" cy="1926"/>
            </a:xfrm>
          </p:grpSpPr>
          <p:grpSp>
            <p:nvGrpSpPr>
              <p:cNvPr id="35931" name="组合 35930"/>
              <p:cNvGrpSpPr/>
              <p:nvPr/>
            </p:nvGrpSpPr>
            <p:grpSpPr>
              <a:xfrm>
                <a:off x="0" y="0"/>
                <a:ext cx="1266" cy="1920"/>
                <a:chOff x="0" y="0"/>
                <a:chExt cx="1266" cy="1920"/>
              </a:xfrm>
            </p:grpSpPr>
            <p:grpSp>
              <p:nvGrpSpPr>
                <p:cNvPr id="35932" name="组合 35931"/>
                <p:cNvGrpSpPr/>
                <p:nvPr/>
              </p:nvGrpSpPr>
              <p:grpSpPr>
                <a:xfrm>
                  <a:off x="0" y="0"/>
                  <a:ext cx="446" cy="384"/>
                  <a:chOff x="0" y="0"/>
                  <a:chExt cx="446" cy="384"/>
                </a:xfrm>
              </p:grpSpPr>
              <p:sp>
                <p:nvSpPr>
                  <p:cNvPr id="35933" name="矩形 35932"/>
                  <p:cNvSpPr/>
                  <p:nvPr/>
                </p:nvSpPr>
                <p:spPr>
                  <a:xfrm>
                    <a:off x="0" y="0"/>
                    <a:ext cx="446" cy="384"/>
                  </a:xfrm>
                  <a:prstGeom prst="rect">
                    <a:avLst/>
                  </a:prstGeom>
                  <a:solidFill>
                    <a:srgbClr val="FFED9F"/>
                  </a:solidFill>
                  <a:ln w="9525">
                    <a:noFill/>
                  </a:ln>
                </p:spPr>
                <p:txBody>
                  <a:bodyPr/>
                  <a:p>
                    <a:endParaRPr lang="zh-CN" altLang="en-US"/>
                  </a:p>
                </p:txBody>
              </p:sp>
              <p:grpSp>
                <p:nvGrpSpPr>
                  <p:cNvPr id="35934" name="组合 35933"/>
                  <p:cNvGrpSpPr/>
                  <p:nvPr/>
                </p:nvGrpSpPr>
                <p:grpSpPr>
                  <a:xfrm>
                    <a:off x="0" y="0"/>
                    <a:ext cx="446" cy="384"/>
                    <a:chOff x="0" y="0"/>
                    <a:chExt cx="446" cy="384"/>
                  </a:xfrm>
                </p:grpSpPr>
                <p:sp>
                  <p:nvSpPr>
                    <p:cNvPr id="35935" name="矩形 35934"/>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35936" name="矩形 35935"/>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37" name="组合 35936"/>
                <p:cNvGrpSpPr/>
                <p:nvPr/>
              </p:nvGrpSpPr>
              <p:grpSpPr>
                <a:xfrm>
                  <a:off x="446" y="0"/>
                  <a:ext cx="446" cy="384"/>
                  <a:chOff x="446" y="0"/>
                  <a:chExt cx="446" cy="384"/>
                </a:xfrm>
              </p:grpSpPr>
              <p:sp>
                <p:nvSpPr>
                  <p:cNvPr id="35938" name="矩形 35937"/>
                  <p:cNvSpPr/>
                  <p:nvPr/>
                </p:nvSpPr>
                <p:spPr>
                  <a:xfrm>
                    <a:off x="446" y="0"/>
                    <a:ext cx="446" cy="384"/>
                  </a:xfrm>
                  <a:prstGeom prst="rect">
                    <a:avLst/>
                  </a:prstGeom>
                  <a:solidFill>
                    <a:srgbClr val="FFED9F"/>
                  </a:solidFill>
                  <a:ln w="9525">
                    <a:noFill/>
                  </a:ln>
                </p:spPr>
                <p:txBody>
                  <a:bodyPr/>
                  <a:p>
                    <a:endParaRPr lang="zh-CN" altLang="en-US"/>
                  </a:p>
                </p:txBody>
              </p:sp>
              <p:grpSp>
                <p:nvGrpSpPr>
                  <p:cNvPr id="35939" name="组合 35938"/>
                  <p:cNvGrpSpPr/>
                  <p:nvPr/>
                </p:nvGrpSpPr>
                <p:grpSpPr>
                  <a:xfrm>
                    <a:off x="446" y="0"/>
                    <a:ext cx="446" cy="384"/>
                    <a:chOff x="446" y="0"/>
                    <a:chExt cx="446" cy="384"/>
                  </a:xfrm>
                </p:grpSpPr>
                <p:sp>
                  <p:nvSpPr>
                    <p:cNvPr id="35940" name="矩形 35939"/>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35941" name="矩形 35940"/>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42" name="组合 35941"/>
                <p:cNvGrpSpPr/>
                <p:nvPr/>
              </p:nvGrpSpPr>
              <p:grpSpPr>
                <a:xfrm>
                  <a:off x="892" y="0"/>
                  <a:ext cx="374" cy="384"/>
                  <a:chOff x="892" y="0"/>
                  <a:chExt cx="374" cy="384"/>
                </a:xfrm>
              </p:grpSpPr>
              <p:sp>
                <p:nvSpPr>
                  <p:cNvPr id="35943" name="矩形 35942"/>
                  <p:cNvSpPr/>
                  <p:nvPr/>
                </p:nvSpPr>
                <p:spPr>
                  <a:xfrm>
                    <a:off x="892" y="0"/>
                    <a:ext cx="374" cy="384"/>
                  </a:xfrm>
                  <a:prstGeom prst="rect">
                    <a:avLst/>
                  </a:prstGeom>
                  <a:solidFill>
                    <a:srgbClr val="FFED9F"/>
                  </a:solidFill>
                  <a:ln w="9525">
                    <a:noFill/>
                  </a:ln>
                </p:spPr>
                <p:txBody>
                  <a:bodyPr/>
                  <a:p>
                    <a:endParaRPr lang="zh-CN" altLang="en-US"/>
                  </a:p>
                </p:txBody>
              </p:sp>
              <p:grpSp>
                <p:nvGrpSpPr>
                  <p:cNvPr id="35944" name="组合 35943"/>
                  <p:cNvGrpSpPr/>
                  <p:nvPr/>
                </p:nvGrpSpPr>
                <p:grpSpPr>
                  <a:xfrm>
                    <a:off x="892" y="0"/>
                    <a:ext cx="374" cy="384"/>
                    <a:chOff x="892" y="0"/>
                    <a:chExt cx="374" cy="384"/>
                  </a:xfrm>
                </p:grpSpPr>
                <p:sp>
                  <p:nvSpPr>
                    <p:cNvPr id="35945" name="矩形 35944"/>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35946" name="矩形 35945"/>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47" name="组合 35946"/>
                <p:cNvGrpSpPr/>
                <p:nvPr/>
              </p:nvGrpSpPr>
              <p:grpSpPr>
                <a:xfrm>
                  <a:off x="0" y="384"/>
                  <a:ext cx="446" cy="384"/>
                  <a:chOff x="0" y="384"/>
                  <a:chExt cx="446" cy="384"/>
                </a:xfrm>
              </p:grpSpPr>
              <p:sp>
                <p:nvSpPr>
                  <p:cNvPr id="35948" name="矩形 35947"/>
                  <p:cNvSpPr/>
                  <p:nvPr/>
                </p:nvSpPr>
                <p:spPr>
                  <a:xfrm>
                    <a:off x="0" y="384"/>
                    <a:ext cx="446" cy="384"/>
                  </a:xfrm>
                  <a:prstGeom prst="rect">
                    <a:avLst/>
                  </a:prstGeom>
                  <a:solidFill>
                    <a:srgbClr val="FFF7D5"/>
                  </a:solidFill>
                  <a:ln w="9525">
                    <a:noFill/>
                  </a:ln>
                </p:spPr>
                <p:txBody>
                  <a:bodyPr/>
                  <a:p>
                    <a:endParaRPr lang="zh-CN" altLang="en-US"/>
                  </a:p>
                </p:txBody>
              </p:sp>
              <p:grpSp>
                <p:nvGrpSpPr>
                  <p:cNvPr id="35949" name="组合 35948"/>
                  <p:cNvGrpSpPr/>
                  <p:nvPr/>
                </p:nvGrpSpPr>
                <p:grpSpPr>
                  <a:xfrm>
                    <a:off x="0" y="384"/>
                    <a:ext cx="446" cy="384"/>
                    <a:chOff x="0" y="384"/>
                    <a:chExt cx="446" cy="384"/>
                  </a:xfrm>
                </p:grpSpPr>
                <p:sp>
                  <p:nvSpPr>
                    <p:cNvPr id="35950" name="矩形 35949"/>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51" name="矩形 35950"/>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52" name="组合 35951"/>
                <p:cNvGrpSpPr/>
                <p:nvPr/>
              </p:nvGrpSpPr>
              <p:grpSpPr>
                <a:xfrm>
                  <a:off x="446" y="384"/>
                  <a:ext cx="446" cy="384"/>
                  <a:chOff x="446" y="384"/>
                  <a:chExt cx="446" cy="384"/>
                </a:xfrm>
              </p:grpSpPr>
              <p:sp>
                <p:nvSpPr>
                  <p:cNvPr id="35953" name="矩形 35952"/>
                  <p:cNvSpPr/>
                  <p:nvPr/>
                </p:nvSpPr>
                <p:spPr>
                  <a:xfrm>
                    <a:off x="446" y="384"/>
                    <a:ext cx="446" cy="384"/>
                  </a:xfrm>
                  <a:prstGeom prst="rect">
                    <a:avLst/>
                  </a:prstGeom>
                  <a:solidFill>
                    <a:srgbClr val="FFF7D5"/>
                  </a:solidFill>
                  <a:ln w="9525">
                    <a:noFill/>
                  </a:ln>
                </p:spPr>
                <p:txBody>
                  <a:bodyPr/>
                  <a:p>
                    <a:endParaRPr lang="zh-CN" altLang="en-US"/>
                  </a:p>
                </p:txBody>
              </p:sp>
              <p:grpSp>
                <p:nvGrpSpPr>
                  <p:cNvPr id="35954" name="组合 35953"/>
                  <p:cNvGrpSpPr/>
                  <p:nvPr/>
                </p:nvGrpSpPr>
                <p:grpSpPr>
                  <a:xfrm>
                    <a:off x="446" y="384"/>
                    <a:ext cx="446" cy="384"/>
                    <a:chOff x="446" y="384"/>
                    <a:chExt cx="446" cy="384"/>
                  </a:xfrm>
                </p:grpSpPr>
                <p:sp>
                  <p:nvSpPr>
                    <p:cNvPr id="35955" name="矩形 35954"/>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56" name="矩形 35955"/>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57" name="组合 35956"/>
                <p:cNvGrpSpPr/>
                <p:nvPr/>
              </p:nvGrpSpPr>
              <p:grpSpPr>
                <a:xfrm>
                  <a:off x="892" y="384"/>
                  <a:ext cx="374" cy="384"/>
                  <a:chOff x="892" y="384"/>
                  <a:chExt cx="374" cy="384"/>
                </a:xfrm>
              </p:grpSpPr>
              <p:sp>
                <p:nvSpPr>
                  <p:cNvPr id="35958" name="矩形 35957"/>
                  <p:cNvSpPr/>
                  <p:nvPr/>
                </p:nvSpPr>
                <p:spPr>
                  <a:xfrm>
                    <a:off x="892" y="384"/>
                    <a:ext cx="374" cy="384"/>
                  </a:xfrm>
                  <a:prstGeom prst="rect">
                    <a:avLst/>
                  </a:prstGeom>
                  <a:solidFill>
                    <a:srgbClr val="FFF7D5"/>
                  </a:solidFill>
                  <a:ln w="9525">
                    <a:noFill/>
                  </a:ln>
                </p:spPr>
                <p:txBody>
                  <a:bodyPr/>
                  <a:p>
                    <a:endParaRPr lang="zh-CN" altLang="en-US"/>
                  </a:p>
                </p:txBody>
              </p:sp>
              <p:grpSp>
                <p:nvGrpSpPr>
                  <p:cNvPr id="35959" name="组合 35958"/>
                  <p:cNvGrpSpPr/>
                  <p:nvPr/>
                </p:nvGrpSpPr>
                <p:grpSpPr>
                  <a:xfrm>
                    <a:off x="892" y="384"/>
                    <a:ext cx="374" cy="384"/>
                    <a:chOff x="892" y="384"/>
                    <a:chExt cx="374" cy="384"/>
                  </a:xfrm>
                </p:grpSpPr>
                <p:sp>
                  <p:nvSpPr>
                    <p:cNvPr id="35960" name="矩形 35959"/>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61" name="矩形 35960"/>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62" name="组合 35961"/>
                <p:cNvGrpSpPr/>
                <p:nvPr/>
              </p:nvGrpSpPr>
              <p:grpSpPr>
                <a:xfrm>
                  <a:off x="0" y="768"/>
                  <a:ext cx="446" cy="384"/>
                  <a:chOff x="0" y="768"/>
                  <a:chExt cx="446" cy="384"/>
                </a:xfrm>
              </p:grpSpPr>
              <p:sp>
                <p:nvSpPr>
                  <p:cNvPr id="35963" name="矩形 35962"/>
                  <p:cNvSpPr/>
                  <p:nvPr/>
                </p:nvSpPr>
                <p:spPr>
                  <a:xfrm>
                    <a:off x="0" y="768"/>
                    <a:ext cx="446" cy="384"/>
                  </a:xfrm>
                  <a:prstGeom prst="rect">
                    <a:avLst/>
                  </a:prstGeom>
                  <a:solidFill>
                    <a:srgbClr val="FFF2B9"/>
                  </a:solidFill>
                  <a:ln w="9525">
                    <a:noFill/>
                  </a:ln>
                </p:spPr>
                <p:txBody>
                  <a:bodyPr/>
                  <a:p>
                    <a:endParaRPr lang="zh-CN" altLang="en-US"/>
                  </a:p>
                </p:txBody>
              </p:sp>
              <p:grpSp>
                <p:nvGrpSpPr>
                  <p:cNvPr id="35964" name="组合 35963"/>
                  <p:cNvGrpSpPr/>
                  <p:nvPr/>
                </p:nvGrpSpPr>
                <p:grpSpPr>
                  <a:xfrm>
                    <a:off x="0" y="768"/>
                    <a:ext cx="446" cy="384"/>
                    <a:chOff x="0" y="768"/>
                    <a:chExt cx="446" cy="384"/>
                  </a:xfrm>
                </p:grpSpPr>
                <p:sp>
                  <p:nvSpPr>
                    <p:cNvPr id="35965" name="矩形 35964"/>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66" name="矩形 35965"/>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67" name="组合 35966"/>
                <p:cNvGrpSpPr/>
                <p:nvPr/>
              </p:nvGrpSpPr>
              <p:grpSpPr>
                <a:xfrm>
                  <a:off x="446" y="768"/>
                  <a:ext cx="446" cy="384"/>
                  <a:chOff x="446" y="768"/>
                  <a:chExt cx="446" cy="384"/>
                </a:xfrm>
              </p:grpSpPr>
              <p:sp>
                <p:nvSpPr>
                  <p:cNvPr id="35968" name="矩形 35967"/>
                  <p:cNvSpPr/>
                  <p:nvPr/>
                </p:nvSpPr>
                <p:spPr>
                  <a:xfrm>
                    <a:off x="446" y="768"/>
                    <a:ext cx="446" cy="384"/>
                  </a:xfrm>
                  <a:prstGeom prst="rect">
                    <a:avLst/>
                  </a:prstGeom>
                  <a:solidFill>
                    <a:srgbClr val="FFF2B9"/>
                  </a:solidFill>
                  <a:ln w="9525">
                    <a:noFill/>
                  </a:ln>
                </p:spPr>
                <p:txBody>
                  <a:bodyPr/>
                  <a:p>
                    <a:endParaRPr lang="zh-CN" altLang="en-US"/>
                  </a:p>
                </p:txBody>
              </p:sp>
              <p:grpSp>
                <p:nvGrpSpPr>
                  <p:cNvPr id="35969" name="组合 35968"/>
                  <p:cNvGrpSpPr/>
                  <p:nvPr/>
                </p:nvGrpSpPr>
                <p:grpSpPr>
                  <a:xfrm>
                    <a:off x="446" y="768"/>
                    <a:ext cx="446" cy="384"/>
                    <a:chOff x="446" y="768"/>
                    <a:chExt cx="446" cy="384"/>
                  </a:xfrm>
                </p:grpSpPr>
                <p:sp>
                  <p:nvSpPr>
                    <p:cNvPr id="35970" name="矩形 35969"/>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71" name="矩形 35970"/>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72" name="组合 35971"/>
                <p:cNvGrpSpPr/>
                <p:nvPr/>
              </p:nvGrpSpPr>
              <p:grpSpPr>
                <a:xfrm>
                  <a:off x="892" y="768"/>
                  <a:ext cx="374" cy="384"/>
                  <a:chOff x="892" y="768"/>
                  <a:chExt cx="374" cy="384"/>
                </a:xfrm>
              </p:grpSpPr>
              <p:sp>
                <p:nvSpPr>
                  <p:cNvPr id="35973" name="矩形 35972"/>
                  <p:cNvSpPr/>
                  <p:nvPr/>
                </p:nvSpPr>
                <p:spPr>
                  <a:xfrm>
                    <a:off x="892" y="768"/>
                    <a:ext cx="374" cy="384"/>
                  </a:xfrm>
                  <a:prstGeom prst="rect">
                    <a:avLst/>
                  </a:prstGeom>
                  <a:solidFill>
                    <a:srgbClr val="FFF2B9"/>
                  </a:solidFill>
                  <a:ln w="9525">
                    <a:noFill/>
                  </a:ln>
                </p:spPr>
                <p:txBody>
                  <a:bodyPr/>
                  <a:p>
                    <a:endParaRPr lang="zh-CN" altLang="en-US"/>
                  </a:p>
                </p:txBody>
              </p:sp>
              <p:grpSp>
                <p:nvGrpSpPr>
                  <p:cNvPr id="35974" name="组合 35973"/>
                  <p:cNvGrpSpPr/>
                  <p:nvPr/>
                </p:nvGrpSpPr>
                <p:grpSpPr>
                  <a:xfrm>
                    <a:off x="892" y="768"/>
                    <a:ext cx="374" cy="384"/>
                    <a:chOff x="892" y="768"/>
                    <a:chExt cx="374" cy="384"/>
                  </a:xfrm>
                </p:grpSpPr>
                <p:sp>
                  <p:nvSpPr>
                    <p:cNvPr id="35975" name="矩形 35974"/>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76" name="矩形 35975"/>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77" name="组合 35976"/>
                <p:cNvGrpSpPr/>
                <p:nvPr/>
              </p:nvGrpSpPr>
              <p:grpSpPr>
                <a:xfrm>
                  <a:off x="0" y="1152"/>
                  <a:ext cx="446" cy="384"/>
                  <a:chOff x="0" y="1152"/>
                  <a:chExt cx="446" cy="384"/>
                </a:xfrm>
              </p:grpSpPr>
              <p:sp>
                <p:nvSpPr>
                  <p:cNvPr id="35978" name="矩形 35977"/>
                  <p:cNvSpPr/>
                  <p:nvPr/>
                </p:nvSpPr>
                <p:spPr>
                  <a:xfrm>
                    <a:off x="0" y="1152"/>
                    <a:ext cx="446" cy="384"/>
                  </a:xfrm>
                  <a:prstGeom prst="rect">
                    <a:avLst/>
                  </a:prstGeom>
                  <a:solidFill>
                    <a:srgbClr val="FFF7D5"/>
                  </a:solidFill>
                  <a:ln w="9525">
                    <a:noFill/>
                  </a:ln>
                </p:spPr>
                <p:txBody>
                  <a:bodyPr/>
                  <a:p>
                    <a:endParaRPr lang="zh-CN" altLang="en-US"/>
                  </a:p>
                </p:txBody>
              </p:sp>
              <p:grpSp>
                <p:nvGrpSpPr>
                  <p:cNvPr id="35979" name="组合 35978"/>
                  <p:cNvGrpSpPr/>
                  <p:nvPr/>
                </p:nvGrpSpPr>
                <p:grpSpPr>
                  <a:xfrm>
                    <a:off x="0" y="1152"/>
                    <a:ext cx="446" cy="384"/>
                    <a:chOff x="0" y="1152"/>
                    <a:chExt cx="446" cy="384"/>
                  </a:xfrm>
                </p:grpSpPr>
                <p:sp>
                  <p:nvSpPr>
                    <p:cNvPr id="35980" name="矩形 35979"/>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81" name="矩形 35980"/>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82" name="组合 35981"/>
                <p:cNvGrpSpPr/>
                <p:nvPr/>
              </p:nvGrpSpPr>
              <p:grpSpPr>
                <a:xfrm>
                  <a:off x="446" y="1152"/>
                  <a:ext cx="446" cy="384"/>
                  <a:chOff x="446" y="1152"/>
                  <a:chExt cx="446" cy="384"/>
                </a:xfrm>
              </p:grpSpPr>
              <p:sp>
                <p:nvSpPr>
                  <p:cNvPr id="35983" name="矩形 35982"/>
                  <p:cNvSpPr/>
                  <p:nvPr/>
                </p:nvSpPr>
                <p:spPr>
                  <a:xfrm>
                    <a:off x="446" y="1152"/>
                    <a:ext cx="446" cy="384"/>
                  </a:xfrm>
                  <a:prstGeom prst="rect">
                    <a:avLst/>
                  </a:prstGeom>
                  <a:solidFill>
                    <a:srgbClr val="FFF7D5"/>
                  </a:solidFill>
                  <a:ln w="9525">
                    <a:noFill/>
                  </a:ln>
                </p:spPr>
                <p:txBody>
                  <a:bodyPr/>
                  <a:p>
                    <a:endParaRPr lang="zh-CN" altLang="en-US"/>
                  </a:p>
                </p:txBody>
              </p:sp>
              <p:grpSp>
                <p:nvGrpSpPr>
                  <p:cNvPr id="35984" name="组合 35983"/>
                  <p:cNvGrpSpPr/>
                  <p:nvPr/>
                </p:nvGrpSpPr>
                <p:grpSpPr>
                  <a:xfrm>
                    <a:off x="446" y="1152"/>
                    <a:ext cx="446" cy="384"/>
                    <a:chOff x="446" y="1152"/>
                    <a:chExt cx="446" cy="384"/>
                  </a:xfrm>
                </p:grpSpPr>
                <p:sp>
                  <p:nvSpPr>
                    <p:cNvPr id="35985" name="矩形 35984"/>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86" name="矩形 35985"/>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87" name="组合 35986"/>
                <p:cNvGrpSpPr/>
                <p:nvPr/>
              </p:nvGrpSpPr>
              <p:grpSpPr>
                <a:xfrm>
                  <a:off x="892" y="1152"/>
                  <a:ext cx="374" cy="384"/>
                  <a:chOff x="892" y="1152"/>
                  <a:chExt cx="374" cy="384"/>
                </a:xfrm>
              </p:grpSpPr>
              <p:sp>
                <p:nvSpPr>
                  <p:cNvPr id="35988" name="矩形 35987"/>
                  <p:cNvSpPr/>
                  <p:nvPr/>
                </p:nvSpPr>
                <p:spPr>
                  <a:xfrm>
                    <a:off x="892" y="1152"/>
                    <a:ext cx="374" cy="384"/>
                  </a:xfrm>
                  <a:prstGeom prst="rect">
                    <a:avLst/>
                  </a:prstGeom>
                  <a:solidFill>
                    <a:srgbClr val="FFF7D5"/>
                  </a:solidFill>
                  <a:ln w="9525">
                    <a:noFill/>
                  </a:ln>
                </p:spPr>
                <p:txBody>
                  <a:bodyPr/>
                  <a:p>
                    <a:endParaRPr lang="zh-CN" altLang="en-US"/>
                  </a:p>
                </p:txBody>
              </p:sp>
              <p:grpSp>
                <p:nvGrpSpPr>
                  <p:cNvPr id="35989" name="组合 35988"/>
                  <p:cNvGrpSpPr/>
                  <p:nvPr/>
                </p:nvGrpSpPr>
                <p:grpSpPr>
                  <a:xfrm>
                    <a:off x="892" y="1152"/>
                    <a:ext cx="374" cy="384"/>
                    <a:chOff x="892" y="1152"/>
                    <a:chExt cx="374" cy="384"/>
                  </a:xfrm>
                </p:grpSpPr>
                <p:sp>
                  <p:nvSpPr>
                    <p:cNvPr id="35990" name="矩形 35989"/>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91" name="矩形 35990"/>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92" name="组合 35991"/>
                <p:cNvGrpSpPr/>
                <p:nvPr/>
              </p:nvGrpSpPr>
              <p:grpSpPr>
                <a:xfrm>
                  <a:off x="0" y="1536"/>
                  <a:ext cx="446" cy="384"/>
                  <a:chOff x="0" y="1536"/>
                  <a:chExt cx="446" cy="384"/>
                </a:xfrm>
              </p:grpSpPr>
              <p:sp>
                <p:nvSpPr>
                  <p:cNvPr id="35993" name="矩形 35992"/>
                  <p:cNvSpPr/>
                  <p:nvPr/>
                </p:nvSpPr>
                <p:spPr>
                  <a:xfrm>
                    <a:off x="0" y="1536"/>
                    <a:ext cx="446" cy="384"/>
                  </a:xfrm>
                  <a:prstGeom prst="rect">
                    <a:avLst/>
                  </a:prstGeom>
                  <a:solidFill>
                    <a:srgbClr val="FFF2B9"/>
                  </a:solidFill>
                  <a:ln w="9525">
                    <a:noFill/>
                  </a:ln>
                </p:spPr>
                <p:txBody>
                  <a:bodyPr/>
                  <a:p>
                    <a:endParaRPr lang="zh-CN" altLang="en-US"/>
                  </a:p>
                </p:txBody>
              </p:sp>
              <p:grpSp>
                <p:nvGrpSpPr>
                  <p:cNvPr id="35994" name="组合 35993"/>
                  <p:cNvGrpSpPr/>
                  <p:nvPr/>
                </p:nvGrpSpPr>
                <p:grpSpPr>
                  <a:xfrm>
                    <a:off x="0" y="1536"/>
                    <a:ext cx="446" cy="384"/>
                    <a:chOff x="0" y="1536"/>
                    <a:chExt cx="446" cy="384"/>
                  </a:xfrm>
                </p:grpSpPr>
                <p:sp>
                  <p:nvSpPr>
                    <p:cNvPr id="35995" name="矩形 35994"/>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5996" name="矩形 35995"/>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5997" name="组合 35996"/>
                <p:cNvGrpSpPr/>
                <p:nvPr/>
              </p:nvGrpSpPr>
              <p:grpSpPr>
                <a:xfrm>
                  <a:off x="446" y="1536"/>
                  <a:ext cx="446" cy="384"/>
                  <a:chOff x="446" y="1536"/>
                  <a:chExt cx="446" cy="384"/>
                </a:xfrm>
              </p:grpSpPr>
              <p:sp>
                <p:nvSpPr>
                  <p:cNvPr id="35998" name="矩形 35997"/>
                  <p:cNvSpPr/>
                  <p:nvPr/>
                </p:nvSpPr>
                <p:spPr>
                  <a:xfrm>
                    <a:off x="446" y="1536"/>
                    <a:ext cx="446" cy="384"/>
                  </a:xfrm>
                  <a:prstGeom prst="rect">
                    <a:avLst/>
                  </a:prstGeom>
                  <a:solidFill>
                    <a:srgbClr val="FFF2B9"/>
                  </a:solidFill>
                  <a:ln w="9525">
                    <a:noFill/>
                  </a:ln>
                </p:spPr>
                <p:txBody>
                  <a:bodyPr/>
                  <a:p>
                    <a:endParaRPr lang="zh-CN" altLang="en-US"/>
                  </a:p>
                </p:txBody>
              </p:sp>
              <p:grpSp>
                <p:nvGrpSpPr>
                  <p:cNvPr id="35999" name="组合 35998"/>
                  <p:cNvGrpSpPr/>
                  <p:nvPr/>
                </p:nvGrpSpPr>
                <p:grpSpPr>
                  <a:xfrm>
                    <a:off x="446" y="1536"/>
                    <a:ext cx="446" cy="384"/>
                    <a:chOff x="446" y="1536"/>
                    <a:chExt cx="446" cy="384"/>
                  </a:xfrm>
                </p:grpSpPr>
                <p:sp>
                  <p:nvSpPr>
                    <p:cNvPr id="36000" name="矩形 35999"/>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6001" name="矩形 36000"/>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36002" name="组合 36001"/>
                <p:cNvGrpSpPr/>
                <p:nvPr/>
              </p:nvGrpSpPr>
              <p:grpSpPr>
                <a:xfrm>
                  <a:off x="892" y="1536"/>
                  <a:ext cx="374" cy="384"/>
                  <a:chOff x="892" y="1536"/>
                  <a:chExt cx="374" cy="384"/>
                </a:xfrm>
              </p:grpSpPr>
              <p:sp>
                <p:nvSpPr>
                  <p:cNvPr id="36003" name="矩形 36002"/>
                  <p:cNvSpPr/>
                  <p:nvPr/>
                </p:nvSpPr>
                <p:spPr>
                  <a:xfrm>
                    <a:off x="892" y="1536"/>
                    <a:ext cx="374" cy="384"/>
                  </a:xfrm>
                  <a:prstGeom prst="rect">
                    <a:avLst/>
                  </a:prstGeom>
                  <a:solidFill>
                    <a:srgbClr val="FFF2B9"/>
                  </a:solidFill>
                  <a:ln w="9525">
                    <a:noFill/>
                  </a:ln>
                </p:spPr>
                <p:txBody>
                  <a:bodyPr/>
                  <a:p>
                    <a:endParaRPr lang="zh-CN" altLang="en-US"/>
                  </a:p>
                </p:txBody>
              </p:sp>
              <p:grpSp>
                <p:nvGrpSpPr>
                  <p:cNvPr id="36004" name="组合 36003"/>
                  <p:cNvGrpSpPr/>
                  <p:nvPr/>
                </p:nvGrpSpPr>
                <p:grpSpPr>
                  <a:xfrm>
                    <a:off x="892" y="1536"/>
                    <a:ext cx="374" cy="384"/>
                    <a:chOff x="892" y="1536"/>
                    <a:chExt cx="374" cy="384"/>
                  </a:xfrm>
                </p:grpSpPr>
                <p:sp>
                  <p:nvSpPr>
                    <p:cNvPr id="36005" name="矩形 36004"/>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36006" name="矩形 36005"/>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36007" name="矩形 36006"/>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36008" name="右箭头 36007"/>
            <p:cNvSpPr/>
            <p:nvPr/>
          </p:nvSpPr>
          <p:spPr>
            <a:xfrm>
              <a:off x="2861" y="2480"/>
              <a:ext cx="618" cy="289"/>
            </a:xfrm>
            <a:prstGeom prst="rightArrow">
              <a:avLst>
                <a:gd name="adj1" fmla="val 50000"/>
                <a:gd name="adj2" fmla="val 53460"/>
              </a:avLst>
            </a:prstGeom>
            <a:noFill/>
            <a:ln w="25400" cap="flat" cmpd="sng">
              <a:solidFill>
                <a:srgbClr val="FF9900"/>
              </a:solidFill>
              <a:prstDash val="solid"/>
              <a:miter/>
              <a:headEnd type="none" w="med" len="med"/>
              <a:tailEnd type="none" w="med" len="med"/>
            </a:ln>
          </p:spPr>
          <p:txBody>
            <a:bodyPr/>
            <a:p>
              <a:endParaRPr lang="zh-CN" altLang="en-US"/>
            </a:p>
          </p:txBody>
        </p:sp>
        <p:sp>
          <p:nvSpPr>
            <p:cNvPr id="36009" name="矩形 36008"/>
            <p:cNvSpPr/>
            <p:nvPr/>
          </p:nvSpPr>
          <p:spPr>
            <a:xfrm>
              <a:off x="3098" y="1469"/>
              <a:ext cx="2516" cy="288"/>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2-2  </a:t>
              </a:r>
              <a:r>
                <a:rPr lang="zh-CN" altLang="en-US" dirty="0">
                  <a:latin typeface="黑体" panose="02010609060101010101" pitchFamily="2" charset="-122"/>
                  <a:ea typeface="黑体" panose="02010609060101010101" pitchFamily="2" charset="-122"/>
                </a:rPr>
                <a:t>二极管与门的真值表</a:t>
              </a:r>
              <a:endParaRPr lang="zh-CN" altLang="en-US" dirty="0">
                <a:latin typeface="黑体" panose="02010609060101010101" pitchFamily="2" charset="-122"/>
                <a:ea typeface="黑体" panose="02010609060101010101" pitchFamily="2" charset="-122"/>
              </a:endParaRPr>
            </a:p>
          </p:txBody>
        </p:sp>
        <p:sp>
          <p:nvSpPr>
            <p:cNvPr id="36010" name="圆角矩形标注 36009"/>
            <p:cNvSpPr/>
            <p:nvPr/>
          </p:nvSpPr>
          <p:spPr>
            <a:xfrm>
              <a:off x="2064" y="3430"/>
              <a:ext cx="1223" cy="646"/>
            </a:xfrm>
            <a:prstGeom prst="wedgeRoundRectCallout">
              <a:avLst>
                <a:gd name="adj1" fmla="val 84181"/>
                <a:gd name="adj2" fmla="val -86843"/>
                <a:gd name="adj3" fmla="val 16667"/>
              </a:avLst>
            </a:prstGeom>
            <a:solidFill>
              <a:srgbClr val="E0C1FF"/>
            </a:solidFill>
            <a:ln w="9525" cap="flat" cmpd="sng">
              <a:solidFill>
                <a:srgbClr val="FF9900"/>
              </a:solidFill>
              <a:prstDash val="solid"/>
              <a:miter/>
              <a:headEnd type="none" w="med" len="med"/>
              <a:tailEnd type="none" w="med" len="med"/>
            </a:ln>
          </p:spPr>
          <p:txBody>
            <a:bodyPr lIns="90000" tIns="46800" rIns="90000" bIns="46800">
              <a:spAutoFit/>
            </a:bodyPr>
            <a:p>
              <a:pPr algn="ctr"/>
              <a:r>
                <a:rPr lang="en-US" altLang="zh-CN" sz="2800" b="1" i="1">
                  <a:solidFill>
                    <a:schemeClr val="bg2"/>
                  </a:solidFill>
                  <a:latin typeface="黑体" panose="02010609060101010101" pitchFamily="2" charset="-122"/>
                  <a:ea typeface="黑体" panose="02010609060101010101" pitchFamily="2" charset="-122"/>
                </a:rPr>
                <a:t>A</a:t>
              </a:r>
              <a:r>
                <a:rPr lang="zh-CN" altLang="en-US" sz="2800">
                  <a:solidFill>
                    <a:schemeClr val="bg2"/>
                  </a:solidFill>
                  <a:latin typeface="黑体" panose="02010609060101010101" pitchFamily="2" charset="-122"/>
                  <a:ea typeface="黑体" panose="02010609060101010101" pitchFamily="2" charset="-122"/>
                </a:rPr>
                <a:t>、</a:t>
              </a:r>
              <a:r>
                <a:rPr lang="en-US" altLang="zh-CN" sz="2800" b="1" i="1">
                  <a:solidFill>
                    <a:schemeClr val="bg2"/>
                  </a:solidFill>
                  <a:latin typeface="黑体" panose="02010609060101010101" pitchFamily="2" charset="-122"/>
                  <a:ea typeface="黑体" panose="02010609060101010101" pitchFamily="2" charset="-122"/>
                </a:rPr>
                <a:t>B</a:t>
              </a:r>
              <a:r>
                <a:rPr lang="zh-CN" altLang="en-US" sz="2800" dirty="0">
                  <a:solidFill>
                    <a:schemeClr val="bg2"/>
                  </a:solidFill>
                  <a:latin typeface="黑体" panose="02010609060101010101" pitchFamily="2" charset="-122"/>
                  <a:ea typeface="黑体" panose="02010609060101010101" pitchFamily="2" charset="-122"/>
                </a:rPr>
                <a:t>全</a:t>
              </a:r>
              <a:r>
                <a:rPr lang="en-US" altLang="zh-CN" sz="2800" dirty="0">
                  <a:solidFill>
                    <a:schemeClr val="bg2"/>
                  </a:solidFill>
                  <a:latin typeface="黑体" panose="02010609060101010101" pitchFamily="2" charset="-122"/>
                  <a:ea typeface="黑体" panose="02010609060101010101" pitchFamily="2" charset="-122"/>
                </a:rPr>
                <a:t>1</a:t>
              </a:r>
              <a:r>
                <a:rPr lang="zh-CN" altLang="en-US" sz="2800" dirty="0">
                  <a:solidFill>
                    <a:schemeClr val="bg2"/>
                  </a:solidFill>
                  <a:latin typeface="黑体" panose="02010609060101010101" pitchFamily="2" charset="-122"/>
                  <a:ea typeface="黑体" panose="02010609060101010101" pitchFamily="2" charset="-122"/>
                </a:rPr>
                <a:t>，</a:t>
              </a:r>
              <a:r>
                <a:rPr lang="en-US" altLang="zh-CN" sz="2800" b="1" i="1">
                  <a:solidFill>
                    <a:schemeClr val="bg2"/>
                  </a:solidFill>
                  <a:latin typeface="黑体" panose="02010609060101010101" pitchFamily="2" charset="-122"/>
                  <a:ea typeface="黑体" panose="02010609060101010101" pitchFamily="2" charset="-122"/>
                </a:rPr>
                <a:t>F</a:t>
              </a:r>
              <a:r>
                <a:rPr lang="zh-CN" altLang="en-US" sz="2800" dirty="0">
                  <a:solidFill>
                    <a:schemeClr val="bg2"/>
                  </a:solidFill>
                  <a:latin typeface="黑体" panose="02010609060101010101" pitchFamily="2" charset="-122"/>
                  <a:ea typeface="黑体" panose="02010609060101010101" pitchFamily="2" charset="-122"/>
                </a:rPr>
                <a:t>才为</a:t>
              </a:r>
              <a:r>
                <a:rPr lang="en-US" altLang="zh-CN" sz="2800" dirty="0">
                  <a:solidFill>
                    <a:schemeClr val="bg2"/>
                  </a:solidFill>
                  <a:latin typeface="黑体" panose="02010609060101010101" pitchFamily="2" charset="-122"/>
                  <a:ea typeface="黑体" panose="02010609060101010101" pitchFamily="2" charset="-122"/>
                </a:rPr>
                <a:t>1</a:t>
              </a:r>
              <a:r>
                <a:rPr lang="zh-CN" altLang="en-US" sz="2800" dirty="0">
                  <a:solidFill>
                    <a:schemeClr val="bg2"/>
                  </a:solidFill>
                  <a:latin typeface="黑体" panose="02010609060101010101" pitchFamily="2" charset="-122"/>
                  <a:ea typeface="黑体" panose="02010609060101010101" pitchFamily="2" charset="-122"/>
                </a:rPr>
                <a:t>。</a:t>
              </a:r>
              <a:endParaRPr lang="zh-CN" altLang="en-US" sz="2800" dirty="0">
                <a:solidFill>
                  <a:schemeClr val="bg2"/>
                </a:solidFill>
                <a:latin typeface="黑体" panose="02010609060101010101" pitchFamily="2" charset="-122"/>
                <a:ea typeface="黑体" panose="02010609060101010101" pitchFamily="2" charset="-122"/>
              </a:endParaRPr>
            </a:p>
          </p:txBody>
        </p:sp>
      </p:grpSp>
      <p:sp>
        <p:nvSpPr>
          <p:cNvPr id="36011" name="矩形 36010"/>
          <p:cNvSpPr/>
          <p:nvPr/>
        </p:nvSpPr>
        <p:spPr>
          <a:xfrm>
            <a:off x="5867400" y="5715000"/>
            <a:ext cx="3038475" cy="528638"/>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339966"/>
            </a:solidFill>
            <a:prstDash val="solid"/>
            <a:miter/>
            <a:headEnd type="none" w="med" len="med"/>
            <a:tailEnd type="none" w="med" len="med"/>
          </a:ln>
        </p:spPr>
        <p:txBody>
          <a:bodyPr wrap="none" anchor="t" anchorCtr="0">
            <a:spAutoFit/>
          </a:bodyPr>
          <a:p>
            <a:r>
              <a:rPr lang="zh-CN" altLang="en-US" sz="2800" dirty="0">
                <a:solidFill>
                  <a:schemeClr val="bg1"/>
                </a:solidFill>
                <a:latin typeface="黑体" panose="02010609060101010101" pitchFamily="2" charset="-122"/>
                <a:ea typeface="黑体" panose="02010609060101010101" pitchFamily="2" charset="-122"/>
              </a:rPr>
              <a:t>可见实现了与逻辑</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8"/>
                                        </p:tgtEl>
                                        <p:attrNameLst>
                                          <p:attrName>style.visibility</p:attrName>
                                        </p:attrNameLst>
                                      </p:cBhvr>
                                      <p:to>
                                        <p:strVal val="visible"/>
                                      </p:to>
                                    </p:set>
                                    <p:anim calcmode="lin" valueType="num">
                                      <p:cBhvr additive="base">
                                        <p:cTn id="7" dur="500" fill="hold"/>
                                        <p:tgtEl>
                                          <p:spTgt spid="35848"/>
                                        </p:tgtEl>
                                        <p:attrNameLst>
                                          <p:attrName>ppt_x</p:attrName>
                                        </p:attrNameLst>
                                      </p:cBhvr>
                                      <p:tavLst>
                                        <p:tav tm="0">
                                          <p:val>
                                            <p:strVal val="0-#ppt_w/2"/>
                                          </p:val>
                                        </p:tav>
                                        <p:tav tm="100000">
                                          <p:val>
                                            <p:strVal val="#ppt_x"/>
                                          </p:val>
                                        </p:tav>
                                      </p:tavLst>
                                    </p:anim>
                                    <p:anim calcmode="lin" valueType="num">
                                      <p:cBhvr additive="base">
                                        <p:cTn id="8" dur="500" fill="hold"/>
                                        <p:tgtEl>
                                          <p:spTgt spid="358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5929"/>
                                        </p:tgtEl>
                                        <p:attrNameLst>
                                          <p:attrName>style.visibility</p:attrName>
                                        </p:attrNameLst>
                                      </p:cBhvr>
                                      <p:to>
                                        <p:strVal val="visible"/>
                                      </p:to>
                                    </p:set>
                                    <p:animEffect transition="in" filter="slide(fromBottom)">
                                      <p:cBhvr>
                                        <p:cTn id="13" dur="500"/>
                                        <p:tgtEl>
                                          <p:spTgt spid="35929"/>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35850"/>
                                        </p:tgtEl>
                                        <p:attrNameLst>
                                          <p:attrName>style.visibility</p:attrName>
                                        </p:attrNameLst>
                                      </p:cBhvr>
                                      <p:to>
                                        <p:strVal val="visible"/>
                                      </p:to>
                                    </p:set>
                                    <p:animEffect transition="in" filter="slide(fromBottom)">
                                      <p:cBhvr>
                                        <p:cTn id="17" dur="500"/>
                                        <p:tgtEl>
                                          <p:spTgt spid="35850"/>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6014"/>
                                        </p:tgtEl>
                                        <p:attrNameLst>
                                          <p:attrName>style.visibility</p:attrName>
                                        </p:attrNameLst>
                                      </p:cBhvr>
                                      <p:to>
                                        <p:strVal val="visible"/>
                                      </p:to>
                                    </p:set>
                                    <p:anim calcmode="lin" valueType="num">
                                      <p:cBhvr>
                                        <p:cTn id="22" dur="500" fill="hold"/>
                                        <p:tgtEl>
                                          <p:spTgt spid="36014"/>
                                        </p:tgtEl>
                                        <p:attrNameLst>
                                          <p:attrName>ppt_w</p:attrName>
                                        </p:attrNameLst>
                                      </p:cBhvr>
                                      <p:tavLst>
                                        <p:tav tm="0">
                                          <p:val>
                                            <p:fltVal val="0.000000"/>
                                          </p:val>
                                        </p:tav>
                                        <p:tav tm="100000">
                                          <p:val>
                                            <p:strVal val="#ppt_w"/>
                                          </p:val>
                                        </p:tav>
                                      </p:tavLst>
                                    </p:anim>
                                    <p:anim calcmode="lin" valueType="num">
                                      <p:cBhvr>
                                        <p:cTn id="23" dur="500" fill="hold"/>
                                        <p:tgtEl>
                                          <p:spTgt spid="36014"/>
                                        </p:tgtEl>
                                        <p:attrNameLst>
                                          <p:attrName>ppt_h</p:attrName>
                                        </p:attrNameLst>
                                      </p:cBhvr>
                                      <p:tavLst>
                                        <p:tav tm="0">
                                          <p:val>
                                            <p:fltVal val="0.000000"/>
                                          </p:val>
                                        </p:tav>
                                        <p:tav tm="100000">
                                          <p:val>
                                            <p:strVal val="#ppt_h"/>
                                          </p:val>
                                        </p:tav>
                                      </p:tavLst>
                                    </p:anim>
                                    <p:animEffect transition="in" filter="fade">
                                      <p:cBhvr>
                                        <p:cTn id="24" dur="500"/>
                                        <p:tgtEl>
                                          <p:spTgt spid="3601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6011"/>
                                        </p:tgtEl>
                                        <p:attrNameLst>
                                          <p:attrName>style.visibility</p:attrName>
                                        </p:attrNameLst>
                                      </p:cBhvr>
                                      <p:to>
                                        <p:strVal val="visible"/>
                                      </p:to>
                                    </p:set>
                                    <p:anim calcmode="lin" valueType="num">
                                      <p:cBhvr additive="base">
                                        <p:cTn id="29" dur="500" fill="hold"/>
                                        <p:tgtEl>
                                          <p:spTgt spid="36011"/>
                                        </p:tgtEl>
                                        <p:attrNameLst>
                                          <p:attrName>ppt_x</p:attrName>
                                        </p:attrNameLst>
                                      </p:cBhvr>
                                      <p:tavLst>
                                        <p:tav tm="0">
                                          <p:val>
                                            <p:strVal val="#ppt_x"/>
                                          </p:val>
                                        </p:tav>
                                        <p:tav tm="100000">
                                          <p:val>
                                            <p:strVal val="#ppt_x"/>
                                          </p:val>
                                        </p:tav>
                                      </p:tavLst>
                                    </p:anim>
                                    <p:anim calcmode="lin" valueType="num">
                                      <p:cBhvr additive="base">
                                        <p:cTn id="30" dur="500" fill="hold"/>
                                        <p:tgtEl>
                                          <p:spTgt spid="36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8" grpId="0"/>
      <p:bldP spid="35929" grpId="0"/>
      <p:bldP spid="3601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6948" name="矩形 36947"/>
          <p:cNvSpPr/>
          <p:nvPr/>
        </p:nvSpPr>
        <p:spPr>
          <a:xfrm>
            <a:off x="609600" y="478155"/>
            <a:ext cx="7620000" cy="1801813"/>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5. </a:t>
            </a:r>
            <a:r>
              <a:rPr lang="zh-CN" altLang="en-US" sz="2800" dirty="0">
                <a:solidFill>
                  <a:schemeClr val="bg1"/>
                </a:solidFill>
                <a:latin typeface="黑体" panose="02010609060101010101" pitchFamily="2" charset="-122"/>
                <a:ea typeface="黑体" panose="02010609060101010101" pitchFamily="2" charset="-122"/>
              </a:rPr>
              <a:t>逻辑符号</a:t>
            </a:r>
            <a:endParaRPr lang="zh-CN" altLang="en-US" sz="2800" dirty="0">
              <a:solidFill>
                <a:schemeClr val="bg1"/>
              </a:solidFill>
              <a:latin typeface="黑体" panose="02010609060101010101" pitchFamily="2" charset="-122"/>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6. </a:t>
            </a:r>
            <a:r>
              <a:rPr lang="zh-CN" altLang="en-US" sz="2800" dirty="0">
                <a:solidFill>
                  <a:schemeClr val="accent1"/>
                </a:solidFill>
                <a:latin typeface="黑体" panose="02010609060101010101" pitchFamily="2" charset="-122"/>
                <a:ea typeface="黑体" panose="02010609060101010101" pitchFamily="2" charset="-122"/>
              </a:rPr>
              <a:t>工作波形</a:t>
            </a:r>
            <a:r>
              <a:rPr lang="en-US" altLang="zh-CN" sz="2800" dirty="0">
                <a:solidFill>
                  <a:schemeClr val="accent1"/>
                </a:solidFill>
                <a:latin typeface="黑体" panose="02010609060101010101" pitchFamily="2" charset="-122"/>
                <a:ea typeface="黑体" panose="02010609060101010101" pitchFamily="2" charset="-122"/>
              </a:rPr>
              <a:t>(</a:t>
            </a:r>
            <a:r>
              <a:rPr lang="zh-CN" altLang="en-US" sz="2800" dirty="0">
                <a:solidFill>
                  <a:schemeClr val="accent1"/>
                </a:solidFill>
                <a:latin typeface="黑体" panose="02010609060101010101" pitchFamily="2" charset="-122"/>
                <a:ea typeface="黑体" panose="02010609060101010101" pitchFamily="2" charset="-122"/>
              </a:rPr>
              <a:t>又一种表示逻辑功能的方法）</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7. </a:t>
            </a:r>
            <a:r>
              <a:rPr lang="zh-CN" altLang="en-US" sz="2800" dirty="0">
                <a:solidFill>
                  <a:schemeClr val="accent1"/>
                </a:solidFill>
                <a:latin typeface="黑体" panose="02010609060101010101" pitchFamily="2" charset="-122"/>
                <a:ea typeface="黑体" panose="02010609060101010101" pitchFamily="2" charset="-122"/>
              </a:rPr>
              <a:t>逻辑表达式　　　</a:t>
            </a:r>
            <a:r>
              <a:rPr lang="en-US" altLang="zh-CN" sz="2800" b="1" i="1">
                <a:solidFill>
                  <a:schemeClr val="accent1"/>
                </a:solidFill>
                <a:latin typeface="Times New Roman" panose="02020603050405020304" pitchFamily="18" charset="0"/>
                <a:ea typeface="黑体" panose="02010609060101010101" pitchFamily="2" charset="-122"/>
              </a:rPr>
              <a:t>F</a:t>
            </a:r>
            <a:r>
              <a:rPr lang="zh-CN" altLang="en-US" sz="2800" b="1">
                <a:solidFill>
                  <a:schemeClr val="accent1"/>
                </a:solidFill>
                <a:latin typeface="Times New Roman" panose="02020603050405020304" pitchFamily="18" charset="0"/>
                <a:ea typeface="黑体" panose="02010609060101010101" pitchFamily="2" charset="-122"/>
              </a:rPr>
              <a:t>＝</a:t>
            </a:r>
            <a:r>
              <a:rPr lang="en-US" altLang="zh-CN" sz="2800" b="1" i="1">
                <a:solidFill>
                  <a:schemeClr val="accent1"/>
                </a:solidFill>
                <a:latin typeface="Times New Roman" panose="02020603050405020304" pitchFamily="18" charset="0"/>
                <a:ea typeface="黑体" panose="02010609060101010101" pitchFamily="2" charset="-122"/>
              </a:rPr>
              <a:t>A B</a:t>
            </a:r>
            <a:endParaRPr lang="en-US" altLang="zh-CN" sz="2800" b="1">
              <a:solidFill>
                <a:schemeClr val="accent1"/>
              </a:solidFill>
              <a:latin typeface="黑体" panose="02010609060101010101" pitchFamily="2" charset="-122"/>
              <a:ea typeface="黑体" panose="02010609060101010101" pitchFamily="2" charset="-122"/>
            </a:endParaRPr>
          </a:p>
        </p:txBody>
      </p:sp>
      <p:sp>
        <p:nvSpPr>
          <p:cNvPr id="36951" name="矩形 36950"/>
          <p:cNvSpPr/>
          <p:nvPr/>
        </p:nvSpPr>
        <p:spPr>
          <a:xfrm>
            <a:off x="1676400" y="5867400"/>
            <a:ext cx="5822950" cy="822325"/>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2-6</a:t>
            </a:r>
            <a:r>
              <a:rPr lang="en-US" altLang="zh-CN">
                <a:latin typeface="Times New Roman" panose="02020603050405020304" pitchFamily="18" charset="0"/>
              </a:rPr>
              <a:t>  </a:t>
            </a:r>
            <a:r>
              <a:rPr lang="en-US" altLang="zh-CN" dirty="0">
                <a:latin typeface="Times New Roman" panose="02020603050405020304" pitchFamily="18" charset="0"/>
              </a:rPr>
              <a:t>  </a:t>
            </a:r>
            <a:r>
              <a:rPr lang="zh-CN" altLang="en-US" dirty="0">
                <a:latin typeface="Times New Roman" panose="02020603050405020304" pitchFamily="18" charset="0"/>
              </a:rPr>
              <a:t>二极管与门</a:t>
            </a:r>
            <a:endParaRPr lang="zh-CN" altLang="en-US" dirty="0">
              <a:latin typeface="Times New Roman" panose="02020603050405020304" pitchFamily="18" charset="0"/>
            </a:endParaRPr>
          </a:p>
          <a:p>
            <a:pPr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逻辑符号 （</a:t>
            </a:r>
            <a:r>
              <a:rPr lang="en-US" altLang="zh-CN">
                <a:latin typeface="黑体" panose="02010609060101010101" pitchFamily="2" charset="-122"/>
                <a:ea typeface="黑体" panose="02010609060101010101" pitchFamily="2" charset="-122"/>
              </a:rPr>
              <a:t>c</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工作波形</a:t>
            </a:r>
            <a:endParaRPr lang="zh-CN" altLang="en-US" dirty="0">
              <a:latin typeface="黑体" panose="02010609060101010101" pitchFamily="2" charset="-122"/>
              <a:ea typeface="黑体" panose="02010609060101010101" pitchFamily="2" charset="-122"/>
            </a:endParaRPr>
          </a:p>
        </p:txBody>
      </p:sp>
      <p:pic>
        <p:nvPicPr>
          <p:cNvPr id="36952" name="图片 36951" descr="R96A0256"/>
          <p:cNvPicPr>
            <a:picLocks noChangeAspect="1"/>
          </p:cNvPicPr>
          <p:nvPr/>
        </p:nvPicPr>
        <p:blipFill>
          <a:blip r:embed="rId1"/>
          <a:stretch>
            <a:fillRect/>
          </a:stretch>
        </p:blipFill>
        <p:spPr>
          <a:xfrm>
            <a:off x="1066800" y="2438400"/>
            <a:ext cx="7162800" cy="3349625"/>
          </a:xfrm>
          <a:prstGeom prst="rect">
            <a:avLst/>
          </a:prstGeom>
          <a:noFill/>
          <a:ln w="19050" cap="flat" cmpd="sng">
            <a:solidFill>
              <a:srgbClr val="00FF00"/>
            </a:solidFill>
            <a:prstDash val="solid"/>
            <a:miter/>
            <a:headEnd type="none" w="med" len="med"/>
            <a:tailEnd type="none" w="med" len="med"/>
          </a:ln>
        </p:spPr>
      </p:pic>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6952"/>
                                        </p:tgtEl>
                                        <p:attrNameLst>
                                          <p:attrName>style.visibility</p:attrName>
                                        </p:attrNameLst>
                                      </p:cBhvr>
                                      <p:to>
                                        <p:strVal val="visible"/>
                                      </p:to>
                                    </p:set>
                                    <p:animEffect transition="in" filter="checkerboard(across)">
                                      <p:cBhvr>
                                        <p:cTn id="7" dur="500"/>
                                        <p:tgtEl>
                                          <p:spTgt spid="3695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6951"/>
                                        </p:tgtEl>
                                        <p:attrNameLst>
                                          <p:attrName>style.visibility</p:attrName>
                                        </p:attrNameLst>
                                      </p:cBhvr>
                                      <p:to>
                                        <p:strVal val="visible"/>
                                      </p:to>
                                    </p:set>
                                    <p:anim calcmode="lin" valueType="num">
                                      <p:cBhvr additive="base">
                                        <p:cTn id="11" dur="500" fill="hold"/>
                                        <p:tgtEl>
                                          <p:spTgt spid="36951"/>
                                        </p:tgtEl>
                                        <p:attrNameLst>
                                          <p:attrName>ppt_x</p:attrName>
                                        </p:attrNameLst>
                                      </p:cBhvr>
                                      <p:tavLst>
                                        <p:tav tm="0">
                                          <p:val>
                                            <p:strVal val="#ppt_x"/>
                                          </p:val>
                                        </p:tav>
                                        <p:tav tm="100000">
                                          <p:val>
                                            <p:strVal val="#ppt_x"/>
                                          </p:val>
                                        </p:tav>
                                      </p:tavLst>
                                    </p:anim>
                                    <p:anim calcmode="lin" valueType="num">
                                      <p:cBhvr additive="base">
                                        <p:cTn id="12" dur="500" fill="hold"/>
                                        <p:tgtEl>
                                          <p:spTgt spid="369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5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41986" name="标题 41985"/>
          <p:cNvSpPr>
            <a:spLocks noGrp="1"/>
          </p:cNvSpPr>
          <p:nvPr>
            <p:ph type="title"/>
          </p:nvPr>
        </p:nvSpPr>
        <p:spPr>
          <a:xfrm>
            <a:off x="372745" y="381000"/>
            <a:ext cx="7772400" cy="762000"/>
          </a:xfrm>
        </p:spPr>
        <p:txBody>
          <a:bodyPr lIns="92075" tIns="46038" rIns="92075" bIns="46038" anchor="ctr" anchorCtr="0"/>
          <a:p>
            <a:pPr algn="l"/>
            <a:r>
              <a:rPr lang="en-US" altLang="zh-CN" sz="3200" b="1">
                <a:solidFill>
                  <a:schemeClr val="folHlink"/>
                </a:solidFill>
              </a:rPr>
              <a:t>  </a:t>
            </a:r>
            <a:r>
              <a:rPr lang="zh-CN" altLang="en-US" sz="3200" b="1">
                <a:solidFill>
                  <a:schemeClr val="bg1"/>
                </a:solidFill>
                <a:ea typeface="宋体" panose="02010600030101010101" pitchFamily="2" charset="-122"/>
              </a:rPr>
              <a:t>二、</a:t>
            </a:r>
            <a:r>
              <a:rPr lang="en-US" altLang="zh-CN" sz="3200" b="1">
                <a:solidFill>
                  <a:schemeClr val="bg1"/>
                </a:solidFill>
              </a:rPr>
              <a:t> </a:t>
            </a:r>
            <a:r>
              <a:rPr lang="zh-CN" altLang="en-US" sz="3200" b="1" dirty="0">
                <a:solidFill>
                  <a:schemeClr val="bg1"/>
                </a:solidFill>
              </a:rPr>
              <a:t>二极管或门电路</a:t>
            </a:r>
            <a:r>
              <a:rPr lang="zh-CN" altLang="en-US" dirty="0">
                <a:solidFill>
                  <a:schemeClr val="bg1"/>
                </a:solidFill>
              </a:rPr>
              <a:t> </a:t>
            </a:r>
            <a:endParaRPr lang="zh-CN" altLang="en-US" dirty="0">
              <a:solidFill>
                <a:schemeClr val="bg1"/>
              </a:solidFill>
            </a:endParaRPr>
          </a:p>
        </p:txBody>
      </p:sp>
      <p:sp>
        <p:nvSpPr>
          <p:cNvPr id="41991" name="矩形 41990"/>
          <p:cNvSpPr/>
          <p:nvPr/>
        </p:nvSpPr>
        <p:spPr>
          <a:xfrm>
            <a:off x="533400" y="11430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电路</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41992" name="矩形 41991"/>
          <p:cNvSpPr/>
          <p:nvPr/>
        </p:nvSpPr>
        <p:spPr>
          <a:xfrm>
            <a:off x="4191000" y="10668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2. </a:t>
            </a:r>
            <a:r>
              <a:rPr lang="zh-CN" altLang="en-US" sz="2800" dirty="0">
                <a:solidFill>
                  <a:schemeClr val="accent1"/>
                </a:solidFill>
                <a:latin typeface="黑体" panose="02010609060101010101" pitchFamily="2" charset="-122"/>
                <a:ea typeface="黑体" panose="02010609060101010101" pitchFamily="2" charset="-122"/>
              </a:rPr>
              <a:t>工作原理</a:t>
            </a:r>
            <a:endParaRPr lang="zh-CN" altLang="en-US" sz="2800" dirty="0">
              <a:solidFill>
                <a:schemeClr val="accent1"/>
              </a:solidFill>
              <a:latin typeface="黑体" panose="02010609060101010101" pitchFamily="2" charset="-122"/>
              <a:ea typeface="黑体" panose="02010609060101010101" pitchFamily="2" charset="-122"/>
            </a:endParaRPr>
          </a:p>
        </p:txBody>
      </p:sp>
      <p:grpSp>
        <p:nvGrpSpPr>
          <p:cNvPr id="42231" name="组合 42230"/>
          <p:cNvGrpSpPr/>
          <p:nvPr/>
        </p:nvGrpSpPr>
        <p:grpSpPr>
          <a:xfrm>
            <a:off x="4495800" y="3581400"/>
            <a:ext cx="3841750" cy="2667000"/>
            <a:chOff x="2832" y="2256"/>
            <a:chExt cx="2420" cy="1680"/>
          </a:xfrm>
        </p:grpSpPr>
        <p:sp>
          <p:nvSpPr>
            <p:cNvPr id="41993" name="矩形 41992"/>
            <p:cNvSpPr/>
            <p:nvPr/>
          </p:nvSpPr>
          <p:spPr>
            <a:xfrm>
              <a:off x="2832" y="2256"/>
              <a:ext cx="2420" cy="288"/>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电路输入与输出电压的关系</a:t>
              </a:r>
              <a:endParaRPr lang="zh-CN" altLang="en-US" dirty="0">
                <a:latin typeface="黑体" panose="02010609060101010101" pitchFamily="2" charset="-122"/>
                <a:ea typeface="黑体" panose="02010609060101010101" pitchFamily="2" charset="-122"/>
              </a:endParaRPr>
            </a:p>
          </p:txBody>
        </p:sp>
        <p:grpSp>
          <p:nvGrpSpPr>
            <p:cNvPr id="42151" name="组合 42150"/>
            <p:cNvGrpSpPr/>
            <p:nvPr/>
          </p:nvGrpSpPr>
          <p:grpSpPr>
            <a:xfrm>
              <a:off x="2928" y="2544"/>
              <a:ext cx="2208" cy="1392"/>
              <a:chOff x="-3" y="-3"/>
              <a:chExt cx="1272" cy="1926"/>
            </a:xfrm>
          </p:grpSpPr>
          <p:grpSp>
            <p:nvGrpSpPr>
              <p:cNvPr id="42152" name="组合 42151"/>
              <p:cNvGrpSpPr/>
              <p:nvPr/>
            </p:nvGrpSpPr>
            <p:grpSpPr>
              <a:xfrm>
                <a:off x="0" y="0"/>
                <a:ext cx="1266" cy="1920"/>
                <a:chOff x="0" y="0"/>
                <a:chExt cx="1266" cy="1920"/>
              </a:xfrm>
            </p:grpSpPr>
            <p:grpSp>
              <p:nvGrpSpPr>
                <p:cNvPr id="42153" name="组合 42152"/>
                <p:cNvGrpSpPr/>
                <p:nvPr/>
              </p:nvGrpSpPr>
              <p:grpSpPr>
                <a:xfrm>
                  <a:off x="0" y="0"/>
                  <a:ext cx="446" cy="384"/>
                  <a:chOff x="0" y="0"/>
                  <a:chExt cx="446" cy="384"/>
                </a:xfrm>
              </p:grpSpPr>
              <p:sp>
                <p:nvSpPr>
                  <p:cNvPr id="42154" name="矩形 42153"/>
                  <p:cNvSpPr/>
                  <p:nvPr/>
                </p:nvSpPr>
                <p:spPr>
                  <a:xfrm>
                    <a:off x="0" y="0"/>
                    <a:ext cx="446" cy="384"/>
                  </a:xfrm>
                  <a:prstGeom prst="rect">
                    <a:avLst/>
                  </a:prstGeom>
                  <a:solidFill>
                    <a:srgbClr val="FFED9F"/>
                  </a:solidFill>
                  <a:ln w="9525">
                    <a:noFill/>
                  </a:ln>
                </p:spPr>
                <p:txBody>
                  <a:bodyPr/>
                  <a:p>
                    <a:endParaRPr lang="zh-CN" altLang="en-US"/>
                  </a:p>
                </p:txBody>
              </p:sp>
              <p:grpSp>
                <p:nvGrpSpPr>
                  <p:cNvPr id="42155" name="组合 42154"/>
                  <p:cNvGrpSpPr/>
                  <p:nvPr/>
                </p:nvGrpSpPr>
                <p:grpSpPr>
                  <a:xfrm>
                    <a:off x="0" y="0"/>
                    <a:ext cx="446" cy="384"/>
                    <a:chOff x="0" y="0"/>
                    <a:chExt cx="446" cy="384"/>
                  </a:xfrm>
                </p:grpSpPr>
                <p:sp>
                  <p:nvSpPr>
                    <p:cNvPr id="42156" name="矩形 42155"/>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42157" name="矩形 42156"/>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58" name="组合 42157"/>
                <p:cNvGrpSpPr/>
                <p:nvPr/>
              </p:nvGrpSpPr>
              <p:grpSpPr>
                <a:xfrm>
                  <a:off x="446" y="0"/>
                  <a:ext cx="446" cy="384"/>
                  <a:chOff x="446" y="0"/>
                  <a:chExt cx="446" cy="384"/>
                </a:xfrm>
              </p:grpSpPr>
              <p:sp>
                <p:nvSpPr>
                  <p:cNvPr id="42159" name="矩形 42158"/>
                  <p:cNvSpPr/>
                  <p:nvPr/>
                </p:nvSpPr>
                <p:spPr>
                  <a:xfrm>
                    <a:off x="446" y="0"/>
                    <a:ext cx="446" cy="384"/>
                  </a:xfrm>
                  <a:prstGeom prst="rect">
                    <a:avLst/>
                  </a:prstGeom>
                  <a:solidFill>
                    <a:srgbClr val="FFED9F"/>
                  </a:solidFill>
                  <a:ln w="9525">
                    <a:noFill/>
                  </a:ln>
                </p:spPr>
                <p:txBody>
                  <a:bodyPr/>
                  <a:p>
                    <a:endParaRPr lang="zh-CN" altLang="en-US"/>
                  </a:p>
                </p:txBody>
              </p:sp>
              <p:grpSp>
                <p:nvGrpSpPr>
                  <p:cNvPr id="42160" name="组合 42159"/>
                  <p:cNvGrpSpPr/>
                  <p:nvPr/>
                </p:nvGrpSpPr>
                <p:grpSpPr>
                  <a:xfrm>
                    <a:off x="446" y="0"/>
                    <a:ext cx="446" cy="384"/>
                    <a:chOff x="446" y="0"/>
                    <a:chExt cx="446" cy="384"/>
                  </a:xfrm>
                </p:grpSpPr>
                <p:sp>
                  <p:nvSpPr>
                    <p:cNvPr id="42161" name="矩形 42160"/>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2162" name="矩形 42161"/>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63" name="组合 42162"/>
                <p:cNvGrpSpPr/>
                <p:nvPr/>
              </p:nvGrpSpPr>
              <p:grpSpPr>
                <a:xfrm>
                  <a:off x="892" y="0"/>
                  <a:ext cx="374" cy="384"/>
                  <a:chOff x="892" y="0"/>
                  <a:chExt cx="374" cy="384"/>
                </a:xfrm>
              </p:grpSpPr>
              <p:sp>
                <p:nvSpPr>
                  <p:cNvPr id="42164" name="矩形 42163"/>
                  <p:cNvSpPr/>
                  <p:nvPr/>
                </p:nvSpPr>
                <p:spPr>
                  <a:xfrm>
                    <a:off x="892" y="0"/>
                    <a:ext cx="374" cy="384"/>
                  </a:xfrm>
                  <a:prstGeom prst="rect">
                    <a:avLst/>
                  </a:prstGeom>
                  <a:solidFill>
                    <a:srgbClr val="FFED9F"/>
                  </a:solidFill>
                  <a:ln w="9525">
                    <a:noFill/>
                  </a:ln>
                </p:spPr>
                <p:txBody>
                  <a:bodyPr/>
                  <a:p>
                    <a:endParaRPr lang="zh-CN" altLang="en-US"/>
                  </a:p>
                </p:txBody>
              </p:sp>
              <p:grpSp>
                <p:nvGrpSpPr>
                  <p:cNvPr id="42165" name="组合 42164"/>
                  <p:cNvGrpSpPr/>
                  <p:nvPr/>
                </p:nvGrpSpPr>
                <p:grpSpPr>
                  <a:xfrm>
                    <a:off x="892" y="0"/>
                    <a:ext cx="374" cy="384"/>
                    <a:chOff x="892" y="0"/>
                    <a:chExt cx="374" cy="384"/>
                  </a:xfrm>
                </p:grpSpPr>
                <p:sp>
                  <p:nvSpPr>
                    <p:cNvPr id="42166" name="矩形 42165"/>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42167" name="矩形 42166"/>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68" name="组合 42167"/>
                <p:cNvGrpSpPr/>
                <p:nvPr/>
              </p:nvGrpSpPr>
              <p:grpSpPr>
                <a:xfrm>
                  <a:off x="0" y="384"/>
                  <a:ext cx="446" cy="384"/>
                  <a:chOff x="0" y="384"/>
                  <a:chExt cx="446" cy="384"/>
                </a:xfrm>
              </p:grpSpPr>
              <p:sp>
                <p:nvSpPr>
                  <p:cNvPr id="42169" name="矩形 42168"/>
                  <p:cNvSpPr/>
                  <p:nvPr/>
                </p:nvSpPr>
                <p:spPr>
                  <a:xfrm>
                    <a:off x="0" y="384"/>
                    <a:ext cx="446" cy="384"/>
                  </a:xfrm>
                  <a:prstGeom prst="rect">
                    <a:avLst/>
                  </a:prstGeom>
                  <a:solidFill>
                    <a:srgbClr val="FFF7D5"/>
                  </a:solidFill>
                  <a:ln w="9525">
                    <a:noFill/>
                  </a:ln>
                </p:spPr>
                <p:txBody>
                  <a:bodyPr/>
                  <a:p>
                    <a:endParaRPr lang="zh-CN" altLang="en-US"/>
                  </a:p>
                </p:txBody>
              </p:sp>
              <p:grpSp>
                <p:nvGrpSpPr>
                  <p:cNvPr id="42170" name="组合 42169"/>
                  <p:cNvGrpSpPr/>
                  <p:nvPr/>
                </p:nvGrpSpPr>
                <p:grpSpPr>
                  <a:xfrm>
                    <a:off x="0" y="384"/>
                    <a:ext cx="446" cy="384"/>
                    <a:chOff x="0" y="384"/>
                    <a:chExt cx="446" cy="384"/>
                  </a:xfrm>
                </p:grpSpPr>
                <p:sp>
                  <p:nvSpPr>
                    <p:cNvPr id="42171" name="矩形 42170"/>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2172" name="矩形 42171"/>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73" name="组合 42172"/>
                <p:cNvGrpSpPr/>
                <p:nvPr/>
              </p:nvGrpSpPr>
              <p:grpSpPr>
                <a:xfrm>
                  <a:off x="446" y="384"/>
                  <a:ext cx="446" cy="384"/>
                  <a:chOff x="446" y="384"/>
                  <a:chExt cx="446" cy="384"/>
                </a:xfrm>
              </p:grpSpPr>
              <p:sp>
                <p:nvSpPr>
                  <p:cNvPr id="42174" name="矩形 42173"/>
                  <p:cNvSpPr/>
                  <p:nvPr/>
                </p:nvSpPr>
                <p:spPr>
                  <a:xfrm>
                    <a:off x="446" y="384"/>
                    <a:ext cx="446" cy="384"/>
                  </a:xfrm>
                  <a:prstGeom prst="rect">
                    <a:avLst/>
                  </a:prstGeom>
                  <a:solidFill>
                    <a:srgbClr val="FFF7D5"/>
                  </a:solidFill>
                  <a:ln w="9525">
                    <a:noFill/>
                  </a:ln>
                </p:spPr>
                <p:txBody>
                  <a:bodyPr/>
                  <a:p>
                    <a:endParaRPr lang="zh-CN" altLang="en-US"/>
                  </a:p>
                </p:txBody>
              </p:sp>
              <p:grpSp>
                <p:nvGrpSpPr>
                  <p:cNvPr id="42175" name="组合 42174"/>
                  <p:cNvGrpSpPr/>
                  <p:nvPr/>
                </p:nvGrpSpPr>
                <p:grpSpPr>
                  <a:xfrm>
                    <a:off x="446" y="384"/>
                    <a:ext cx="446" cy="384"/>
                    <a:chOff x="446" y="384"/>
                    <a:chExt cx="446" cy="384"/>
                  </a:xfrm>
                </p:grpSpPr>
                <p:sp>
                  <p:nvSpPr>
                    <p:cNvPr id="42176" name="矩形 42175"/>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42177" name="矩形 42176"/>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78" name="组合 42177"/>
                <p:cNvGrpSpPr/>
                <p:nvPr/>
              </p:nvGrpSpPr>
              <p:grpSpPr>
                <a:xfrm>
                  <a:off x="892" y="384"/>
                  <a:ext cx="374" cy="384"/>
                  <a:chOff x="892" y="384"/>
                  <a:chExt cx="374" cy="384"/>
                </a:xfrm>
              </p:grpSpPr>
              <p:sp>
                <p:nvSpPr>
                  <p:cNvPr id="42179" name="矩形 42178"/>
                  <p:cNvSpPr/>
                  <p:nvPr/>
                </p:nvSpPr>
                <p:spPr>
                  <a:xfrm>
                    <a:off x="892" y="384"/>
                    <a:ext cx="374" cy="384"/>
                  </a:xfrm>
                  <a:prstGeom prst="rect">
                    <a:avLst/>
                  </a:prstGeom>
                  <a:solidFill>
                    <a:srgbClr val="FFF7D5"/>
                  </a:solidFill>
                  <a:ln w="9525">
                    <a:noFill/>
                  </a:ln>
                </p:spPr>
                <p:txBody>
                  <a:bodyPr/>
                  <a:p>
                    <a:endParaRPr lang="zh-CN" altLang="en-US"/>
                  </a:p>
                </p:txBody>
              </p:sp>
              <p:grpSp>
                <p:nvGrpSpPr>
                  <p:cNvPr id="42180" name="组合 42179"/>
                  <p:cNvGrpSpPr/>
                  <p:nvPr/>
                </p:nvGrpSpPr>
                <p:grpSpPr>
                  <a:xfrm>
                    <a:off x="892" y="384"/>
                    <a:ext cx="374" cy="384"/>
                    <a:chOff x="892" y="384"/>
                    <a:chExt cx="374" cy="384"/>
                  </a:xfrm>
                </p:grpSpPr>
                <p:sp>
                  <p:nvSpPr>
                    <p:cNvPr id="42181" name="矩形 42180"/>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42182" name="矩形 42181"/>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83" name="组合 42182"/>
                <p:cNvGrpSpPr/>
                <p:nvPr/>
              </p:nvGrpSpPr>
              <p:grpSpPr>
                <a:xfrm>
                  <a:off x="0" y="768"/>
                  <a:ext cx="446" cy="384"/>
                  <a:chOff x="0" y="768"/>
                  <a:chExt cx="446" cy="384"/>
                </a:xfrm>
              </p:grpSpPr>
              <p:sp>
                <p:nvSpPr>
                  <p:cNvPr id="42184" name="矩形 42183"/>
                  <p:cNvSpPr/>
                  <p:nvPr/>
                </p:nvSpPr>
                <p:spPr>
                  <a:xfrm>
                    <a:off x="0" y="768"/>
                    <a:ext cx="446" cy="384"/>
                  </a:xfrm>
                  <a:prstGeom prst="rect">
                    <a:avLst/>
                  </a:prstGeom>
                  <a:solidFill>
                    <a:srgbClr val="FFF2B9"/>
                  </a:solidFill>
                  <a:ln w="9525">
                    <a:noFill/>
                  </a:ln>
                </p:spPr>
                <p:txBody>
                  <a:bodyPr/>
                  <a:p>
                    <a:endParaRPr lang="zh-CN" altLang="en-US"/>
                  </a:p>
                </p:txBody>
              </p:sp>
              <p:grpSp>
                <p:nvGrpSpPr>
                  <p:cNvPr id="42185" name="组合 42184"/>
                  <p:cNvGrpSpPr/>
                  <p:nvPr/>
                </p:nvGrpSpPr>
                <p:grpSpPr>
                  <a:xfrm>
                    <a:off x="0" y="768"/>
                    <a:ext cx="446" cy="384"/>
                    <a:chOff x="0" y="768"/>
                    <a:chExt cx="446" cy="384"/>
                  </a:xfrm>
                </p:grpSpPr>
                <p:sp>
                  <p:nvSpPr>
                    <p:cNvPr id="42186" name="矩形 42185"/>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42187" name="矩形 42186"/>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88" name="组合 42187"/>
                <p:cNvGrpSpPr/>
                <p:nvPr/>
              </p:nvGrpSpPr>
              <p:grpSpPr>
                <a:xfrm>
                  <a:off x="446" y="768"/>
                  <a:ext cx="446" cy="384"/>
                  <a:chOff x="446" y="768"/>
                  <a:chExt cx="446" cy="384"/>
                </a:xfrm>
              </p:grpSpPr>
              <p:sp>
                <p:nvSpPr>
                  <p:cNvPr id="42189" name="矩形 42188"/>
                  <p:cNvSpPr/>
                  <p:nvPr/>
                </p:nvSpPr>
                <p:spPr>
                  <a:xfrm>
                    <a:off x="446" y="768"/>
                    <a:ext cx="446" cy="384"/>
                  </a:xfrm>
                  <a:prstGeom prst="rect">
                    <a:avLst/>
                  </a:prstGeom>
                  <a:solidFill>
                    <a:srgbClr val="FFF2B9"/>
                  </a:solidFill>
                  <a:ln w="9525">
                    <a:noFill/>
                  </a:ln>
                </p:spPr>
                <p:txBody>
                  <a:bodyPr/>
                  <a:p>
                    <a:endParaRPr lang="zh-CN" altLang="en-US"/>
                  </a:p>
                </p:txBody>
              </p:sp>
              <p:grpSp>
                <p:nvGrpSpPr>
                  <p:cNvPr id="42190" name="组合 42189"/>
                  <p:cNvGrpSpPr/>
                  <p:nvPr/>
                </p:nvGrpSpPr>
                <p:grpSpPr>
                  <a:xfrm>
                    <a:off x="446" y="768"/>
                    <a:ext cx="446" cy="384"/>
                    <a:chOff x="446" y="768"/>
                    <a:chExt cx="446" cy="384"/>
                  </a:xfrm>
                </p:grpSpPr>
                <p:sp>
                  <p:nvSpPr>
                    <p:cNvPr id="42191" name="矩形 42190"/>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2192" name="矩形 42191"/>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93" name="组合 42192"/>
                <p:cNvGrpSpPr/>
                <p:nvPr/>
              </p:nvGrpSpPr>
              <p:grpSpPr>
                <a:xfrm>
                  <a:off x="892" y="768"/>
                  <a:ext cx="374" cy="384"/>
                  <a:chOff x="892" y="768"/>
                  <a:chExt cx="374" cy="384"/>
                </a:xfrm>
              </p:grpSpPr>
              <p:sp>
                <p:nvSpPr>
                  <p:cNvPr id="42194" name="矩形 42193"/>
                  <p:cNvSpPr/>
                  <p:nvPr/>
                </p:nvSpPr>
                <p:spPr>
                  <a:xfrm>
                    <a:off x="892" y="768"/>
                    <a:ext cx="374" cy="384"/>
                  </a:xfrm>
                  <a:prstGeom prst="rect">
                    <a:avLst/>
                  </a:prstGeom>
                  <a:solidFill>
                    <a:srgbClr val="FFF2B9"/>
                  </a:solidFill>
                  <a:ln w="9525">
                    <a:noFill/>
                  </a:ln>
                </p:spPr>
                <p:txBody>
                  <a:bodyPr/>
                  <a:p>
                    <a:endParaRPr lang="zh-CN" altLang="en-US"/>
                  </a:p>
                </p:txBody>
              </p:sp>
              <p:grpSp>
                <p:nvGrpSpPr>
                  <p:cNvPr id="42195" name="组合 42194"/>
                  <p:cNvGrpSpPr/>
                  <p:nvPr/>
                </p:nvGrpSpPr>
                <p:grpSpPr>
                  <a:xfrm>
                    <a:off x="892" y="768"/>
                    <a:ext cx="374" cy="384"/>
                    <a:chOff x="892" y="768"/>
                    <a:chExt cx="374" cy="384"/>
                  </a:xfrm>
                </p:grpSpPr>
                <p:sp>
                  <p:nvSpPr>
                    <p:cNvPr id="42196" name="矩形 42195"/>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2197" name="矩形 42196"/>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198" name="组合 42197"/>
                <p:cNvGrpSpPr/>
                <p:nvPr/>
              </p:nvGrpSpPr>
              <p:grpSpPr>
                <a:xfrm>
                  <a:off x="0" y="1152"/>
                  <a:ext cx="446" cy="384"/>
                  <a:chOff x="0" y="1152"/>
                  <a:chExt cx="446" cy="384"/>
                </a:xfrm>
              </p:grpSpPr>
              <p:sp>
                <p:nvSpPr>
                  <p:cNvPr id="42199" name="矩形 42198"/>
                  <p:cNvSpPr/>
                  <p:nvPr/>
                </p:nvSpPr>
                <p:spPr>
                  <a:xfrm>
                    <a:off x="0" y="1152"/>
                    <a:ext cx="446" cy="384"/>
                  </a:xfrm>
                  <a:prstGeom prst="rect">
                    <a:avLst/>
                  </a:prstGeom>
                  <a:solidFill>
                    <a:srgbClr val="FFF7D5"/>
                  </a:solidFill>
                  <a:ln w="9525">
                    <a:noFill/>
                  </a:ln>
                </p:spPr>
                <p:txBody>
                  <a:bodyPr/>
                  <a:p>
                    <a:endParaRPr lang="zh-CN" altLang="en-US"/>
                  </a:p>
                </p:txBody>
              </p:sp>
              <p:grpSp>
                <p:nvGrpSpPr>
                  <p:cNvPr id="42200" name="组合 42199"/>
                  <p:cNvGrpSpPr/>
                  <p:nvPr/>
                </p:nvGrpSpPr>
                <p:grpSpPr>
                  <a:xfrm>
                    <a:off x="0" y="1152"/>
                    <a:ext cx="446" cy="384"/>
                    <a:chOff x="0" y="1152"/>
                    <a:chExt cx="446" cy="384"/>
                  </a:xfrm>
                </p:grpSpPr>
                <p:sp>
                  <p:nvSpPr>
                    <p:cNvPr id="42201" name="矩形 42200"/>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2202" name="矩形 42201"/>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203" name="组合 42202"/>
                <p:cNvGrpSpPr/>
                <p:nvPr/>
              </p:nvGrpSpPr>
              <p:grpSpPr>
                <a:xfrm>
                  <a:off x="446" y="1152"/>
                  <a:ext cx="446" cy="384"/>
                  <a:chOff x="446" y="1152"/>
                  <a:chExt cx="446" cy="384"/>
                </a:xfrm>
              </p:grpSpPr>
              <p:sp>
                <p:nvSpPr>
                  <p:cNvPr id="42204" name="矩形 42203"/>
                  <p:cNvSpPr/>
                  <p:nvPr/>
                </p:nvSpPr>
                <p:spPr>
                  <a:xfrm>
                    <a:off x="446" y="1152"/>
                    <a:ext cx="446" cy="384"/>
                  </a:xfrm>
                  <a:prstGeom prst="rect">
                    <a:avLst/>
                  </a:prstGeom>
                  <a:solidFill>
                    <a:srgbClr val="FFF7D5"/>
                  </a:solidFill>
                  <a:ln w="9525">
                    <a:noFill/>
                  </a:ln>
                </p:spPr>
                <p:txBody>
                  <a:bodyPr/>
                  <a:p>
                    <a:endParaRPr lang="zh-CN" altLang="en-US"/>
                  </a:p>
                </p:txBody>
              </p:sp>
              <p:grpSp>
                <p:nvGrpSpPr>
                  <p:cNvPr id="42205" name="组合 42204"/>
                  <p:cNvGrpSpPr/>
                  <p:nvPr/>
                </p:nvGrpSpPr>
                <p:grpSpPr>
                  <a:xfrm>
                    <a:off x="446" y="1152"/>
                    <a:ext cx="446" cy="384"/>
                    <a:chOff x="446" y="1152"/>
                    <a:chExt cx="446" cy="384"/>
                  </a:xfrm>
                </p:grpSpPr>
                <p:sp>
                  <p:nvSpPr>
                    <p:cNvPr id="42206" name="矩形 42205"/>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42207" name="矩形 42206"/>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208" name="组合 42207"/>
                <p:cNvGrpSpPr/>
                <p:nvPr/>
              </p:nvGrpSpPr>
              <p:grpSpPr>
                <a:xfrm>
                  <a:off x="892" y="1152"/>
                  <a:ext cx="374" cy="384"/>
                  <a:chOff x="892" y="1152"/>
                  <a:chExt cx="374" cy="384"/>
                </a:xfrm>
              </p:grpSpPr>
              <p:sp>
                <p:nvSpPr>
                  <p:cNvPr id="42209" name="矩形 42208"/>
                  <p:cNvSpPr/>
                  <p:nvPr/>
                </p:nvSpPr>
                <p:spPr>
                  <a:xfrm>
                    <a:off x="892" y="1152"/>
                    <a:ext cx="374" cy="384"/>
                  </a:xfrm>
                  <a:prstGeom prst="rect">
                    <a:avLst/>
                  </a:prstGeom>
                  <a:solidFill>
                    <a:srgbClr val="FFF7D5"/>
                  </a:solidFill>
                  <a:ln w="9525">
                    <a:noFill/>
                  </a:ln>
                </p:spPr>
                <p:txBody>
                  <a:bodyPr/>
                  <a:p>
                    <a:endParaRPr lang="zh-CN" altLang="en-US"/>
                  </a:p>
                </p:txBody>
              </p:sp>
              <p:grpSp>
                <p:nvGrpSpPr>
                  <p:cNvPr id="42210" name="组合 42209"/>
                  <p:cNvGrpSpPr/>
                  <p:nvPr/>
                </p:nvGrpSpPr>
                <p:grpSpPr>
                  <a:xfrm>
                    <a:off x="892" y="1152"/>
                    <a:ext cx="374" cy="384"/>
                    <a:chOff x="892" y="1152"/>
                    <a:chExt cx="374" cy="384"/>
                  </a:xfrm>
                </p:grpSpPr>
                <p:sp>
                  <p:nvSpPr>
                    <p:cNvPr id="42211" name="矩形 42210"/>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2212" name="矩形 42211"/>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213" name="组合 42212"/>
                <p:cNvGrpSpPr/>
                <p:nvPr/>
              </p:nvGrpSpPr>
              <p:grpSpPr>
                <a:xfrm>
                  <a:off x="0" y="1536"/>
                  <a:ext cx="446" cy="384"/>
                  <a:chOff x="0" y="1536"/>
                  <a:chExt cx="446" cy="384"/>
                </a:xfrm>
              </p:grpSpPr>
              <p:sp>
                <p:nvSpPr>
                  <p:cNvPr id="42214" name="矩形 42213"/>
                  <p:cNvSpPr/>
                  <p:nvPr/>
                </p:nvSpPr>
                <p:spPr>
                  <a:xfrm>
                    <a:off x="0" y="1536"/>
                    <a:ext cx="446" cy="384"/>
                  </a:xfrm>
                  <a:prstGeom prst="rect">
                    <a:avLst/>
                  </a:prstGeom>
                  <a:solidFill>
                    <a:srgbClr val="FFF2B9"/>
                  </a:solidFill>
                  <a:ln w="9525">
                    <a:noFill/>
                  </a:ln>
                </p:spPr>
                <p:txBody>
                  <a:bodyPr/>
                  <a:p>
                    <a:endParaRPr lang="zh-CN" altLang="en-US"/>
                  </a:p>
                </p:txBody>
              </p:sp>
              <p:grpSp>
                <p:nvGrpSpPr>
                  <p:cNvPr id="42215" name="组合 42214"/>
                  <p:cNvGrpSpPr/>
                  <p:nvPr/>
                </p:nvGrpSpPr>
                <p:grpSpPr>
                  <a:xfrm>
                    <a:off x="0" y="1536"/>
                    <a:ext cx="446" cy="384"/>
                    <a:chOff x="0" y="1536"/>
                    <a:chExt cx="446" cy="384"/>
                  </a:xfrm>
                </p:grpSpPr>
                <p:sp>
                  <p:nvSpPr>
                    <p:cNvPr id="42216" name="矩形 42215"/>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2217" name="矩形 42216"/>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218" name="组合 42217"/>
                <p:cNvGrpSpPr/>
                <p:nvPr/>
              </p:nvGrpSpPr>
              <p:grpSpPr>
                <a:xfrm>
                  <a:off x="446" y="1536"/>
                  <a:ext cx="446" cy="384"/>
                  <a:chOff x="446" y="1536"/>
                  <a:chExt cx="446" cy="384"/>
                </a:xfrm>
              </p:grpSpPr>
              <p:sp>
                <p:nvSpPr>
                  <p:cNvPr id="42219" name="矩形 42218"/>
                  <p:cNvSpPr/>
                  <p:nvPr/>
                </p:nvSpPr>
                <p:spPr>
                  <a:xfrm>
                    <a:off x="446" y="1536"/>
                    <a:ext cx="446" cy="384"/>
                  </a:xfrm>
                  <a:prstGeom prst="rect">
                    <a:avLst/>
                  </a:prstGeom>
                  <a:solidFill>
                    <a:srgbClr val="FFF2B9"/>
                  </a:solidFill>
                  <a:ln w="9525">
                    <a:noFill/>
                  </a:ln>
                </p:spPr>
                <p:txBody>
                  <a:bodyPr/>
                  <a:p>
                    <a:endParaRPr lang="zh-CN" altLang="en-US"/>
                  </a:p>
                </p:txBody>
              </p:sp>
              <p:grpSp>
                <p:nvGrpSpPr>
                  <p:cNvPr id="42220" name="组合 42219"/>
                  <p:cNvGrpSpPr/>
                  <p:nvPr/>
                </p:nvGrpSpPr>
                <p:grpSpPr>
                  <a:xfrm>
                    <a:off x="446" y="1536"/>
                    <a:ext cx="446" cy="384"/>
                    <a:chOff x="446" y="1536"/>
                    <a:chExt cx="446" cy="384"/>
                  </a:xfrm>
                </p:grpSpPr>
                <p:sp>
                  <p:nvSpPr>
                    <p:cNvPr id="42221" name="矩形 42220"/>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42222" name="矩形 42221"/>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2223" name="组合 42222"/>
                <p:cNvGrpSpPr/>
                <p:nvPr/>
              </p:nvGrpSpPr>
              <p:grpSpPr>
                <a:xfrm>
                  <a:off x="892" y="1536"/>
                  <a:ext cx="374" cy="384"/>
                  <a:chOff x="892" y="1536"/>
                  <a:chExt cx="374" cy="384"/>
                </a:xfrm>
              </p:grpSpPr>
              <p:sp>
                <p:nvSpPr>
                  <p:cNvPr id="42224" name="矩形 42223"/>
                  <p:cNvSpPr/>
                  <p:nvPr/>
                </p:nvSpPr>
                <p:spPr>
                  <a:xfrm>
                    <a:off x="892" y="1536"/>
                    <a:ext cx="374" cy="384"/>
                  </a:xfrm>
                  <a:prstGeom prst="rect">
                    <a:avLst/>
                  </a:prstGeom>
                  <a:solidFill>
                    <a:srgbClr val="FFF2B9"/>
                  </a:solidFill>
                  <a:ln w="9525">
                    <a:noFill/>
                  </a:ln>
                </p:spPr>
                <p:txBody>
                  <a:bodyPr/>
                  <a:p>
                    <a:endParaRPr lang="zh-CN" altLang="en-US"/>
                  </a:p>
                </p:txBody>
              </p:sp>
              <p:grpSp>
                <p:nvGrpSpPr>
                  <p:cNvPr id="42225" name="组合 42224"/>
                  <p:cNvGrpSpPr/>
                  <p:nvPr/>
                </p:nvGrpSpPr>
                <p:grpSpPr>
                  <a:xfrm>
                    <a:off x="892" y="1536"/>
                    <a:ext cx="374" cy="384"/>
                    <a:chOff x="892" y="1536"/>
                    <a:chExt cx="374" cy="384"/>
                  </a:xfrm>
                </p:grpSpPr>
                <p:sp>
                  <p:nvSpPr>
                    <p:cNvPr id="42226" name="矩形 42225"/>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42227" name="矩形 42226"/>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42228" name="矩形 42227"/>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grpSp>
      <p:pic>
        <p:nvPicPr>
          <p:cNvPr id="42229" name="图片 42228" descr="R96A0258BB"/>
          <p:cNvPicPr>
            <a:picLocks noChangeAspect="1"/>
          </p:cNvPicPr>
          <p:nvPr/>
        </p:nvPicPr>
        <p:blipFill>
          <a:blip r:embed="rId1"/>
          <a:stretch>
            <a:fillRect/>
          </a:stretch>
        </p:blipFill>
        <p:spPr>
          <a:xfrm>
            <a:off x="304800" y="1981200"/>
            <a:ext cx="3286125" cy="3357563"/>
          </a:xfrm>
          <a:prstGeom prst="rect">
            <a:avLst/>
          </a:prstGeom>
          <a:noFill/>
          <a:ln w="9525">
            <a:noFill/>
          </a:ln>
        </p:spPr>
      </p:pic>
      <p:sp>
        <p:nvSpPr>
          <p:cNvPr id="42230" name="矩形 42229"/>
          <p:cNvSpPr/>
          <p:nvPr/>
        </p:nvSpPr>
        <p:spPr>
          <a:xfrm>
            <a:off x="4267200" y="1752600"/>
            <a:ext cx="4876800" cy="10318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A</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B</a:t>
            </a:r>
            <a:r>
              <a:rPr lang="zh-CN" altLang="en-US" sz="2800" dirty="0">
                <a:latin typeface="Times New Roman" panose="02020603050405020304" pitchFamily="18" charset="0"/>
                <a:ea typeface="黑体" panose="02010609060101010101" pitchFamily="2" charset="-122"/>
              </a:rPr>
              <a:t>为输入信号（</a:t>
            </a:r>
            <a:r>
              <a:rPr lang="en-US" altLang="zh-CN" sz="2800" b="1" dirty="0">
                <a:latin typeface="Times New Roman" panose="02020603050405020304" pitchFamily="18" charset="0"/>
                <a:ea typeface="黑体" panose="02010609060101010101" pitchFamily="2" charset="-122"/>
              </a:rPr>
              <a:t>+3</a:t>
            </a:r>
            <a:r>
              <a:rPr lang="en-US" altLang="zh-CN" sz="2800" b="1">
                <a:latin typeface="Times New Roman" panose="02020603050405020304" pitchFamily="18" charset="0"/>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或</a:t>
            </a:r>
            <a:r>
              <a:rPr lang="en-US" altLang="zh-CN" sz="2800" b="1" dirty="0">
                <a:latin typeface="Times New Roman" panose="02020603050405020304" pitchFamily="18" charset="0"/>
                <a:ea typeface="黑体" panose="02010609060101010101" pitchFamily="2" charset="-122"/>
              </a:rPr>
              <a:t>0</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F</a:t>
            </a:r>
            <a:r>
              <a:rPr lang="zh-CN" altLang="en-US"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为输出信号 </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2229"/>
                                        </p:tgtEl>
                                        <p:attrNameLst>
                                          <p:attrName>style.visibility</p:attrName>
                                        </p:attrNameLst>
                                      </p:cBhvr>
                                      <p:to>
                                        <p:strVal val="visible"/>
                                      </p:to>
                                    </p:set>
                                    <p:animEffect transition="in" filter="dissolve">
                                      <p:cBhvr>
                                        <p:cTn id="7" dur="500"/>
                                        <p:tgtEl>
                                          <p:spTgt spid="4222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1992"/>
                                        </p:tgtEl>
                                        <p:attrNameLst>
                                          <p:attrName>style.visibility</p:attrName>
                                        </p:attrNameLst>
                                      </p:cBhvr>
                                      <p:to>
                                        <p:strVal val="visible"/>
                                      </p:to>
                                    </p:set>
                                    <p:animEffect transition="in" filter="slide(fromBottom)">
                                      <p:cBhvr>
                                        <p:cTn id="12" dur="500"/>
                                        <p:tgtEl>
                                          <p:spTgt spid="41992"/>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42230"/>
                                        </p:tgtEl>
                                        <p:attrNameLst>
                                          <p:attrName>style.visibility</p:attrName>
                                        </p:attrNameLst>
                                      </p:cBhvr>
                                      <p:to>
                                        <p:strVal val="visible"/>
                                      </p:to>
                                    </p:set>
                                    <p:anim calcmode="lin" valueType="num">
                                      <p:cBhvr additive="base">
                                        <p:cTn id="16" dur="500" fill="hold"/>
                                        <p:tgtEl>
                                          <p:spTgt spid="42230"/>
                                        </p:tgtEl>
                                        <p:attrNameLst>
                                          <p:attrName>ppt_x</p:attrName>
                                        </p:attrNameLst>
                                      </p:cBhvr>
                                      <p:tavLst>
                                        <p:tav tm="0">
                                          <p:val>
                                            <p:strVal val="1+#ppt_w/2"/>
                                          </p:val>
                                        </p:tav>
                                        <p:tav tm="100000">
                                          <p:val>
                                            <p:strVal val="#ppt_x"/>
                                          </p:val>
                                        </p:tav>
                                      </p:tavLst>
                                    </p:anim>
                                    <p:anim calcmode="lin" valueType="num">
                                      <p:cBhvr additive="base">
                                        <p:cTn id="17" dur="500" fill="hold"/>
                                        <p:tgtEl>
                                          <p:spTgt spid="4223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2231"/>
                                        </p:tgtEl>
                                        <p:attrNameLst>
                                          <p:attrName>style.visibility</p:attrName>
                                        </p:attrNameLst>
                                      </p:cBhvr>
                                      <p:to>
                                        <p:strVal val="visible"/>
                                      </p:to>
                                    </p:set>
                                    <p:anim calcmode="lin" valueType="num">
                                      <p:cBhvr additive="base">
                                        <p:cTn id="22" dur="500" fill="hold"/>
                                        <p:tgtEl>
                                          <p:spTgt spid="42231"/>
                                        </p:tgtEl>
                                        <p:attrNameLst>
                                          <p:attrName>ppt_x</p:attrName>
                                        </p:attrNameLst>
                                      </p:cBhvr>
                                      <p:tavLst>
                                        <p:tav tm="0">
                                          <p:val>
                                            <p:strVal val="#ppt_x"/>
                                          </p:val>
                                        </p:tav>
                                        <p:tav tm="100000">
                                          <p:val>
                                            <p:strVal val="#ppt_x"/>
                                          </p:val>
                                        </p:tav>
                                      </p:tavLst>
                                    </p:anim>
                                    <p:anim calcmode="lin" valueType="num">
                                      <p:cBhvr additive="base">
                                        <p:cTn id="23" dur="500" fill="hold"/>
                                        <p:tgtEl>
                                          <p:spTgt spid="422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223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62466" name="矩形 62465"/>
          <p:cNvSpPr/>
          <p:nvPr/>
        </p:nvSpPr>
        <p:spPr>
          <a:xfrm>
            <a:off x="914400" y="2819400"/>
            <a:ext cx="19812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4. </a:t>
            </a:r>
            <a:r>
              <a:rPr lang="zh-CN" altLang="en-US" sz="2800" dirty="0">
                <a:solidFill>
                  <a:schemeClr val="accent1"/>
                </a:solidFill>
                <a:latin typeface="黑体" panose="02010609060101010101" pitchFamily="2" charset="-122"/>
                <a:ea typeface="黑体" panose="02010609060101010101" pitchFamily="2" charset="-122"/>
              </a:rPr>
              <a:t>真值表</a:t>
            </a:r>
            <a:endParaRPr lang="zh-CN" altLang="en-US" sz="2800" dirty="0">
              <a:solidFill>
                <a:schemeClr val="accent1"/>
              </a:solidFill>
              <a:latin typeface="黑体" panose="02010609060101010101" pitchFamily="2" charset="-122"/>
              <a:ea typeface="黑体" panose="02010609060101010101" pitchFamily="2" charset="-122"/>
            </a:endParaRPr>
          </a:p>
        </p:txBody>
      </p:sp>
      <p:grpSp>
        <p:nvGrpSpPr>
          <p:cNvPr id="62545" name="组合 62544"/>
          <p:cNvGrpSpPr/>
          <p:nvPr/>
        </p:nvGrpSpPr>
        <p:grpSpPr>
          <a:xfrm>
            <a:off x="609600" y="3581400"/>
            <a:ext cx="3505200" cy="2209800"/>
            <a:chOff x="-3" y="-3"/>
            <a:chExt cx="1272" cy="1926"/>
          </a:xfrm>
        </p:grpSpPr>
        <p:grpSp>
          <p:nvGrpSpPr>
            <p:cNvPr id="62546" name="组合 62545"/>
            <p:cNvGrpSpPr/>
            <p:nvPr/>
          </p:nvGrpSpPr>
          <p:grpSpPr>
            <a:xfrm>
              <a:off x="0" y="0"/>
              <a:ext cx="1266" cy="1920"/>
              <a:chOff x="0" y="0"/>
              <a:chExt cx="1266" cy="1920"/>
            </a:xfrm>
          </p:grpSpPr>
          <p:grpSp>
            <p:nvGrpSpPr>
              <p:cNvPr id="62547" name="组合 62546"/>
              <p:cNvGrpSpPr/>
              <p:nvPr/>
            </p:nvGrpSpPr>
            <p:grpSpPr>
              <a:xfrm>
                <a:off x="0" y="0"/>
                <a:ext cx="446" cy="384"/>
                <a:chOff x="0" y="0"/>
                <a:chExt cx="446" cy="384"/>
              </a:xfrm>
            </p:grpSpPr>
            <p:sp>
              <p:nvSpPr>
                <p:cNvPr id="62548" name="矩形 62547"/>
                <p:cNvSpPr/>
                <p:nvPr/>
              </p:nvSpPr>
              <p:spPr>
                <a:xfrm>
                  <a:off x="0" y="0"/>
                  <a:ext cx="446" cy="384"/>
                </a:xfrm>
                <a:prstGeom prst="rect">
                  <a:avLst/>
                </a:prstGeom>
                <a:solidFill>
                  <a:srgbClr val="FFED9F"/>
                </a:solidFill>
                <a:ln w="9525">
                  <a:noFill/>
                </a:ln>
              </p:spPr>
              <p:txBody>
                <a:bodyPr/>
                <a:p>
                  <a:endParaRPr lang="zh-CN" altLang="en-US"/>
                </a:p>
              </p:txBody>
            </p:sp>
            <p:grpSp>
              <p:nvGrpSpPr>
                <p:cNvPr id="62549" name="组合 62548"/>
                <p:cNvGrpSpPr/>
                <p:nvPr/>
              </p:nvGrpSpPr>
              <p:grpSpPr>
                <a:xfrm>
                  <a:off x="0" y="0"/>
                  <a:ext cx="446" cy="384"/>
                  <a:chOff x="0" y="0"/>
                  <a:chExt cx="446" cy="384"/>
                </a:xfrm>
              </p:grpSpPr>
              <p:sp>
                <p:nvSpPr>
                  <p:cNvPr id="62550" name="矩形 62549"/>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62551" name="矩形 62550"/>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52" name="组合 62551"/>
              <p:cNvGrpSpPr/>
              <p:nvPr/>
            </p:nvGrpSpPr>
            <p:grpSpPr>
              <a:xfrm>
                <a:off x="446" y="0"/>
                <a:ext cx="446" cy="384"/>
                <a:chOff x="446" y="0"/>
                <a:chExt cx="446" cy="384"/>
              </a:xfrm>
            </p:grpSpPr>
            <p:sp>
              <p:nvSpPr>
                <p:cNvPr id="62553" name="矩形 62552"/>
                <p:cNvSpPr/>
                <p:nvPr/>
              </p:nvSpPr>
              <p:spPr>
                <a:xfrm>
                  <a:off x="446" y="0"/>
                  <a:ext cx="446" cy="384"/>
                </a:xfrm>
                <a:prstGeom prst="rect">
                  <a:avLst/>
                </a:prstGeom>
                <a:solidFill>
                  <a:srgbClr val="FFED9F"/>
                </a:solidFill>
                <a:ln w="9525">
                  <a:noFill/>
                </a:ln>
              </p:spPr>
              <p:txBody>
                <a:bodyPr/>
                <a:p>
                  <a:endParaRPr lang="zh-CN" altLang="en-US"/>
                </a:p>
              </p:txBody>
            </p:sp>
            <p:grpSp>
              <p:nvGrpSpPr>
                <p:cNvPr id="62554" name="组合 62553"/>
                <p:cNvGrpSpPr/>
                <p:nvPr/>
              </p:nvGrpSpPr>
              <p:grpSpPr>
                <a:xfrm>
                  <a:off x="446" y="0"/>
                  <a:ext cx="446" cy="384"/>
                  <a:chOff x="446" y="0"/>
                  <a:chExt cx="446" cy="384"/>
                </a:xfrm>
              </p:grpSpPr>
              <p:sp>
                <p:nvSpPr>
                  <p:cNvPr id="62555" name="矩形 62554"/>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2556" name="矩形 62555"/>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57" name="组合 62556"/>
              <p:cNvGrpSpPr/>
              <p:nvPr/>
            </p:nvGrpSpPr>
            <p:grpSpPr>
              <a:xfrm>
                <a:off x="892" y="0"/>
                <a:ext cx="374" cy="384"/>
                <a:chOff x="892" y="0"/>
                <a:chExt cx="374" cy="384"/>
              </a:xfrm>
            </p:grpSpPr>
            <p:sp>
              <p:nvSpPr>
                <p:cNvPr id="62558" name="矩形 62557"/>
                <p:cNvSpPr/>
                <p:nvPr/>
              </p:nvSpPr>
              <p:spPr>
                <a:xfrm>
                  <a:off x="892" y="0"/>
                  <a:ext cx="374" cy="384"/>
                </a:xfrm>
                <a:prstGeom prst="rect">
                  <a:avLst/>
                </a:prstGeom>
                <a:solidFill>
                  <a:srgbClr val="FFED9F"/>
                </a:solidFill>
                <a:ln w="9525">
                  <a:noFill/>
                </a:ln>
              </p:spPr>
              <p:txBody>
                <a:bodyPr/>
                <a:p>
                  <a:endParaRPr lang="zh-CN" altLang="en-US"/>
                </a:p>
              </p:txBody>
            </p:sp>
            <p:grpSp>
              <p:nvGrpSpPr>
                <p:cNvPr id="62559" name="组合 62558"/>
                <p:cNvGrpSpPr/>
                <p:nvPr/>
              </p:nvGrpSpPr>
              <p:grpSpPr>
                <a:xfrm>
                  <a:off x="892" y="0"/>
                  <a:ext cx="374" cy="384"/>
                  <a:chOff x="892" y="0"/>
                  <a:chExt cx="374" cy="384"/>
                </a:xfrm>
              </p:grpSpPr>
              <p:sp>
                <p:nvSpPr>
                  <p:cNvPr id="62560" name="矩形 62559"/>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62561" name="矩形 62560"/>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62" name="组合 62561"/>
              <p:cNvGrpSpPr/>
              <p:nvPr/>
            </p:nvGrpSpPr>
            <p:grpSpPr>
              <a:xfrm>
                <a:off x="0" y="384"/>
                <a:ext cx="446" cy="384"/>
                <a:chOff x="0" y="384"/>
                <a:chExt cx="446" cy="384"/>
              </a:xfrm>
            </p:grpSpPr>
            <p:sp>
              <p:nvSpPr>
                <p:cNvPr id="62563" name="矩形 62562"/>
                <p:cNvSpPr/>
                <p:nvPr/>
              </p:nvSpPr>
              <p:spPr>
                <a:xfrm>
                  <a:off x="0" y="384"/>
                  <a:ext cx="446" cy="384"/>
                </a:xfrm>
                <a:prstGeom prst="rect">
                  <a:avLst/>
                </a:prstGeom>
                <a:solidFill>
                  <a:srgbClr val="FFF7D5"/>
                </a:solidFill>
                <a:ln w="9525">
                  <a:noFill/>
                </a:ln>
              </p:spPr>
              <p:txBody>
                <a:bodyPr/>
                <a:p>
                  <a:endParaRPr lang="zh-CN" altLang="en-US"/>
                </a:p>
              </p:txBody>
            </p:sp>
            <p:grpSp>
              <p:nvGrpSpPr>
                <p:cNvPr id="62564" name="组合 62563"/>
                <p:cNvGrpSpPr/>
                <p:nvPr/>
              </p:nvGrpSpPr>
              <p:grpSpPr>
                <a:xfrm>
                  <a:off x="0" y="384"/>
                  <a:ext cx="446" cy="384"/>
                  <a:chOff x="0" y="384"/>
                  <a:chExt cx="446" cy="384"/>
                </a:xfrm>
              </p:grpSpPr>
              <p:sp>
                <p:nvSpPr>
                  <p:cNvPr id="62565" name="矩形 62564"/>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2566" name="矩形 62565"/>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67" name="组合 62566"/>
              <p:cNvGrpSpPr/>
              <p:nvPr/>
            </p:nvGrpSpPr>
            <p:grpSpPr>
              <a:xfrm>
                <a:off x="446" y="384"/>
                <a:ext cx="446" cy="384"/>
                <a:chOff x="446" y="384"/>
                <a:chExt cx="446" cy="384"/>
              </a:xfrm>
            </p:grpSpPr>
            <p:sp>
              <p:nvSpPr>
                <p:cNvPr id="62568" name="矩形 62567"/>
                <p:cNvSpPr/>
                <p:nvPr/>
              </p:nvSpPr>
              <p:spPr>
                <a:xfrm>
                  <a:off x="446" y="384"/>
                  <a:ext cx="446" cy="384"/>
                </a:xfrm>
                <a:prstGeom prst="rect">
                  <a:avLst/>
                </a:prstGeom>
                <a:solidFill>
                  <a:srgbClr val="FFF7D5"/>
                </a:solidFill>
                <a:ln w="9525">
                  <a:noFill/>
                </a:ln>
              </p:spPr>
              <p:txBody>
                <a:bodyPr/>
                <a:p>
                  <a:endParaRPr lang="zh-CN" altLang="en-US"/>
                </a:p>
              </p:txBody>
            </p:sp>
            <p:grpSp>
              <p:nvGrpSpPr>
                <p:cNvPr id="62569" name="组合 62568"/>
                <p:cNvGrpSpPr/>
                <p:nvPr/>
              </p:nvGrpSpPr>
              <p:grpSpPr>
                <a:xfrm>
                  <a:off x="446" y="384"/>
                  <a:ext cx="446" cy="384"/>
                  <a:chOff x="446" y="384"/>
                  <a:chExt cx="446" cy="384"/>
                </a:xfrm>
              </p:grpSpPr>
              <p:sp>
                <p:nvSpPr>
                  <p:cNvPr id="62570" name="矩形 62569"/>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2571" name="矩形 62570"/>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72" name="组合 62571"/>
              <p:cNvGrpSpPr/>
              <p:nvPr/>
            </p:nvGrpSpPr>
            <p:grpSpPr>
              <a:xfrm>
                <a:off x="892" y="384"/>
                <a:ext cx="374" cy="384"/>
                <a:chOff x="892" y="384"/>
                <a:chExt cx="374" cy="384"/>
              </a:xfrm>
            </p:grpSpPr>
            <p:sp>
              <p:nvSpPr>
                <p:cNvPr id="62573" name="矩形 62572"/>
                <p:cNvSpPr/>
                <p:nvPr/>
              </p:nvSpPr>
              <p:spPr>
                <a:xfrm>
                  <a:off x="892" y="384"/>
                  <a:ext cx="374" cy="384"/>
                </a:xfrm>
                <a:prstGeom prst="rect">
                  <a:avLst/>
                </a:prstGeom>
                <a:solidFill>
                  <a:srgbClr val="FFF7D5"/>
                </a:solidFill>
                <a:ln w="9525">
                  <a:noFill/>
                </a:ln>
              </p:spPr>
              <p:txBody>
                <a:bodyPr/>
                <a:p>
                  <a:endParaRPr lang="zh-CN" altLang="en-US"/>
                </a:p>
              </p:txBody>
            </p:sp>
            <p:grpSp>
              <p:nvGrpSpPr>
                <p:cNvPr id="62574" name="组合 62573"/>
                <p:cNvGrpSpPr/>
                <p:nvPr/>
              </p:nvGrpSpPr>
              <p:grpSpPr>
                <a:xfrm>
                  <a:off x="892" y="384"/>
                  <a:ext cx="374" cy="384"/>
                  <a:chOff x="892" y="384"/>
                  <a:chExt cx="374" cy="384"/>
                </a:xfrm>
              </p:grpSpPr>
              <p:sp>
                <p:nvSpPr>
                  <p:cNvPr id="62575" name="矩形 62574"/>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62576" name="矩形 62575"/>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77" name="组合 62576"/>
              <p:cNvGrpSpPr/>
              <p:nvPr/>
            </p:nvGrpSpPr>
            <p:grpSpPr>
              <a:xfrm>
                <a:off x="0" y="768"/>
                <a:ext cx="446" cy="384"/>
                <a:chOff x="0" y="768"/>
                <a:chExt cx="446" cy="384"/>
              </a:xfrm>
            </p:grpSpPr>
            <p:sp>
              <p:nvSpPr>
                <p:cNvPr id="62578" name="矩形 62577"/>
                <p:cNvSpPr/>
                <p:nvPr/>
              </p:nvSpPr>
              <p:spPr>
                <a:xfrm>
                  <a:off x="0" y="768"/>
                  <a:ext cx="446" cy="384"/>
                </a:xfrm>
                <a:prstGeom prst="rect">
                  <a:avLst/>
                </a:prstGeom>
                <a:solidFill>
                  <a:srgbClr val="FFF2B9"/>
                </a:solidFill>
                <a:ln w="9525">
                  <a:noFill/>
                </a:ln>
              </p:spPr>
              <p:txBody>
                <a:bodyPr/>
                <a:p>
                  <a:endParaRPr lang="zh-CN" altLang="en-US"/>
                </a:p>
              </p:txBody>
            </p:sp>
            <p:grpSp>
              <p:nvGrpSpPr>
                <p:cNvPr id="62579" name="组合 62578"/>
                <p:cNvGrpSpPr/>
                <p:nvPr/>
              </p:nvGrpSpPr>
              <p:grpSpPr>
                <a:xfrm>
                  <a:off x="0" y="768"/>
                  <a:ext cx="446" cy="384"/>
                  <a:chOff x="0" y="768"/>
                  <a:chExt cx="446" cy="384"/>
                </a:xfrm>
              </p:grpSpPr>
              <p:sp>
                <p:nvSpPr>
                  <p:cNvPr id="62580" name="矩形 62579"/>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62581" name="矩形 62580"/>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82" name="组合 62581"/>
              <p:cNvGrpSpPr/>
              <p:nvPr/>
            </p:nvGrpSpPr>
            <p:grpSpPr>
              <a:xfrm>
                <a:off x="446" y="768"/>
                <a:ext cx="446" cy="384"/>
                <a:chOff x="446" y="768"/>
                <a:chExt cx="446" cy="384"/>
              </a:xfrm>
            </p:grpSpPr>
            <p:sp>
              <p:nvSpPr>
                <p:cNvPr id="62583" name="矩形 62582"/>
                <p:cNvSpPr/>
                <p:nvPr/>
              </p:nvSpPr>
              <p:spPr>
                <a:xfrm>
                  <a:off x="446" y="768"/>
                  <a:ext cx="446" cy="384"/>
                </a:xfrm>
                <a:prstGeom prst="rect">
                  <a:avLst/>
                </a:prstGeom>
                <a:solidFill>
                  <a:srgbClr val="FFF2B9"/>
                </a:solidFill>
                <a:ln w="9525">
                  <a:noFill/>
                </a:ln>
              </p:spPr>
              <p:txBody>
                <a:bodyPr/>
                <a:p>
                  <a:endParaRPr lang="zh-CN" altLang="en-US"/>
                </a:p>
              </p:txBody>
            </p:sp>
            <p:grpSp>
              <p:nvGrpSpPr>
                <p:cNvPr id="62584" name="组合 62583"/>
                <p:cNvGrpSpPr/>
                <p:nvPr/>
              </p:nvGrpSpPr>
              <p:grpSpPr>
                <a:xfrm>
                  <a:off x="446" y="768"/>
                  <a:ext cx="446" cy="384"/>
                  <a:chOff x="446" y="768"/>
                  <a:chExt cx="446" cy="384"/>
                </a:xfrm>
              </p:grpSpPr>
              <p:sp>
                <p:nvSpPr>
                  <p:cNvPr id="62585" name="矩形 62584"/>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2586" name="矩形 62585"/>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87" name="组合 62586"/>
              <p:cNvGrpSpPr/>
              <p:nvPr/>
            </p:nvGrpSpPr>
            <p:grpSpPr>
              <a:xfrm>
                <a:off x="892" y="768"/>
                <a:ext cx="374" cy="384"/>
                <a:chOff x="892" y="768"/>
                <a:chExt cx="374" cy="384"/>
              </a:xfrm>
            </p:grpSpPr>
            <p:sp>
              <p:nvSpPr>
                <p:cNvPr id="62588" name="矩形 62587"/>
                <p:cNvSpPr/>
                <p:nvPr/>
              </p:nvSpPr>
              <p:spPr>
                <a:xfrm>
                  <a:off x="892" y="768"/>
                  <a:ext cx="374" cy="384"/>
                </a:xfrm>
                <a:prstGeom prst="rect">
                  <a:avLst/>
                </a:prstGeom>
                <a:solidFill>
                  <a:srgbClr val="FFF2B9"/>
                </a:solidFill>
                <a:ln w="9525">
                  <a:noFill/>
                </a:ln>
              </p:spPr>
              <p:txBody>
                <a:bodyPr/>
                <a:p>
                  <a:endParaRPr lang="zh-CN" altLang="en-US"/>
                </a:p>
              </p:txBody>
            </p:sp>
            <p:grpSp>
              <p:nvGrpSpPr>
                <p:cNvPr id="62589" name="组合 62588"/>
                <p:cNvGrpSpPr/>
                <p:nvPr/>
              </p:nvGrpSpPr>
              <p:grpSpPr>
                <a:xfrm>
                  <a:off x="892" y="768"/>
                  <a:ext cx="374" cy="384"/>
                  <a:chOff x="892" y="768"/>
                  <a:chExt cx="374" cy="384"/>
                </a:xfrm>
              </p:grpSpPr>
              <p:sp>
                <p:nvSpPr>
                  <p:cNvPr id="62590" name="矩形 62589"/>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2591" name="矩形 62590"/>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92" name="组合 62591"/>
              <p:cNvGrpSpPr/>
              <p:nvPr/>
            </p:nvGrpSpPr>
            <p:grpSpPr>
              <a:xfrm>
                <a:off x="0" y="1152"/>
                <a:ext cx="446" cy="384"/>
                <a:chOff x="0" y="1152"/>
                <a:chExt cx="446" cy="384"/>
              </a:xfrm>
            </p:grpSpPr>
            <p:sp>
              <p:nvSpPr>
                <p:cNvPr id="62593" name="矩形 62592"/>
                <p:cNvSpPr/>
                <p:nvPr/>
              </p:nvSpPr>
              <p:spPr>
                <a:xfrm>
                  <a:off x="0" y="1152"/>
                  <a:ext cx="446" cy="384"/>
                </a:xfrm>
                <a:prstGeom prst="rect">
                  <a:avLst/>
                </a:prstGeom>
                <a:solidFill>
                  <a:srgbClr val="FFF7D5"/>
                </a:solidFill>
                <a:ln w="9525">
                  <a:noFill/>
                </a:ln>
              </p:spPr>
              <p:txBody>
                <a:bodyPr/>
                <a:p>
                  <a:endParaRPr lang="zh-CN" altLang="en-US"/>
                </a:p>
              </p:txBody>
            </p:sp>
            <p:grpSp>
              <p:nvGrpSpPr>
                <p:cNvPr id="62594" name="组合 62593"/>
                <p:cNvGrpSpPr/>
                <p:nvPr/>
              </p:nvGrpSpPr>
              <p:grpSpPr>
                <a:xfrm>
                  <a:off x="0" y="1152"/>
                  <a:ext cx="446" cy="384"/>
                  <a:chOff x="0" y="1152"/>
                  <a:chExt cx="446" cy="384"/>
                </a:xfrm>
              </p:grpSpPr>
              <p:sp>
                <p:nvSpPr>
                  <p:cNvPr id="62595" name="矩形 62594"/>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2596" name="矩形 62595"/>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97" name="组合 62596"/>
              <p:cNvGrpSpPr/>
              <p:nvPr/>
            </p:nvGrpSpPr>
            <p:grpSpPr>
              <a:xfrm>
                <a:off x="446" y="1152"/>
                <a:ext cx="446" cy="384"/>
                <a:chOff x="446" y="1152"/>
                <a:chExt cx="446" cy="384"/>
              </a:xfrm>
            </p:grpSpPr>
            <p:sp>
              <p:nvSpPr>
                <p:cNvPr id="62598" name="矩形 62597"/>
                <p:cNvSpPr/>
                <p:nvPr/>
              </p:nvSpPr>
              <p:spPr>
                <a:xfrm>
                  <a:off x="446" y="1152"/>
                  <a:ext cx="446" cy="384"/>
                </a:xfrm>
                <a:prstGeom prst="rect">
                  <a:avLst/>
                </a:prstGeom>
                <a:solidFill>
                  <a:srgbClr val="FFF7D5"/>
                </a:solidFill>
                <a:ln w="9525">
                  <a:noFill/>
                </a:ln>
              </p:spPr>
              <p:txBody>
                <a:bodyPr/>
                <a:p>
                  <a:endParaRPr lang="zh-CN" altLang="en-US"/>
                </a:p>
              </p:txBody>
            </p:sp>
            <p:grpSp>
              <p:nvGrpSpPr>
                <p:cNvPr id="62599" name="组合 62598"/>
                <p:cNvGrpSpPr/>
                <p:nvPr/>
              </p:nvGrpSpPr>
              <p:grpSpPr>
                <a:xfrm>
                  <a:off x="446" y="1152"/>
                  <a:ext cx="446" cy="384"/>
                  <a:chOff x="446" y="1152"/>
                  <a:chExt cx="446" cy="384"/>
                </a:xfrm>
              </p:grpSpPr>
              <p:sp>
                <p:nvSpPr>
                  <p:cNvPr id="62600" name="矩形 62599"/>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62601" name="矩形 62600"/>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602" name="组合 62601"/>
              <p:cNvGrpSpPr/>
              <p:nvPr/>
            </p:nvGrpSpPr>
            <p:grpSpPr>
              <a:xfrm>
                <a:off x="892" y="1152"/>
                <a:ext cx="374" cy="384"/>
                <a:chOff x="892" y="1152"/>
                <a:chExt cx="374" cy="384"/>
              </a:xfrm>
            </p:grpSpPr>
            <p:sp>
              <p:nvSpPr>
                <p:cNvPr id="62603" name="矩形 62602"/>
                <p:cNvSpPr/>
                <p:nvPr/>
              </p:nvSpPr>
              <p:spPr>
                <a:xfrm>
                  <a:off x="892" y="1152"/>
                  <a:ext cx="374" cy="384"/>
                </a:xfrm>
                <a:prstGeom prst="rect">
                  <a:avLst/>
                </a:prstGeom>
                <a:solidFill>
                  <a:srgbClr val="FFF7D5"/>
                </a:solidFill>
                <a:ln w="9525">
                  <a:noFill/>
                </a:ln>
              </p:spPr>
              <p:txBody>
                <a:bodyPr/>
                <a:p>
                  <a:endParaRPr lang="zh-CN" altLang="en-US"/>
                </a:p>
              </p:txBody>
            </p:sp>
            <p:grpSp>
              <p:nvGrpSpPr>
                <p:cNvPr id="62604" name="组合 62603"/>
                <p:cNvGrpSpPr/>
                <p:nvPr/>
              </p:nvGrpSpPr>
              <p:grpSpPr>
                <a:xfrm>
                  <a:off x="892" y="1152"/>
                  <a:ext cx="374" cy="384"/>
                  <a:chOff x="892" y="1152"/>
                  <a:chExt cx="374" cy="384"/>
                </a:xfrm>
              </p:grpSpPr>
              <p:sp>
                <p:nvSpPr>
                  <p:cNvPr id="62605" name="矩形 62604"/>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2606" name="矩形 62605"/>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607" name="组合 62606"/>
              <p:cNvGrpSpPr/>
              <p:nvPr/>
            </p:nvGrpSpPr>
            <p:grpSpPr>
              <a:xfrm>
                <a:off x="0" y="1536"/>
                <a:ext cx="446" cy="384"/>
                <a:chOff x="0" y="1536"/>
                <a:chExt cx="446" cy="384"/>
              </a:xfrm>
            </p:grpSpPr>
            <p:sp>
              <p:nvSpPr>
                <p:cNvPr id="62608" name="矩形 62607"/>
                <p:cNvSpPr/>
                <p:nvPr/>
              </p:nvSpPr>
              <p:spPr>
                <a:xfrm>
                  <a:off x="0" y="1536"/>
                  <a:ext cx="446" cy="384"/>
                </a:xfrm>
                <a:prstGeom prst="rect">
                  <a:avLst/>
                </a:prstGeom>
                <a:solidFill>
                  <a:srgbClr val="FFF2B9"/>
                </a:solidFill>
                <a:ln w="9525">
                  <a:noFill/>
                </a:ln>
              </p:spPr>
              <p:txBody>
                <a:bodyPr/>
                <a:p>
                  <a:endParaRPr lang="zh-CN" altLang="en-US"/>
                </a:p>
              </p:txBody>
            </p:sp>
            <p:grpSp>
              <p:nvGrpSpPr>
                <p:cNvPr id="62609" name="组合 62608"/>
                <p:cNvGrpSpPr/>
                <p:nvPr/>
              </p:nvGrpSpPr>
              <p:grpSpPr>
                <a:xfrm>
                  <a:off x="0" y="1536"/>
                  <a:ext cx="446" cy="384"/>
                  <a:chOff x="0" y="1536"/>
                  <a:chExt cx="446" cy="384"/>
                </a:xfrm>
              </p:grpSpPr>
              <p:sp>
                <p:nvSpPr>
                  <p:cNvPr id="62610" name="矩形 62609"/>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2611" name="矩形 62610"/>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612" name="组合 62611"/>
              <p:cNvGrpSpPr/>
              <p:nvPr/>
            </p:nvGrpSpPr>
            <p:grpSpPr>
              <a:xfrm>
                <a:off x="446" y="1536"/>
                <a:ext cx="446" cy="384"/>
                <a:chOff x="446" y="1536"/>
                <a:chExt cx="446" cy="384"/>
              </a:xfrm>
            </p:grpSpPr>
            <p:sp>
              <p:nvSpPr>
                <p:cNvPr id="62613" name="矩形 62612"/>
                <p:cNvSpPr/>
                <p:nvPr/>
              </p:nvSpPr>
              <p:spPr>
                <a:xfrm>
                  <a:off x="446" y="1536"/>
                  <a:ext cx="446" cy="384"/>
                </a:xfrm>
                <a:prstGeom prst="rect">
                  <a:avLst/>
                </a:prstGeom>
                <a:solidFill>
                  <a:srgbClr val="FFF2B9"/>
                </a:solidFill>
                <a:ln w="9525">
                  <a:noFill/>
                </a:ln>
              </p:spPr>
              <p:txBody>
                <a:bodyPr/>
                <a:p>
                  <a:endParaRPr lang="zh-CN" altLang="en-US"/>
                </a:p>
              </p:txBody>
            </p:sp>
            <p:grpSp>
              <p:nvGrpSpPr>
                <p:cNvPr id="62614" name="组合 62613"/>
                <p:cNvGrpSpPr/>
                <p:nvPr/>
              </p:nvGrpSpPr>
              <p:grpSpPr>
                <a:xfrm>
                  <a:off x="446" y="1536"/>
                  <a:ext cx="446" cy="384"/>
                  <a:chOff x="446" y="1536"/>
                  <a:chExt cx="446" cy="384"/>
                </a:xfrm>
              </p:grpSpPr>
              <p:sp>
                <p:nvSpPr>
                  <p:cNvPr id="62615" name="矩形 62614"/>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2616" name="矩形 62615"/>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617" name="组合 62616"/>
              <p:cNvGrpSpPr/>
              <p:nvPr/>
            </p:nvGrpSpPr>
            <p:grpSpPr>
              <a:xfrm>
                <a:off x="892" y="1536"/>
                <a:ext cx="374" cy="384"/>
                <a:chOff x="892" y="1536"/>
                <a:chExt cx="374" cy="384"/>
              </a:xfrm>
            </p:grpSpPr>
            <p:sp>
              <p:nvSpPr>
                <p:cNvPr id="62618" name="矩形 62617"/>
                <p:cNvSpPr/>
                <p:nvPr/>
              </p:nvSpPr>
              <p:spPr>
                <a:xfrm>
                  <a:off x="892" y="1536"/>
                  <a:ext cx="374" cy="384"/>
                </a:xfrm>
                <a:prstGeom prst="rect">
                  <a:avLst/>
                </a:prstGeom>
                <a:solidFill>
                  <a:srgbClr val="FFF2B9"/>
                </a:solidFill>
                <a:ln w="9525">
                  <a:noFill/>
                </a:ln>
              </p:spPr>
              <p:txBody>
                <a:bodyPr/>
                <a:p>
                  <a:endParaRPr lang="zh-CN" altLang="en-US"/>
                </a:p>
              </p:txBody>
            </p:sp>
            <p:grpSp>
              <p:nvGrpSpPr>
                <p:cNvPr id="62619" name="组合 62618"/>
                <p:cNvGrpSpPr/>
                <p:nvPr/>
              </p:nvGrpSpPr>
              <p:grpSpPr>
                <a:xfrm>
                  <a:off x="892" y="1536"/>
                  <a:ext cx="374" cy="384"/>
                  <a:chOff x="892" y="1536"/>
                  <a:chExt cx="374" cy="384"/>
                </a:xfrm>
              </p:grpSpPr>
              <p:sp>
                <p:nvSpPr>
                  <p:cNvPr id="62620" name="矩形 62619"/>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2.3</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2621" name="矩形 62620"/>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62622" name="矩形 62621"/>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62625" name="矩形 62624"/>
          <p:cNvSpPr/>
          <p:nvPr/>
        </p:nvSpPr>
        <p:spPr>
          <a:xfrm>
            <a:off x="5580063" y="5949950"/>
            <a:ext cx="3038475" cy="528638"/>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339966"/>
            </a:solidFill>
            <a:prstDash val="solid"/>
            <a:miter/>
            <a:headEnd type="none" w="med" len="med"/>
            <a:tailEnd type="none" w="med" len="med"/>
          </a:ln>
        </p:spPr>
        <p:txBody>
          <a:bodyPr wrap="none" anchor="t" anchorCtr="0">
            <a:spAutoFit/>
          </a:bodyPr>
          <a:p>
            <a:r>
              <a:rPr lang="zh-CN" altLang="en-US" sz="2800" dirty="0">
                <a:solidFill>
                  <a:schemeClr val="bg1"/>
                </a:solidFill>
                <a:latin typeface="黑体" panose="02010609060101010101" pitchFamily="2" charset="-122"/>
                <a:ea typeface="黑体" panose="02010609060101010101" pitchFamily="2" charset="-122"/>
              </a:rPr>
              <a:t>可见实现了或逻辑</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62626" name="矩形 62625"/>
          <p:cNvSpPr/>
          <p:nvPr/>
        </p:nvSpPr>
        <p:spPr>
          <a:xfrm>
            <a:off x="685800" y="381000"/>
            <a:ext cx="78486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3. </a:t>
            </a:r>
            <a:r>
              <a:rPr lang="zh-CN" altLang="en-US" sz="2800" dirty="0">
                <a:solidFill>
                  <a:schemeClr val="accent1"/>
                </a:solidFill>
                <a:latin typeface="黑体" panose="02010609060101010101" pitchFamily="2" charset="-122"/>
                <a:ea typeface="黑体" panose="02010609060101010101" pitchFamily="2" charset="-122"/>
              </a:rPr>
              <a:t>逻辑赋值并规定高低电平</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62627" name="矩形 62626"/>
          <p:cNvSpPr/>
          <p:nvPr/>
        </p:nvSpPr>
        <p:spPr>
          <a:xfrm>
            <a:off x="685800" y="1066800"/>
            <a:ext cx="6251575" cy="1117600"/>
          </a:xfrm>
          <a:prstGeom prst="rect">
            <a:avLst/>
          </a:prstGeom>
          <a:noFill/>
          <a:ln w="9525">
            <a:noFill/>
          </a:ln>
        </p:spPr>
        <p:txBody>
          <a:bodyPr wrap="none" anchor="ctr" anchorCtr="0">
            <a:spAutoFit/>
          </a:bodyPr>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表示高电平（此例为</a:t>
            </a:r>
            <a:r>
              <a:rPr lang="en-US" altLang="zh-CN" sz="2800" b="1" dirty="0">
                <a:latin typeface="黑体" panose="02010609060101010101" pitchFamily="2" charset="-122"/>
                <a:ea typeface="黑体" panose="02010609060101010101" pitchFamily="2" charset="-122"/>
              </a:rPr>
              <a:t>≥+2.3</a:t>
            </a:r>
            <a:r>
              <a:rPr lang="en-US" altLang="zh-CN" sz="2800" b="1">
                <a:latin typeface="黑体" panose="02010609060101010101" pitchFamily="2" charset="-122"/>
                <a:ea typeface="黑体" panose="02010609060101010101" pitchFamily="2" charset="-122"/>
              </a:rPr>
              <a:t>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表示低电平（此例为</a:t>
            </a:r>
            <a:r>
              <a:rPr lang="en-US" altLang="zh-CN" sz="2800" b="1" dirty="0">
                <a:latin typeface="黑体" panose="02010609060101010101" pitchFamily="2" charset="-122"/>
                <a:ea typeface="黑体" panose="02010609060101010101" pitchFamily="2" charset="-122"/>
              </a:rPr>
              <a:t>≤0</a:t>
            </a:r>
            <a:r>
              <a:rPr lang="en-US" altLang="zh-CN" sz="2800" b="1">
                <a:latin typeface="黑体" panose="02010609060101010101" pitchFamily="2" charset="-122"/>
                <a:ea typeface="黑体" panose="02010609060101010101" pitchFamily="2" charset="-122"/>
              </a:rPr>
              <a:t>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p:txBody>
      </p:sp>
      <p:grpSp>
        <p:nvGrpSpPr>
          <p:cNvPr id="62630" name="组合 62629"/>
          <p:cNvGrpSpPr/>
          <p:nvPr/>
        </p:nvGrpSpPr>
        <p:grpSpPr>
          <a:xfrm>
            <a:off x="1835150" y="2895600"/>
            <a:ext cx="6677025" cy="3689350"/>
            <a:chOff x="1156" y="1824"/>
            <a:chExt cx="4206" cy="2324"/>
          </a:xfrm>
        </p:grpSpPr>
        <p:grpSp>
          <p:nvGrpSpPr>
            <p:cNvPr id="62467" name="组合 62466"/>
            <p:cNvGrpSpPr/>
            <p:nvPr/>
          </p:nvGrpSpPr>
          <p:grpSpPr>
            <a:xfrm>
              <a:off x="3543" y="2160"/>
              <a:ext cx="1545" cy="1392"/>
              <a:chOff x="-3" y="-3"/>
              <a:chExt cx="1272" cy="1926"/>
            </a:xfrm>
          </p:grpSpPr>
          <p:grpSp>
            <p:nvGrpSpPr>
              <p:cNvPr id="62468" name="组合 62467"/>
              <p:cNvGrpSpPr/>
              <p:nvPr/>
            </p:nvGrpSpPr>
            <p:grpSpPr>
              <a:xfrm>
                <a:off x="0" y="0"/>
                <a:ext cx="1266" cy="1920"/>
                <a:chOff x="0" y="0"/>
                <a:chExt cx="1266" cy="1920"/>
              </a:xfrm>
            </p:grpSpPr>
            <p:grpSp>
              <p:nvGrpSpPr>
                <p:cNvPr id="62469" name="组合 62468"/>
                <p:cNvGrpSpPr/>
                <p:nvPr/>
              </p:nvGrpSpPr>
              <p:grpSpPr>
                <a:xfrm>
                  <a:off x="0" y="0"/>
                  <a:ext cx="446" cy="384"/>
                  <a:chOff x="0" y="0"/>
                  <a:chExt cx="446" cy="384"/>
                </a:xfrm>
              </p:grpSpPr>
              <p:sp>
                <p:nvSpPr>
                  <p:cNvPr id="62470" name="矩形 62469"/>
                  <p:cNvSpPr/>
                  <p:nvPr/>
                </p:nvSpPr>
                <p:spPr>
                  <a:xfrm>
                    <a:off x="0" y="0"/>
                    <a:ext cx="446" cy="384"/>
                  </a:xfrm>
                  <a:prstGeom prst="rect">
                    <a:avLst/>
                  </a:prstGeom>
                  <a:solidFill>
                    <a:srgbClr val="FFED9F"/>
                  </a:solidFill>
                  <a:ln w="9525">
                    <a:noFill/>
                  </a:ln>
                </p:spPr>
                <p:txBody>
                  <a:bodyPr/>
                  <a:p>
                    <a:endParaRPr lang="zh-CN" altLang="en-US"/>
                  </a:p>
                </p:txBody>
              </p:sp>
              <p:grpSp>
                <p:nvGrpSpPr>
                  <p:cNvPr id="62471" name="组合 62470"/>
                  <p:cNvGrpSpPr/>
                  <p:nvPr/>
                </p:nvGrpSpPr>
                <p:grpSpPr>
                  <a:xfrm>
                    <a:off x="0" y="0"/>
                    <a:ext cx="446" cy="384"/>
                    <a:chOff x="0" y="0"/>
                    <a:chExt cx="446" cy="384"/>
                  </a:xfrm>
                </p:grpSpPr>
                <p:sp>
                  <p:nvSpPr>
                    <p:cNvPr id="62472" name="矩形 62471"/>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b="1">
                        <a:solidFill>
                          <a:schemeClr val="bg2"/>
                        </a:solidFill>
                        <a:latin typeface="Times New Roman" panose="02020603050405020304" pitchFamily="18" charset="0"/>
                      </a:endParaRPr>
                    </a:p>
                  </p:txBody>
                </p:sp>
                <p:sp>
                  <p:nvSpPr>
                    <p:cNvPr id="62473" name="矩形 62472"/>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74" name="组合 62473"/>
                <p:cNvGrpSpPr/>
                <p:nvPr/>
              </p:nvGrpSpPr>
              <p:grpSpPr>
                <a:xfrm>
                  <a:off x="446" y="0"/>
                  <a:ext cx="446" cy="384"/>
                  <a:chOff x="446" y="0"/>
                  <a:chExt cx="446" cy="384"/>
                </a:xfrm>
              </p:grpSpPr>
              <p:sp>
                <p:nvSpPr>
                  <p:cNvPr id="62475" name="矩形 62474"/>
                  <p:cNvSpPr/>
                  <p:nvPr/>
                </p:nvSpPr>
                <p:spPr>
                  <a:xfrm>
                    <a:off x="446" y="0"/>
                    <a:ext cx="446" cy="384"/>
                  </a:xfrm>
                  <a:prstGeom prst="rect">
                    <a:avLst/>
                  </a:prstGeom>
                  <a:solidFill>
                    <a:srgbClr val="FFED9F"/>
                  </a:solidFill>
                  <a:ln w="9525">
                    <a:noFill/>
                  </a:ln>
                </p:spPr>
                <p:txBody>
                  <a:bodyPr/>
                  <a:p>
                    <a:endParaRPr lang="zh-CN" altLang="en-US"/>
                  </a:p>
                </p:txBody>
              </p:sp>
              <p:grpSp>
                <p:nvGrpSpPr>
                  <p:cNvPr id="62476" name="组合 62475"/>
                  <p:cNvGrpSpPr/>
                  <p:nvPr/>
                </p:nvGrpSpPr>
                <p:grpSpPr>
                  <a:xfrm>
                    <a:off x="446" y="0"/>
                    <a:ext cx="446" cy="384"/>
                    <a:chOff x="446" y="0"/>
                    <a:chExt cx="446" cy="384"/>
                  </a:xfrm>
                </p:grpSpPr>
                <p:sp>
                  <p:nvSpPr>
                    <p:cNvPr id="62477" name="矩形 62476"/>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b="1">
                        <a:solidFill>
                          <a:schemeClr val="bg2"/>
                        </a:solidFill>
                        <a:latin typeface="Times New Roman" panose="02020603050405020304" pitchFamily="18" charset="0"/>
                      </a:endParaRPr>
                    </a:p>
                  </p:txBody>
                </p:sp>
                <p:sp>
                  <p:nvSpPr>
                    <p:cNvPr id="62478" name="矩形 62477"/>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79" name="组合 62478"/>
                <p:cNvGrpSpPr/>
                <p:nvPr/>
              </p:nvGrpSpPr>
              <p:grpSpPr>
                <a:xfrm>
                  <a:off x="892" y="0"/>
                  <a:ext cx="374" cy="384"/>
                  <a:chOff x="892" y="0"/>
                  <a:chExt cx="374" cy="384"/>
                </a:xfrm>
              </p:grpSpPr>
              <p:sp>
                <p:nvSpPr>
                  <p:cNvPr id="62480" name="矩形 62479"/>
                  <p:cNvSpPr/>
                  <p:nvPr/>
                </p:nvSpPr>
                <p:spPr>
                  <a:xfrm>
                    <a:off x="892" y="0"/>
                    <a:ext cx="374" cy="384"/>
                  </a:xfrm>
                  <a:prstGeom prst="rect">
                    <a:avLst/>
                  </a:prstGeom>
                  <a:solidFill>
                    <a:srgbClr val="FFED9F"/>
                  </a:solidFill>
                  <a:ln w="9525">
                    <a:noFill/>
                  </a:ln>
                </p:spPr>
                <p:txBody>
                  <a:bodyPr/>
                  <a:p>
                    <a:endParaRPr lang="zh-CN" altLang="en-US"/>
                  </a:p>
                </p:txBody>
              </p:sp>
              <p:grpSp>
                <p:nvGrpSpPr>
                  <p:cNvPr id="62481" name="组合 62480"/>
                  <p:cNvGrpSpPr/>
                  <p:nvPr/>
                </p:nvGrpSpPr>
                <p:grpSpPr>
                  <a:xfrm>
                    <a:off x="892" y="0"/>
                    <a:ext cx="374" cy="384"/>
                    <a:chOff x="892" y="0"/>
                    <a:chExt cx="374" cy="384"/>
                  </a:xfrm>
                </p:grpSpPr>
                <p:sp>
                  <p:nvSpPr>
                    <p:cNvPr id="62482" name="矩形 62481"/>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b="1">
                        <a:solidFill>
                          <a:schemeClr val="bg2"/>
                        </a:solidFill>
                        <a:latin typeface="Times New Roman" panose="02020603050405020304" pitchFamily="18" charset="0"/>
                      </a:endParaRPr>
                    </a:p>
                  </p:txBody>
                </p:sp>
                <p:sp>
                  <p:nvSpPr>
                    <p:cNvPr id="62483" name="矩形 62482"/>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84" name="组合 62483"/>
                <p:cNvGrpSpPr/>
                <p:nvPr/>
              </p:nvGrpSpPr>
              <p:grpSpPr>
                <a:xfrm>
                  <a:off x="0" y="384"/>
                  <a:ext cx="446" cy="384"/>
                  <a:chOff x="0" y="384"/>
                  <a:chExt cx="446" cy="384"/>
                </a:xfrm>
              </p:grpSpPr>
              <p:sp>
                <p:nvSpPr>
                  <p:cNvPr id="62485" name="矩形 62484"/>
                  <p:cNvSpPr/>
                  <p:nvPr/>
                </p:nvSpPr>
                <p:spPr>
                  <a:xfrm>
                    <a:off x="0" y="384"/>
                    <a:ext cx="446" cy="384"/>
                  </a:xfrm>
                  <a:prstGeom prst="rect">
                    <a:avLst/>
                  </a:prstGeom>
                  <a:solidFill>
                    <a:srgbClr val="FFF7D5"/>
                  </a:solidFill>
                  <a:ln w="9525">
                    <a:noFill/>
                  </a:ln>
                </p:spPr>
                <p:txBody>
                  <a:bodyPr/>
                  <a:p>
                    <a:endParaRPr lang="zh-CN" altLang="en-US"/>
                  </a:p>
                </p:txBody>
              </p:sp>
              <p:grpSp>
                <p:nvGrpSpPr>
                  <p:cNvPr id="62486" name="组合 62485"/>
                  <p:cNvGrpSpPr/>
                  <p:nvPr/>
                </p:nvGrpSpPr>
                <p:grpSpPr>
                  <a:xfrm>
                    <a:off x="0" y="384"/>
                    <a:ext cx="446" cy="384"/>
                    <a:chOff x="0" y="384"/>
                    <a:chExt cx="446" cy="384"/>
                  </a:xfrm>
                </p:grpSpPr>
                <p:sp>
                  <p:nvSpPr>
                    <p:cNvPr id="62487" name="矩形 62486"/>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488" name="矩形 62487"/>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89" name="组合 62488"/>
                <p:cNvGrpSpPr/>
                <p:nvPr/>
              </p:nvGrpSpPr>
              <p:grpSpPr>
                <a:xfrm>
                  <a:off x="446" y="384"/>
                  <a:ext cx="446" cy="384"/>
                  <a:chOff x="446" y="384"/>
                  <a:chExt cx="446" cy="384"/>
                </a:xfrm>
              </p:grpSpPr>
              <p:sp>
                <p:nvSpPr>
                  <p:cNvPr id="62490" name="矩形 62489"/>
                  <p:cNvSpPr/>
                  <p:nvPr/>
                </p:nvSpPr>
                <p:spPr>
                  <a:xfrm>
                    <a:off x="446" y="384"/>
                    <a:ext cx="446" cy="384"/>
                  </a:xfrm>
                  <a:prstGeom prst="rect">
                    <a:avLst/>
                  </a:prstGeom>
                  <a:solidFill>
                    <a:srgbClr val="FFF7D5"/>
                  </a:solidFill>
                  <a:ln w="9525">
                    <a:noFill/>
                  </a:ln>
                </p:spPr>
                <p:txBody>
                  <a:bodyPr/>
                  <a:p>
                    <a:endParaRPr lang="zh-CN" altLang="en-US"/>
                  </a:p>
                </p:txBody>
              </p:sp>
              <p:grpSp>
                <p:nvGrpSpPr>
                  <p:cNvPr id="62491" name="组合 62490"/>
                  <p:cNvGrpSpPr/>
                  <p:nvPr/>
                </p:nvGrpSpPr>
                <p:grpSpPr>
                  <a:xfrm>
                    <a:off x="446" y="384"/>
                    <a:ext cx="446" cy="384"/>
                    <a:chOff x="446" y="384"/>
                    <a:chExt cx="446" cy="384"/>
                  </a:xfrm>
                </p:grpSpPr>
                <p:sp>
                  <p:nvSpPr>
                    <p:cNvPr id="62492" name="矩形 62491"/>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493" name="矩形 62492"/>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94" name="组合 62493"/>
                <p:cNvGrpSpPr/>
                <p:nvPr/>
              </p:nvGrpSpPr>
              <p:grpSpPr>
                <a:xfrm>
                  <a:off x="892" y="384"/>
                  <a:ext cx="374" cy="384"/>
                  <a:chOff x="892" y="384"/>
                  <a:chExt cx="374" cy="384"/>
                </a:xfrm>
              </p:grpSpPr>
              <p:sp>
                <p:nvSpPr>
                  <p:cNvPr id="62495" name="矩形 62494"/>
                  <p:cNvSpPr/>
                  <p:nvPr/>
                </p:nvSpPr>
                <p:spPr>
                  <a:xfrm>
                    <a:off x="892" y="384"/>
                    <a:ext cx="374" cy="384"/>
                  </a:xfrm>
                  <a:prstGeom prst="rect">
                    <a:avLst/>
                  </a:prstGeom>
                  <a:solidFill>
                    <a:srgbClr val="FFF7D5"/>
                  </a:solidFill>
                  <a:ln w="9525">
                    <a:noFill/>
                  </a:ln>
                </p:spPr>
                <p:txBody>
                  <a:bodyPr/>
                  <a:p>
                    <a:endParaRPr lang="zh-CN" altLang="en-US"/>
                  </a:p>
                </p:txBody>
              </p:sp>
              <p:grpSp>
                <p:nvGrpSpPr>
                  <p:cNvPr id="62496" name="组合 62495"/>
                  <p:cNvGrpSpPr/>
                  <p:nvPr/>
                </p:nvGrpSpPr>
                <p:grpSpPr>
                  <a:xfrm>
                    <a:off x="892" y="384"/>
                    <a:ext cx="374" cy="384"/>
                    <a:chOff x="892" y="384"/>
                    <a:chExt cx="374" cy="384"/>
                  </a:xfrm>
                </p:grpSpPr>
                <p:sp>
                  <p:nvSpPr>
                    <p:cNvPr id="62497" name="矩形 62496"/>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498" name="矩形 62497"/>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499" name="组合 62498"/>
                <p:cNvGrpSpPr/>
                <p:nvPr/>
              </p:nvGrpSpPr>
              <p:grpSpPr>
                <a:xfrm>
                  <a:off x="0" y="768"/>
                  <a:ext cx="446" cy="384"/>
                  <a:chOff x="0" y="768"/>
                  <a:chExt cx="446" cy="384"/>
                </a:xfrm>
              </p:grpSpPr>
              <p:sp>
                <p:nvSpPr>
                  <p:cNvPr id="62500" name="矩形 62499"/>
                  <p:cNvSpPr/>
                  <p:nvPr/>
                </p:nvSpPr>
                <p:spPr>
                  <a:xfrm>
                    <a:off x="0" y="768"/>
                    <a:ext cx="446" cy="384"/>
                  </a:xfrm>
                  <a:prstGeom prst="rect">
                    <a:avLst/>
                  </a:prstGeom>
                  <a:solidFill>
                    <a:srgbClr val="FFF2B9"/>
                  </a:solidFill>
                  <a:ln w="9525">
                    <a:noFill/>
                  </a:ln>
                </p:spPr>
                <p:txBody>
                  <a:bodyPr/>
                  <a:p>
                    <a:endParaRPr lang="zh-CN" altLang="en-US"/>
                  </a:p>
                </p:txBody>
              </p:sp>
              <p:grpSp>
                <p:nvGrpSpPr>
                  <p:cNvPr id="62501" name="组合 62500"/>
                  <p:cNvGrpSpPr/>
                  <p:nvPr/>
                </p:nvGrpSpPr>
                <p:grpSpPr>
                  <a:xfrm>
                    <a:off x="0" y="768"/>
                    <a:ext cx="446" cy="384"/>
                    <a:chOff x="0" y="768"/>
                    <a:chExt cx="446" cy="384"/>
                  </a:xfrm>
                </p:grpSpPr>
                <p:sp>
                  <p:nvSpPr>
                    <p:cNvPr id="62502" name="矩形 62501"/>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03" name="矩形 62502"/>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04" name="组合 62503"/>
                <p:cNvGrpSpPr/>
                <p:nvPr/>
              </p:nvGrpSpPr>
              <p:grpSpPr>
                <a:xfrm>
                  <a:off x="446" y="768"/>
                  <a:ext cx="446" cy="384"/>
                  <a:chOff x="446" y="768"/>
                  <a:chExt cx="446" cy="384"/>
                </a:xfrm>
              </p:grpSpPr>
              <p:sp>
                <p:nvSpPr>
                  <p:cNvPr id="62505" name="矩形 62504"/>
                  <p:cNvSpPr/>
                  <p:nvPr/>
                </p:nvSpPr>
                <p:spPr>
                  <a:xfrm>
                    <a:off x="446" y="768"/>
                    <a:ext cx="446" cy="384"/>
                  </a:xfrm>
                  <a:prstGeom prst="rect">
                    <a:avLst/>
                  </a:prstGeom>
                  <a:solidFill>
                    <a:srgbClr val="FFF2B9"/>
                  </a:solidFill>
                  <a:ln w="9525">
                    <a:noFill/>
                  </a:ln>
                </p:spPr>
                <p:txBody>
                  <a:bodyPr/>
                  <a:p>
                    <a:endParaRPr lang="zh-CN" altLang="en-US"/>
                  </a:p>
                </p:txBody>
              </p:sp>
              <p:grpSp>
                <p:nvGrpSpPr>
                  <p:cNvPr id="62506" name="组合 62505"/>
                  <p:cNvGrpSpPr/>
                  <p:nvPr/>
                </p:nvGrpSpPr>
                <p:grpSpPr>
                  <a:xfrm>
                    <a:off x="446" y="768"/>
                    <a:ext cx="446" cy="384"/>
                    <a:chOff x="446" y="768"/>
                    <a:chExt cx="446" cy="384"/>
                  </a:xfrm>
                </p:grpSpPr>
                <p:sp>
                  <p:nvSpPr>
                    <p:cNvPr id="62507" name="矩形 62506"/>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08" name="矩形 62507"/>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09" name="组合 62508"/>
                <p:cNvGrpSpPr/>
                <p:nvPr/>
              </p:nvGrpSpPr>
              <p:grpSpPr>
                <a:xfrm>
                  <a:off x="892" y="768"/>
                  <a:ext cx="374" cy="384"/>
                  <a:chOff x="892" y="768"/>
                  <a:chExt cx="374" cy="384"/>
                </a:xfrm>
              </p:grpSpPr>
              <p:sp>
                <p:nvSpPr>
                  <p:cNvPr id="62510" name="矩形 62509"/>
                  <p:cNvSpPr/>
                  <p:nvPr/>
                </p:nvSpPr>
                <p:spPr>
                  <a:xfrm>
                    <a:off x="892" y="768"/>
                    <a:ext cx="374" cy="384"/>
                  </a:xfrm>
                  <a:prstGeom prst="rect">
                    <a:avLst/>
                  </a:prstGeom>
                  <a:solidFill>
                    <a:srgbClr val="FFF2B9"/>
                  </a:solidFill>
                  <a:ln w="9525">
                    <a:noFill/>
                  </a:ln>
                </p:spPr>
                <p:txBody>
                  <a:bodyPr/>
                  <a:p>
                    <a:endParaRPr lang="zh-CN" altLang="en-US"/>
                  </a:p>
                </p:txBody>
              </p:sp>
              <p:grpSp>
                <p:nvGrpSpPr>
                  <p:cNvPr id="62511" name="组合 62510"/>
                  <p:cNvGrpSpPr/>
                  <p:nvPr/>
                </p:nvGrpSpPr>
                <p:grpSpPr>
                  <a:xfrm>
                    <a:off x="892" y="768"/>
                    <a:ext cx="374" cy="384"/>
                    <a:chOff x="892" y="768"/>
                    <a:chExt cx="374" cy="384"/>
                  </a:xfrm>
                </p:grpSpPr>
                <p:sp>
                  <p:nvSpPr>
                    <p:cNvPr id="62512" name="矩形 62511"/>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13" name="矩形 62512"/>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14" name="组合 62513"/>
                <p:cNvGrpSpPr/>
                <p:nvPr/>
              </p:nvGrpSpPr>
              <p:grpSpPr>
                <a:xfrm>
                  <a:off x="0" y="1152"/>
                  <a:ext cx="446" cy="384"/>
                  <a:chOff x="0" y="1152"/>
                  <a:chExt cx="446" cy="384"/>
                </a:xfrm>
              </p:grpSpPr>
              <p:sp>
                <p:nvSpPr>
                  <p:cNvPr id="62515" name="矩形 62514"/>
                  <p:cNvSpPr/>
                  <p:nvPr/>
                </p:nvSpPr>
                <p:spPr>
                  <a:xfrm>
                    <a:off x="0" y="1152"/>
                    <a:ext cx="446" cy="384"/>
                  </a:xfrm>
                  <a:prstGeom prst="rect">
                    <a:avLst/>
                  </a:prstGeom>
                  <a:solidFill>
                    <a:srgbClr val="FFF7D5"/>
                  </a:solidFill>
                  <a:ln w="9525">
                    <a:noFill/>
                  </a:ln>
                </p:spPr>
                <p:txBody>
                  <a:bodyPr/>
                  <a:p>
                    <a:endParaRPr lang="zh-CN" altLang="en-US"/>
                  </a:p>
                </p:txBody>
              </p:sp>
              <p:grpSp>
                <p:nvGrpSpPr>
                  <p:cNvPr id="62516" name="组合 62515"/>
                  <p:cNvGrpSpPr/>
                  <p:nvPr/>
                </p:nvGrpSpPr>
                <p:grpSpPr>
                  <a:xfrm>
                    <a:off x="0" y="1152"/>
                    <a:ext cx="446" cy="384"/>
                    <a:chOff x="0" y="1152"/>
                    <a:chExt cx="446" cy="384"/>
                  </a:xfrm>
                </p:grpSpPr>
                <p:sp>
                  <p:nvSpPr>
                    <p:cNvPr id="62517" name="矩形 62516"/>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18" name="矩形 62517"/>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19" name="组合 62518"/>
                <p:cNvGrpSpPr/>
                <p:nvPr/>
              </p:nvGrpSpPr>
              <p:grpSpPr>
                <a:xfrm>
                  <a:off x="446" y="1152"/>
                  <a:ext cx="446" cy="384"/>
                  <a:chOff x="446" y="1152"/>
                  <a:chExt cx="446" cy="384"/>
                </a:xfrm>
              </p:grpSpPr>
              <p:sp>
                <p:nvSpPr>
                  <p:cNvPr id="62520" name="矩形 62519"/>
                  <p:cNvSpPr/>
                  <p:nvPr/>
                </p:nvSpPr>
                <p:spPr>
                  <a:xfrm>
                    <a:off x="446" y="1152"/>
                    <a:ext cx="446" cy="384"/>
                  </a:xfrm>
                  <a:prstGeom prst="rect">
                    <a:avLst/>
                  </a:prstGeom>
                  <a:solidFill>
                    <a:srgbClr val="FFF7D5"/>
                  </a:solidFill>
                  <a:ln w="9525">
                    <a:noFill/>
                  </a:ln>
                </p:spPr>
                <p:txBody>
                  <a:bodyPr/>
                  <a:p>
                    <a:endParaRPr lang="zh-CN" altLang="en-US"/>
                  </a:p>
                </p:txBody>
              </p:sp>
              <p:grpSp>
                <p:nvGrpSpPr>
                  <p:cNvPr id="62521" name="组合 62520"/>
                  <p:cNvGrpSpPr/>
                  <p:nvPr/>
                </p:nvGrpSpPr>
                <p:grpSpPr>
                  <a:xfrm>
                    <a:off x="446" y="1152"/>
                    <a:ext cx="446" cy="384"/>
                    <a:chOff x="446" y="1152"/>
                    <a:chExt cx="446" cy="384"/>
                  </a:xfrm>
                </p:grpSpPr>
                <p:sp>
                  <p:nvSpPr>
                    <p:cNvPr id="62522" name="矩形 62521"/>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23" name="矩形 62522"/>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24" name="组合 62523"/>
                <p:cNvGrpSpPr/>
                <p:nvPr/>
              </p:nvGrpSpPr>
              <p:grpSpPr>
                <a:xfrm>
                  <a:off x="892" y="1152"/>
                  <a:ext cx="374" cy="384"/>
                  <a:chOff x="892" y="1152"/>
                  <a:chExt cx="374" cy="384"/>
                </a:xfrm>
              </p:grpSpPr>
              <p:sp>
                <p:nvSpPr>
                  <p:cNvPr id="62525" name="矩形 62524"/>
                  <p:cNvSpPr/>
                  <p:nvPr/>
                </p:nvSpPr>
                <p:spPr>
                  <a:xfrm>
                    <a:off x="892" y="1152"/>
                    <a:ext cx="374" cy="384"/>
                  </a:xfrm>
                  <a:prstGeom prst="rect">
                    <a:avLst/>
                  </a:prstGeom>
                  <a:solidFill>
                    <a:srgbClr val="FFF7D5"/>
                  </a:solidFill>
                  <a:ln w="9525">
                    <a:noFill/>
                  </a:ln>
                </p:spPr>
                <p:txBody>
                  <a:bodyPr/>
                  <a:p>
                    <a:endParaRPr lang="zh-CN" altLang="en-US"/>
                  </a:p>
                </p:txBody>
              </p:sp>
              <p:grpSp>
                <p:nvGrpSpPr>
                  <p:cNvPr id="62526" name="组合 62525"/>
                  <p:cNvGrpSpPr/>
                  <p:nvPr/>
                </p:nvGrpSpPr>
                <p:grpSpPr>
                  <a:xfrm>
                    <a:off x="892" y="1152"/>
                    <a:ext cx="374" cy="384"/>
                    <a:chOff x="892" y="1152"/>
                    <a:chExt cx="374" cy="384"/>
                  </a:xfrm>
                </p:grpSpPr>
                <p:sp>
                  <p:nvSpPr>
                    <p:cNvPr id="62527" name="矩形 62526"/>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28" name="矩形 62527"/>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29" name="组合 62528"/>
                <p:cNvGrpSpPr/>
                <p:nvPr/>
              </p:nvGrpSpPr>
              <p:grpSpPr>
                <a:xfrm>
                  <a:off x="0" y="1536"/>
                  <a:ext cx="446" cy="384"/>
                  <a:chOff x="0" y="1536"/>
                  <a:chExt cx="446" cy="384"/>
                </a:xfrm>
              </p:grpSpPr>
              <p:sp>
                <p:nvSpPr>
                  <p:cNvPr id="62530" name="矩形 62529"/>
                  <p:cNvSpPr/>
                  <p:nvPr/>
                </p:nvSpPr>
                <p:spPr>
                  <a:xfrm>
                    <a:off x="0" y="1536"/>
                    <a:ext cx="446" cy="384"/>
                  </a:xfrm>
                  <a:prstGeom prst="rect">
                    <a:avLst/>
                  </a:prstGeom>
                  <a:solidFill>
                    <a:srgbClr val="FFF2B9"/>
                  </a:solidFill>
                  <a:ln w="9525">
                    <a:noFill/>
                  </a:ln>
                </p:spPr>
                <p:txBody>
                  <a:bodyPr/>
                  <a:p>
                    <a:endParaRPr lang="zh-CN" altLang="en-US"/>
                  </a:p>
                </p:txBody>
              </p:sp>
              <p:grpSp>
                <p:nvGrpSpPr>
                  <p:cNvPr id="62531" name="组合 62530"/>
                  <p:cNvGrpSpPr/>
                  <p:nvPr/>
                </p:nvGrpSpPr>
                <p:grpSpPr>
                  <a:xfrm>
                    <a:off x="0" y="1536"/>
                    <a:ext cx="446" cy="384"/>
                    <a:chOff x="0" y="1536"/>
                    <a:chExt cx="446" cy="384"/>
                  </a:xfrm>
                </p:grpSpPr>
                <p:sp>
                  <p:nvSpPr>
                    <p:cNvPr id="62532" name="矩形 62531"/>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33" name="矩形 62532"/>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34" name="组合 62533"/>
                <p:cNvGrpSpPr/>
                <p:nvPr/>
              </p:nvGrpSpPr>
              <p:grpSpPr>
                <a:xfrm>
                  <a:off x="446" y="1536"/>
                  <a:ext cx="446" cy="384"/>
                  <a:chOff x="446" y="1536"/>
                  <a:chExt cx="446" cy="384"/>
                </a:xfrm>
              </p:grpSpPr>
              <p:sp>
                <p:nvSpPr>
                  <p:cNvPr id="62535" name="矩形 62534"/>
                  <p:cNvSpPr/>
                  <p:nvPr/>
                </p:nvSpPr>
                <p:spPr>
                  <a:xfrm>
                    <a:off x="446" y="1536"/>
                    <a:ext cx="446" cy="384"/>
                  </a:xfrm>
                  <a:prstGeom prst="rect">
                    <a:avLst/>
                  </a:prstGeom>
                  <a:solidFill>
                    <a:srgbClr val="FFF2B9"/>
                  </a:solidFill>
                  <a:ln w="9525">
                    <a:noFill/>
                  </a:ln>
                </p:spPr>
                <p:txBody>
                  <a:bodyPr/>
                  <a:p>
                    <a:endParaRPr lang="zh-CN" altLang="en-US"/>
                  </a:p>
                </p:txBody>
              </p:sp>
              <p:grpSp>
                <p:nvGrpSpPr>
                  <p:cNvPr id="62536" name="组合 62535"/>
                  <p:cNvGrpSpPr/>
                  <p:nvPr/>
                </p:nvGrpSpPr>
                <p:grpSpPr>
                  <a:xfrm>
                    <a:off x="446" y="1536"/>
                    <a:ext cx="446" cy="384"/>
                    <a:chOff x="446" y="1536"/>
                    <a:chExt cx="446" cy="384"/>
                  </a:xfrm>
                </p:grpSpPr>
                <p:sp>
                  <p:nvSpPr>
                    <p:cNvPr id="62537" name="矩形 62536"/>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38" name="矩形 62537"/>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2539" name="组合 62538"/>
                <p:cNvGrpSpPr/>
                <p:nvPr/>
              </p:nvGrpSpPr>
              <p:grpSpPr>
                <a:xfrm>
                  <a:off x="892" y="1536"/>
                  <a:ext cx="374" cy="384"/>
                  <a:chOff x="892" y="1536"/>
                  <a:chExt cx="374" cy="384"/>
                </a:xfrm>
              </p:grpSpPr>
              <p:sp>
                <p:nvSpPr>
                  <p:cNvPr id="62540" name="矩形 62539"/>
                  <p:cNvSpPr/>
                  <p:nvPr/>
                </p:nvSpPr>
                <p:spPr>
                  <a:xfrm>
                    <a:off x="892" y="1536"/>
                    <a:ext cx="374" cy="384"/>
                  </a:xfrm>
                  <a:prstGeom prst="rect">
                    <a:avLst/>
                  </a:prstGeom>
                  <a:solidFill>
                    <a:srgbClr val="FFF2B9"/>
                  </a:solidFill>
                  <a:ln w="9525">
                    <a:noFill/>
                  </a:ln>
                </p:spPr>
                <p:txBody>
                  <a:bodyPr/>
                  <a:p>
                    <a:endParaRPr lang="zh-CN" altLang="en-US"/>
                  </a:p>
                </p:txBody>
              </p:sp>
              <p:grpSp>
                <p:nvGrpSpPr>
                  <p:cNvPr id="62541" name="组合 62540"/>
                  <p:cNvGrpSpPr/>
                  <p:nvPr/>
                </p:nvGrpSpPr>
                <p:grpSpPr>
                  <a:xfrm>
                    <a:off x="892" y="1536"/>
                    <a:ext cx="374" cy="384"/>
                    <a:chOff x="892" y="1536"/>
                    <a:chExt cx="374" cy="384"/>
                  </a:xfrm>
                </p:grpSpPr>
                <p:sp>
                  <p:nvSpPr>
                    <p:cNvPr id="62542" name="矩形 62541"/>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62543" name="矩形 62542"/>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62544" name="矩形 62543"/>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62623" name="右箭头 62622"/>
            <p:cNvSpPr/>
            <p:nvPr/>
          </p:nvSpPr>
          <p:spPr>
            <a:xfrm>
              <a:off x="2732" y="2784"/>
              <a:ext cx="628" cy="288"/>
            </a:xfrm>
            <a:prstGeom prst="rightArrow">
              <a:avLst>
                <a:gd name="adj1" fmla="val 50000"/>
                <a:gd name="adj2" fmla="val 54513"/>
              </a:avLst>
            </a:prstGeom>
            <a:noFill/>
            <a:ln w="25400" cap="flat" cmpd="sng">
              <a:solidFill>
                <a:srgbClr val="FF9900"/>
              </a:solidFill>
              <a:prstDash val="solid"/>
              <a:miter/>
              <a:headEnd type="none" w="med" len="med"/>
              <a:tailEnd type="none" w="med" len="med"/>
            </a:ln>
          </p:spPr>
          <p:txBody>
            <a:bodyPr/>
            <a:p>
              <a:endParaRPr lang="zh-CN" altLang="en-US"/>
            </a:p>
          </p:txBody>
        </p:sp>
        <p:sp>
          <p:nvSpPr>
            <p:cNvPr id="62624" name="圆角矩形标注 62623"/>
            <p:cNvSpPr/>
            <p:nvPr/>
          </p:nvSpPr>
          <p:spPr>
            <a:xfrm>
              <a:off x="1156" y="3793"/>
              <a:ext cx="2101" cy="355"/>
            </a:xfrm>
            <a:prstGeom prst="wedgeRoundRectCallout">
              <a:avLst>
                <a:gd name="adj1" fmla="val 62755"/>
                <a:gd name="adj2" fmla="val -118731"/>
                <a:gd name="adj3" fmla="val 16667"/>
              </a:avLst>
            </a:prstGeom>
            <a:solidFill>
              <a:srgbClr val="E0C1FF"/>
            </a:solidFill>
            <a:ln w="9525" cap="flat" cmpd="sng">
              <a:solidFill>
                <a:srgbClr val="FF9900"/>
              </a:solidFill>
              <a:prstDash val="solid"/>
              <a:miter/>
              <a:headEnd type="none" w="med" len="med"/>
              <a:tailEnd type="none" w="med" len="med"/>
            </a:ln>
          </p:spPr>
          <p:txBody>
            <a:bodyPr lIns="90000" tIns="46800" rIns="90000" bIns="46800">
              <a:spAutoFit/>
            </a:bodyPr>
            <a:p>
              <a:pPr algn="ctr"/>
              <a:r>
                <a:rPr lang="en-US" altLang="zh-CN" sz="2800" b="1" i="1">
                  <a:solidFill>
                    <a:schemeClr val="bg2"/>
                  </a:solidFill>
                  <a:latin typeface="黑体" panose="02010609060101010101" pitchFamily="2" charset="-122"/>
                  <a:ea typeface="黑体" panose="02010609060101010101" pitchFamily="2" charset="-122"/>
                </a:rPr>
                <a:t>A</a:t>
              </a:r>
              <a:r>
                <a:rPr lang="zh-CN" altLang="en-US" sz="2800">
                  <a:solidFill>
                    <a:schemeClr val="bg2"/>
                  </a:solidFill>
                  <a:latin typeface="黑体" panose="02010609060101010101" pitchFamily="2" charset="-122"/>
                  <a:ea typeface="黑体" panose="02010609060101010101" pitchFamily="2" charset="-122"/>
                </a:rPr>
                <a:t>、</a:t>
              </a:r>
              <a:r>
                <a:rPr lang="en-US" altLang="zh-CN" sz="2800" b="1" i="1">
                  <a:solidFill>
                    <a:schemeClr val="bg2"/>
                  </a:solidFill>
                  <a:latin typeface="黑体" panose="02010609060101010101" pitchFamily="2" charset="-122"/>
                  <a:ea typeface="黑体" panose="02010609060101010101" pitchFamily="2" charset="-122"/>
                </a:rPr>
                <a:t>B</a:t>
              </a:r>
              <a:r>
                <a:rPr lang="zh-CN" altLang="en-US" sz="2800" dirty="0">
                  <a:solidFill>
                    <a:schemeClr val="bg2"/>
                  </a:solidFill>
                  <a:latin typeface="黑体" panose="02010609060101010101" pitchFamily="2" charset="-122"/>
                  <a:ea typeface="黑体" panose="02010609060101010101" pitchFamily="2" charset="-122"/>
                </a:rPr>
                <a:t>有</a:t>
              </a:r>
              <a:r>
                <a:rPr lang="en-US" altLang="zh-CN" sz="2800" dirty="0">
                  <a:solidFill>
                    <a:schemeClr val="bg2"/>
                  </a:solidFill>
                  <a:latin typeface="黑体" panose="02010609060101010101" pitchFamily="2" charset="-122"/>
                  <a:ea typeface="黑体" panose="02010609060101010101" pitchFamily="2" charset="-122"/>
                </a:rPr>
                <a:t>1</a:t>
              </a:r>
              <a:r>
                <a:rPr lang="zh-CN" altLang="en-US" sz="2800" dirty="0">
                  <a:solidFill>
                    <a:schemeClr val="bg2"/>
                  </a:solidFill>
                  <a:latin typeface="黑体" panose="02010609060101010101" pitchFamily="2" charset="-122"/>
                  <a:ea typeface="黑体" panose="02010609060101010101" pitchFamily="2" charset="-122"/>
                </a:rPr>
                <a:t>，</a:t>
              </a:r>
              <a:r>
                <a:rPr lang="en-US" altLang="zh-CN" sz="2800" b="1" i="1">
                  <a:solidFill>
                    <a:schemeClr val="bg2"/>
                  </a:solidFill>
                  <a:latin typeface="黑体" panose="02010609060101010101" pitchFamily="2" charset="-122"/>
                  <a:ea typeface="黑体" panose="02010609060101010101" pitchFamily="2" charset="-122"/>
                </a:rPr>
                <a:t>F</a:t>
              </a:r>
              <a:r>
                <a:rPr lang="zh-CN" altLang="en-US" sz="2800" dirty="0">
                  <a:solidFill>
                    <a:schemeClr val="bg2"/>
                  </a:solidFill>
                  <a:latin typeface="黑体" panose="02010609060101010101" pitchFamily="2" charset="-122"/>
                  <a:ea typeface="黑体" panose="02010609060101010101" pitchFamily="2" charset="-122"/>
                </a:rPr>
                <a:t>就</a:t>
              </a:r>
              <a:r>
                <a:rPr lang="en-US" altLang="zh-CN" sz="2800" dirty="0">
                  <a:solidFill>
                    <a:schemeClr val="bg2"/>
                  </a:solidFill>
                  <a:latin typeface="黑体" panose="02010609060101010101" pitchFamily="2" charset="-122"/>
                  <a:ea typeface="黑体" panose="02010609060101010101" pitchFamily="2" charset="-122"/>
                </a:rPr>
                <a:t>1</a:t>
              </a:r>
              <a:r>
                <a:rPr lang="zh-CN" altLang="en-US" sz="2800" dirty="0">
                  <a:solidFill>
                    <a:schemeClr val="bg2"/>
                  </a:solidFill>
                  <a:latin typeface="黑体" panose="02010609060101010101" pitchFamily="2" charset="-122"/>
                  <a:ea typeface="黑体" panose="02010609060101010101" pitchFamily="2" charset="-122"/>
                </a:rPr>
                <a:t>。</a:t>
              </a:r>
              <a:endParaRPr lang="zh-CN" altLang="en-US" sz="2800" dirty="0">
                <a:solidFill>
                  <a:schemeClr val="bg2"/>
                </a:solidFill>
                <a:latin typeface="黑体" panose="02010609060101010101" pitchFamily="2" charset="-122"/>
                <a:ea typeface="黑体" panose="02010609060101010101" pitchFamily="2" charset="-122"/>
              </a:endParaRPr>
            </a:p>
          </p:txBody>
        </p:sp>
        <p:sp>
          <p:nvSpPr>
            <p:cNvPr id="62628" name="矩形 62627"/>
            <p:cNvSpPr/>
            <p:nvPr/>
          </p:nvSpPr>
          <p:spPr>
            <a:xfrm>
              <a:off x="2942" y="1824"/>
              <a:ext cx="2420" cy="288"/>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2-2 </a:t>
              </a:r>
              <a:r>
                <a:rPr lang="zh-CN" altLang="en-US" dirty="0">
                  <a:latin typeface="黑体" panose="02010609060101010101" pitchFamily="2" charset="-122"/>
                  <a:ea typeface="黑体" panose="02010609060101010101" pitchFamily="2" charset="-122"/>
                </a:rPr>
                <a:t>二极管或门的真值表</a:t>
              </a:r>
              <a:endParaRPr lang="zh-CN" altLang="en-US" dirty="0">
                <a:latin typeface="黑体" panose="02010609060101010101" pitchFamily="2" charset="-122"/>
                <a:ea typeface="黑体" panose="02010609060101010101" pitchFamily="2" charset="-122"/>
              </a:endParaRPr>
            </a:p>
          </p:txBody>
        </p:sp>
      </p:gr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627"/>
                                        </p:tgtEl>
                                        <p:attrNameLst>
                                          <p:attrName>style.visibility</p:attrName>
                                        </p:attrNameLst>
                                      </p:cBhvr>
                                      <p:to>
                                        <p:strVal val="visible"/>
                                      </p:to>
                                    </p:set>
                                    <p:anim calcmode="lin" valueType="num">
                                      <p:cBhvr additive="base">
                                        <p:cTn id="7" dur="500" fill="hold"/>
                                        <p:tgtEl>
                                          <p:spTgt spid="62627"/>
                                        </p:tgtEl>
                                        <p:attrNameLst>
                                          <p:attrName>ppt_x</p:attrName>
                                        </p:attrNameLst>
                                      </p:cBhvr>
                                      <p:tavLst>
                                        <p:tav tm="0">
                                          <p:val>
                                            <p:strVal val="0-#ppt_w/2"/>
                                          </p:val>
                                        </p:tav>
                                        <p:tav tm="100000">
                                          <p:val>
                                            <p:strVal val="#ppt_x"/>
                                          </p:val>
                                        </p:tav>
                                      </p:tavLst>
                                    </p:anim>
                                    <p:anim calcmode="lin" valueType="num">
                                      <p:cBhvr additive="base">
                                        <p:cTn id="8" dur="500" fill="hold"/>
                                        <p:tgtEl>
                                          <p:spTgt spid="626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2466"/>
                                        </p:tgtEl>
                                        <p:attrNameLst>
                                          <p:attrName>style.visibility</p:attrName>
                                        </p:attrNameLst>
                                      </p:cBhvr>
                                      <p:to>
                                        <p:strVal val="visible"/>
                                      </p:to>
                                    </p:set>
                                    <p:animEffect transition="in" filter="slide(fromBottom)">
                                      <p:cBhvr>
                                        <p:cTn id="13" dur="500"/>
                                        <p:tgtEl>
                                          <p:spTgt spid="62466"/>
                                        </p:tgtEl>
                                      </p:cBhvr>
                                    </p:animEffect>
                                  </p:childTnLst>
                                </p:cTn>
                              </p:par>
                            </p:childTnLst>
                          </p:cTn>
                        </p:par>
                        <p:par>
                          <p:cTn id="14" fill="hold">
                            <p:stCondLst>
                              <p:cond delay="500"/>
                            </p:stCondLst>
                            <p:childTnLst>
                              <p:par>
                                <p:cTn id="15" presetID="4" presetClass="entr" presetSubtype="16" fill="hold" nodeType="afterEffect">
                                  <p:stCondLst>
                                    <p:cond delay="0"/>
                                  </p:stCondLst>
                                  <p:childTnLst>
                                    <p:set>
                                      <p:cBhvr>
                                        <p:cTn id="16" dur="1" fill="hold">
                                          <p:stCondLst>
                                            <p:cond delay="0"/>
                                          </p:stCondLst>
                                        </p:cTn>
                                        <p:tgtEl>
                                          <p:spTgt spid="62545"/>
                                        </p:tgtEl>
                                        <p:attrNameLst>
                                          <p:attrName>style.visibility</p:attrName>
                                        </p:attrNameLst>
                                      </p:cBhvr>
                                      <p:to>
                                        <p:strVal val="visible"/>
                                      </p:to>
                                    </p:set>
                                    <p:animEffect transition="in" filter="box(in)">
                                      <p:cBhvr>
                                        <p:cTn id="17" dur="500"/>
                                        <p:tgtEl>
                                          <p:spTgt spid="6254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2630"/>
                                        </p:tgtEl>
                                        <p:attrNameLst>
                                          <p:attrName>style.visibility</p:attrName>
                                        </p:attrNameLst>
                                      </p:cBhvr>
                                      <p:to>
                                        <p:strVal val="visible"/>
                                      </p:to>
                                    </p:set>
                                    <p:animEffect transition="in" filter="box(in)">
                                      <p:cBhvr>
                                        <p:cTn id="22" dur="500"/>
                                        <p:tgtEl>
                                          <p:spTgt spid="6263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2625"/>
                                        </p:tgtEl>
                                        <p:attrNameLst>
                                          <p:attrName>style.visibility</p:attrName>
                                        </p:attrNameLst>
                                      </p:cBhvr>
                                      <p:to>
                                        <p:strVal val="visible"/>
                                      </p:to>
                                    </p:set>
                                    <p:anim calcmode="lin" valueType="num">
                                      <p:cBhvr additive="base">
                                        <p:cTn id="27" dur="500" fill="hold"/>
                                        <p:tgtEl>
                                          <p:spTgt spid="62625"/>
                                        </p:tgtEl>
                                        <p:attrNameLst>
                                          <p:attrName>ppt_x</p:attrName>
                                        </p:attrNameLst>
                                      </p:cBhvr>
                                      <p:tavLst>
                                        <p:tav tm="0">
                                          <p:val>
                                            <p:strVal val="#ppt_x"/>
                                          </p:val>
                                        </p:tav>
                                        <p:tav tm="100000">
                                          <p:val>
                                            <p:strVal val="#ppt_x"/>
                                          </p:val>
                                        </p:tav>
                                      </p:tavLst>
                                    </p:anim>
                                    <p:anim calcmode="lin" valueType="num">
                                      <p:cBhvr additive="base">
                                        <p:cTn id="28" dur="500" fill="hold"/>
                                        <p:tgtEl>
                                          <p:spTgt spid="626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625" grpId="0" bldLvl="0" animBg="1"/>
      <p:bldP spid="626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61442" name="图片 61441" descr="R96A0258"/>
          <p:cNvPicPr>
            <a:picLocks noChangeAspect="1"/>
          </p:cNvPicPr>
          <p:nvPr/>
        </p:nvPicPr>
        <p:blipFill>
          <a:blip r:embed="rId1"/>
          <a:stretch>
            <a:fillRect/>
          </a:stretch>
        </p:blipFill>
        <p:spPr>
          <a:xfrm>
            <a:off x="685800" y="2362200"/>
            <a:ext cx="7799388" cy="3173413"/>
          </a:xfrm>
          <a:prstGeom prst="rect">
            <a:avLst/>
          </a:prstGeom>
          <a:noFill/>
          <a:ln w="19050" cap="flat" cmpd="sng">
            <a:solidFill>
              <a:srgbClr val="00FF00"/>
            </a:solidFill>
            <a:prstDash val="solid"/>
            <a:miter/>
            <a:headEnd type="none" w="med" len="med"/>
            <a:tailEnd type="none" w="med" len="med"/>
          </a:ln>
        </p:spPr>
      </p:pic>
      <p:sp>
        <p:nvSpPr>
          <p:cNvPr id="61443" name="矩形 61442"/>
          <p:cNvSpPr/>
          <p:nvPr/>
        </p:nvSpPr>
        <p:spPr>
          <a:xfrm>
            <a:off x="1600200" y="5638800"/>
            <a:ext cx="5822950" cy="822325"/>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a:t>
            </a:r>
            <a:r>
              <a:rPr lang="en-US" altLang="zh-CN" dirty="0">
                <a:latin typeface="黑体" panose="02010609060101010101" pitchFamily="2" charset="-122"/>
                <a:ea typeface="黑体" panose="02010609060101010101" pitchFamily="2" charset="-122"/>
              </a:rPr>
              <a:t>7  </a:t>
            </a:r>
            <a:r>
              <a:rPr lang="zh-CN" altLang="en-US" dirty="0">
                <a:latin typeface="黑体" panose="02010609060101010101" pitchFamily="2" charset="-122"/>
                <a:ea typeface="黑体" panose="02010609060101010101" pitchFamily="2" charset="-122"/>
              </a:rPr>
              <a:t>二极管或门</a:t>
            </a:r>
            <a:endParaRPr lang="zh-CN" altLang="en-US" dirty="0">
              <a:latin typeface="黑体" panose="02010609060101010101" pitchFamily="2" charset="-122"/>
              <a:ea typeface="黑体" panose="02010609060101010101" pitchFamily="2" charset="-122"/>
            </a:endParaRPr>
          </a:p>
          <a:p>
            <a:pPr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逻辑符号 （</a:t>
            </a:r>
            <a:r>
              <a:rPr lang="en-US" altLang="zh-CN">
                <a:latin typeface="黑体" panose="02010609060101010101" pitchFamily="2" charset="-122"/>
                <a:ea typeface="黑体" panose="02010609060101010101" pitchFamily="2" charset="-122"/>
              </a:rPr>
              <a:t>c</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工作波形</a:t>
            </a:r>
            <a:endParaRPr lang="zh-CN" altLang="en-US" dirty="0">
              <a:latin typeface="黑体" panose="02010609060101010101" pitchFamily="2" charset="-122"/>
              <a:ea typeface="黑体" panose="02010609060101010101" pitchFamily="2" charset="-122"/>
            </a:endParaRPr>
          </a:p>
        </p:txBody>
      </p:sp>
      <p:sp>
        <p:nvSpPr>
          <p:cNvPr id="61444" name="矩形 61443"/>
          <p:cNvSpPr/>
          <p:nvPr/>
        </p:nvSpPr>
        <p:spPr>
          <a:xfrm>
            <a:off x="609600" y="436880"/>
            <a:ext cx="7620000" cy="1801813"/>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5. </a:t>
            </a:r>
            <a:r>
              <a:rPr lang="zh-CN" altLang="en-US" sz="2800" dirty="0">
                <a:solidFill>
                  <a:schemeClr val="bg1"/>
                </a:solidFill>
                <a:latin typeface="黑体" panose="02010609060101010101" pitchFamily="2" charset="-122"/>
                <a:ea typeface="黑体" panose="02010609060101010101" pitchFamily="2" charset="-122"/>
              </a:rPr>
              <a:t>逻辑符号</a:t>
            </a:r>
            <a:endParaRPr lang="zh-CN" altLang="en-US" sz="2800" dirty="0">
              <a:solidFill>
                <a:schemeClr val="bg1"/>
              </a:solidFill>
              <a:latin typeface="黑体" panose="02010609060101010101" pitchFamily="2" charset="-122"/>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6. </a:t>
            </a:r>
            <a:r>
              <a:rPr lang="zh-CN" altLang="en-US" sz="2800" dirty="0">
                <a:solidFill>
                  <a:schemeClr val="accent1"/>
                </a:solidFill>
                <a:latin typeface="黑体" panose="02010609060101010101" pitchFamily="2" charset="-122"/>
                <a:ea typeface="黑体" panose="02010609060101010101" pitchFamily="2" charset="-122"/>
              </a:rPr>
              <a:t>工作波形</a:t>
            </a:r>
            <a:endParaRPr lang="zh-CN" altLang="en-US" sz="2800" dirty="0">
              <a:solidFill>
                <a:schemeClr val="accent1"/>
              </a:solidFill>
              <a:latin typeface="黑体" panose="02010609060101010101" pitchFamily="2" charset="-122"/>
              <a:ea typeface="黑体" panose="02010609060101010101" pitchFamily="2" charset="-122"/>
            </a:endParaRPr>
          </a:p>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7. </a:t>
            </a:r>
            <a:r>
              <a:rPr lang="zh-CN" altLang="en-US" sz="2800" dirty="0">
                <a:solidFill>
                  <a:schemeClr val="accent1"/>
                </a:solidFill>
                <a:latin typeface="黑体" panose="02010609060101010101" pitchFamily="2" charset="-122"/>
                <a:ea typeface="黑体" panose="02010609060101010101" pitchFamily="2" charset="-122"/>
              </a:rPr>
              <a:t>逻辑表达式　　　</a:t>
            </a:r>
            <a:r>
              <a:rPr lang="en-US" altLang="zh-CN" sz="2800" b="1" i="1">
                <a:solidFill>
                  <a:schemeClr val="accent1"/>
                </a:solidFill>
                <a:latin typeface="Times New Roman" panose="02020603050405020304" pitchFamily="18" charset="0"/>
                <a:ea typeface="黑体" panose="02010609060101010101" pitchFamily="2" charset="-122"/>
              </a:rPr>
              <a:t>F</a:t>
            </a:r>
            <a:r>
              <a:rPr lang="zh-CN" altLang="en-US" sz="2800" b="1">
                <a:solidFill>
                  <a:schemeClr val="accent1"/>
                </a:solidFill>
                <a:latin typeface="Times New Roman" panose="02020603050405020304" pitchFamily="18" charset="0"/>
                <a:ea typeface="黑体" panose="02010609060101010101" pitchFamily="2" charset="-122"/>
              </a:rPr>
              <a:t>＝</a:t>
            </a:r>
            <a:r>
              <a:rPr lang="en-US" altLang="zh-CN" sz="2800" b="1" i="1">
                <a:solidFill>
                  <a:schemeClr val="accent1"/>
                </a:solidFill>
                <a:latin typeface="Times New Roman" panose="02020603050405020304" pitchFamily="18" charset="0"/>
                <a:ea typeface="黑体" panose="02010609060101010101" pitchFamily="2" charset="-122"/>
              </a:rPr>
              <a:t>A+ B</a:t>
            </a:r>
            <a:endParaRPr lang="en-US" altLang="zh-CN" sz="2800" b="1">
              <a:solidFill>
                <a:schemeClr val="accent1"/>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checkerboard(across)">
                                      <p:cBhvr>
                                        <p:cTn id="7" dur="500"/>
                                        <p:tgtEl>
                                          <p:spTgt spid="6144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1443"/>
                                        </p:tgtEl>
                                        <p:attrNameLst>
                                          <p:attrName>style.visibility</p:attrName>
                                        </p:attrNameLst>
                                      </p:cBhvr>
                                      <p:to>
                                        <p:strVal val="visible"/>
                                      </p:to>
                                    </p:set>
                                    <p:anim calcmode="lin" valueType="num">
                                      <p:cBhvr additive="base">
                                        <p:cTn id="11" dur="500" fill="hold"/>
                                        <p:tgtEl>
                                          <p:spTgt spid="61443"/>
                                        </p:tgtEl>
                                        <p:attrNameLst>
                                          <p:attrName>ppt_x</p:attrName>
                                        </p:attrNameLst>
                                      </p:cBhvr>
                                      <p:tavLst>
                                        <p:tav tm="0">
                                          <p:val>
                                            <p:strVal val="#ppt_x"/>
                                          </p:val>
                                        </p:tav>
                                        <p:tav tm="100000">
                                          <p:val>
                                            <p:strVal val="#ppt_x"/>
                                          </p:val>
                                        </p:tav>
                                      </p:tavLst>
                                    </p:anim>
                                    <p:anim calcmode="lin" valueType="num">
                                      <p:cBhvr additive="base">
                                        <p:cTn id="12"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47106" name="标题 47105"/>
          <p:cNvSpPr>
            <a:spLocks noGrp="1"/>
          </p:cNvSpPr>
          <p:nvPr>
            <p:ph type="title"/>
          </p:nvPr>
        </p:nvSpPr>
        <p:spPr>
          <a:xfrm>
            <a:off x="304800" y="452120"/>
            <a:ext cx="7772400" cy="762000"/>
          </a:xfrm>
        </p:spPr>
        <p:txBody>
          <a:bodyPr lIns="92075" tIns="46038" rIns="92075" bIns="46038" anchor="ctr" anchorCtr="0"/>
          <a:p>
            <a:pPr algn="l"/>
            <a:r>
              <a:rPr lang="en-US" altLang="zh-CN" sz="3200" b="1">
                <a:solidFill>
                  <a:schemeClr val="folHlink"/>
                </a:solidFill>
              </a:rPr>
              <a:t>  </a:t>
            </a:r>
            <a:r>
              <a:rPr lang="zh-CN" altLang="en-US" sz="3200" b="1">
                <a:solidFill>
                  <a:schemeClr val="bg1"/>
                </a:solidFill>
                <a:ea typeface="宋体" panose="02010600030101010101" pitchFamily="2" charset="-122"/>
              </a:rPr>
              <a:t>三、</a:t>
            </a:r>
            <a:r>
              <a:rPr lang="en-US" altLang="zh-CN" sz="3200" b="1" dirty="0">
                <a:solidFill>
                  <a:schemeClr val="bg1"/>
                </a:solidFill>
              </a:rPr>
              <a:t>   </a:t>
            </a:r>
            <a:r>
              <a:rPr lang="zh-CN" altLang="en-US" sz="3200" b="1" dirty="0">
                <a:solidFill>
                  <a:schemeClr val="bg1"/>
                </a:solidFill>
              </a:rPr>
              <a:t>关于高低电平的概念及状态赋值</a:t>
            </a:r>
            <a:endParaRPr lang="zh-CN" altLang="en-US" sz="3200" b="1" dirty="0">
              <a:solidFill>
                <a:schemeClr val="bg1"/>
              </a:solidFill>
            </a:endParaRPr>
          </a:p>
        </p:txBody>
      </p:sp>
      <p:sp>
        <p:nvSpPr>
          <p:cNvPr id="47110" name="矩形 47109"/>
          <p:cNvSpPr/>
          <p:nvPr/>
        </p:nvSpPr>
        <p:spPr>
          <a:xfrm>
            <a:off x="381000" y="1573213"/>
            <a:ext cx="8382000" cy="4706937"/>
          </a:xfrm>
          <a:prstGeom prst="rect">
            <a:avLst/>
          </a:prstGeom>
          <a:noFill/>
          <a:ln w="9525">
            <a:noFill/>
          </a:ln>
        </p:spPr>
        <p:txBody>
          <a:bodyPr anchor="ctr" anchorCtr="0">
            <a:spAutoFit/>
          </a:bodyPr>
          <a:p>
            <a:pPr algn="just">
              <a:lnSpc>
                <a:spcPct val="12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电位指绝对电压的大小；电平指一定的电压范围。</a:t>
            </a:r>
            <a:endParaRPr lang="zh-CN" altLang="en-US" sz="2800" dirty="0">
              <a:latin typeface="黑体" panose="02010609060101010101" pitchFamily="2" charset="-122"/>
            </a:endParaRPr>
          </a:p>
          <a:p>
            <a:pPr algn="just">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高电平和低电平：在数字电路中分别表示两段电压范围。</a:t>
            </a:r>
            <a:endParaRPr lang="zh-CN" altLang="en-US" sz="2800" dirty="0">
              <a:latin typeface="黑体" panose="02010609060101010101" pitchFamily="2" charset="-122"/>
            </a:endParaRPr>
          </a:p>
          <a:p>
            <a:pPr algn="just">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例：上面二极管与门电路中规定高电平为</a:t>
            </a:r>
            <a:r>
              <a:rPr lang="en-US" altLang="zh-CN" sz="2800" dirty="0">
                <a:latin typeface="Times New Roman" panose="02020603050405020304" pitchFamily="18" charset="0"/>
                <a:ea typeface="黑体" panose="02010609060101010101" pitchFamily="2" charset="-122"/>
              </a:rPr>
              <a:t>≥</a:t>
            </a:r>
            <a:r>
              <a:rPr lang="en-US" altLang="zh-CN" sz="2800" dirty="0">
                <a:latin typeface="黑体" panose="02010609060101010101" pitchFamily="2" charset="-122"/>
                <a:ea typeface="黑体" panose="02010609060101010101" pitchFamily="2" charset="-122"/>
              </a:rPr>
              <a:t>3</a:t>
            </a:r>
            <a:r>
              <a:rPr lang="en-US" altLang="zh-CN" sz="2800">
                <a:latin typeface="黑体" panose="02010609060101010101" pitchFamily="2" charset="-122"/>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低电平</a:t>
            </a:r>
            <a:r>
              <a:rPr lang="en-US" altLang="zh-CN" sz="2800" dirty="0">
                <a:latin typeface="Times New Roman" panose="02020603050405020304" pitchFamily="18" charset="0"/>
                <a:ea typeface="黑体" panose="02010609060101010101" pitchFamily="2" charset="-122"/>
              </a:rPr>
              <a:t>≤</a:t>
            </a:r>
            <a:r>
              <a:rPr lang="en-US" altLang="zh-CN" sz="2800" dirty="0">
                <a:latin typeface="黑体" panose="02010609060101010101" pitchFamily="2" charset="-122"/>
                <a:ea typeface="黑体" panose="02010609060101010101" pitchFamily="2" charset="-122"/>
              </a:rPr>
              <a:t>0.7</a:t>
            </a:r>
            <a:r>
              <a:rPr lang="en-US" altLang="zh-CN" sz="2800">
                <a:latin typeface="黑体" panose="02010609060101010101" pitchFamily="2" charset="-122"/>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黑体" panose="02010609060101010101" pitchFamily="2" charset="-122"/>
            </a:endParaRPr>
          </a:p>
          <a:p>
            <a:pPr algn="just">
              <a:lnSpc>
                <a:spcPct val="12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又如，</a:t>
            </a:r>
            <a:r>
              <a:rPr lang="en-US" altLang="zh-CN" sz="2800">
                <a:latin typeface="黑体" panose="02010609060101010101" pitchFamily="2" charset="-122"/>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电路中，通常规定高电平的额定值为</a:t>
            </a:r>
            <a:r>
              <a:rPr lang="en-US" altLang="zh-CN" sz="2800" dirty="0">
                <a:latin typeface="黑体" panose="02010609060101010101" pitchFamily="2" charset="-122"/>
                <a:ea typeface="黑体" panose="02010609060101010101" pitchFamily="2" charset="-122"/>
              </a:rPr>
              <a:t>3</a:t>
            </a:r>
            <a:r>
              <a:rPr lang="en-US" altLang="zh-CN" sz="2800">
                <a:latin typeface="黑体" panose="02010609060101010101" pitchFamily="2" charset="-122"/>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但从</a:t>
            </a:r>
            <a:r>
              <a:rPr lang="en-US" altLang="zh-CN" sz="2800" dirty="0">
                <a:latin typeface="黑体" panose="02010609060101010101" pitchFamily="2" charset="-122"/>
                <a:ea typeface="黑体" panose="02010609060101010101" pitchFamily="2" charset="-122"/>
              </a:rPr>
              <a:t>2</a:t>
            </a:r>
            <a:r>
              <a:rPr lang="en-US" altLang="zh-CN" sz="2800">
                <a:latin typeface="黑体" panose="02010609060101010101" pitchFamily="2" charset="-122"/>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到</a:t>
            </a:r>
            <a:r>
              <a:rPr lang="en-US" altLang="zh-CN" sz="2800" dirty="0">
                <a:latin typeface="黑体" panose="02010609060101010101" pitchFamily="2" charset="-122"/>
                <a:ea typeface="黑体" panose="02010609060101010101" pitchFamily="2" charset="-122"/>
              </a:rPr>
              <a:t>5</a:t>
            </a:r>
            <a:r>
              <a:rPr lang="en-US" altLang="zh-CN" sz="2800">
                <a:latin typeface="黑体" panose="02010609060101010101" pitchFamily="2" charset="-122"/>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都算高电平；低电平的额定值为</a:t>
            </a:r>
            <a:r>
              <a:rPr lang="en-US" altLang="zh-CN" sz="2800" dirty="0">
                <a:latin typeface="黑体" panose="02010609060101010101" pitchFamily="2" charset="-122"/>
                <a:ea typeface="黑体" panose="02010609060101010101" pitchFamily="2" charset="-122"/>
              </a:rPr>
              <a:t>0.3</a:t>
            </a:r>
            <a:r>
              <a:rPr lang="en-US" altLang="zh-CN" sz="2800">
                <a:latin typeface="黑体" panose="02010609060101010101" pitchFamily="2" charset="-122"/>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但从</a:t>
            </a:r>
            <a:r>
              <a:rPr lang="en-US" altLang="zh-CN" sz="2800" dirty="0">
                <a:latin typeface="黑体" panose="02010609060101010101" pitchFamily="2" charset="-122"/>
                <a:ea typeface="黑体" panose="02010609060101010101" pitchFamily="2" charset="-122"/>
              </a:rPr>
              <a:t>0</a:t>
            </a:r>
            <a:r>
              <a:rPr lang="en-US" altLang="zh-CN" sz="2800">
                <a:latin typeface="黑体" panose="02010609060101010101" pitchFamily="2" charset="-122"/>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到</a:t>
            </a:r>
            <a:r>
              <a:rPr lang="en-US" altLang="zh-CN" sz="2800" dirty="0">
                <a:latin typeface="黑体" panose="02010609060101010101" pitchFamily="2" charset="-122"/>
                <a:ea typeface="黑体" panose="02010609060101010101" pitchFamily="2" charset="-122"/>
              </a:rPr>
              <a:t>0.8</a:t>
            </a:r>
            <a:r>
              <a:rPr lang="en-US" altLang="zh-CN" sz="2800">
                <a:latin typeface="黑体" panose="02010609060101010101" pitchFamily="2" charset="-122"/>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都算作低电平。</a:t>
            </a:r>
            <a:endParaRPr lang="zh-CN" altLang="en-US" sz="2800" dirty="0">
              <a:latin typeface="黑体" panose="02010609060101010101" pitchFamily="2" charset="-122"/>
              <a:ea typeface="黑体" panose="02010609060101010101" pitchFamily="2" charset="-122"/>
            </a:endParaRPr>
          </a:p>
        </p:txBody>
      </p:sp>
      <p:sp>
        <p:nvSpPr>
          <p:cNvPr id="47111" name="矩形 47110"/>
          <p:cNvSpPr/>
          <p:nvPr/>
        </p:nvSpPr>
        <p:spPr>
          <a:xfrm>
            <a:off x="609600" y="1143000"/>
            <a:ext cx="52578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Times New Roman" panose="02020603050405020304" pitchFamily="18" charset="0"/>
                <a:ea typeface="黑体" panose="02010609060101010101" pitchFamily="2" charset="-122"/>
              </a:rPr>
              <a:t>关于高低电平的概念</a:t>
            </a:r>
            <a:r>
              <a:rPr lang="zh-CN" altLang="en-US" sz="2800" dirty="0">
                <a:solidFill>
                  <a:schemeClr val="accent1"/>
                </a:solidFill>
                <a:latin typeface="黑体" panose="02010609060101010101" pitchFamily="2" charset="-122"/>
                <a:ea typeface="黑体" panose="02010609060101010101" pitchFamily="2" charset="-122"/>
              </a:rPr>
              <a:t> </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110">
                                            <p:txEl>
                                              <p:charRg st="0" end="32"/>
                                            </p:txEl>
                                          </p:spTgt>
                                        </p:tgtEl>
                                        <p:attrNameLst>
                                          <p:attrName>style.visibility</p:attrName>
                                        </p:attrNameLst>
                                      </p:cBhvr>
                                      <p:to>
                                        <p:strVal val="visible"/>
                                      </p:to>
                                    </p:set>
                                    <p:anim calcmode="lin" valueType="num">
                                      <p:cBhvr additive="base">
                                        <p:cTn id="7" dur="500" fill="hold"/>
                                        <p:tgtEl>
                                          <p:spTgt spid="47110">
                                            <p:txEl>
                                              <p:charRg st="0" end="3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110">
                                            <p:txEl>
                                              <p:charRg st="0" end="3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10">
                                            <p:txEl>
                                              <p:charRg st="32" end="66"/>
                                            </p:txEl>
                                          </p:spTgt>
                                        </p:tgtEl>
                                        <p:attrNameLst>
                                          <p:attrName>style.visibility</p:attrName>
                                        </p:attrNameLst>
                                      </p:cBhvr>
                                      <p:to>
                                        <p:strVal val="visible"/>
                                      </p:to>
                                    </p:set>
                                    <p:anim calcmode="lin" valueType="num">
                                      <p:cBhvr additive="base">
                                        <p:cTn id="13" dur="500" fill="hold"/>
                                        <p:tgtEl>
                                          <p:spTgt spid="47110">
                                            <p:txEl>
                                              <p:charRg st="32" end="6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7110">
                                            <p:txEl>
                                              <p:charRg st="32" end="6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110">
                                            <p:txEl>
                                              <p:charRg st="66" end="106"/>
                                            </p:txEl>
                                          </p:spTgt>
                                        </p:tgtEl>
                                        <p:attrNameLst>
                                          <p:attrName>style.visibility</p:attrName>
                                        </p:attrNameLst>
                                      </p:cBhvr>
                                      <p:to>
                                        <p:strVal val="visible"/>
                                      </p:to>
                                    </p:set>
                                    <p:anim calcmode="lin" valueType="num">
                                      <p:cBhvr additive="base">
                                        <p:cTn id="19" dur="500" fill="hold"/>
                                        <p:tgtEl>
                                          <p:spTgt spid="47110">
                                            <p:txEl>
                                              <p:charRg st="66" end="10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7110">
                                            <p:txEl>
                                              <p:charRg st="66" end="106"/>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7110">
                                            <p:txEl>
                                              <p:charRg st="106" end="182"/>
                                            </p:txEl>
                                          </p:spTgt>
                                        </p:tgtEl>
                                        <p:attrNameLst>
                                          <p:attrName>style.visibility</p:attrName>
                                        </p:attrNameLst>
                                      </p:cBhvr>
                                      <p:to>
                                        <p:strVal val="visible"/>
                                      </p:to>
                                    </p:set>
                                    <p:anim calcmode="lin" valueType="num">
                                      <p:cBhvr additive="base">
                                        <p:cTn id="25" dur="500" fill="hold"/>
                                        <p:tgtEl>
                                          <p:spTgt spid="47110">
                                            <p:txEl>
                                              <p:charRg st="106" end="18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7110">
                                            <p:txEl>
                                              <p:charRg st="106" end="18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64514" name="矩形 64513"/>
          <p:cNvSpPr/>
          <p:nvPr/>
        </p:nvSpPr>
        <p:spPr>
          <a:xfrm>
            <a:off x="457200" y="4572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bg1"/>
                </a:solidFill>
                <a:latin typeface="Times New Roman" panose="02020603050405020304" pitchFamily="18" charset="0"/>
                <a:ea typeface="黑体" panose="02010609060101010101" pitchFamily="2" charset="-122"/>
              </a:rPr>
              <a:t>2.  </a:t>
            </a:r>
            <a:r>
              <a:rPr lang="zh-CN" altLang="en-US" sz="2800" dirty="0">
                <a:solidFill>
                  <a:schemeClr val="bg1"/>
                </a:solidFill>
                <a:latin typeface="Times New Roman" panose="02020603050405020304" pitchFamily="18" charset="0"/>
                <a:ea typeface="黑体" panose="02010609060101010101" pitchFamily="2" charset="-122"/>
              </a:rPr>
              <a:t>逻辑状态赋值</a:t>
            </a:r>
            <a:r>
              <a:rPr lang="zh-CN" altLang="en-US" sz="2800" dirty="0">
                <a:solidFill>
                  <a:schemeClr val="bg1"/>
                </a:solidFill>
                <a:latin typeface="黑体" panose="02010609060101010101" pitchFamily="2" charset="-122"/>
                <a:ea typeface="黑体" panose="02010609060101010101" pitchFamily="2" charset="-122"/>
              </a:rPr>
              <a:t> </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64515" name="矩形 64514"/>
          <p:cNvSpPr/>
          <p:nvPr/>
        </p:nvSpPr>
        <p:spPr>
          <a:xfrm>
            <a:off x="457200" y="1066800"/>
            <a:ext cx="8382000" cy="2314575"/>
          </a:xfrm>
          <a:prstGeom prst="rect">
            <a:avLst/>
          </a:prstGeom>
          <a:noFill/>
          <a:ln w="9525">
            <a:noFill/>
          </a:ln>
        </p:spPr>
        <p:txBody>
          <a:bodyPr anchor="ctr" anchorCtr="0">
            <a:spAutoFit/>
          </a:bodyPr>
          <a:p>
            <a:pPr algn="just">
              <a:lnSpc>
                <a:spcPct val="13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在数字电路中，用逻辑</a:t>
            </a:r>
            <a:r>
              <a:rPr lang="en-US" altLang="zh-CN" sz="2800" dirty="0">
                <a:latin typeface="黑体" panose="02010609060101010101" pitchFamily="2" charset="-122"/>
                <a:ea typeface="黑体" panose="02010609060101010101" pitchFamily="2" charset="-122"/>
              </a:rPr>
              <a:t>0</a:t>
            </a:r>
            <a:r>
              <a:rPr lang="zh-CN" altLang="en-US" sz="2800" dirty="0">
                <a:latin typeface="Times New Roman" panose="02020603050405020304" pitchFamily="18" charset="0"/>
                <a:ea typeface="黑体" panose="02010609060101010101" pitchFamily="2" charset="-122"/>
              </a:rPr>
              <a:t>和逻辑</a:t>
            </a:r>
            <a:r>
              <a:rPr lang="en-US" altLang="zh-CN" sz="2800" dirty="0">
                <a:latin typeface="黑体" panose="02010609060101010101" pitchFamily="2" charset="-122"/>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分别表示输入、输出高电平和低电平的过程称为逻辑赋值。</a:t>
            </a:r>
            <a:endParaRPr lang="zh-CN" altLang="en-US" sz="2800" dirty="0">
              <a:latin typeface="Times New Roman" panose="02020603050405020304" pitchFamily="18" charset="0"/>
              <a:ea typeface="黑体" panose="02010609060101010101" pitchFamily="2" charset="-122"/>
            </a:endParaRPr>
          </a:p>
          <a:p>
            <a:pPr algn="just">
              <a:lnSpc>
                <a:spcPct val="13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经过逻辑赋值之后可以得到逻辑电路的真值表，便于进行逻辑分析。</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5">
                                            <p:txEl>
                                              <p:charRg st="0" end="47"/>
                                            </p:txEl>
                                          </p:spTgt>
                                        </p:tgtEl>
                                        <p:attrNameLst>
                                          <p:attrName>style.visibility</p:attrName>
                                        </p:attrNameLst>
                                      </p:cBhvr>
                                      <p:to>
                                        <p:strVal val="visible"/>
                                      </p:to>
                                    </p:set>
                                    <p:anim calcmode="lin" valueType="num">
                                      <p:cBhvr additive="base">
                                        <p:cTn id="7" dur="500" fill="hold"/>
                                        <p:tgtEl>
                                          <p:spTgt spid="64515">
                                            <p:txEl>
                                              <p:charRg st="0" end="4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515">
                                            <p:txEl>
                                              <p:charRg st="0" end="4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5">
                                            <p:txEl>
                                              <p:charRg st="47" end="83"/>
                                            </p:txEl>
                                          </p:spTgt>
                                        </p:tgtEl>
                                        <p:attrNameLst>
                                          <p:attrName>style.visibility</p:attrName>
                                        </p:attrNameLst>
                                      </p:cBhvr>
                                      <p:to>
                                        <p:strVal val="visible"/>
                                      </p:to>
                                    </p:set>
                                    <p:anim calcmode="lin" valueType="num">
                                      <p:cBhvr additive="base">
                                        <p:cTn id="13" dur="500" fill="hold"/>
                                        <p:tgtEl>
                                          <p:spTgt spid="64515">
                                            <p:txEl>
                                              <p:charRg st="47" end="8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515">
                                            <p:txEl>
                                              <p:charRg st="47" end="8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43010" name="标题 43009"/>
          <p:cNvSpPr>
            <a:spLocks noGrp="1"/>
          </p:cNvSpPr>
          <p:nvPr>
            <p:ph type="title"/>
          </p:nvPr>
        </p:nvSpPr>
        <p:spPr>
          <a:xfrm>
            <a:off x="457200" y="381000"/>
            <a:ext cx="7772400" cy="762000"/>
          </a:xfrm>
        </p:spPr>
        <p:txBody>
          <a:bodyPr lIns="92075" tIns="46038" rIns="92075" bIns="46038" anchor="ctr" anchorCtr="0"/>
          <a:p>
            <a:pPr algn="l"/>
            <a:r>
              <a:rPr lang="en-US" altLang="zh-CN" sz="3200" b="1">
                <a:solidFill>
                  <a:schemeClr val="folHlink"/>
                </a:solidFill>
              </a:rPr>
              <a:t>  </a:t>
            </a:r>
            <a:r>
              <a:rPr lang="zh-CN" altLang="en-US" sz="3200" b="1">
                <a:solidFill>
                  <a:schemeClr val="bg1"/>
                </a:solidFill>
                <a:ea typeface="宋体" panose="02010600030101010101" pitchFamily="2" charset="-122"/>
              </a:rPr>
              <a:t>四、</a:t>
            </a:r>
            <a:r>
              <a:rPr lang="en-US" altLang="zh-CN" sz="3200" b="1">
                <a:solidFill>
                  <a:schemeClr val="bg1"/>
                </a:solidFill>
              </a:rPr>
              <a:t>   </a:t>
            </a:r>
            <a:r>
              <a:rPr lang="zh-CN" altLang="en-US" sz="3200" b="1" dirty="0">
                <a:solidFill>
                  <a:schemeClr val="bg1"/>
                </a:solidFill>
              </a:rPr>
              <a:t>非门（反相器）</a:t>
            </a:r>
            <a:r>
              <a:rPr lang="zh-CN" altLang="en-US" dirty="0">
                <a:solidFill>
                  <a:schemeClr val="bg1"/>
                </a:solidFill>
              </a:rPr>
              <a:t> </a:t>
            </a:r>
            <a:endParaRPr lang="zh-CN" altLang="en-US" dirty="0">
              <a:solidFill>
                <a:schemeClr val="bg1"/>
              </a:solidFill>
            </a:endParaRPr>
          </a:p>
        </p:txBody>
      </p:sp>
      <p:pic>
        <p:nvPicPr>
          <p:cNvPr id="43014" name="图片 43013" descr="R96A0257"/>
          <p:cNvPicPr>
            <a:picLocks noChangeAspect="1"/>
          </p:cNvPicPr>
          <p:nvPr/>
        </p:nvPicPr>
        <p:blipFill>
          <a:blip r:embed="rId1"/>
          <a:stretch>
            <a:fillRect/>
          </a:stretch>
        </p:blipFill>
        <p:spPr>
          <a:xfrm>
            <a:off x="304800" y="1905000"/>
            <a:ext cx="4608513" cy="3003550"/>
          </a:xfrm>
          <a:prstGeom prst="rect">
            <a:avLst/>
          </a:prstGeom>
          <a:noFill/>
          <a:ln w="19050" cap="flat" cmpd="sng">
            <a:solidFill>
              <a:srgbClr val="00FF00"/>
            </a:solidFill>
            <a:prstDash val="solid"/>
            <a:miter/>
            <a:headEnd type="none" w="med" len="med"/>
            <a:tailEnd type="none" w="med" len="med"/>
          </a:ln>
        </p:spPr>
      </p:pic>
      <p:sp>
        <p:nvSpPr>
          <p:cNvPr id="43015" name="矩形 43014"/>
          <p:cNvSpPr/>
          <p:nvPr/>
        </p:nvSpPr>
        <p:spPr>
          <a:xfrm>
            <a:off x="533400" y="4953000"/>
            <a:ext cx="3689350" cy="822325"/>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2-8  </a:t>
            </a:r>
            <a:r>
              <a:rPr lang="zh-CN" altLang="en-US" dirty="0">
                <a:latin typeface="黑体" panose="02010609060101010101" pitchFamily="2" charset="-122"/>
                <a:ea typeface="黑体" panose="02010609060101010101" pitchFamily="2" charset="-122"/>
              </a:rPr>
              <a:t>非门</a:t>
            </a:r>
            <a:endParaRPr lang="zh-CN" altLang="en-US" dirty="0">
              <a:latin typeface="黑体" panose="02010609060101010101" pitchFamily="2" charset="-122"/>
              <a:ea typeface="黑体" panose="02010609060101010101" pitchFamily="2" charset="-122"/>
            </a:endParaRPr>
          </a:p>
          <a:p>
            <a:pPr algn="ctr"/>
            <a:r>
              <a:rPr lang="en-US" altLang="zh-CN"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 </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逻辑符号</a:t>
            </a:r>
            <a:endParaRPr lang="zh-CN" altLang="en-US" dirty="0">
              <a:latin typeface="黑体" panose="02010609060101010101" pitchFamily="2" charset="-122"/>
              <a:ea typeface="黑体" panose="02010609060101010101" pitchFamily="2" charset="-122"/>
            </a:endParaRPr>
          </a:p>
        </p:txBody>
      </p:sp>
      <p:sp>
        <p:nvSpPr>
          <p:cNvPr id="43016" name="矩形 43015"/>
          <p:cNvSpPr/>
          <p:nvPr/>
        </p:nvSpPr>
        <p:spPr>
          <a:xfrm>
            <a:off x="533400" y="10668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电路</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43017" name="矩形 43016"/>
          <p:cNvSpPr/>
          <p:nvPr/>
        </p:nvSpPr>
        <p:spPr>
          <a:xfrm>
            <a:off x="5791200" y="1143000"/>
            <a:ext cx="28194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2. </a:t>
            </a:r>
            <a:r>
              <a:rPr lang="zh-CN" altLang="en-US" sz="2800" dirty="0">
                <a:solidFill>
                  <a:schemeClr val="accent1"/>
                </a:solidFill>
                <a:latin typeface="黑体" panose="02010609060101010101" pitchFamily="2" charset="-122"/>
                <a:ea typeface="黑体" panose="02010609060101010101" pitchFamily="2" charset="-122"/>
              </a:rPr>
              <a:t>工作原理</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43018" name="矩形 43017"/>
          <p:cNvSpPr/>
          <p:nvPr/>
        </p:nvSpPr>
        <p:spPr>
          <a:xfrm>
            <a:off x="5486400" y="1905000"/>
            <a:ext cx="3657600" cy="1501775"/>
          </a:xfrm>
          <a:prstGeom prst="rect">
            <a:avLst/>
          </a:prstGeom>
          <a:noFill/>
          <a:ln w="9525">
            <a:noFill/>
          </a:ln>
        </p:spPr>
        <p:txBody>
          <a:bodyPr>
            <a:spAutoFit/>
          </a:bodyPr>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A</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B</a:t>
            </a:r>
            <a:r>
              <a:rPr lang="zh-CN" altLang="en-US" sz="2800" dirty="0">
                <a:latin typeface="Times New Roman" panose="02020603050405020304" pitchFamily="18" charset="0"/>
                <a:ea typeface="黑体" panose="02010609060101010101" pitchFamily="2" charset="-122"/>
              </a:rPr>
              <a:t>为输入信号</a:t>
            </a:r>
            <a:endParaRPr lang="zh-CN" altLang="en-US" sz="2800" dirty="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dirty="0">
                <a:latin typeface="Times New Roman" panose="02020603050405020304" pitchFamily="18" charset="0"/>
                <a:ea typeface="黑体" panose="02010609060101010101" pitchFamily="2" charset="-122"/>
              </a:rPr>
              <a:t>+3.6</a:t>
            </a:r>
            <a:r>
              <a:rPr lang="en-US" altLang="zh-CN" sz="2800" b="1">
                <a:latin typeface="Times New Roman" panose="02020603050405020304" pitchFamily="18" charset="0"/>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或</a:t>
            </a:r>
            <a:r>
              <a:rPr lang="en-US" altLang="zh-CN" sz="2800" b="1" dirty="0">
                <a:latin typeface="Times New Roman" panose="02020603050405020304" pitchFamily="18" charset="0"/>
                <a:ea typeface="黑体" panose="02010609060101010101" pitchFamily="2" charset="-122"/>
              </a:rPr>
              <a:t>0.3</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10000"/>
              </a:lnSpc>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F</a:t>
            </a:r>
            <a:r>
              <a:rPr lang="zh-CN" altLang="en-US"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为输出信号 </a:t>
            </a:r>
            <a:endParaRPr lang="zh-CN" altLang="en-US" sz="2800" dirty="0">
              <a:latin typeface="Times New Roman" panose="02020603050405020304" pitchFamily="18" charset="0"/>
              <a:ea typeface="黑体" panose="02010609060101010101" pitchFamily="2" charset="-122"/>
            </a:endParaRPr>
          </a:p>
        </p:txBody>
      </p:sp>
      <p:grpSp>
        <p:nvGrpSpPr>
          <p:cNvPr id="43019" name="组合 43018"/>
          <p:cNvGrpSpPr/>
          <p:nvPr/>
        </p:nvGrpSpPr>
        <p:grpSpPr>
          <a:xfrm>
            <a:off x="5867400" y="3886200"/>
            <a:ext cx="2667000" cy="1371600"/>
            <a:chOff x="-3" y="-3"/>
            <a:chExt cx="826" cy="1158"/>
          </a:xfrm>
        </p:grpSpPr>
        <p:grpSp>
          <p:nvGrpSpPr>
            <p:cNvPr id="43020" name="组合 43019"/>
            <p:cNvGrpSpPr/>
            <p:nvPr/>
          </p:nvGrpSpPr>
          <p:grpSpPr>
            <a:xfrm>
              <a:off x="0" y="0"/>
              <a:ext cx="820" cy="1152"/>
              <a:chOff x="0" y="0"/>
              <a:chExt cx="820" cy="1152"/>
            </a:xfrm>
          </p:grpSpPr>
          <p:grpSp>
            <p:nvGrpSpPr>
              <p:cNvPr id="43021" name="组合 43020"/>
              <p:cNvGrpSpPr/>
              <p:nvPr/>
            </p:nvGrpSpPr>
            <p:grpSpPr>
              <a:xfrm>
                <a:off x="0" y="0"/>
                <a:ext cx="446" cy="384"/>
                <a:chOff x="0" y="0"/>
                <a:chExt cx="446" cy="384"/>
              </a:xfrm>
            </p:grpSpPr>
            <p:sp>
              <p:nvSpPr>
                <p:cNvPr id="43022" name="矩形 43021"/>
                <p:cNvSpPr/>
                <p:nvPr/>
              </p:nvSpPr>
              <p:spPr>
                <a:xfrm>
                  <a:off x="0" y="0"/>
                  <a:ext cx="446" cy="384"/>
                </a:xfrm>
                <a:prstGeom prst="rect">
                  <a:avLst/>
                </a:prstGeom>
                <a:solidFill>
                  <a:srgbClr val="FFED9F"/>
                </a:solidFill>
                <a:ln w="9525">
                  <a:noFill/>
                </a:ln>
              </p:spPr>
              <p:txBody>
                <a:bodyPr/>
                <a:p>
                  <a:endParaRPr lang="zh-CN" altLang="en-US"/>
                </a:p>
              </p:txBody>
            </p:sp>
            <p:grpSp>
              <p:nvGrpSpPr>
                <p:cNvPr id="43023" name="组合 43022"/>
                <p:cNvGrpSpPr/>
                <p:nvPr/>
              </p:nvGrpSpPr>
              <p:grpSpPr>
                <a:xfrm>
                  <a:off x="0" y="0"/>
                  <a:ext cx="446" cy="384"/>
                  <a:chOff x="0" y="0"/>
                  <a:chExt cx="446" cy="384"/>
                </a:xfrm>
              </p:grpSpPr>
              <p:sp>
                <p:nvSpPr>
                  <p:cNvPr id="43024" name="矩形 43023"/>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b="1" i="1">
                      <a:solidFill>
                        <a:schemeClr val="bg2"/>
                      </a:solidFill>
                      <a:latin typeface="Times New Roman" panose="02020603050405020304" pitchFamily="18" charset="0"/>
                      <a:ea typeface="黑体" panose="02010609060101010101" pitchFamily="2" charset="-122"/>
                    </a:endParaRPr>
                  </a:p>
                </p:txBody>
              </p:sp>
              <p:sp>
                <p:nvSpPr>
                  <p:cNvPr id="43025" name="矩形 43024"/>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3026" name="组合 43025"/>
              <p:cNvGrpSpPr/>
              <p:nvPr/>
            </p:nvGrpSpPr>
            <p:grpSpPr>
              <a:xfrm>
                <a:off x="446" y="0"/>
                <a:ext cx="374" cy="384"/>
                <a:chOff x="446" y="0"/>
                <a:chExt cx="374" cy="384"/>
              </a:xfrm>
            </p:grpSpPr>
            <p:sp>
              <p:nvSpPr>
                <p:cNvPr id="43027" name="矩形 43026"/>
                <p:cNvSpPr/>
                <p:nvPr/>
              </p:nvSpPr>
              <p:spPr>
                <a:xfrm>
                  <a:off x="446" y="0"/>
                  <a:ext cx="374" cy="384"/>
                </a:xfrm>
                <a:prstGeom prst="rect">
                  <a:avLst/>
                </a:prstGeom>
                <a:solidFill>
                  <a:srgbClr val="FFED9F"/>
                </a:solidFill>
                <a:ln w="9525">
                  <a:noFill/>
                </a:ln>
              </p:spPr>
              <p:txBody>
                <a:bodyPr/>
                <a:p>
                  <a:endParaRPr lang="zh-CN" altLang="en-US"/>
                </a:p>
              </p:txBody>
            </p:sp>
            <p:grpSp>
              <p:nvGrpSpPr>
                <p:cNvPr id="43028" name="组合 43027"/>
                <p:cNvGrpSpPr/>
                <p:nvPr/>
              </p:nvGrpSpPr>
              <p:grpSpPr>
                <a:xfrm>
                  <a:off x="446" y="0"/>
                  <a:ext cx="374" cy="384"/>
                  <a:chOff x="446" y="0"/>
                  <a:chExt cx="374" cy="384"/>
                </a:xfrm>
              </p:grpSpPr>
              <p:sp>
                <p:nvSpPr>
                  <p:cNvPr id="43029" name="矩形 43028"/>
                  <p:cNvSpPr/>
                  <p:nvPr/>
                </p:nvSpPr>
                <p:spPr>
                  <a:xfrm>
                    <a:off x="489"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b="1" i="1">
                      <a:solidFill>
                        <a:schemeClr val="bg2"/>
                      </a:solidFill>
                      <a:latin typeface="Times New Roman" panose="02020603050405020304" pitchFamily="18" charset="0"/>
                      <a:ea typeface="黑体" panose="02010609060101010101" pitchFamily="2" charset="-122"/>
                    </a:endParaRPr>
                  </a:p>
                </p:txBody>
              </p:sp>
              <p:sp>
                <p:nvSpPr>
                  <p:cNvPr id="43030" name="矩形 43029"/>
                  <p:cNvSpPr/>
                  <p:nvPr/>
                </p:nvSpPr>
                <p:spPr>
                  <a:xfrm>
                    <a:off x="446"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3031" name="组合 43030"/>
              <p:cNvGrpSpPr/>
              <p:nvPr/>
            </p:nvGrpSpPr>
            <p:grpSpPr>
              <a:xfrm>
                <a:off x="0" y="384"/>
                <a:ext cx="446" cy="384"/>
                <a:chOff x="0" y="384"/>
                <a:chExt cx="446" cy="384"/>
              </a:xfrm>
            </p:grpSpPr>
            <p:sp>
              <p:nvSpPr>
                <p:cNvPr id="43032" name="矩形 43031"/>
                <p:cNvSpPr/>
                <p:nvPr/>
              </p:nvSpPr>
              <p:spPr>
                <a:xfrm>
                  <a:off x="0" y="384"/>
                  <a:ext cx="446" cy="384"/>
                </a:xfrm>
                <a:prstGeom prst="rect">
                  <a:avLst/>
                </a:prstGeom>
                <a:solidFill>
                  <a:srgbClr val="FFF7D5"/>
                </a:solidFill>
                <a:ln w="9525">
                  <a:noFill/>
                </a:ln>
              </p:spPr>
              <p:txBody>
                <a:bodyPr/>
                <a:p>
                  <a:endParaRPr lang="zh-CN" altLang="en-US"/>
                </a:p>
              </p:txBody>
            </p:sp>
            <p:grpSp>
              <p:nvGrpSpPr>
                <p:cNvPr id="43033" name="组合 43032"/>
                <p:cNvGrpSpPr/>
                <p:nvPr/>
              </p:nvGrpSpPr>
              <p:grpSpPr>
                <a:xfrm>
                  <a:off x="0" y="384"/>
                  <a:ext cx="446" cy="384"/>
                  <a:chOff x="0" y="384"/>
                  <a:chExt cx="446" cy="384"/>
                </a:xfrm>
              </p:grpSpPr>
              <p:sp>
                <p:nvSpPr>
                  <p:cNvPr id="43034" name="矩形 43033"/>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0.3</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3035" name="矩形 43034"/>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3036" name="组合 43035"/>
              <p:cNvGrpSpPr/>
              <p:nvPr/>
            </p:nvGrpSpPr>
            <p:grpSpPr>
              <a:xfrm>
                <a:off x="446" y="384"/>
                <a:ext cx="374" cy="384"/>
                <a:chOff x="446" y="384"/>
                <a:chExt cx="374" cy="384"/>
              </a:xfrm>
            </p:grpSpPr>
            <p:sp>
              <p:nvSpPr>
                <p:cNvPr id="43037" name="矩形 43036"/>
                <p:cNvSpPr/>
                <p:nvPr/>
              </p:nvSpPr>
              <p:spPr>
                <a:xfrm>
                  <a:off x="446" y="384"/>
                  <a:ext cx="374" cy="384"/>
                </a:xfrm>
                <a:prstGeom prst="rect">
                  <a:avLst/>
                </a:prstGeom>
                <a:solidFill>
                  <a:srgbClr val="FFF7D5"/>
                </a:solidFill>
                <a:ln w="9525">
                  <a:noFill/>
                </a:ln>
              </p:spPr>
              <p:txBody>
                <a:bodyPr/>
                <a:p>
                  <a:endParaRPr lang="zh-CN" altLang="en-US"/>
                </a:p>
              </p:txBody>
            </p:sp>
            <p:grpSp>
              <p:nvGrpSpPr>
                <p:cNvPr id="43038" name="组合 43037"/>
                <p:cNvGrpSpPr/>
                <p:nvPr/>
              </p:nvGrpSpPr>
              <p:grpSpPr>
                <a:xfrm>
                  <a:off x="446" y="384"/>
                  <a:ext cx="374" cy="384"/>
                  <a:chOff x="446" y="384"/>
                  <a:chExt cx="374" cy="384"/>
                </a:xfrm>
              </p:grpSpPr>
              <p:sp>
                <p:nvSpPr>
                  <p:cNvPr id="43039" name="矩形 43038"/>
                  <p:cNvSpPr/>
                  <p:nvPr/>
                </p:nvSpPr>
                <p:spPr>
                  <a:xfrm>
                    <a:off x="489" y="384"/>
                    <a:ext cx="288"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+V</a:t>
                    </a:r>
                    <a:r>
                      <a:rPr lang="en-US" altLang="zh-CN" b="1" baseline="-25000">
                        <a:solidFill>
                          <a:schemeClr val="bg2"/>
                        </a:solidFill>
                        <a:latin typeface="Times New Roman" panose="02020603050405020304" pitchFamily="18" charset="0"/>
                        <a:ea typeface="黑体" panose="02010609060101010101" pitchFamily="2" charset="-122"/>
                      </a:rPr>
                      <a:t>CC</a:t>
                    </a:r>
                    <a:endParaRPr lang="en-US" altLang="zh-CN" b="1" baseline="-25000">
                      <a:solidFill>
                        <a:schemeClr val="bg2"/>
                      </a:solidFill>
                      <a:latin typeface="Times New Roman" panose="02020603050405020304" pitchFamily="18" charset="0"/>
                      <a:ea typeface="黑体" panose="02010609060101010101" pitchFamily="2" charset="-122"/>
                    </a:endParaRPr>
                  </a:p>
                </p:txBody>
              </p:sp>
              <p:sp>
                <p:nvSpPr>
                  <p:cNvPr id="43040" name="矩形 43039"/>
                  <p:cNvSpPr/>
                  <p:nvPr/>
                </p:nvSpPr>
                <p:spPr>
                  <a:xfrm>
                    <a:off x="446"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3041" name="组合 43040"/>
              <p:cNvGrpSpPr/>
              <p:nvPr/>
            </p:nvGrpSpPr>
            <p:grpSpPr>
              <a:xfrm>
                <a:off x="0" y="768"/>
                <a:ext cx="446" cy="384"/>
                <a:chOff x="0" y="768"/>
                <a:chExt cx="446" cy="384"/>
              </a:xfrm>
            </p:grpSpPr>
            <p:sp>
              <p:nvSpPr>
                <p:cNvPr id="43042" name="矩形 43041"/>
                <p:cNvSpPr/>
                <p:nvPr/>
              </p:nvSpPr>
              <p:spPr>
                <a:xfrm>
                  <a:off x="0" y="768"/>
                  <a:ext cx="446" cy="384"/>
                </a:xfrm>
                <a:prstGeom prst="rect">
                  <a:avLst/>
                </a:prstGeom>
                <a:solidFill>
                  <a:srgbClr val="FFF2B9"/>
                </a:solidFill>
                <a:ln w="9525">
                  <a:noFill/>
                </a:ln>
              </p:spPr>
              <p:txBody>
                <a:bodyPr/>
                <a:p>
                  <a:endParaRPr lang="zh-CN" altLang="en-US"/>
                </a:p>
              </p:txBody>
            </p:sp>
            <p:grpSp>
              <p:nvGrpSpPr>
                <p:cNvPr id="43043" name="组合 43042"/>
                <p:cNvGrpSpPr/>
                <p:nvPr/>
              </p:nvGrpSpPr>
              <p:grpSpPr>
                <a:xfrm>
                  <a:off x="0" y="768"/>
                  <a:ext cx="446" cy="384"/>
                  <a:chOff x="0" y="768"/>
                  <a:chExt cx="446" cy="384"/>
                </a:xfrm>
              </p:grpSpPr>
              <p:sp>
                <p:nvSpPr>
                  <p:cNvPr id="43044" name="矩形 43043"/>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3.6</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3045" name="矩形 43044"/>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3046" name="组合 43045"/>
              <p:cNvGrpSpPr/>
              <p:nvPr/>
            </p:nvGrpSpPr>
            <p:grpSpPr>
              <a:xfrm>
                <a:off x="446" y="768"/>
                <a:ext cx="374" cy="384"/>
                <a:chOff x="446" y="768"/>
                <a:chExt cx="374" cy="384"/>
              </a:xfrm>
            </p:grpSpPr>
            <p:sp>
              <p:nvSpPr>
                <p:cNvPr id="43047" name="矩形 43046"/>
                <p:cNvSpPr/>
                <p:nvPr/>
              </p:nvSpPr>
              <p:spPr>
                <a:xfrm>
                  <a:off x="446" y="768"/>
                  <a:ext cx="374" cy="384"/>
                </a:xfrm>
                <a:prstGeom prst="rect">
                  <a:avLst/>
                </a:prstGeom>
                <a:solidFill>
                  <a:srgbClr val="FFF2B9"/>
                </a:solidFill>
                <a:ln w="9525">
                  <a:noFill/>
                </a:ln>
              </p:spPr>
              <p:txBody>
                <a:bodyPr/>
                <a:p>
                  <a:endParaRPr lang="zh-CN" altLang="en-US"/>
                </a:p>
              </p:txBody>
            </p:sp>
            <p:grpSp>
              <p:nvGrpSpPr>
                <p:cNvPr id="43048" name="组合 43047"/>
                <p:cNvGrpSpPr/>
                <p:nvPr/>
              </p:nvGrpSpPr>
              <p:grpSpPr>
                <a:xfrm>
                  <a:off x="446" y="768"/>
                  <a:ext cx="374" cy="384"/>
                  <a:chOff x="446" y="768"/>
                  <a:chExt cx="374" cy="384"/>
                </a:xfrm>
              </p:grpSpPr>
              <p:sp>
                <p:nvSpPr>
                  <p:cNvPr id="43049" name="矩形 43048"/>
                  <p:cNvSpPr/>
                  <p:nvPr/>
                </p:nvSpPr>
                <p:spPr>
                  <a:xfrm>
                    <a:off x="489"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0.3</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3050" name="矩形 43049"/>
                  <p:cNvSpPr/>
                  <p:nvPr/>
                </p:nvSpPr>
                <p:spPr>
                  <a:xfrm>
                    <a:off x="446"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43051" name="矩形 43050"/>
            <p:cNvSpPr/>
            <p:nvPr/>
          </p:nvSpPr>
          <p:spPr>
            <a:xfrm>
              <a:off x="-3" y="-3"/>
              <a:ext cx="826" cy="1158"/>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checkerboard(across)">
                                      <p:cBhvr>
                                        <p:cTn id="7" dur="500"/>
                                        <p:tgtEl>
                                          <p:spTgt spid="430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3015"/>
                                        </p:tgtEl>
                                        <p:attrNameLst>
                                          <p:attrName>style.visibility</p:attrName>
                                        </p:attrNameLst>
                                      </p:cBhvr>
                                      <p:to>
                                        <p:strVal val="visible"/>
                                      </p:to>
                                    </p:set>
                                    <p:anim calcmode="lin" valueType="num">
                                      <p:cBhvr additive="base">
                                        <p:cTn id="11" dur="500" fill="hold"/>
                                        <p:tgtEl>
                                          <p:spTgt spid="43015"/>
                                        </p:tgtEl>
                                        <p:attrNameLst>
                                          <p:attrName>ppt_x</p:attrName>
                                        </p:attrNameLst>
                                      </p:cBhvr>
                                      <p:tavLst>
                                        <p:tav tm="0">
                                          <p:val>
                                            <p:strVal val="#ppt_x"/>
                                          </p:val>
                                        </p:tav>
                                        <p:tav tm="100000">
                                          <p:val>
                                            <p:strVal val="#ppt_x"/>
                                          </p:val>
                                        </p:tav>
                                      </p:tavLst>
                                    </p:anim>
                                    <p:anim calcmode="lin" valueType="num">
                                      <p:cBhvr additive="base">
                                        <p:cTn id="12" dur="500" fill="hold"/>
                                        <p:tgtEl>
                                          <p:spTgt spid="430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3017"/>
                                        </p:tgtEl>
                                        <p:attrNameLst>
                                          <p:attrName>style.visibility</p:attrName>
                                        </p:attrNameLst>
                                      </p:cBhvr>
                                      <p:to>
                                        <p:strVal val="visible"/>
                                      </p:to>
                                    </p:set>
                                    <p:animEffect transition="in" filter="slide(fromBottom)">
                                      <p:cBhvr>
                                        <p:cTn id="17" dur="500"/>
                                        <p:tgtEl>
                                          <p:spTgt spid="43017"/>
                                        </p:tgtEl>
                                      </p:cBhvr>
                                    </p:animEffect>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43018"/>
                                        </p:tgtEl>
                                        <p:attrNameLst>
                                          <p:attrName>style.visibility</p:attrName>
                                        </p:attrNameLst>
                                      </p:cBhvr>
                                      <p:to>
                                        <p:strVal val="visible"/>
                                      </p:to>
                                    </p:set>
                                    <p:anim calcmode="lin" valueType="num">
                                      <p:cBhvr additive="base">
                                        <p:cTn id="21" dur="500" fill="hold"/>
                                        <p:tgtEl>
                                          <p:spTgt spid="43018"/>
                                        </p:tgtEl>
                                        <p:attrNameLst>
                                          <p:attrName>ppt_x</p:attrName>
                                        </p:attrNameLst>
                                      </p:cBhvr>
                                      <p:tavLst>
                                        <p:tav tm="0">
                                          <p:val>
                                            <p:strVal val="1+#ppt_w/2"/>
                                          </p:val>
                                        </p:tav>
                                        <p:tav tm="100000">
                                          <p:val>
                                            <p:strVal val="#ppt_x"/>
                                          </p:val>
                                        </p:tav>
                                      </p:tavLst>
                                    </p:anim>
                                    <p:anim calcmode="lin" valueType="num">
                                      <p:cBhvr additive="base">
                                        <p:cTn id="22" dur="500" fill="hold"/>
                                        <p:tgtEl>
                                          <p:spTgt spid="43018"/>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 presetClass="entr" presetSubtype="10" fill="hold" nodeType="afterEffect">
                                  <p:stCondLst>
                                    <p:cond delay="0"/>
                                  </p:stCondLst>
                                  <p:childTnLst>
                                    <p:set>
                                      <p:cBhvr>
                                        <p:cTn id="25" dur="1" fill="hold">
                                          <p:stCondLst>
                                            <p:cond delay="0"/>
                                          </p:stCondLst>
                                        </p:cTn>
                                        <p:tgtEl>
                                          <p:spTgt spid="43019"/>
                                        </p:tgtEl>
                                        <p:attrNameLst>
                                          <p:attrName>style.visibility</p:attrName>
                                        </p:attrNameLst>
                                      </p:cBhvr>
                                      <p:to>
                                        <p:strVal val="visible"/>
                                      </p:to>
                                    </p:set>
                                    <p:animEffect transition="in" filter="checkerboard(across)">
                                      <p:cBhvr>
                                        <p:cTn id="26" dur="500"/>
                                        <p:tgtEl>
                                          <p:spTgt spid="43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5" grpId="0"/>
      <p:bldP spid="43017" grpId="0"/>
      <p:bldP spid="430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44036" name="矩形 44035"/>
          <p:cNvSpPr/>
          <p:nvPr/>
        </p:nvSpPr>
        <p:spPr>
          <a:xfrm>
            <a:off x="685800" y="381000"/>
            <a:ext cx="78486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bg1"/>
                </a:solidFill>
                <a:latin typeface="黑体" panose="02010609060101010101" pitchFamily="2" charset="-122"/>
                <a:ea typeface="黑体" panose="02010609060101010101" pitchFamily="2" charset="-122"/>
              </a:rPr>
              <a:t>3. </a:t>
            </a:r>
            <a:r>
              <a:rPr lang="zh-CN" altLang="en-US" sz="2800" dirty="0">
                <a:solidFill>
                  <a:schemeClr val="bg1"/>
                </a:solidFill>
                <a:latin typeface="黑体" panose="02010609060101010101" pitchFamily="2" charset="-122"/>
                <a:ea typeface="黑体" panose="02010609060101010101" pitchFamily="2" charset="-122"/>
              </a:rPr>
              <a:t>逻辑赋值并规定高低电平</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44038" name="矩形 44037"/>
          <p:cNvSpPr/>
          <p:nvPr/>
        </p:nvSpPr>
        <p:spPr>
          <a:xfrm>
            <a:off x="685800" y="1066800"/>
            <a:ext cx="6251575" cy="1117600"/>
          </a:xfrm>
          <a:prstGeom prst="rect">
            <a:avLst/>
          </a:prstGeom>
          <a:noFill/>
          <a:ln w="9525">
            <a:noFill/>
          </a:ln>
        </p:spPr>
        <p:txBody>
          <a:bodyPr wrap="none" anchor="ctr" anchorCtr="0">
            <a:spAutoFit/>
          </a:bodyPr>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表示高电平（此例为</a:t>
            </a:r>
            <a:r>
              <a:rPr lang="en-US" altLang="zh-CN" sz="2800" b="1" dirty="0">
                <a:latin typeface="黑体" panose="02010609060101010101" pitchFamily="2" charset="-122"/>
                <a:ea typeface="黑体" panose="02010609060101010101" pitchFamily="2" charset="-122"/>
              </a:rPr>
              <a:t>≥+3.6</a:t>
            </a:r>
            <a:r>
              <a:rPr lang="en-US" altLang="zh-CN" sz="2800" b="1">
                <a:latin typeface="黑体" panose="02010609060101010101" pitchFamily="2" charset="-122"/>
                <a:ea typeface="黑体" panose="02010609060101010101" pitchFamily="2" charset="-122"/>
              </a:rPr>
              <a:t>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用逻辑</a:t>
            </a:r>
            <a:r>
              <a:rPr lang="en-US" altLang="zh-CN" sz="2800" b="1">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表示低电平（此例为</a:t>
            </a:r>
            <a:r>
              <a:rPr lang="en-US" altLang="zh-CN" sz="2800" b="1" dirty="0">
                <a:latin typeface="黑体" panose="02010609060101010101" pitchFamily="2" charset="-122"/>
                <a:ea typeface="黑体" panose="02010609060101010101" pitchFamily="2" charset="-122"/>
              </a:rPr>
              <a:t>≤0.3</a:t>
            </a:r>
            <a:r>
              <a:rPr lang="en-US" altLang="zh-CN" sz="2800" b="1">
                <a:latin typeface="黑体" panose="02010609060101010101" pitchFamily="2" charset="-122"/>
                <a:ea typeface="黑体" panose="02010609060101010101" pitchFamily="2" charset="-122"/>
              </a:rPr>
              <a:t>V</a:t>
            </a:r>
            <a:r>
              <a:rPr lang="zh-CN" altLang="en-US" sz="2800">
                <a:latin typeface="黑体" panose="02010609060101010101" pitchFamily="2" charset="-122"/>
                <a:ea typeface="黑体" panose="02010609060101010101" pitchFamily="2" charset="-122"/>
              </a:rPr>
              <a:t>）</a:t>
            </a:r>
            <a:endParaRPr lang="zh-CN" altLang="en-US" sz="2800">
              <a:latin typeface="黑体" panose="02010609060101010101" pitchFamily="2" charset="-122"/>
              <a:ea typeface="黑体" panose="02010609060101010101" pitchFamily="2" charset="-122"/>
            </a:endParaRPr>
          </a:p>
        </p:txBody>
      </p:sp>
      <p:sp>
        <p:nvSpPr>
          <p:cNvPr id="44039" name="矩形 44038"/>
          <p:cNvSpPr/>
          <p:nvPr/>
        </p:nvSpPr>
        <p:spPr>
          <a:xfrm>
            <a:off x="762000" y="2438400"/>
            <a:ext cx="19812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4. </a:t>
            </a:r>
            <a:r>
              <a:rPr lang="zh-CN" altLang="en-US" sz="2800" dirty="0">
                <a:solidFill>
                  <a:schemeClr val="accent1"/>
                </a:solidFill>
                <a:latin typeface="黑体" panose="02010609060101010101" pitchFamily="2" charset="-122"/>
                <a:ea typeface="黑体" panose="02010609060101010101" pitchFamily="2" charset="-122"/>
              </a:rPr>
              <a:t>真值表</a:t>
            </a:r>
            <a:endParaRPr lang="zh-CN" altLang="en-US" sz="2800" dirty="0">
              <a:solidFill>
                <a:schemeClr val="accent1"/>
              </a:solidFill>
              <a:latin typeface="黑体" panose="02010609060101010101" pitchFamily="2" charset="-122"/>
              <a:ea typeface="黑体" panose="02010609060101010101" pitchFamily="2" charset="-122"/>
            </a:endParaRPr>
          </a:p>
        </p:txBody>
      </p:sp>
      <p:grpSp>
        <p:nvGrpSpPr>
          <p:cNvPr id="44040" name="组合 44039"/>
          <p:cNvGrpSpPr/>
          <p:nvPr/>
        </p:nvGrpSpPr>
        <p:grpSpPr>
          <a:xfrm>
            <a:off x="838200" y="3429000"/>
            <a:ext cx="2590800" cy="1371600"/>
            <a:chOff x="-3" y="-3"/>
            <a:chExt cx="826" cy="1158"/>
          </a:xfrm>
        </p:grpSpPr>
        <p:grpSp>
          <p:nvGrpSpPr>
            <p:cNvPr id="44041" name="组合 44040"/>
            <p:cNvGrpSpPr/>
            <p:nvPr/>
          </p:nvGrpSpPr>
          <p:grpSpPr>
            <a:xfrm>
              <a:off x="0" y="0"/>
              <a:ext cx="820" cy="1152"/>
              <a:chOff x="0" y="0"/>
              <a:chExt cx="820" cy="1152"/>
            </a:xfrm>
          </p:grpSpPr>
          <p:grpSp>
            <p:nvGrpSpPr>
              <p:cNvPr id="44042" name="组合 44041"/>
              <p:cNvGrpSpPr/>
              <p:nvPr/>
            </p:nvGrpSpPr>
            <p:grpSpPr>
              <a:xfrm>
                <a:off x="0" y="0"/>
                <a:ext cx="446" cy="384"/>
                <a:chOff x="0" y="0"/>
                <a:chExt cx="446" cy="384"/>
              </a:xfrm>
            </p:grpSpPr>
            <p:sp>
              <p:nvSpPr>
                <p:cNvPr id="44043" name="矩形 44042"/>
                <p:cNvSpPr/>
                <p:nvPr/>
              </p:nvSpPr>
              <p:spPr>
                <a:xfrm>
                  <a:off x="0" y="0"/>
                  <a:ext cx="446" cy="384"/>
                </a:xfrm>
                <a:prstGeom prst="rect">
                  <a:avLst/>
                </a:prstGeom>
                <a:solidFill>
                  <a:srgbClr val="FFED9F"/>
                </a:solidFill>
                <a:ln w="9525">
                  <a:noFill/>
                </a:ln>
              </p:spPr>
              <p:txBody>
                <a:bodyPr/>
                <a:p>
                  <a:endParaRPr lang="zh-CN" altLang="en-US"/>
                </a:p>
              </p:txBody>
            </p:sp>
            <p:grpSp>
              <p:nvGrpSpPr>
                <p:cNvPr id="44044" name="组合 44043"/>
                <p:cNvGrpSpPr/>
                <p:nvPr/>
              </p:nvGrpSpPr>
              <p:grpSpPr>
                <a:xfrm>
                  <a:off x="0" y="0"/>
                  <a:ext cx="446" cy="384"/>
                  <a:chOff x="0" y="0"/>
                  <a:chExt cx="446" cy="384"/>
                </a:xfrm>
              </p:grpSpPr>
              <p:sp>
                <p:nvSpPr>
                  <p:cNvPr id="44045" name="矩形 44044"/>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b="1" i="1">
                      <a:solidFill>
                        <a:schemeClr val="bg2"/>
                      </a:solidFill>
                      <a:latin typeface="Times New Roman" panose="02020603050405020304" pitchFamily="18" charset="0"/>
                      <a:ea typeface="黑体" panose="02010609060101010101" pitchFamily="2" charset="-122"/>
                    </a:endParaRPr>
                  </a:p>
                </p:txBody>
              </p:sp>
              <p:sp>
                <p:nvSpPr>
                  <p:cNvPr id="44046" name="矩形 44045"/>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47" name="组合 44046"/>
              <p:cNvGrpSpPr/>
              <p:nvPr/>
            </p:nvGrpSpPr>
            <p:grpSpPr>
              <a:xfrm>
                <a:off x="446" y="0"/>
                <a:ext cx="374" cy="384"/>
                <a:chOff x="446" y="0"/>
                <a:chExt cx="374" cy="384"/>
              </a:xfrm>
            </p:grpSpPr>
            <p:sp>
              <p:nvSpPr>
                <p:cNvPr id="44048" name="矩形 44047"/>
                <p:cNvSpPr/>
                <p:nvPr/>
              </p:nvSpPr>
              <p:spPr>
                <a:xfrm>
                  <a:off x="446" y="0"/>
                  <a:ext cx="374" cy="384"/>
                </a:xfrm>
                <a:prstGeom prst="rect">
                  <a:avLst/>
                </a:prstGeom>
                <a:solidFill>
                  <a:srgbClr val="FFED9F"/>
                </a:solidFill>
                <a:ln w="9525">
                  <a:noFill/>
                </a:ln>
              </p:spPr>
              <p:txBody>
                <a:bodyPr/>
                <a:p>
                  <a:endParaRPr lang="zh-CN" altLang="en-US"/>
                </a:p>
              </p:txBody>
            </p:sp>
            <p:grpSp>
              <p:nvGrpSpPr>
                <p:cNvPr id="44049" name="组合 44048"/>
                <p:cNvGrpSpPr/>
                <p:nvPr/>
              </p:nvGrpSpPr>
              <p:grpSpPr>
                <a:xfrm>
                  <a:off x="446" y="0"/>
                  <a:ext cx="374" cy="384"/>
                  <a:chOff x="446" y="0"/>
                  <a:chExt cx="374" cy="384"/>
                </a:xfrm>
              </p:grpSpPr>
              <p:sp>
                <p:nvSpPr>
                  <p:cNvPr id="44050" name="矩形 44049"/>
                  <p:cNvSpPr/>
                  <p:nvPr/>
                </p:nvSpPr>
                <p:spPr>
                  <a:xfrm>
                    <a:off x="489"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b="1" i="1">
                      <a:solidFill>
                        <a:schemeClr val="bg2"/>
                      </a:solidFill>
                      <a:latin typeface="Times New Roman" panose="02020603050405020304" pitchFamily="18" charset="0"/>
                      <a:ea typeface="黑体" panose="02010609060101010101" pitchFamily="2" charset="-122"/>
                    </a:endParaRPr>
                  </a:p>
                </p:txBody>
              </p:sp>
              <p:sp>
                <p:nvSpPr>
                  <p:cNvPr id="44051" name="矩形 44050"/>
                  <p:cNvSpPr/>
                  <p:nvPr/>
                </p:nvSpPr>
                <p:spPr>
                  <a:xfrm>
                    <a:off x="446"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52" name="组合 44051"/>
              <p:cNvGrpSpPr/>
              <p:nvPr/>
            </p:nvGrpSpPr>
            <p:grpSpPr>
              <a:xfrm>
                <a:off x="0" y="384"/>
                <a:ext cx="446" cy="384"/>
                <a:chOff x="0" y="384"/>
                <a:chExt cx="446" cy="384"/>
              </a:xfrm>
            </p:grpSpPr>
            <p:sp>
              <p:nvSpPr>
                <p:cNvPr id="44053" name="矩形 44052"/>
                <p:cNvSpPr/>
                <p:nvPr/>
              </p:nvSpPr>
              <p:spPr>
                <a:xfrm>
                  <a:off x="0" y="384"/>
                  <a:ext cx="446" cy="384"/>
                </a:xfrm>
                <a:prstGeom prst="rect">
                  <a:avLst/>
                </a:prstGeom>
                <a:solidFill>
                  <a:srgbClr val="FFF7D5"/>
                </a:solidFill>
                <a:ln w="9525">
                  <a:noFill/>
                </a:ln>
              </p:spPr>
              <p:txBody>
                <a:bodyPr/>
                <a:p>
                  <a:endParaRPr lang="zh-CN" altLang="en-US"/>
                </a:p>
              </p:txBody>
            </p:sp>
            <p:grpSp>
              <p:nvGrpSpPr>
                <p:cNvPr id="44054" name="组合 44053"/>
                <p:cNvGrpSpPr/>
                <p:nvPr/>
              </p:nvGrpSpPr>
              <p:grpSpPr>
                <a:xfrm>
                  <a:off x="0" y="384"/>
                  <a:ext cx="446" cy="384"/>
                  <a:chOff x="0" y="384"/>
                  <a:chExt cx="446" cy="384"/>
                </a:xfrm>
              </p:grpSpPr>
              <p:sp>
                <p:nvSpPr>
                  <p:cNvPr id="44055" name="矩形 44054"/>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0.3</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4056" name="矩形 44055"/>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57" name="组合 44056"/>
              <p:cNvGrpSpPr/>
              <p:nvPr/>
            </p:nvGrpSpPr>
            <p:grpSpPr>
              <a:xfrm>
                <a:off x="446" y="384"/>
                <a:ext cx="374" cy="384"/>
                <a:chOff x="446" y="384"/>
                <a:chExt cx="374" cy="384"/>
              </a:xfrm>
            </p:grpSpPr>
            <p:sp>
              <p:nvSpPr>
                <p:cNvPr id="44058" name="矩形 44057"/>
                <p:cNvSpPr/>
                <p:nvPr/>
              </p:nvSpPr>
              <p:spPr>
                <a:xfrm>
                  <a:off x="446" y="384"/>
                  <a:ext cx="374" cy="384"/>
                </a:xfrm>
                <a:prstGeom prst="rect">
                  <a:avLst/>
                </a:prstGeom>
                <a:solidFill>
                  <a:srgbClr val="FFF7D5"/>
                </a:solidFill>
                <a:ln w="9525">
                  <a:noFill/>
                </a:ln>
              </p:spPr>
              <p:txBody>
                <a:bodyPr/>
                <a:p>
                  <a:endParaRPr lang="zh-CN" altLang="en-US"/>
                </a:p>
              </p:txBody>
            </p:sp>
            <p:grpSp>
              <p:nvGrpSpPr>
                <p:cNvPr id="44059" name="组合 44058"/>
                <p:cNvGrpSpPr/>
                <p:nvPr/>
              </p:nvGrpSpPr>
              <p:grpSpPr>
                <a:xfrm>
                  <a:off x="446" y="384"/>
                  <a:ext cx="374" cy="384"/>
                  <a:chOff x="446" y="384"/>
                  <a:chExt cx="374" cy="384"/>
                </a:xfrm>
              </p:grpSpPr>
              <p:sp>
                <p:nvSpPr>
                  <p:cNvPr id="44060" name="矩形 44059"/>
                  <p:cNvSpPr/>
                  <p:nvPr/>
                </p:nvSpPr>
                <p:spPr>
                  <a:xfrm>
                    <a:off x="489" y="384"/>
                    <a:ext cx="288"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+V</a:t>
                    </a:r>
                    <a:r>
                      <a:rPr lang="en-US" altLang="zh-CN" b="1" baseline="-25000">
                        <a:solidFill>
                          <a:schemeClr val="bg2"/>
                        </a:solidFill>
                        <a:latin typeface="Times New Roman" panose="02020603050405020304" pitchFamily="18" charset="0"/>
                        <a:ea typeface="黑体" panose="02010609060101010101" pitchFamily="2" charset="-122"/>
                      </a:rPr>
                      <a:t>CC</a:t>
                    </a:r>
                    <a:endParaRPr lang="en-US" altLang="zh-CN" b="1" baseline="-25000">
                      <a:solidFill>
                        <a:schemeClr val="bg2"/>
                      </a:solidFill>
                      <a:latin typeface="Times New Roman" panose="02020603050405020304" pitchFamily="18" charset="0"/>
                      <a:ea typeface="黑体" panose="02010609060101010101" pitchFamily="2" charset="-122"/>
                    </a:endParaRPr>
                  </a:p>
                </p:txBody>
              </p:sp>
              <p:sp>
                <p:nvSpPr>
                  <p:cNvPr id="44061" name="矩形 44060"/>
                  <p:cNvSpPr/>
                  <p:nvPr/>
                </p:nvSpPr>
                <p:spPr>
                  <a:xfrm>
                    <a:off x="446"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62" name="组合 44061"/>
              <p:cNvGrpSpPr/>
              <p:nvPr/>
            </p:nvGrpSpPr>
            <p:grpSpPr>
              <a:xfrm>
                <a:off x="0" y="768"/>
                <a:ext cx="446" cy="384"/>
                <a:chOff x="0" y="768"/>
                <a:chExt cx="446" cy="384"/>
              </a:xfrm>
            </p:grpSpPr>
            <p:sp>
              <p:nvSpPr>
                <p:cNvPr id="44063" name="矩形 44062"/>
                <p:cNvSpPr/>
                <p:nvPr/>
              </p:nvSpPr>
              <p:spPr>
                <a:xfrm>
                  <a:off x="0" y="768"/>
                  <a:ext cx="446" cy="384"/>
                </a:xfrm>
                <a:prstGeom prst="rect">
                  <a:avLst/>
                </a:prstGeom>
                <a:solidFill>
                  <a:srgbClr val="FFF2B9"/>
                </a:solidFill>
                <a:ln w="9525">
                  <a:noFill/>
                </a:ln>
              </p:spPr>
              <p:txBody>
                <a:bodyPr/>
                <a:p>
                  <a:endParaRPr lang="zh-CN" altLang="en-US"/>
                </a:p>
              </p:txBody>
            </p:sp>
            <p:grpSp>
              <p:nvGrpSpPr>
                <p:cNvPr id="44064" name="组合 44063"/>
                <p:cNvGrpSpPr/>
                <p:nvPr/>
              </p:nvGrpSpPr>
              <p:grpSpPr>
                <a:xfrm>
                  <a:off x="0" y="768"/>
                  <a:ext cx="446" cy="384"/>
                  <a:chOff x="0" y="768"/>
                  <a:chExt cx="446" cy="384"/>
                </a:xfrm>
              </p:grpSpPr>
              <p:sp>
                <p:nvSpPr>
                  <p:cNvPr id="44065" name="矩形 44064"/>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3.6</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4066" name="矩形 44065"/>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67" name="组合 44066"/>
              <p:cNvGrpSpPr/>
              <p:nvPr/>
            </p:nvGrpSpPr>
            <p:grpSpPr>
              <a:xfrm>
                <a:off x="446" y="768"/>
                <a:ext cx="374" cy="384"/>
                <a:chOff x="446" y="768"/>
                <a:chExt cx="374" cy="384"/>
              </a:xfrm>
            </p:grpSpPr>
            <p:sp>
              <p:nvSpPr>
                <p:cNvPr id="44068" name="矩形 44067"/>
                <p:cNvSpPr/>
                <p:nvPr/>
              </p:nvSpPr>
              <p:spPr>
                <a:xfrm>
                  <a:off x="446" y="768"/>
                  <a:ext cx="374" cy="384"/>
                </a:xfrm>
                <a:prstGeom prst="rect">
                  <a:avLst/>
                </a:prstGeom>
                <a:solidFill>
                  <a:srgbClr val="FFF2B9"/>
                </a:solidFill>
                <a:ln w="9525">
                  <a:noFill/>
                </a:ln>
              </p:spPr>
              <p:txBody>
                <a:bodyPr/>
                <a:p>
                  <a:endParaRPr lang="zh-CN" altLang="en-US"/>
                </a:p>
              </p:txBody>
            </p:sp>
            <p:grpSp>
              <p:nvGrpSpPr>
                <p:cNvPr id="44069" name="组合 44068"/>
                <p:cNvGrpSpPr/>
                <p:nvPr/>
              </p:nvGrpSpPr>
              <p:grpSpPr>
                <a:xfrm>
                  <a:off x="446" y="768"/>
                  <a:ext cx="374" cy="384"/>
                  <a:chOff x="446" y="768"/>
                  <a:chExt cx="374" cy="384"/>
                </a:xfrm>
              </p:grpSpPr>
              <p:sp>
                <p:nvSpPr>
                  <p:cNvPr id="44070" name="矩形 44069"/>
                  <p:cNvSpPr/>
                  <p:nvPr/>
                </p:nvSpPr>
                <p:spPr>
                  <a:xfrm>
                    <a:off x="489"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0.3</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a typeface="黑体" panose="02010609060101010101" pitchFamily="2" charset="-122"/>
                    </a:endParaRPr>
                  </a:p>
                </p:txBody>
              </p:sp>
              <p:sp>
                <p:nvSpPr>
                  <p:cNvPr id="44071" name="矩形 44070"/>
                  <p:cNvSpPr/>
                  <p:nvPr/>
                </p:nvSpPr>
                <p:spPr>
                  <a:xfrm>
                    <a:off x="446"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44072" name="矩形 44071"/>
            <p:cNvSpPr/>
            <p:nvPr/>
          </p:nvSpPr>
          <p:spPr>
            <a:xfrm>
              <a:off x="-3" y="-3"/>
              <a:ext cx="826" cy="1158"/>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grpSp>
        <p:nvGrpSpPr>
          <p:cNvPr id="44112" name="组合 44111"/>
          <p:cNvGrpSpPr/>
          <p:nvPr/>
        </p:nvGrpSpPr>
        <p:grpSpPr>
          <a:xfrm>
            <a:off x="3962400" y="2895600"/>
            <a:ext cx="4876800" cy="1828800"/>
            <a:chOff x="2496" y="1824"/>
            <a:chExt cx="3072" cy="1152"/>
          </a:xfrm>
        </p:grpSpPr>
        <p:sp>
          <p:nvSpPr>
            <p:cNvPr id="44073" name="右箭头 44072"/>
            <p:cNvSpPr/>
            <p:nvPr/>
          </p:nvSpPr>
          <p:spPr>
            <a:xfrm>
              <a:off x="2496" y="2400"/>
              <a:ext cx="624" cy="288"/>
            </a:xfrm>
            <a:prstGeom prst="rightArrow">
              <a:avLst>
                <a:gd name="adj1" fmla="val 50000"/>
                <a:gd name="adj2" fmla="val 54166"/>
              </a:avLst>
            </a:prstGeom>
            <a:noFill/>
            <a:ln w="25400" cap="flat" cmpd="sng">
              <a:solidFill>
                <a:srgbClr val="FF9900"/>
              </a:solidFill>
              <a:prstDash val="solid"/>
              <a:miter/>
              <a:headEnd type="none" w="med" len="med"/>
              <a:tailEnd type="none" w="med" len="med"/>
            </a:ln>
          </p:spPr>
          <p:txBody>
            <a:bodyPr/>
            <a:p>
              <a:endParaRPr lang="zh-CN" altLang="en-US"/>
            </a:p>
          </p:txBody>
        </p:sp>
        <p:grpSp>
          <p:nvGrpSpPr>
            <p:cNvPr id="44074" name="组合 44073"/>
            <p:cNvGrpSpPr/>
            <p:nvPr/>
          </p:nvGrpSpPr>
          <p:grpSpPr>
            <a:xfrm>
              <a:off x="3408" y="2160"/>
              <a:ext cx="1258" cy="816"/>
              <a:chOff x="-3" y="-3"/>
              <a:chExt cx="826" cy="1158"/>
            </a:xfrm>
          </p:grpSpPr>
          <p:grpSp>
            <p:nvGrpSpPr>
              <p:cNvPr id="44075" name="组合 44074"/>
              <p:cNvGrpSpPr/>
              <p:nvPr/>
            </p:nvGrpSpPr>
            <p:grpSpPr>
              <a:xfrm>
                <a:off x="0" y="0"/>
                <a:ext cx="820" cy="1152"/>
                <a:chOff x="0" y="0"/>
                <a:chExt cx="820" cy="1152"/>
              </a:xfrm>
            </p:grpSpPr>
            <p:grpSp>
              <p:nvGrpSpPr>
                <p:cNvPr id="44076" name="组合 44075"/>
                <p:cNvGrpSpPr/>
                <p:nvPr/>
              </p:nvGrpSpPr>
              <p:grpSpPr>
                <a:xfrm>
                  <a:off x="0" y="0"/>
                  <a:ext cx="446" cy="384"/>
                  <a:chOff x="0" y="0"/>
                  <a:chExt cx="446" cy="384"/>
                </a:xfrm>
              </p:grpSpPr>
              <p:sp>
                <p:nvSpPr>
                  <p:cNvPr id="44077" name="矩形 44076"/>
                  <p:cNvSpPr/>
                  <p:nvPr/>
                </p:nvSpPr>
                <p:spPr>
                  <a:xfrm>
                    <a:off x="0" y="0"/>
                    <a:ext cx="446" cy="384"/>
                  </a:xfrm>
                  <a:prstGeom prst="rect">
                    <a:avLst/>
                  </a:prstGeom>
                  <a:solidFill>
                    <a:srgbClr val="FFED9F"/>
                  </a:solidFill>
                  <a:ln w="9525">
                    <a:noFill/>
                  </a:ln>
                </p:spPr>
                <p:txBody>
                  <a:bodyPr/>
                  <a:p>
                    <a:endParaRPr lang="zh-CN" altLang="en-US"/>
                  </a:p>
                </p:txBody>
              </p:sp>
              <p:grpSp>
                <p:nvGrpSpPr>
                  <p:cNvPr id="44078" name="组合 44077"/>
                  <p:cNvGrpSpPr/>
                  <p:nvPr/>
                </p:nvGrpSpPr>
                <p:grpSpPr>
                  <a:xfrm>
                    <a:off x="0" y="0"/>
                    <a:ext cx="446" cy="384"/>
                    <a:chOff x="0" y="0"/>
                    <a:chExt cx="446" cy="384"/>
                  </a:xfrm>
                </p:grpSpPr>
                <p:sp>
                  <p:nvSpPr>
                    <p:cNvPr id="44079" name="矩形 44078"/>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b="1">
                        <a:solidFill>
                          <a:schemeClr val="bg2"/>
                        </a:solidFill>
                        <a:latin typeface="Times New Roman" panose="02020603050405020304" pitchFamily="18" charset="0"/>
                      </a:endParaRPr>
                    </a:p>
                  </p:txBody>
                </p:sp>
                <p:sp>
                  <p:nvSpPr>
                    <p:cNvPr id="44080" name="矩形 44079"/>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81" name="组合 44080"/>
                <p:cNvGrpSpPr/>
                <p:nvPr/>
              </p:nvGrpSpPr>
              <p:grpSpPr>
                <a:xfrm>
                  <a:off x="446" y="0"/>
                  <a:ext cx="374" cy="384"/>
                  <a:chOff x="446" y="0"/>
                  <a:chExt cx="374" cy="384"/>
                </a:xfrm>
              </p:grpSpPr>
              <p:sp>
                <p:nvSpPr>
                  <p:cNvPr id="44082" name="矩形 44081"/>
                  <p:cNvSpPr/>
                  <p:nvPr/>
                </p:nvSpPr>
                <p:spPr>
                  <a:xfrm>
                    <a:off x="446" y="0"/>
                    <a:ext cx="374" cy="384"/>
                  </a:xfrm>
                  <a:prstGeom prst="rect">
                    <a:avLst/>
                  </a:prstGeom>
                  <a:solidFill>
                    <a:srgbClr val="FFED9F"/>
                  </a:solidFill>
                  <a:ln w="9525">
                    <a:noFill/>
                  </a:ln>
                </p:spPr>
                <p:txBody>
                  <a:bodyPr/>
                  <a:p>
                    <a:endParaRPr lang="zh-CN" altLang="en-US"/>
                  </a:p>
                </p:txBody>
              </p:sp>
              <p:grpSp>
                <p:nvGrpSpPr>
                  <p:cNvPr id="44083" name="组合 44082"/>
                  <p:cNvGrpSpPr/>
                  <p:nvPr/>
                </p:nvGrpSpPr>
                <p:grpSpPr>
                  <a:xfrm>
                    <a:off x="446" y="0"/>
                    <a:ext cx="374" cy="384"/>
                    <a:chOff x="446" y="0"/>
                    <a:chExt cx="374" cy="384"/>
                  </a:xfrm>
                </p:grpSpPr>
                <p:sp>
                  <p:nvSpPr>
                    <p:cNvPr id="44084" name="矩形 44083"/>
                    <p:cNvSpPr/>
                    <p:nvPr/>
                  </p:nvSpPr>
                  <p:spPr>
                    <a:xfrm>
                      <a:off x="489"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b="1">
                        <a:solidFill>
                          <a:schemeClr val="bg2"/>
                        </a:solidFill>
                        <a:latin typeface="Times New Roman" panose="02020603050405020304" pitchFamily="18" charset="0"/>
                      </a:endParaRPr>
                    </a:p>
                  </p:txBody>
                </p:sp>
                <p:sp>
                  <p:nvSpPr>
                    <p:cNvPr id="44085" name="矩形 44084"/>
                    <p:cNvSpPr/>
                    <p:nvPr/>
                  </p:nvSpPr>
                  <p:spPr>
                    <a:xfrm>
                      <a:off x="446"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86" name="组合 44085"/>
                <p:cNvGrpSpPr/>
                <p:nvPr/>
              </p:nvGrpSpPr>
              <p:grpSpPr>
                <a:xfrm>
                  <a:off x="0" y="384"/>
                  <a:ext cx="446" cy="384"/>
                  <a:chOff x="0" y="384"/>
                  <a:chExt cx="446" cy="384"/>
                </a:xfrm>
              </p:grpSpPr>
              <p:sp>
                <p:nvSpPr>
                  <p:cNvPr id="44087" name="矩形 44086"/>
                  <p:cNvSpPr/>
                  <p:nvPr/>
                </p:nvSpPr>
                <p:spPr>
                  <a:xfrm>
                    <a:off x="0" y="384"/>
                    <a:ext cx="446" cy="384"/>
                  </a:xfrm>
                  <a:prstGeom prst="rect">
                    <a:avLst/>
                  </a:prstGeom>
                  <a:solidFill>
                    <a:srgbClr val="FFF7D5"/>
                  </a:solidFill>
                  <a:ln w="9525">
                    <a:noFill/>
                  </a:ln>
                </p:spPr>
                <p:txBody>
                  <a:bodyPr/>
                  <a:p>
                    <a:endParaRPr lang="zh-CN" altLang="en-US"/>
                  </a:p>
                </p:txBody>
              </p:sp>
              <p:grpSp>
                <p:nvGrpSpPr>
                  <p:cNvPr id="44088" name="组合 44087"/>
                  <p:cNvGrpSpPr/>
                  <p:nvPr/>
                </p:nvGrpSpPr>
                <p:grpSpPr>
                  <a:xfrm>
                    <a:off x="0" y="384"/>
                    <a:ext cx="446" cy="384"/>
                    <a:chOff x="0" y="384"/>
                    <a:chExt cx="446" cy="384"/>
                  </a:xfrm>
                </p:grpSpPr>
                <p:sp>
                  <p:nvSpPr>
                    <p:cNvPr id="44089" name="矩形 44088"/>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44090" name="矩形 44089"/>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91" name="组合 44090"/>
                <p:cNvGrpSpPr/>
                <p:nvPr/>
              </p:nvGrpSpPr>
              <p:grpSpPr>
                <a:xfrm>
                  <a:off x="446" y="384"/>
                  <a:ext cx="374" cy="384"/>
                  <a:chOff x="446" y="384"/>
                  <a:chExt cx="374" cy="384"/>
                </a:xfrm>
              </p:grpSpPr>
              <p:sp>
                <p:nvSpPr>
                  <p:cNvPr id="44092" name="矩形 44091"/>
                  <p:cNvSpPr/>
                  <p:nvPr/>
                </p:nvSpPr>
                <p:spPr>
                  <a:xfrm>
                    <a:off x="446" y="384"/>
                    <a:ext cx="374" cy="384"/>
                  </a:xfrm>
                  <a:prstGeom prst="rect">
                    <a:avLst/>
                  </a:prstGeom>
                  <a:solidFill>
                    <a:srgbClr val="FFF7D5"/>
                  </a:solidFill>
                  <a:ln w="9525">
                    <a:noFill/>
                  </a:ln>
                </p:spPr>
                <p:txBody>
                  <a:bodyPr/>
                  <a:p>
                    <a:endParaRPr lang="zh-CN" altLang="en-US"/>
                  </a:p>
                </p:txBody>
              </p:sp>
              <p:grpSp>
                <p:nvGrpSpPr>
                  <p:cNvPr id="44093" name="组合 44092"/>
                  <p:cNvGrpSpPr/>
                  <p:nvPr/>
                </p:nvGrpSpPr>
                <p:grpSpPr>
                  <a:xfrm>
                    <a:off x="446" y="384"/>
                    <a:ext cx="374" cy="384"/>
                    <a:chOff x="446" y="384"/>
                    <a:chExt cx="374" cy="384"/>
                  </a:xfrm>
                </p:grpSpPr>
                <p:sp>
                  <p:nvSpPr>
                    <p:cNvPr id="44094" name="矩形 44093"/>
                    <p:cNvSpPr/>
                    <p:nvPr/>
                  </p:nvSpPr>
                  <p:spPr>
                    <a:xfrm>
                      <a:off x="489"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44095" name="矩形 44094"/>
                    <p:cNvSpPr/>
                    <p:nvPr/>
                  </p:nvSpPr>
                  <p:spPr>
                    <a:xfrm>
                      <a:off x="446"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096" name="组合 44095"/>
                <p:cNvGrpSpPr/>
                <p:nvPr/>
              </p:nvGrpSpPr>
              <p:grpSpPr>
                <a:xfrm>
                  <a:off x="0" y="768"/>
                  <a:ext cx="446" cy="384"/>
                  <a:chOff x="0" y="768"/>
                  <a:chExt cx="446" cy="384"/>
                </a:xfrm>
              </p:grpSpPr>
              <p:sp>
                <p:nvSpPr>
                  <p:cNvPr id="44097" name="矩形 44096"/>
                  <p:cNvSpPr/>
                  <p:nvPr/>
                </p:nvSpPr>
                <p:spPr>
                  <a:xfrm>
                    <a:off x="0" y="768"/>
                    <a:ext cx="446" cy="384"/>
                  </a:xfrm>
                  <a:prstGeom prst="rect">
                    <a:avLst/>
                  </a:prstGeom>
                  <a:solidFill>
                    <a:srgbClr val="FFF2B9"/>
                  </a:solidFill>
                  <a:ln w="9525">
                    <a:noFill/>
                  </a:ln>
                </p:spPr>
                <p:txBody>
                  <a:bodyPr/>
                  <a:p>
                    <a:endParaRPr lang="zh-CN" altLang="en-US"/>
                  </a:p>
                </p:txBody>
              </p:sp>
              <p:grpSp>
                <p:nvGrpSpPr>
                  <p:cNvPr id="44098" name="组合 44097"/>
                  <p:cNvGrpSpPr/>
                  <p:nvPr/>
                </p:nvGrpSpPr>
                <p:grpSpPr>
                  <a:xfrm>
                    <a:off x="0" y="768"/>
                    <a:ext cx="446" cy="384"/>
                    <a:chOff x="0" y="768"/>
                    <a:chExt cx="446" cy="384"/>
                  </a:xfrm>
                </p:grpSpPr>
                <p:sp>
                  <p:nvSpPr>
                    <p:cNvPr id="44099" name="矩形 44098"/>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44100" name="矩形 44099"/>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44101" name="组合 44100"/>
                <p:cNvGrpSpPr/>
                <p:nvPr/>
              </p:nvGrpSpPr>
              <p:grpSpPr>
                <a:xfrm>
                  <a:off x="446" y="768"/>
                  <a:ext cx="374" cy="384"/>
                  <a:chOff x="446" y="768"/>
                  <a:chExt cx="374" cy="384"/>
                </a:xfrm>
              </p:grpSpPr>
              <p:sp>
                <p:nvSpPr>
                  <p:cNvPr id="44102" name="矩形 44101"/>
                  <p:cNvSpPr/>
                  <p:nvPr/>
                </p:nvSpPr>
                <p:spPr>
                  <a:xfrm>
                    <a:off x="446" y="768"/>
                    <a:ext cx="374" cy="384"/>
                  </a:xfrm>
                  <a:prstGeom prst="rect">
                    <a:avLst/>
                  </a:prstGeom>
                  <a:solidFill>
                    <a:srgbClr val="FFF2B9"/>
                  </a:solidFill>
                  <a:ln w="9525">
                    <a:noFill/>
                  </a:ln>
                </p:spPr>
                <p:txBody>
                  <a:bodyPr/>
                  <a:p>
                    <a:endParaRPr lang="zh-CN" altLang="en-US"/>
                  </a:p>
                </p:txBody>
              </p:sp>
              <p:grpSp>
                <p:nvGrpSpPr>
                  <p:cNvPr id="44103" name="组合 44102"/>
                  <p:cNvGrpSpPr/>
                  <p:nvPr/>
                </p:nvGrpSpPr>
                <p:grpSpPr>
                  <a:xfrm>
                    <a:off x="446" y="768"/>
                    <a:ext cx="374" cy="384"/>
                    <a:chOff x="446" y="768"/>
                    <a:chExt cx="374" cy="384"/>
                  </a:xfrm>
                </p:grpSpPr>
                <p:sp>
                  <p:nvSpPr>
                    <p:cNvPr id="44104" name="矩形 44103"/>
                    <p:cNvSpPr/>
                    <p:nvPr/>
                  </p:nvSpPr>
                  <p:spPr>
                    <a:xfrm>
                      <a:off x="489"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b="1" dirty="0">
                        <a:solidFill>
                          <a:schemeClr val="bg2"/>
                        </a:solidFill>
                        <a:latin typeface="Times New Roman" panose="02020603050405020304" pitchFamily="18" charset="0"/>
                      </a:endParaRPr>
                    </a:p>
                    <a:p>
                      <a:pPr algn="ctr" eaLnBrk="0" hangingPunct="0"/>
                      <a:endParaRPr lang="en-US" altLang="zh-CN" b="1" dirty="0">
                        <a:solidFill>
                          <a:schemeClr val="bg2"/>
                        </a:solidFill>
                        <a:latin typeface="Times New Roman" panose="02020603050405020304" pitchFamily="18" charset="0"/>
                      </a:endParaRPr>
                    </a:p>
                  </p:txBody>
                </p:sp>
                <p:sp>
                  <p:nvSpPr>
                    <p:cNvPr id="44105" name="矩形 44104"/>
                    <p:cNvSpPr/>
                    <p:nvPr/>
                  </p:nvSpPr>
                  <p:spPr>
                    <a:xfrm>
                      <a:off x="446"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44106" name="矩形 44105"/>
              <p:cNvSpPr/>
              <p:nvPr/>
            </p:nvSpPr>
            <p:spPr>
              <a:xfrm>
                <a:off x="-3" y="-3"/>
                <a:ext cx="826" cy="1158"/>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44107" name="矩形 44106"/>
            <p:cNvSpPr/>
            <p:nvPr/>
          </p:nvSpPr>
          <p:spPr>
            <a:xfrm>
              <a:off x="2956" y="1824"/>
              <a:ext cx="2420" cy="288"/>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2-4 </a:t>
              </a:r>
              <a:r>
                <a:rPr lang="zh-CN" altLang="en-US" dirty="0">
                  <a:latin typeface="黑体" panose="02010609060101010101" pitchFamily="2" charset="-122"/>
                  <a:ea typeface="黑体" panose="02010609060101010101" pitchFamily="2" charset="-122"/>
                </a:rPr>
                <a:t>三极管非门的真值表</a:t>
              </a:r>
              <a:endParaRPr lang="zh-CN" altLang="en-US" dirty="0">
                <a:latin typeface="黑体" panose="02010609060101010101" pitchFamily="2" charset="-122"/>
                <a:ea typeface="黑体" panose="02010609060101010101" pitchFamily="2" charset="-122"/>
              </a:endParaRPr>
            </a:p>
          </p:txBody>
        </p:sp>
        <p:sp>
          <p:nvSpPr>
            <p:cNvPr id="44109" name="圆角矩形标注 44108"/>
            <p:cNvSpPr/>
            <p:nvPr/>
          </p:nvSpPr>
          <p:spPr>
            <a:xfrm>
              <a:off x="4848" y="2304"/>
              <a:ext cx="720" cy="646"/>
            </a:xfrm>
            <a:prstGeom prst="wedgeRoundRectCallout">
              <a:avLst>
                <a:gd name="adj1" fmla="val -72639"/>
                <a:gd name="adj2" fmla="val 39472"/>
                <a:gd name="adj3" fmla="val 16667"/>
              </a:avLst>
            </a:prstGeom>
            <a:solidFill>
              <a:srgbClr val="E0C1FF"/>
            </a:solidFill>
            <a:ln w="9525" cap="flat" cmpd="sng">
              <a:solidFill>
                <a:srgbClr val="FF9900"/>
              </a:solidFill>
              <a:prstDash val="solid"/>
              <a:miter/>
              <a:headEnd type="none" w="med" len="med"/>
              <a:tailEnd type="none" w="med" len="med"/>
            </a:ln>
          </p:spPr>
          <p:txBody>
            <a:bodyPr lIns="90000" tIns="46800" rIns="90000" bIns="46800">
              <a:spAutoFit/>
            </a:bodyPr>
            <a:p>
              <a:pPr algn="ctr"/>
              <a:r>
                <a:rPr lang="en-US" altLang="zh-CN" sz="2800" i="1">
                  <a:solidFill>
                    <a:schemeClr val="bg2"/>
                  </a:solidFill>
                  <a:latin typeface="黑体" panose="02010609060101010101" pitchFamily="2" charset="-122"/>
                  <a:ea typeface="黑体" panose="02010609060101010101" pitchFamily="2" charset="-122"/>
                </a:rPr>
                <a:t>A</a:t>
              </a:r>
              <a:r>
                <a:rPr lang="zh-CN" altLang="en-US" sz="2800">
                  <a:solidFill>
                    <a:schemeClr val="bg2"/>
                  </a:solidFill>
                  <a:latin typeface="黑体" panose="02010609060101010101" pitchFamily="2" charset="-122"/>
                  <a:ea typeface="黑体" panose="02010609060101010101" pitchFamily="2" charset="-122"/>
                </a:rPr>
                <a:t>与</a:t>
              </a:r>
              <a:r>
                <a:rPr lang="en-US" altLang="zh-CN" sz="2800" i="1">
                  <a:solidFill>
                    <a:schemeClr val="bg2"/>
                  </a:solidFill>
                  <a:latin typeface="黑体" panose="02010609060101010101" pitchFamily="2" charset="-122"/>
                  <a:ea typeface="黑体" panose="02010609060101010101" pitchFamily="2" charset="-122"/>
                </a:rPr>
                <a:t>F</a:t>
              </a:r>
              <a:r>
                <a:rPr lang="zh-CN" altLang="en-US" sz="2800" dirty="0">
                  <a:solidFill>
                    <a:schemeClr val="bg2"/>
                  </a:solidFill>
                  <a:latin typeface="黑体" panose="02010609060101010101" pitchFamily="2" charset="-122"/>
                  <a:ea typeface="黑体" panose="02010609060101010101" pitchFamily="2" charset="-122"/>
                </a:rPr>
                <a:t>相反</a:t>
              </a:r>
              <a:endParaRPr lang="zh-CN" altLang="en-US" sz="2800" dirty="0">
                <a:solidFill>
                  <a:schemeClr val="bg2"/>
                </a:solidFill>
                <a:latin typeface="黑体" panose="02010609060101010101" pitchFamily="2" charset="-122"/>
                <a:ea typeface="黑体" panose="02010609060101010101" pitchFamily="2" charset="-122"/>
              </a:endParaRPr>
            </a:p>
          </p:txBody>
        </p:sp>
      </p:grpSp>
      <p:grpSp>
        <p:nvGrpSpPr>
          <p:cNvPr id="44111" name="组合 44110"/>
          <p:cNvGrpSpPr/>
          <p:nvPr/>
        </p:nvGrpSpPr>
        <p:grpSpPr>
          <a:xfrm>
            <a:off x="4419600" y="5181600"/>
            <a:ext cx="3695700" cy="528638"/>
            <a:chOff x="2784" y="3264"/>
            <a:chExt cx="2328" cy="333"/>
          </a:xfrm>
        </p:grpSpPr>
        <p:sp>
          <p:nvSpPr>
            <p:cNvPr id="44108" name="矩形 44107"/>
            <p:cNvSpPr/>
            <p:nvPr/>
          </p:nvSpPr>
          <p:spPr>
            <a:xfrm>
              <a:off x="2784" y="3264"/>
              <a:ext cx="2328" cy="333"/>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339966"/>
              </a:solidFill>
              <a:prstDash val="solid"/>
              <a:miter/>
              <a:headEnd type="none" w="med" len="med"/>
              <a:tailEnd type="none" w="med" len="med"/>
            </a:ln>
          </p:spPr>
          <p:txBody>
            <a:bodyPr wrap="none" anchor="t" anchorCtr="0">
              <a:spAutoFit/>
            </a:bodyPr>
            <a:p>
              <a:r>
                <a:rPr lang="zh-CN" altLang="en-US" sz="2800" dirty="0">
                  <a:solidFill>
                    <a:schemeClr val="bg1"/>
                  </a:solidFill>
                  <a:latin typeface="黑体" panose="02010609060101010101" pitchFamily="2" charset="-122"/>
                  <a:ea typeface="黑体" panose="02010609060101010101" pitchFamily="2" charset="-122"/>
                </a:rPr>
                <a:t>可见实现了非逻辑</a:t>
              </a:r>
              <a:r>
                <a:rPr lang="en-US" altLang="zh-CN" sz="2800" b="1" i="1">
                  <a:solidFill>
                    <a:schemeClr val="bg1"/>
                  </a:solidFill>
                  <a:latin typeface="Times New Roman" panose="02020603050405020304" pitchFamily="18" charset="0"/>
                  <a:ea typeface="黑体" panose="02010609060101010101" pitchFamily="2" charset="-122"/>
                </a:rPr>
                <a:t>Y</a:t>
              </a:r>
              <a:r>
                <a:rPr lang="en-US" altLang="zh-CN" sz="2800" b="1">
                  <a:solidFill>
                    <a:schemeClr val="bg1"/>
                  </a:solidFill>
                  <a:latin typeface="Times New Roman" panose="02020603050405020304" pitchFamily="18" charset="0"/>
                  <a:ea typeface="黑体" panose="02010609060101010101" pitchFamily="2" charset="-122"/>
                </a:rPr>
                <a:t>=</a:t>
              </a:r>
              <a:r>
                <a:rPr lang="en-US" altLang="zh-CN" sz="2800" b="1" i="1">
                  <a:solidFill>
                    <a:schemeClr val="bg1"/>
                  </a:solidFill>
                  <a:latin typeface="Times New Roman" panose="02020603050405020304" pitchFamily="18" charset="0"/>
                  <a:ea typeface="黑体" panose="02010609060101010101" pitchFamily="2" charset="-122"/>
                </a:rPr>
                <a:t>A</a:t>
              </a:r>
              <a:endParaRPr lang="en-US" altLang="zh-CN" sz="2800" b="1" i="1">
                <a:solidFill>
                  <a:schemeClr val="bg1"/>
                </a:solidFill>
                <a:latin typeface="Times New Roman" panose="02020603050405020304" pitchFamily="18" charset="0"/>
                <a:ea typeface="黑体" panose="02010609060101010101" pitchFamily="2" charset="-122"/>
              </a:endParaRPr>
            </a:p>
          </p:txBody>
        </p:sp>
        <p:sp>
          <p:nvSpPr>
            <p:cNvPr id="44110" name="直接连接符 44109"/>
            <p:cNvSpPr/>
            <p:nvPr/>
          </p:nvSpPr>
          <p:spPr>
            <a:xfrm>
              <a:off x="4896" y="3312"/>
              <a:ext cx="192" cy="0"/>
            </a:xfrm>
            <a:prstGeom prst="line">
              <a:avLst/>
            </a:prstGeom>
            <a:ln w="25400" cap="flat" cmpd="sng">
              <a:solidFill>
                <a:schemeClr val="tx1"/>
              </a:solidFill>
              <a:prstDash val="solid"/>
              <a:headEnd type="none" w="med" len="med"/>
              <a:tailEnd type="none" w="med" len="med"/>
            </a:ln>
          </p:spPr>
        </p:sp>
      </p:gr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anim calcmode="lin" valueType="num">
                                      <p:cBhvr additive="base">
                                        <p:cTn id="7" dur="500" fill="hold"/>
                                        <p:tgtEl>
                                          <p:spTgt spid="44038"/>
                                        </p:tgtEl>
                                        <p:attrNameLst>
                                          <p:attrName>ppt_x</p:attrName>
                                        </p:attrNameLst>
                                      </p:cBhvr>
                                      <p:tavLst>
                                        <p:tav tm="0">
                                          <p:val>
                                            <p:strVal val="0-#ppt_w/2"/>
                                          </p:val>
                                        </p:tav>
                                        <p:tav tm="100000">
                                          <p:val>
                                            <p:strVal val="#ppt_x"/>
                                          </p:val>
                                        </p:tav>
                                      </p:tavLst>
                                    </p:anim>
                                    <p:anim calcmode="lin" valueType="num">
                                      <p:cBhvr additive="base">
                                        <p:cTn id="8" dur="500" fill="hold"/>
                                        <p:tgtEl>
                                          <p:spTgt spid="440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4039"/>
                                        </p:tgtEl>
                                        <p:attrNameLst>
                                          <p:attrName>style.visibility</p:attrName>
                                        </p:attrNameLst>
                                      </p:cBhvr>
                                      <p:to>
                                        <p:strVal val="visible"/>
                                      </p:to>
                                    </p:set>
                                    <p:animEffect transition="in" filter="slide(fromBottom)">
                                      <p:cBhvr>
                                        <p:cTn id="13" dur="500"/>
                                        <p:tgtEl>
                                          <p:spTgt spid="44039"/>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44040"/>
                                        </p:tgtEl>
                                        <p:attrNameLst>
                                          <p:attrName>style.visibility</p:attrName>
                                        </p:attrNameLst>
                                      </p:cBhvr>
                                      <p:to>
                                        <p:strVal val="visible"/>
                                      </p:to>
                                    </p:set>
                                    <p:animEffect transition="in" filter="dissolve">
                                      <p:cBhvr>
                                        <p:cTn id="17" dur="500"/>
                                        <p:tgtEl>
                                          <p:spTgt spid="4404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4112"/>
                                        </p:tgtEl>
                                        <p:attrNameLst>
                                          <p:attrName>style.visibility</p:attrName>
                                        </p:attrNameLst>
                                      </p:cBhvr>
                                      <p:to>
                                        <p:strVal val="visible"/>
                                      </p:to>
                                    </p:set>
                                    <p:animEffect transition="in" filter="box(in)">
                                      <p:cBhvr>
                                        <p:cTn id="22" dur="500"/>
                                        <p:tgtEl>
                                          <p:spTgt spid="4411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4111"/>
                                        </p:tgtEl>
                                        <p:attrNameLst>
                                          <p:attrName>style.visibility</p:attrName>
                                        </p:attrNameLst>
                                      </p:cBhvr>
                                      <p:to>
                                        <p:strVal val="visible"/>
                                      </p:to>
                                    </p:set>
                                    <p:anim calcmode="lin" valueType="num">
                                      <p:cBhvr additive="base">
                                        <p:cTn id="27" dur="500" fill="hold"/>
                                        <p:tgtEl>
                                          <p:spTgt spid="44111"/>
                                        </p:tgtEl>
                                        <p:attrNameLst>
                                          <p:attrName>ppt_x</p:attrName>
                                        </p:attrNameLst>
                                      </p:cBhvr>
                                      <p:tavLst>
                                        <p:tav tm="0">
                                          <p:val>
                                            <p:strVal val="1+#ppt_w/2"/>
                                          </p:val>
                                        </p:tav>
                                        <p:tav tm="100000">
                                          <p:val>
                                            <p:strVal val="#ppt_x"/>
                                          </p:val>
                                        </p:tav>
                                      </p:tavLst>
                                    </p:anim>
                                    <p:anim calcmode="lin" valueType="num">
                                      <p:cBhvr additive="base">
                                        <p:cTn id="28" dur="500" fill="hold"/>
                                        <p:tgtEl>
                                          <p:spTgt spid="44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P spid="440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1330" name="矩形 611329"/>
          <p:cNvSpPr/>
          <p:nvPr/>
        </p:nvSpPr>
        <p:spPr>
          <a:xfrm>
            <a:off x="250825" y="498158"/>
            <a:ext cx="8640763" cy="1968500"/>
          </a:xfrm>
          <a:prstGeom prst="rect">
            <a:avLst/>
          </a:prstGeom>
          <a:noFill/>
          <a:ln w="9525">
            <a:noFill/>
          </a:ln>
        </p:spPr>
        <p:txBody>
          <a:bodyPr>
            <a:spAutoFit/>
          </a:bodyPr>
          <a:p>
            <a:pPr>
              <a:spcBef>
                <a:spcPct val="50000"/>
              </a:spcBef>
            </a:pPr>
            <a:r>
              <a:rPr lang="zh-CN" altLang="en-US" sz="3200" b="1"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数字信号：</a:t>
            </a:r>
            <a:endParaRPr lang="zh-CN" altLang="en-US" sz="2000" b="1" dirty="0">
              <a:effectLst>
                <a:outerShdw blurRad="38100" dist="38100" dir="2700000">
                  <a:srgbClr val="C0C0C0"/>
                </a:outerShdw>
              </a:effectLst>
              <a:latin typeface="黑体" panose="02010609060101010101" pitchFamily="2" charset="-122"/>
              <a:ea typeface="黑体" panose="02010609060101010101" pitchFamily="2" charset="-122"/>
            </a:endParaRPr>
          </a:p>
          <a:p>
            <a:pPr>
              <a:spcBef>
                <a:spcPct val="50000"/>
              </a:spcBef>
            </a:pPr>
            <a:r>
              <a:rPr lang="zh-CN" altLang="en-US" sz="2000" dirty="0">
                <a:latin typeface="黑体" panose="02010609060101010101" pitchFamily="2" charset="-122"/>
                <a:ea typeface="黑体" panose="02010609060101010101" pitchFamily="2" charset="-122"/>
              </a:rPr>
              <a:t>    时间上离散：只在某些时刻有定义。</a:t>
            </a:r>
            <a:endParaRPr lang="zh-CN" altLang="en-US" sz="2000" dirty="0">
              <a:latin typeface="黑体" panose="02010609060101010101" pitchFamily="2" charset="-122"/>
              <a:ea typeface="黑体" panose="02010609060101010101" pitchFamily="2" charset="-122"/>
            </a:endParaRPr>
          </a:p>
          <a:p>
            <a:pPr>
              <a:spcBef>
                <a:spcPct val="50000"/>
              </a:spcBef>
            </a:pPr>
            <a:r>
              <a:rPr lang="zh-CN" altLang="en-US" sz="2000" dirty="0">
                <a:latin typeface="黑体" panose="02010609060101010101" pitchFamily="2" charset="-122"/>
                <a:ea typeface="黑体" panose="02010609060101010101" pitchFamily="2" charset="-122"/>
              </a:rPr>
              <a:t>    数值上离散：变量只能是有限集合的一个值，常用</a:t>
            </a:r>
            <a:r>
              <a:rPr lang="en-US" altLang="zh-CN" sz="2000">
                <a:latin typeface="黑体" panose="02010609060101010101" pitchFamily="2" charset="-122"/>
                <a:ea typeface="黑体" panose="02010609060101010101" pitchFamily="2" charset="-122"/>
              </a:rPr>
              <a:t>0</a:t>
            </a:r>
            <a:r>
              <a:rPr lang="zh-CN" altLang="en-US" sz="2000" dirty="0">
                <a:latin typeface="黑体" panose="02010609060101010101" pitchFamily="2" charset="-122"/>
                <a:ea typeface="黑体" panose="02010609060101010101" pitchFamily="2" charset="-122"/>
              </a:rPr>
              <a:t>、</a:t>
            </a:r>
            <a:r>
              <a:rPr lang="en-US" altLang="zh-CN" sz="200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二进制数表示。</a:t>
            </a:r>
            <a:endParaRPr lang="zh-CN" altLang="en-US" sz="2000" dirty="0">
              <a:latin typeface="黑体" panose="02010609060101010101" pitchFamily="2" charset="-122"/>
              <a:ea typeface="黑体" panose="02010609060101010101" pitchFamily="2" charset="-122"/>
            </a:endParaRPr>
          </a:p>
          <a:p>
            <a:pPr>
              <a:spcBef>
                <a:spcPct val="50000"/>
              </a:spcBef>
            </a:pPr>
            <a:r>
              <a:rPr lang="zh-CN" altLang="en-US" sz="2000" dirty="0">
                <a:latin typeface="黑体" panose="02010609060101010101" pitchFamily="2" charset="-122"/>
                <a:ea typeface="黑体" panose="02010609060101010101" pitchFamily="2" charset="-122"/>
              </a:rPr>
              <a:t>    例如：开关通断、电压高低、电流有无。</a:t>
            </a:r>
            <a:endParaRPr lang="zh-CN" altLang="en-US" sz="2000" dirty="0">
              <a:latin typeface="黑体" panose="02010609060101010101" pitchFamily="2" charset="-122"/>
              <a:ea typeface="黑体" panose="02010609060101010101" pitchFamily="2" charset="-122"/>
            </a:endParaRPr>
          </a:p>
        </p:txBody>
      </p:sp>
      <p:sp>
        <p:nvSpPr>
          <p:cNvPr id="611331" name="矩形 611330"/>
          <p:cNvSpPr/>
          <p:nvPr/>
        </p:nvSpPr>
        <p:spPr>
          <a:xfrm>
            <a:off x="250825" y="2466975"/>
            <a:ext cx="5400675" cy="457200"/>
          </a:xfrm>
          <a:prstGeom prst="rect">
            <a:avLst/>
          </a:prstGeom>
          <a:noFill/>
          <a:ln w="9525">
            <a:noFill/>
          </a:ln>
        </p:spPr>
        <p:txBody>
          <a:bodyPr>
            <a:spAutoFit/>
          </a:bodyPr>
          <a:p>
            <a:pPr>
              <a:spcBef>
                <a:spcPct val="50000"/>
              </a:spcBef>
              <a:buClr>
                <a:schemeClr val="accent2"/>
              </a:buClr>
              <a:buSzPct val="80000"/>
              <a:buFont typeface="Wingdings" panose="05000000000000000000" pitchFamily="2" charset="2"/>
            </a:pPr>
            <a:r>
              <a:rPr lang="zh-CN" altLang="en-US" dirty="0">
                <a:solidFill>
                  <a:srgbClr val="FF0000"/>
                </a:solidFill>
                <a:latin typeface="Times New Roman" panose="02020603050405020304" pitchFamily="18" charset="0"/>
                <a:ea typeface="黑体" panose="02010609060101010101" pitchFamily="2" charset="-122"/>
              </a:rPr>
              <a:t> </a:t>
            </a:r>
            <a:r>
              <a:rPr lang="zh-CN" altLang="en-US" sz="2000" b="1" dirty="0">
                <a:solidFill>
                  <a:srgbClr val="FF0000"/>
                </a:solidFill>
                <a:effectLst>
                  <a:outerShdw blurRad="38100" dist="38100" dir="2700000">
                    <a:srgbClr val="C0C0C0"/>
                  </a:outerShdw>
                </a:effectLst>
                <a:latin typeface="Times New Roman" panose="02020603050405020304" pitchFamily="18" charset="0"/>
                <a:ea typeface="黑体" panose="02010609060101010101" pitchFamily="2" charset="-122"/>
              </a:rPr>
              <a:t>数字电路</a:t>
            </a:r>
            <a:r>
              <a:rPr lang="zh-CN" altLang="en-US" sz="2000" b="1" dirty="0">
                <a:effectLst>
                  <a:outerShdw blurRad="38100" dist="38100" dir="2700000">
                    <a:srgbClr val="C0C0C0"/>
                  </a:outerShdw>
                </a:effectLst>
                <a:latin typeface="Times New Roman" panose="02020603050405020304" pitchFamily="18" charset="0"/>
                <a:ea typeface="黑体" panose="02010609060101010101" pitchFamily="2" charset="-122"/>
              </a:rPr>
              <a:t>：</a:t>
            </a:r>
            <a:r>
              <a:rPr lang="zh-CN" altLang="en-US" sz="2000" dirty="0">
                <a:latin typeface="Times New Roman" panose="02020603050405020304" pitchFamily="18" charset="0"/>
                <a:ea typeface="黑体" panose="02010609060101010101" pitchFamily="2" charset="-122"/>
              </a:rPr>
              <a:t>处理和传输数字信号的电路。</a:t>
            </a:r>
            <a:endParaRPr lang="zh-CN" altLang="en-US" dirty="0">
              <a:latin typeface="Times New Roman" panose="02020603050405020304" pitchFamily="18" charset="0"/>
              <a:ea typeface="黑体" panose="02010609060101010101" pitchFamily="2" charset="-122"/>
            </a:endParaRPr>
          </a:p>
        </p:txBody>
      </p:sp>
      <p:graphicFrame>
        <p:nvGraphicFramePr>
          <p:cNvPr id="611332" name="对象 611331"/>
          <p:cNvGraphicFramePr/>
          <p:nvPr/>
        </p:nvGraphicFramePr>
        <p:xfrm>
          <a:off x="4010025" y="4005263"/>
          <a:ext cx="3138488" cy="2589212"/>
        </p:xfrm>
        <a:graphic>
          <a:graphicData uri="http://schemas.openxmlformats.org/presentationml/2006/ole">
            <mc:AlternateContent xmlns:mc="http://schemas.openxmlformats.org/markup-compatibility/2006">
              <mc:Choice xmlns:v="urn:schemas-microsoft-com:vml" Requires="v">
                <p:oleObj spid="_x0000_s4706" name="" r:id="rId1" imgW="1699260" imgH="1348740" progId="Paint.Picture">
                  <p:embed/>
                </p:oleObj>
              </mc:Choice>
              <mc:Fallback>
                <p:oleObj name="" r:id="rId1" imgW="1699260" imgH="1348740" progId="Paint.Picture">
                  <p:embed/>
                  <p:pic>
                    <p:nvPicPr>
                      <p:cNvPr id="0" name="图片 4705"/>
                      <p:cNvPicPr/>
                      <p:nvPr/>
                    </p:nvPicPr>
                    <p:blipFill>
                      <a:blip r:embed="rId2"/>
                      <a:stretch>
                        <a:fillRect/>
                      </a:stretch>
                    </p:blipFill>
                    <p:spPr>
                      <a:xfrm>
                        <a:off x="4010025" y="4005263"/>
                        <a:ext cx="3138488" cy="2589212"/>
                      </a:xfrm>
                      <a:prstGeom prst="rect">
                        <a:avLst/>
                      </a:prstGeom>
                      <a:noFill/>
                      <a:ln w="12700" cap="sq" cmpd="sng">
                        <a:solidFill>
                          <a:srgbClr val="00FF00"/>
                        </a:solidFill>
                        <a:prstDash val="solid"/>
                        <a:miter/>
                        <a:headEnd type="none" w="sm" len="sm"/>
                        <a:tailEnd type="none" w="sm" len="sm"/>
                      </a:ln>
                    </p:spPr>
                  </p:pic>
                </p:oleObj>
              </mc:Fallback>
            </mc:AlternateContent>
          </a:graphicData>
        </a:graphic>
      </p:graphicFrame>
      <p:sp>
        <p:nvSpPr>
          <p:cNvPr id="611333" name="矩形 611332"/>
          <p:cNvSpPr/>
          <p:nvPr/>
        </p:nvSpPr>
        <p:spPr>
          <a:xfrm>
            <a:off x="468313" y="3716338"/>
            <a:ext cx="4105275" cy="2928937"/>
          </a:xfrm>
          <a:prstGeom prst="rect">
            <a:avLst/>
          </a:prstGeom>
          <a:noFill/>
          <a:ln w="9525">
            <a:noFill/>
          </a:ln>
        </p:spPr>
        <p:txBody>
          <a:bodyPr>
            <a:spAutoFit/>
          </a:bodyPr>
          <a:p>
            <a:pPr>
              <a:lnSpc>
                <a:spcPct val="90000"/>
              </a:lnSpc>
              <a:spcBef>
                <a:spcPct val="50000"/>
              </a:spcBef>
            </a:pPr>
            <a:r>
              <a:rPr lang="zh-CN" altLang="en-US" sz="2000" dirty="0">
                <a:latin typeface="Times New Roman" panose="02020603050405020304" pitchFamily="18" charset="0"/>
                <a:ea typeface="黑体" panose="02010609060101010101" pitchFamily="2" charset="-122"/>
              </a:rPr>
              <a:t>数字化时代：</a:t>
            </a:r>
            <a:endParaRPr lang="zh-CN" altLang="en-US" sz="2000" dirty="0">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音乐：</a:t>
            </a:r>
            <a:r>
              <a:rPr lang="en-US" altLang="zh-CN" sz="2000" b="1">
                <a:latin typeface="Times New Roman" panose="02020603050405020304" pitchFamily="18" charset="0"/>
                <a:ea typeface="黑体" panose="02010609060101010101" pitchFamily="2" charset="-122"/>
              </a:rPr>
              <a:t>CD</a:t>
            </a:r>
            <a:r>
              <a:rPr lang="zh-CN" altLang="en-US" sz="2000" b="1" dirty="0">
                <a:latin typeface="Times New Roman" panose="02020603050405020304" pitchFamily="18" charset="0"/>
                <a:ea typeface="黑体" panose="02010609060101010101" pitchFamily="2" charset="-122"/>
              </a:rPr>
              <a:t>、</a:t>
            </a:r>
            <a:r>
              <a:rPr lang="en-US" altLang="zh-CN" sz="2000" b="1">
                <a:latin typeface="Times New Roman" panose="02020603050405020304" pitchFamily="18" charset="0"/>
                <a:ea typeface="黑体" panose="02010609060101010101" pitchFamily="2" charset="-122"/>
              </a:rPr>
              <a:t>MP3</a:t>
            </a:r>
            <a:endParaRPr lang="en-US" altLang="zh-CN" sz="2000" b="1">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电影：</a:t>
            </a:r>
            <a:r>
              <a:rPr lang="en-US" altLang="zh-CN" sz="2000" b="1">
                <a:latin typeface="Times New Roman" panose="02020603050405020304" pitchFamily="18" charset="0"/>
                <a:ea typeface="黑体" panose="02010609060101010101" pitchFamily="2" charset="-122"/>
              </a:rPr>
              <a:t>MPEG</a:t>
            </a:r>
            <a:r>
              <a:rPr lang="zh-CN" altLang="en-US" sz="2000" b="1" dirty="0">
                <a:latin typeface="Times New Roman" panose="02020603050405020304" pitchFamily="18" charset="0"/>
                <a:ea typeface="黑体" panose="02010609060101010101" pitchFamily="2" charset="-122"/>
              </a:rPr>
              <a:t>、</a:t>
            </a:r>
            <a:r>
              <a:rPr lang="en-US" altLang="zh-CN" sz="2000" b="1">
                <a:latin typeface="Times New Roman" panose="02020603050405020304" pitchFamily="18" charset="0"/>
                <a:ea typeface="黑体" panose="02010609060101010101" pitchFamily="2" charset="-122"/>
              </a:rPr>
              <a:t>RM</a:t>
            </a:r>
            <a:r>
              <a:rPr lang="zh-CN" altLang="en-US" sz="2000" b="1" dirty="0">
                <a:latin typeface="Times New Roman" panose="02020603050405020304" pitchFamily="18" charset="0"/>
                <a:ea typeface="黑体" panose="02010609060101010101" pitchFamily="2" charset="-122"/>
              </a:rPr>
              <a:t>、</a:t>
            </a:r>
            <a:r>
              <a:rPr lang="en-US" altLang="zh-CN" sz="2000" b="1">
                <a:latin typeface="Times New Roman" panose="02020603050405020304" pitchFamily="18" charset="0"/>
                <a:ea typeface="黑体" panose="02010609060101010101" pitchFamily="2" charset="-122"/>
              </a:rPr>
              <a:t>DVD</a:t>
            </a:r>
            <a:endParaRPr lang="en-US" altLang="zh-CN" sz="2000" b="1">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数字电视</a:t>
            </a:r>
            <a:endParaRPr lang="zh-CN" altLang="en-US" sz="2000" dirty="0">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数字照相机</a:t>
            </a:r>
            <a:endParaRPr lang="zh-CN" altLang="en-US" sz="2000" dirty="0">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数字摄影机</a:t>
            </a:r>
            <a:endParaRPr lang="zh-CN" altLang="en-US" sz="2000" dirty="0">
              <a:latin typeface="Times New Roman" panose="02020603050405020304" pitchFamily="18" charset="0"/>
              <a:ea typeface="黑体" panose="02010609060101010101" pitchFamily="2" charset="-122"/>
            </a:endParaRPr>
          </a:p>
          <a:p>
            <a:pPr>
              <a:lnSpc>
                <a:spcPct val="90000"/>
              </a:lnSpc>
              <a:spcBef>
                <a:spcPct val="50000"/>
              </a:spcBef>
              <a:buFont typeface="Wingdings" panose="05000000000000000000" pitchFamily="2" charset="2"/>
              <a:buChar char="Ø"/>
            </a:pPr>
            <a:r>
              <a:rPr lang="zh-CN" altLang="en-US" sz="2000" dirty="0">
                <a:latin typeface="Times New Roman" panose="02020603050405020304" pitchFamily="18" charset="0"/>
                <a:ea typeface="黑体" panose="02010609060101010101" pitchFamily="2" charset="-122"/>
              </a:rPr>
              <a:t>手机</a:t>
            </a:r>
            <a:endParaRPr lang="zh-CN" altLang="en-US" sz="2000" dirty="0">
              <a:latin typeface="Times New Roman" panose="02020603050405020304" pitchFamily="18" charset="0"/>
              <a:ea typeface="黑体" panose="02010609060101010101" pitchFamily="2" charset="-122"/>
            </a:endParaRPr>
          </a:p>
        </p:txBody>
      </p:sp>
      <p:sp>
        <p:nvSpPr>
          <p:cNvPr id="611334" name="文本框 611333"/>
          <p:cNvSpPr txBox="1"/>
          <p:nvPr/>
        </p:nvSpPr>
        <p:spPr>
          <a:xfrm>
            <a:off x="395288" y="2997200"/>
            <a:ext cx="5184775" cy="396875"/>
          </a:xfrm>
          <a:prstGeom prst="rect">
            <a:avLst/>
          </a:prstGeom>
          <a:noFill/>
          <a:ln w="9525">
            <a:noFill/>
          </a:ln>
        </p:spPr>
        <p:txBody>
          <a:bodyPr lIns="0" rIns="0">
            <a:spAutoFit/>
          </a:bodyPr>
          <a:p>
            <a:pPr>
              <a:spcBef>
                <a:spcPct val="50000"/>
              </a:spcBef>
              <a:buClr>
                <a:schemeClr val="accent2"/>
              </a:buClr>
              <a:buSzPct val="80000"/>
              <a:buFont typeface="Wingdings" panose="05000000000000000000" pitchFamily="2" charset="2"/>
            </a:pPr>
            <a:r>
              <a:rPr lang="zh-CN" altLang="en-US" sz="2000" dirty="0">
                <a:latin typeface="Times New Roman" panose="02020603050405020304" pitchFamily="18" charset="0"/>
                <a:ea typeface="黑体" panose="02010609060101010101" pitchFamily="2" charset="-122"/>
              </a:rPr>
              <a:t>三极管工作在开关状态，即饱和区或截止区。</a:t>
            </a:r>
            <a:endParaRPr lang="zh-CN" altLang="en-US" sz="2000" dirty="0">
              <a:solidFill>
                <a:srgbClr val="CC3300"/>
              </a:solidFill>
              <a:latin typeface="Times New Roman" panose="02020603050405020304" pitchFamily="18" charset="0"/>
              <a:ea typeface="黑体" panose="02010609060101010101" pitchFamily="2" charset="-122"/>
            </a:endParaRPr>
          </a:p>
        </p:txBody>
      </p:sp>
      <p:pic>
        <p:nvPicPr>
          <p:cNvPr id="611335" name="图片 611334"/>
          <p:cNvPicPr>
            <a:picLocks noChangeAspect="1"/>
          </p:cNvPicPr>
          <p:nvPr/>
        </p:nvPicPr>
        <p:blipFill>
          <a:blip r:embed="rId3"/>
          <a:stretch>
            <a:fillRect/>
          </a:stretch>
        </p:blipFill>
        <p:spPr>
          <a:xfrm>
            <a:off x="5651500" y="1974850"/>
            <a:ext cx="2674938" cy="1903413"/>
          </a:xfrm>
          <a:prstGeom prst="rect">
            <a:avLst/>
          </a:prstGeom>
          <a:noFill/>
          <a:ln w="9525">
            <a:noFill/>
          </a:ln>
        </p:spPr>
      </p:pic>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1330">
                                            <p:txEl>
                                              <p:charRg st="0" end="6"/>
                                            </p:txEl>
                                          </p:spTgt>
                                        </p:tgtEl>
                                        <p:attrNameLst>
                                          <p:attrName>style.visibility</p:attrName>
                                        </p:attrNameLst>
                                      </p:cBhvr>
                                      <p:to>
                                        <p:strVal val="visible"/>
                                      </p:to>
                                    </p:set>
                                    <p:anim calcmode="lin" valueType="num">
                                      <p:cBhvr additive="base">
                                        <p:cTn id="7" dur="500" fill="hold"/>
                                        <p:tgtEl>
                                          <p:spTgt spid="611330">
                                            <p:txEl>
                                              <p:charRg st="0"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1330">
                                            <p:txEl>
                                              <p:charRg st="0"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1330">
                                            <p:txEl>
                                              <p:charRg st="6" end="27"/>
                                            </p:txEl>
                                          </p:spTgt>
                                        </p:tgtEl>
                                        <p:attrNameLst>
                                          <p:attrName>style.visibility</p:attrName>
                                        </p:attrNameLst>
                                      </p:cBhvr>
                                      <p:to>
                                        <p:strVal val="visible"/>
                                      </p:to>
                                    </p:set>
                                    <p:anim calcmode="lin" valueType="num">
                                      <p:cBhvr additive="base">
                                        <p:cTn id="13" dur="500" fill="hold"/>
                                        <p:tgtEl>
                                          <p:spTgt spid="611330">
                                            <p:txEl>
                                              <p:charRg st="6" end="2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1330">
                                            <p:txEl>
                                              <p:charRg st="6" end="2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1330">
                                            <p:txEl>
                                              <p:charRg st="27" end="64"/>
                                            </p:txEl>
                                          </p:spTgt>
                                        </p:tgtEl>
                                        <p:attrNameLst>
                                          <p:attrName>style.visibility</p:attrName>
                                        </p:attrNameLst>
                                      </p:cBhvr>
                                      <p:to>
                                        <p:strVal val="visible"/>
                                      </p:to>
                                    </p:set>
                                    <p:anim calcmode="lin" valueType="num">
                                      <p:cBhvr additive="base">
                                        <p:cTn id="19" dur="500" fill="hold"/>
                                        <p:tgtEl>
                                          <p:spTgt spid="611330">
                                            <p:txEl>
                                              <p:charRg st="27" end="6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1330">
                                            <p:txEl>
                                              <p:charRg st="27" end="6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1330">
                                            <p:txEl>
                                              <p:charRg st="64" end="87"/>
                                            </p:txEl>
                                          </p:spTgt>
                                        </p:tgtEl>
                                        <p:attrNameLst>
                                          <p:attrName>style.visibility</p:attrName>
                                        </p:attrNameLst>
                                      </p:cBhvr>
                                      <p:to>
                                        <p:strVal val="visible"/>
                                      </p:to>
                                    </p:set>
                                    <p:anim calcmode="lin" valueType="num">
                                      <p:cBhvr additive="base">
                                        <p:cTn id="25" dur="500" fill="hold"/>
                                        <p:tgtEl>
                                          <p:spTgt spid="611330">
                                            <p:txEl>
                                              <p:charRg st="64" end="8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1330">
                                            <p:txEl>
                                              <p:charRg st="64" end="8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1331"/>
                                        </p:tgtEl>
                                        <p:attrNameLst>
                                          <p:attrName>style.visibility</p:attrName>
                                        </p:attrNameLst>
                                      </p:cBhvr>
                                      <p:to>
                                        <p:strVal val="visible"/>
                                      </p:to>
                                    </p:set>
                                    <p:anim calcmode="lin" valueType="num">
                                      <p:cBhvr additive="base">
                                        <p:cTn id="31" dur="500" fill="hold"/>
                                        <p:tgtEl>
                                          <p:spTgt spid="611331"/>
                                        </p:tgtEl>
                                        <p:attrNameLst>
                                          <p:attrName>ppt_x</p:attrName>
                                        </p:attrNameLst>
                                      </p:cBhvr>
                                      <p:tavLst>
                                        <p:tav tm="0">
                                          <p:val>
                                            <p:strVal val="#ppt_x"/>
                                          </p:val>
                                        </p:tav>
                                        <p:tav tm="100000">
                                          <p:val>
                                            <p:strVal val="#ppt_x"/>
                                          </p:val>
                                        </p:tav>
                                      </p:tavLst>
                                    </p:anim>
                                    <p:anim calcmode="lin" valueType="num">
                                      <p:cBhvr additive="base">
                                        <p:cTn id="32" dur="500" fill="hold"/>
                                        <p:tgtEl>
                                          <p:spTgt spid="61133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1332"/>
                                        </p:tgtEl>
                                        <p:attrNameLst>
                                          <p:attrName>style.visibility</p:attrName>
                                        </p:attrNameLst>
                                      </p:cBhvr>
                                      <p:to>
                                        <p:strVal val="visible"/>
                                      </p:to>
                                    </p:set>
                                    <p:anim calcmode="lin" valueType="num">
                                      <p:cBhvr additive="base">
                                        <p:cTn id="37" dur="500" fill="hold"/>
                                        <p:tgtEl>
                                          <p:spTgt spid="611332"/>
                                        </p:tgtEl>
                                        <p:attrNameLst>
                                          <p:attrName>ppt_x</p:attrName>
                                        </p:attrNameLst>
                                      </p:cBhvr>
                                      <p:tavLst>
                                        <p:tav tm="0">
                                          <p:val>
                                            <p:strVal val="#ppt_x"/>
                                          </p:val>
                                        </p:tav>
                                        <p:tav tm="100000">
                                          <p:val>
                                            <p:strVal val="#ppt_x"/>
                                          </p:val>
                                        </p:tav>
                                      </p:tavLst>
                                    </p:anim>
                                    <p:anim calcmode="lin" valueType="num">
                                      <p:cBhvr additive="base">
                                        <p:cTn id="38" dur="500" fill="hold"/>
                                        <p:tgtEl>
                                          <p:spTgt spid="61133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11334"/>
                                        </p:tgtEl>
                                        <p:attrNameLst>
                                          <p:attrName>style.visibility</p:attrName>
                                        </p:attrNameLst>
                                      </p:cBhvr>
                                      <p:to>
                                        <p:strVal val="visible"/>
                                      </p:to>
                                    </p:set>
                                    <p:anim calcmode="lin" valueType="num">
                                      <p:cBhvr additive="base">
                                        <p:cTn id="43" dur="500" fill="hold"/>
                                        <p:tgtEl>
                                          <p:spTgt spid="611334"/>
                                        </p:tgtEl>
                                        <p:attrNameLst>
                                          <p:attrName>ppt_x</p:attrName>
                                        </p:attrNameLst>
                                      </p:cBhvr>
                                      <p:tavLst>
                                        <p:tav tm="0">
                                          <p:val>
                                            <p:strVal val="#ppt_x"/>
                                          </p:val>
                                        </p:tav>
                                        <p:tav tm="100000">
                                          <p:val>
                                            <p:strVal val="#ppt_x"/>
                                          </p:val>
                                        </p:tav>
                                      </p:tavLst>
                                    </p:anim>
                                    <p:anim calcmode="lin" valueType="num">
                                      <p:cBhvr additive="base">
                                        <p:cTn id="44" dur="500" fill="hold"/>
                                        <p:tgtEl>
                                          <p:spTgt spid="61133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11333"/>
                                        </p:tgtEl>
                                        <p:attrNameLst>
                                          <p:attrName>style.visibility</p:attrName>
                                        </p:attrNameLst>
                                      </p:cBhvr>
                                      <p:to>
                                        <p:strVal val="visible"/>
                                      </p:to>
                                    </p:set>
                                    <p:anim calcmode="lin" valueType="num">
                                      <p:cBhvr additive="base">
                                        <p:cTn id="49" dur="500" fill="hold"/>
                                        <p:tgtEl>
                                          <p:spTgt spid="611333"/>
                                        </p:tgtEl>
                                        <p:attrNameLst>
                                          <p:attrName>ppt_x</p:attrName>
                                        </p:attrNameLst>
                                      </p:cBhvr>
                                      <p:tavLst>
                                        <p:tav tm="0">
                                          <p:val>
                                            <p:strVal val="#ppt_x"/>
                                          </p:val>
                                        </p:tav>
                                        <p:tav tm="100000">
                                          <p:val>
                                            <p:strVal val="#ppt_x"/>
                                          </p:val>
                                        </p:tav>
                                      </p:tavLst>
                                    </p:anim>
                                    <p:anim calcmode="lin" valueType="num">
                                      <p:cBhvr additive="base">
                                        <p:cTn id="50" dur="500" fill="hold"/>
                                        <p:tgtEl>
                                          <p:spTgt spid="611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30" grpId="0" build="p"/>
      <p:bldP spid="611331" grpId="0"/>
      <p:bldP spid="611333" grpId="0"/>
      <p:bldP spid="61133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63490" name="矩形 63489"/>
          <p:cNvSpPr/>
          <p:nvPr/>
        </p:nvSpPr>
        <p:spPr>
          <a:xfrm>
            <a:off x="492760" y="370840"/>
            <a:ext cx="7772400" cy="762000"/>
          </a:xfrm>
          <a:prstGeom prst="rect">
            <a:avLst/>
          </a:prstGeom>
          <a:noFill/>
          <a:ln w="9525">
            <a:noFill/>
          </a:ln>
        </p:spPr>
        <p:txBody>
          <a:bodyPr lIns="92075" tIns="46038" rIns="92075" bIns="46038" anchor="ctr" anchorCtr="0"/>
          <a:p>
            <a:r>
              <a:rPr lang="en-US" altLang="zh-CN" sz="3200" b="1">
                <a:solidFill>
                  <a:schemeClr val="folHlink"/>
                </a:solidFill>
                <a:effectLst>
                  <a:outerShdw blurRad="38100" dist="38100" dir="2700000">
                    <a:srgbClr val="C0C0C0"/>
                  </a:outerShdw>
                </a:effectLst>
                <a:latin typeface="Arial" panose="020B0604020202020204" pitchFamily="34" charset="0"/>
              </a:rPr>
              <a:t>  </a:t>
            </a:r>
            <a:r>
              <a:rPr lang="zh-CN" altLang="en-US" sz="3200" b="1">
                <a:solidFill>
                  <a:schemeClr val="bg1"/>
                </a:solidFill>
                <a:effectLst>
                  <a:outerShdw blurRad="38100" dist="38100" dir="2700000">
                    <a:srgbClr val="C0C0C0"/>
                  </a:outerShdw>
                </a:effectLst>
                <a:latin typeface="Arial" panose="020B0604020202020204" pitchFamily="34" charset="0"/>
                <a:ea typeface="宋体" panose="02010600030101010101" pitchFamily="2" charset="-122"/>
              </a:rPr>
              <a:t>五、</a:t>
            </a:r>
            <a:r>
              <a:rPr lang="en-US" altLang="zh-CN" sz="3200" b="1">
                <a:solidFill>
                  <a:schemeClr val="bg1"/>
                </a:solidFill>
                <a:effectLst>
                  <a:outerShdw blurRad="38100" dist="38100" dir="2700000">
                    <a:srgbClr val="C0C0C0"/>
                  </a:outerShdw>
                </a:effectLst>
                <a:latin typeface="Arial" panose="020B0604020202020204" pitchFamily="34" charset="0"/>
              </a:rPr>
              <a:t>   </a:t>
            </a:r>
            <a:r>
              <a:rPr lang="zh-CN" altLang="en-US" sz="3200" b="1" dirty="0">
                <a:solidFill>
                  <a:schemeClr val="bg1"/>
                </a:solidFill>
                <a:effectLst>
                  <a:outerShdw blurRad="38100" dist="38100" dir="2700000">
                    <a:srgbClr val="C0C0C0"/>
                  </a:outerShdw>
                </a:effectLst>
                <a:latin typeface="Arial" panose="020B0604020202020204" pitchFamily="34" charset="0"/>
              </a:rPr>
              <a:t>关于正逻辑和负逻辑的概念</a:t>
            </a:r>
            <a:r>
              <a:rPr lang="zh-CN" altLang="en-US" sz="4400" dirty="0">
                <a:solidFill>
                  <a:schemeClr val="bg1"/>
                </a:solidFill>
                <a:effectLst>
                  <a:outerShdw blurRad="38100" dist="38100" dir="2700000">
                    <a:srgbClr val="C0C0C0"/>
                  </a:outerShdw>
                </a:effectLst>
                <a:latin typeface="Arial" panose="020B0604020202020204" pitchFamily="34" charset="0"/>
              </a:rPr>
              <a:t> </a:t>
            </a:r>
            <a:endParaRPr lang="zh-CN" altLang="en-US" sz="4400" dirty="0">
              <a:solidFill>
                <a:schemeClr val="bg1"/>
              </a:solidFill>
              <a:effectLst>
                <a:outerShdw blurRad="38100" dist="38100" dir="2700000">
                  <a:srgbClr val="C0C0C0"/>
                </a:outerShdw>
              </a:effectLst>
              <a:latin typeface="Arial" panose="020B0604020202020204" pitchFamily="34" charset="0"/>
            </a:endParaRPr>
          </a:p>
        </p:txBody>
      </p:sp>
      <p:sp>
        <p:nvSpPr>
          <p:cNvPr id="63492" name="矩形 63491"/>
          <p:cNvSpPr/>
          <p:nvPr/>
        </p:nvSpPr>
        <p:spPr>
          <a:xfrm>
            <a:off x="457200" y="1828800"/>
            <a:ext cx="8686800" cy="1117600"/>
          </a:xfrm>
          <a:prstGeom prst="rect">
            <a:avLst/>
          </a:prstGeom>
          <a:noFill/>
          <a:ln w="9525">
            <a:noFill/>
          </a:ln>
        </p:spPr>
        <p:txBody>
          <a:bodyPr anchor="ctr" anchorCtr="0">
            <a:spAutoFit/>
          </a:bodyPr>
          <a:p>
            <a:pPr>
              <a:lnSpc>
                <a:spcPct val="110000"/>
              </a:lnSpc>
              <a:spcBef>
                <a:spcPct val="2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正逻辑体系：用</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表示高电平，用</a:t>
            </a:r>
            <a:r>
              <a:rPr lang="en-US" altLang="zh-CN" sz="2800" dirty="0">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表示低电平。</a:t>
            </a:r>
            <a:endParaRPr lang="zh-CN" altLang="en-US" sz="2800" dirty="0">
              <a:latin typeface="黑体" panose="02010609060101010101" pitchFamily="2" charset="-122"/>
              <a:ea typeface="黑体" panose="02010609060101010101" pitchFamily="2" charset="-122"/>
            </a:endParaRPr>
          </a:p>
          <a:p>
            <a:pPr>
              <a:lnSpc>
                <a:spcPct val="110000"/>
              </a:lnSpc>
              <a:spcBef>
                <a:spcPct val="2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负逻辑体系：用</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表示低电平，用</a:t>
            </a:r>
            <a:r>
              <a:rPr lang="en-US" altLang="zh-CN" sz="2800" dirty="0">
                <a:latin typeface="黑体" panose="02010609060101010101" pitchFamily="2" charset="-122"/>
                <a:ea typeface="黑体" panose="02010609060101010101" pitchFamily="2" charset="-122"/>
              </a:rPr>
              <a:t>0</a:t>
            </a:r>
            <a:r>
              <a:rPr lang="zh-CN" altLang="en-US" sz="2800" dirty="0">
                <a:latin typeface="黑体" panose="02010609060101010101" pitchFamily="2" charset="-122"/>
                <a:ea typeface="黑体" panose="02010609060101010101" pitchFamily="2" charset="-122"/>
              </a:rPr>
              <a:t>表示高电平。    </a:t>
            </a:r>
            <a:endParaRPr lang="zh-CN" altLang="en-US" sz="2800" dirty="0">
              <a:latin typeface="黑体" panose="02010609060101010101" pitchFamily="2" charset="-122"/>
              <a:ea typeface="黑体" panose="02010609060101010101" pitchFamily="2" charset="-122"/>
            </a:endParaRPr>
          </a:p>
        </p:txBody>
      </p:sp>
      <p:sp>
        <p:nvSpPr>
          <p:cNvPr id="63493" name="矩形 63492"/>
          <p:cNvSpPr/>
          <p:nvPr/>
        </p:nvSpPr>
        <p:spPr>
          <a:xfrm>
            <a:off x="539750" y="1052513"/>
            <a:ext cx="3581400" cy="604837"/>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正负逻辑的规定 </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63494" name="矩形 63493"/>
          <p:cNvSpPr/>
          <p:nvPr/>
        </p:nvSpPr>
        <p:spPr>
          <a:xfrm>
            <a:off x="609600" y="2971800"/>
            <a:ext cx="4038600" cy="604838"/>
          </a:xfrm>
          <a:prstGeom prst="rect">
            <a:avLst/>
          </a:prstGeom>
          <a:noFill/>
          <a:ln w="9525">
            <a:noFill/>
          </a:ln>
        </p:spPr>
        <p:txBody>
          <a:bodyPr>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2. </a:t>
            </a:r>
            <a:r>
              <a:rPr lang="zh-CN" altLang="en-US" sz="2800" dirty="0">
                <a:solidFill>
                  <a:schemeClr val="accent1"/>
                </a:solidFill>
                <a:latin typeface="Times New Roman" panose="02020603050405020304" pitchFamily="18" charset="0"/>
                <a:ea typeface="黑体" panose="02010609060101010101" pitchFamily="2" charset="-122"/>
              </a:rPr>
              <a:t>正负逻辑的转换</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63495" name="矩形 63494"/>
          <p:cNvSpPr/>
          <p:nvPr/>
        </p:nvSpPr>
        <p:spPr>
          <a:xfrm>
            <a:off x="609600" y="3505200"/>
            <a:ext cx="8534400" cy="2655888"/>
          </a:xfrm>
          <a:prstGeom prst="rect">
            <a:avLst/>
          </a:prstGeom>
          <a:noFill/>
          <a:ln w="9525">
            <a:noFill/>
          </a:ln>
        </p:spPr>
        <p:txBody>
          <a:bodyPr>
            <a:spAutoFit/>
          </a:bodyPr>
          <a:p>
            <a:pPr>
              <a:lnSpc>
                <a:spcPct val="120000"/>
              </a:lnSpc>
            </a:pPr>
            <a:r>
              <a:rPr lang="zh-CN" altLang="en-US" sz="2800" dirty="0">
                <a:latin typeface="黑体" panose="02010609060101010101" pitchFamily="2" charset="-122"/>
                <a:ea typeface="黑体" panose="02010609060101010101" pitchFamily="2" charset="-122"/>
              </a:rPr>
              <a:t>　　对于同一个门电路，可以采用正逻辑，也可以采用负逻辑。　　</a:t>
            </a:r>
            <a:endParaRPr lang="zh-CN" altLang="en-US" sz="2800" dirty="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    本书若无特殊说明，一律采用正逻辑体制。</a:t>
            </a:r>
            <a:endParaRPr lang="zh-CN" altLang="en-US" sz="2800" dirty="0">
              <a:latin typeface="黑体" panose="02010609060101010101" pitchFamily="2" charset="-122"/>
              <a:ea typeface="黑体" panose="02010609060101010101" pitchFamily="2" charset="-122"/>
            </a:endParaRPr>
          </a:p>
          <a:p>
            <a:pPr>
              <a:lnSpc>
                <a:spcPct val="120000"/>
              </a:lnSpc>
            </a:pPr>
            <a:r>
              <a:rPr lang="zh-CN" altLang="en-US" sz="2800" dirty="0">
                <a:latin typeface="黑体" panose="02010609060101010101" pitchFamily="2" charset="-122"/>
                <a:ea typeface="黑体" panose="02010609060101010101" pitchFamily="2" charset="-122"/>
              </a:rPr>
              <a:t>    同一个门电路，对正、负逻辑而言，其逻辑功能是不同的。</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0-#ppt_w/2"/>
                                          </p:val>
                                        </p:tav>
                                        <p:tav tm="100000">
                                          <p:val>
                                            <p:strVal val="#ppt_x"/>
                                          </p:val>
                                        </p:tav>
                                      </p:tavLst>
                                    </p:anim>
                                    <p:anim calcmode="lin" valueType="num">
                                      <p:cBhvr additive="base">
                                        <p:cTn id="8"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494"/>
                                        </p:tgtEl>
                                        <p:attrNameLst>
                                          <p:attrName>style.visibility</p:attrName>
                                        </p:attrNameLst>
                                      </p:cBhvr>
                                      <p:to>
                                        <p:strVal val="visible"/>
                                      </p:to>
                                    </p:set>
                                    <p:anim calcmode="lin" valueType="num">
                                      <p:cBhvr additive="base">
                                        <p:cTn id="13" dur="500" fill="hold"/>
                                        <p:tgtEl>
                                          <p:spTgt spid="63494"/>
                                        </p:tgtEl>
                                        <p:attrNameLst>
                                          <p:attrName>ppt_x</p:attrName>
                                        </p:attrNameLst>
                                      </p:cBhvr>
                                      <p:tavLst>
                                        <p:tav tm="0">
                                          <p:val>
                                            <p:strVal val="0-#ppt_w/2"/>
                                          </p:val>
                                        </p:tav>
                                        <p:tav tm="100000">
                                          <p:val>
                                            <p:strVal val="#ppt_x"/>
                                          </p:val>
                                        </p:tav>
                                      </p:tavLst>
                                    </p:anim>
                                    <p:anim calcmode="lin" valueType="num">
                                      <p:cBhvr additive="base">
                                        <p:cTn id="14" dur="500" fill="hold"/>
                                        <p:tgtEl>
                                          <p:spTgt spid="6349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495">
                                            <p:txEl>
                                              <p:charRg st="0" end="31"/>
                                            </p:txEl>
                                          </p:spTgt>
                                        </p:tgtEl>
                                        <p:attrNameLst>
                                          <p:attrName>style.visibility</p:attrName>
                                        </p:attrNameLst>
                                      </p:cBhvr>
                                      <p:to>
                                        <p:strVal val="visible"/>
                                      </p:to>
                                    </p:set>
                                    <p:anim calcmode="lin" valueType="num">
                                      <p:cBhvr additive="base">
                                        <p:cTn id="19" dur="500" fill="hold"/>
                                        <p:tgtEl>
                                          <p:spTgt spid="63495">
                                            <p:txEl>
                                              <p:charRg st="0" end="3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3495">
                                            <p:txEl>
                                              <p:charRg st="0" end="3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495">
                                            <p:txEl>
                                              <p:charRg st="31" end="55"/>
                                            </p:txEl>
                                          </p:spTgt>
                                        </p:tgtEl>
                                        <p:attrNameLst>
                                          <p:attrName>style.visibility</p:attrName>
                                        </p:attrNameLst>
                                      </p:cBhvr>
                                      <p:to>
                                        <p:strVal val="visible"/>
                                      </p:to>
                                    </p:set>
                                    <p:anim calcmode="lin" valueType="num">
                                      <p:cBhvr additive="base">
                                        <p:cTn id="25" dur="500" fill="hold"/>
                                        <p:tgtEl>
                                          <p:spTgt spid="63495">
                                            <p:txEl>
                                              <p:charRg st="31" end="5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3495">
                                            <p:txEl>
                                              <p:charRg st="31" end="5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3495">
                                            <p:txEl>
                                              <p:charRg st="55" end="86"/>
                                            </p:txEl>
                                          </p:spTgt>
                                        </p:tgtEl>
                                        <p:attrNameLst>
                                          <p:attrName>style.visibility</p:attrName>
                                        </p:attrNameLst>
                                      </p:cBhvr>
                                      <p:to>
                                        <p:strVal val="visible"/>
                                      </p:to>
                                    </p:set>
                                    <p:anim calcmode="lin" valueType="num">
                                      <p:cBhvr additive="base">
                                        <p:cTn id="31" dur="500" fill="hold"/>
                                        <p:tgtEl>
                                          <p:spTgt spid="63495">
                                            <p:txEl>
                                              <p:charRg st="55" end="8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3495">
                                            <p:txEl>
                                              <p:charRg st="55" end="8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4" grpId="0"/>
      <p:bldP spid="63495"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grpSp>
        <p:nvGrpSpPr>
          <p:cNvPr id="65540" name="组合 65539"/>
          <p:cNvGrpSpPr/>
          <p:nvPr/>
        </p:nvGrpSpPr>
        <p:grpSpPr>
          <a:xfrm>
            <a:off x="609600" y="762000"/>
            <a:ext cx="3505200" cy="2209800"/>
            <a:chOff x="-3" y="-3"/>
            <a:chExt cx="1272" cy="1926"/>
          </a:xfrm>
        </p:grpSpPr>
        <p:grpSp>
          <p:nvGrpSpPr>
            <p:cNvPr id="65541" name="组合 65540"/>
            <p:cNvGrpSpPr/>
            <p:nvPr/>
          </p:nvGrpSpPr>
          <p:grpSpPr>
            <a:xfrm>
              <a:off x="0" y="0"/>
              <a:ext cx="1266" cy="1920"/>
              <a:chOff x="0" y="0"/>
              <a:chExt cx="1266" cy="1920"/>
            </a:xfrm>
          </p:grpSpPr>
          <p:grpSp>
            <p:nvGrpSpPr>
              <p:cNvPr id="65542" name="组合 65541"/>
              <p:cNvGrpSpPr/>
              <p:nvPr/>
            </p:nvGrpSpPr>
            <p:grpSpPr>
              <a:xfrm>
                <a:off x="0" y="0"/>
                <a:ext cx="446" cy="384"/>
                <a:chOff x="0" y="0"/>
                <a:chExt cx="446" cy="384"/>
              </a:xfrm>
            </p:grpSpPr>
            <p:sp>
              <p:nvSpPr>
                <p:cNvPr id="65543" name="矩形 65542"/>
                <p:cNvSpPr/>
                <p:nvPr/>
              </p:nvSpPr>
              <p:spPr>
                <a:xfrm>
                  <a:off x="0" y="0"/>
                  <a:ext cx="446" cy="384"/>
                </a:xfrm>
                <a:prstGeom prst="rect">
                  <a:avLst/>
                </a:prstGeom>
                <a:solidFill>
                  <a:srgbClr val="FFED9F"/>
                </a:solidFill>
                <a:ln w="9525">
                  <a:noFill/>
                </a:ln>
              </p:spPr>
              <p:txBody>
                <a:bodyPr/>
                <a:p>
                  <a:endParaRPr lang="zh-CN" altLang="en-US"/>
                </a:p>
              </p:txBody>
            </p:sp>
            <p:grpSp>
              <p:nvGrpSpPr>
                <p:cNvPr id="65544" name="组合 65543"/>
                <p:cNvGrpSpPr/>
                <p:nvPr/>
              </p:nvGrpSpPr>
              <p:grpSpPr>
                <a:xfrm>
                  <a:off x="0" y="0"/>
                  <a:ext cx="446" cy="384"/>
                  <a:chOff x="0" y="0"/>
                  <a:chExt cx="446" cy="384"/>
                </a:xfrm>
              </p:grpSpPr>
              <p:sp>
                <p:nvSpPr>
                  <p:cNvPr id="65545" name="矩形 65544"/>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65546" name="矩形 65545"/>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47" name="组合 65546"/>
              <p:cNvGrpSpPr/>
              <p:nvPr/>
            </p:nvGrpSpPr>
            <p:grpSpPr>
              <a:xfrm>
                <a:off x="446" y="0"/>
                <a:ext cx="446" cy="384"/>
                <a:chOff x="446" y="0"/>
                <a:chExt cx="446" cy="384"/>
              </a:xfrm>
            </p:grpSpPr>
            <p:sp>
              <p:nvSpPr>
                <p:cNvPr id="65548" name="矩形 65547"/>
                <p:cNvSpPr/>
                <p:nvPr/>
              </p:nvSpPr>
              <p:spPr>
                <a:xfrm>
                  <a:off x="446" y="0"/>
                  <a:ext cx="446" cy="384"/>
                </a:xfrm>
                <a:prstGeom prst="rect">
                  <a:avLst/>
                </a:prstGeom>
                <a:solidFill>
                  <a:srgbClr val="FFED9F"/>
                </a:solidFill>
                <a:ln w="9525">
                  <a:noFill/>
                </a:ln>
              </p:spPr>
              <p:txBody>
                <a:bodyPr/>
                <a:p>
                  <a:endParaRPr lang="zh-CN" altLang="en-US"/>
                </a:p>
              </p:txBody>
            </p:sp>
            <p:grpSp>
              <p:nvGrpSpPr>
                <p:cNvPr id="65549" name="组合 65548"/>
                <p:cNvGrpSpPr/>
                <p:nvPr/>
              </p:nvGrpSpPr>
              <p:grpSpPr>
                <a:xfrm>
                  <a:off x="446" y="0"/>
                  <a:ext cx="446" cy="384"/>
                  <a:chOff x="446" y="0"/>
                  <a:chExt cx="446" cy="384"/>
                </a:xfrm>
              </p:grpSpPr>
              <p:sp>
                <p:nvSpPr>
                  <p:cNvPr id="65550" name="矩形 65549"/>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5551" name="矩形 65550"/>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52" name="组合 65551"/>
              <p:cNvGrpSpPr/>
              <p:nvPr/>
            </p:nvGrpSpPr>
            <p:grpSpPr>
              <a:xfrm>
                <a:off x="892" y="0"/>
                <a:ext cx="374" cy="384"/>
                <a:chOff x="892" y="0"/>
                <a:chExt cx="374" cy="384"/>
              </a:xfrm>
            </p:grpSpPr>
            <p:sp>
              <p:nvSpPr>
                <p:cNvPr id="65553" name="矩形 65552"/>
                <p:cNvSpPr/>
                <p:nvPr/>
              </p:nvSpPr>
              <p:spPr>
                <a:xfrm>
                  <a:off x="892" y="0"/>
                  <a:ext cx="374" cy="384"/>
                </a:xfrm>
                <a:prstGeom prst="rect">
                  <a:avLst/>
                </a:prstGeom>
                <a:solidFill>
                  <a:srgbClr val="FFED9F"/>
                </a:solidFill>
                <a:ln w="9525">
                  <a:noFill/>
                </a:ln>
              </p:spPr>
              <p:txBody>
                <a:bodyPr/>
                <a:p>
                  <a:endParaRPr lang="zh-CN" altLang="en-US"/>
                </a:p>
              </p:txBody>
            </p:sp>
            <p:grpSp>
              <p:nvGrpSpPr>
                <p:cNvPr id="65554" name="组合 65553"/>
                <p:cNvGrpSpPr/>
                <p:nvPr/>
              </p:nvGrpSpPr>
              <p:grpSpPr>
                <a:xfrm>
                  <a:off x="892" y="0"/>
                  <a:ext cx="374" cy="384"/>
                  <a:chOff x="892" y="0"/>
                  <a:chExt cx="374" cy="384"/>
                </a:xfrm>
              </p:grpSpPr>
              <p:sp>
                <p:nvSpPr>
                  <p:cNvPr id="65555" name="矩形 65554"/>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65556" name="矩形 65555"/>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57" name="组合 65556"/>
              <p:cNvGrpSpPr/>
              <p:nvPr/>
            </p:nvGrpSpPr>
            <p:grpSpPr>
              <a:xfrm>
                <a:off x="0" y="384"/>
                <a:ext cx="446" cy="384"/>
                <a:chOff x="0" y="384"/>
                <a:chExt cx="446" cy="384"/>
              </a:xfrm>
            </p:grpSpPr>
            <p:sp>
              <p:nvSpPr>
                <p:cNvPr id="65558" name="矩形 65557"/>
                <p:cNvSpPr/>
                <p:nvPr/>
              </p:nvSpPr>
              <p:spPr>
                <a:xfrm>
                  <a:off x="0" y="384"/>
                  <a:ext cx="446" cy="384"/>
                </a:xfrm>
                <a:prstGeom prst="rect">
                  <a:avLst/>
                </a:prstGeom>
                <a:solidFill>
                  <a:srgbClr val="FFF7D5"/>
                </a:solidFill>
                <a:ln w="9525">
                  <a:noFill/>
                </a:ln>
              </p:spPr>
              <p:txBody>
                <a:bodyPr/>
                <a:p>
                  <a:endParaRPr lang="zh-CN" altLang="en-US"/>
                </a:p>
              </p:txBody>
            </p:sp>
            <p:grpSp>
              <p:nvGrpSpPr>
                <p:cNvPr id="65559" name="组合 65558"/>
                <p:cNvGrpSpPr/>
                <p:nvPr/>
              </p:nvGrpSpPr>
              <p:grpSpPr>
                <a:xfrm>
                  <a:off x="0" y="384"/>
                  <a:ext cx="446" cy="384"/>
                  <a:chOff x="0" y="384"/>
                  <a:chExt cx="446" cy="384"/>
                </a:xfrm>
              </p:grpSpPr>
              <p:sp>
                <p:nvSpPr>
                  <p:cNvPr id="65560" name="矩形 65559"/>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5561" name="矩形 65560"/>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62" name="组合 65561"/>
              <p:cNvGrpSpPr/>
              <p:nvPr/>
            </p:nvGrpSpPr>
            <p:grpSpPr>
              <a:xfrm>
                <a:off x="446" y="384"/>
                <a:ext cx="446" cy="384"/>
                <a:chOff x="446" y="384"/>
                <a:chExt cx="446" cy="384"/>
              </a:xfrm>
            </p:grpSpPr>
            <p:sp>
              <p:nvSpPr>
                <p:cNvPr id="65563" name="矩形 65562"/>
                <p:cNvSpPr/>
                <p:nvPr/>
              </p:nvSpPr>
              <p:spPr>
                <a:xfrm>
                  <a:off x="446" y="384"/>
                  <a:ext cx="446" cy="384"/>
                </a:xfrm>
                <a:prstGeom prst="rect">
                  <a:avLst/>
                </a:prstGeom>
                <a:solidFill>
                  <a:srgbClr val="FFF7D5"/>
                </a:solidFill>
                <a:ln w="9525">
                  <a:noFill/>
                </a:ln>
              </p:spPr>
              <p:txBody>
                <a:bodyPr/>
                <a:p>
                  <a:endParaRPr lang="zh-CN" altLang="en-US"/>
                </a:p>
              </p:txBody>
            </p:sp>
            <p:grpSp>
              <p:nvGrpSpPr>
                <p:cNvPr id="65564" name="组合 65563"/>
                <p:cNvGrpSpPr/>
                <p:nvPr/>
              </p:nvGrpSpPr>
              <p:grpSpPr>
                <a:xfrm>
                  <a:off x="446" y="384"/>
                  <a:ext cx="446" cy="384"/>
                  <a:chOff x="446" y="384"/>
                  <a:chExt cx="446" cy="384"/>
                </a:xfrm>
              </p:grpSpPr>
              <p:sp>
                <p:nvSpPr>
                  <p:cNvPr id="65565" name="矩形 65564"/>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5566" name="矩形 65565"/>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67" name="组合 65566"/>
              <p:cNvGrpSpPr/>
              <p:nvPr/>
            </p:nvGrpSpPr>
            <p:grpSpPr>
              <a:xfrm>
                <a:off x="892" y="384"/>
                <a:ext cx="374" cy="384"/>
                <a:chOff x="892" y="384"/>
                <a:chExt cx="374" cy="384"/>
              </a:xfrm>
            </p:grpSpPr>
            <p:sp>
              <p:nvSpPr>
                <p:cNvPr id="65568" name="矩形 65567"/>
                <p:cNvSpPr/>
                <p:nvPr/>
              </p:nvSpPr>
              <p:spPr>
                <a:xfrm>
                  <a:off x="892" y="384"/>
                  <a:ext cx="374" cy="384"/>
                </a:xfrm>
                <a:prstGeom prst="rect">
                  <a:avLst/>
                </a:prstGeom>
                <a:solidFill>
                  <a:srgbClr val="FFF7D5"/>
                </a:solidFill>
                <a:ln w="9525">
                  <a:noFill/>
                </a:ln>
              </p:spPr>
              <p:txBody>
                <a:bodyPr/>
                <a:p>
                  <a:endParaRPr lang="zh-CN" altLang="en-US"/>
                </a:p>
              </p:txBody>
            </p:sp>
            <p:grpSp>
              <p:nvGrpSpPr>
                <p:cNvPr id="65569" name="组合 65568"/>
                <p:cNvGrpSpPr/>
                <p:nvPr/>
              </p:nvGrpSpPr>
              <p:grpSpPr>
                <a:xfrm>
                  <a:off x="892" y="384"/>
                  <a:ext cx="374" cy="384"/>
                  <a:chOff x="892" y="384"/>
                  <a:chExt cx="374" cy="384"/>
                </a:xfrm>
              </p:grpSpPr>
              <p:sp>
                <p:nvSpPr>
                  <p:cNvPr id="65570" name="矩形 65569"/>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5571" name="矩形 65570"/>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72" name="组合 65571"/>
              <p:cNvGrpSpPr/>
              <p:nvPr/>
            </p:nvGrpSpPr>
            <p:grpSpPr>
              <a:xfrm>
                <a:off x="0" y="768"/>
                <a:ext cx="446" cy="384"/>
                <a:chOff x="0" y="768"/>
                <a:chExt cx="446" cy="384"/>
              </a:xfrm>
            </p:grpSpPr>
            <p:sp>
              <p:nvSpPr>
                <p:cNvPr id="65573" name="矩形 65572"/>
                <p:cNvSpPr/>
                <p:nvPr/>
              </p:nvSpPr>
              <p:spPr>
                <a:xfrm>
                  <a:off x="0" y="768"/>
                  <a:ext cx="446" cy="384"/>
                </a:xfrm>
                <a:prstGeom prst="rect">
                  <a:avLst/>
                </a:prstGeom>
                <a:solidFill>
                  <a:srgbClr val="FFF2B9"/>
                </a:solidFill>
                <a:ln w="9525">
                  <a:noFill/>
                </a:ln>
              </p:spPr>
              <p:txBody>
                <a:bodyPr/>
                <a:p>
                  <a:endParaRPr lang="zh-CN" altLang="en-US"/>
                </a:p>
              </p:txBody>
            </p:sp>
            <p:grpSp>
              <p:nvGrpSpPr>
                <p:cNvPr id="65574" name="组合 65573"/>
                <p:cNvGrpSpPr/>
                <p:nvPr/>
              </p:nvGrpSpPr>
              <p:grpSpPr>
                <a:xfrm>
                  <a:off x="0" y="768"/>
                  <a:ext cx="446" cy="384"/>
                  <a:chOff x="0" y="768"/>
                  <a:chExt cx="446" cy="384"/>
                </a:xfrm>
              </p:grpSpPr>
              <p:sp>
                <p:nvSpPr>
                  <p:cNvPr id="65575" name="矩形 65574"/>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65576" name="矩形 65575"/>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77" name="组合 65576"/>
              <p:cNvGrpSpPr/>
              <p:nvPr/>
            </p:nvGrpSpPr>
            <p:grpSpPr>
              <a:xfrm>
                <a:off x="446" y="768"/>
                <a:ext cx="446" cy="384"/>
                <a:chOff x="446" y="768"/>
                <a:chExt cx="446" cy="384"/>
              </a:xfrm>
            </p:grpSpPr>
            <p:sp>
              <p:nvSpPr>
                <p:cNvPr id="65578" name="矩形 65577"/>
                <p:cNvSpPr/>
                <p:nvPr/>
              </p:nvSpPr>
              <p:spPr>
                <a:xfrm>
                  <a:off x="446" y="768"/>
                  <a:ext cx="446" cy="384"/>
                </a:xfrm>
                <a:prstGeom prst="rect">
                  <a:avLst/>
                </a:prstGeom>
                <a:solidFill>
                  <a:srgbClr val="FFF2B9"/>
                </a:solidFill>
                <a:ln w="9525">
                  <a:noFill/>
                </a:ln>
              </p:spPr>
              <p:txBody>
                <a:bodyPr/>
                <a:p>
                  <a:endParaRPr lang="zh-CN" altLang="en-US"/>
                </a:p>
              </p:txBody>
            </p:sp>
            <p:grpSp>
              <p:nvGrpSpPr>
                <p:cNvPr id="65579" name="组合 65578"/>
                <p:cNvGrpSpPr/>
                <p:nvPr/>
              </p:nvGrpSpPr>
              <p:grpSpPr>
                <a:xfrm>
                  <a:off x="446" y="768"/>
                  <a:ext cx="446" cy="384"/>
                  <a:chOff x="446" y="768"/>
                  <a:chExt cx="446" cy="384"/>
                </a:xfrm>
              </p:grpSpPr>
              <p:sp>
                <p:nvSpPr>
                  <p:cNvPr id="65580" name="矩形 65579"/>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5581" name="矩形 65580"/>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82" name="组合 65581"/>
              <p:cNvGrpSpPr/>
              <p:nvPr/>
            </p:nvGrpSpPr>
            <p:grpSpPr>
              <a:xfrm>
                <a:off x="892" y="768"/>
                <a:ext cx="374" cy="384"/>
                <a:chOff x="892" y="768"/>
                <a:chExt cx="374" cy="384"/>
              </a:xfrm>
            </p:grpSpPr>
            <p:sp>
              <p:nvSpPr>
                <p:cNvPr id="65583" name="矩形 65582"/>
                <p:cNvSpPr/>
                <p:nvPr/>
              </p:nvSpPr>
              <p:spPr>
                <a:xfrm>
                  <a:off x="892" y="768"/>
                  <a:ext cx="374" cy="384"/>
                </a:xfrm>
                <a:prstGeom prst="rect">
                  <a:avLst/>
                </a:prstGeom>
                <a:solidFill>
                  <a:srgbClr val="FFF2B9"/>
                </a:solidFill>
                <a:ln w="9525">
                  <a:noFill/>
                </a:ln>
              </p:spPr>
              <p:txBody>
                <a:bodyPr/>
                <a:p>
                  <a:endParaRPr lang="zh-CN" altLang="en-US"/>
                </a:p>
              </p:txBody>
            </p:sp>
            <p:grpSp>
              <p:nvGrpSpPr>
                <p:cNvPr id="65584" name="组合 65583"/>
                <p:cNvGrpSpPr/>
                <p:nvPr/>
              </p:nvGrpSpPr>
              <p:grpSpPr>
                <a:xfrm>
                  <a:off x="892" y="768"/>
                  <a:ext cx="374" cy="384"/>
                  <a:chOff x="892" y="768"/>
                  <a:chExt cx="374" cy="384"/>
                </a:xfrm>
              </p:grpSpPr>
              <p:sp>
                <p:nvSpPr>
                  <p:cNvPr id="65585" name="矩形 65584"/>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5586" name="矩形 65585"/>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87" name="组合 65586"/>
              <p:cNvGrpSpPr/>
              <p:nvPr/>
            </p:nvGrpSpPr>
            <p:grpSpPr>
              <a:xfrm>
                <a:off x="0" y="1152"/>
                <a:ext cx="446" cy="384"/>
                <a:chOff x="0" y="1152"/>
                <a:chExt cx="446" cy="384"/>
              </a:xfrm>
            </p:grpSpPr>
            <p:sp>
              <p:nvSpPr>
                <p:cNvPr id="65588" name="矩形 65587"/>
                <p:cNvSpPr/>
                <p:nvPr/>
              </p:nvSpPr>
              <p:spPr>
                <a:xfrm>
                  <a:off x="0" y="1152"/>
                  <a:ext cx="446" cy="384"/>
                </a:xfrm>
                <a:prstGeom prst="rect">
                  <a:avLst/>
                </a:prstGeom>
                <a:solidFill>
                  <a:srgbClr val="FFF7D5"/>
                </a:solidFill>
                <a:ln w="9525">
                  <a:noFill/>
                </a:ln>
              </p:spPr>
              <p:txBody>
                <a:bodyPr/>
                <a:p>
                  <a:endParaRPr lang="zh-CN" altLang="en-US"/>
                </a:p>
              </p:txBody>
            </p:sp>
            <p:grpSp>
              <p:nvGrpSpPr>
                <p:cNvPr id="65589" name="组合 65588"/>
                <p:cNvGrpSpPr/>
                <p:nvPr/>
              </p:nvGrpSpPr>
              <p:grpSpPr>
                <a:xfrm>
                  <a:off x="0" y="1152"/>
                  <a:ext cx="446" cy="384"/>
                  <a:chOff x="0" y="1152"/>
                  <a:chExt cx="446" cy="384"/>
                </a:xfrm>
              </p:grpSpPr>
              <p:sp>
                <p:nvSpPr>
                  <p:cNvPr id="65590" name="矩形 65589"/>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5591" name="矩形 65590"/>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92" name="组合 65591"/>
              <p:cNvGrpSpPr/>
              <p:nvPr/>
            </p:nvGrpSpPr>
            <p:grpSpPr>
              <a:xfrm>
                <a:off x="446" y="1152"/>
                <a:ext cx="446" cy="384"/>
                <a:chOff x="446" y="1152"/>
                <a:chExt cx="446" cy="384"/>
              </a:xfrm>
            </p:grpSpPr>
            <p:sp>
              <p:nvSpPr>
                <p:cNvPr id="65593" name="矩形 65592"/>
                <p:cNvSpPr/>
                <p:nvPr/>
              </p:nvSpPr>
              <p:spPr>
                <a:xfrm>
                  <a:off x="446" y="1152"/>
                  <a:ext cx="446" cy="384"/>
                </a:xfrm>
                <a:prstGeom prst="rect">
                  <a:avLst/>
                </a:prstGeom>
                <a:solidFill>
                  <a:srgbClr val="FFF7D5"/>
                </a:solidFill>
                <a:ln w="9525">
                  <a:noFill/>
                </a:ln>
              </p:spPr>
              <p:txBody>
                <a:bodyPr/>
                <a:p>
                  <a:endParaRPr lang="zh-CN" altLang="en-US"/>
                </a:p>
              </p:txBody>
            </p:sp>
            <p:grpSp>
              <p:nvGrpSpPr>
                <p:cNvPr id="65594" name="组合 65593"/>
                <p:cNvGrpSpPr/>
                <p:nvPr/>
              </p:nvGrpSpPr>
              <p:grpSpPr>
                <a:xfrm>
                  <a:off x="446" y="1152"/>
                  <a:ext cx="446" cy="384"/>
                  <a:chOff x="446" y="1152"/>
                  <a:chExt cx="446" cy="384"/>
                </a:xfrm>
              </p:grpSpPr>
              <p:sp>
                <p:nvSpPr>
                  <p:cNvPr id="65595" name="矩形 65594"/>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0V</a:t>
                    </a:r>
                    <a:endParaRPr lang="en-US" altLang="zh-CN">
                      <a:solidFill>
                        <a:schemeClr val="bg2"/>
                      </a:solidFill>
                      <a:latin typeface="Times New Roman" panose="02020603050405020304" pitchFamily="18" charset="0"/>
                    </a:endParaRPr>
                  </a:p>
                </p:txBody>
              </p:sp>
              <p:sp>
                <p:nvSpPr>
                  <p:cNvPr id="65596" name="矩形 65595"/>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597" name="组合 65596"/>
              <p:cNvGrpSpPr/>
              <p:nvPr/>
            </p:nvGrpSpPr>
            <p:grpSpPr>
              <a:xfrm>
                <a:off x="892" y="1152"/>
                <a:ext cx="374" cy="384"/>
                <a:chOff x="892" y="1152"/>
                <a:chExt cx="374" cy="384"/>
              </a:xfrm>
            </p:grpSpPr>
            <p:sp>
              <p:nvSpPr>
                <p:cNvPr id="65598" name="矩形 65597"/>
                <p:cNvSpPr/>
                <p:nvPr/>
              </p:nvSpPr>
              <p:spPr>
                <a:xfrm>
                  <a:off x="892" y="1152"/>
                  <a:ext cx="374" cy="384"/>
                </a:xfrm>
                <a:prstGeom prst="rect">
                  <a:avLst/>
                </a:prstGeom>
                <a:solidFill>
                  <a:srgbClr val="FFF7D5"/>
                </a:solidFill>
                <a:ln w="9525">
                  <a:noFill/>
                </a:ln>
              </p:spPr>
              <p:txBody>
                <a:bodyPr/>
                <a:p>
                  <a:endParaRPr lang="zh-CN" altLang="en-US"/>
                </a:p>
              </p:txBody>
            </p:sp>
            <p:grpSp>
              <p:nvGrpSpPr>
                <p:cNvPr id="65599" name="组合 65598"/>
                <p:cNvGrpSpPr/>
                <p:nvPr/>
              </p:nvGrpSpPr>
              <p:grpSpPr>
                <a:xfrm>
                  <a:off x="892" y="1152"/>
                  <a:ext cx="374" cy="384"/>
                  <a:chOff x="892" y="1152"/>
                  <a:chExt cx="374" cy="384"/>
                </a:xfrm>
              </p:grpSpPr>
              <p:sp>
                <p:nvSpPr>
                  <p:cNvPr id="65600" name="矩形 65599"/>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5601" name="矩形 65600"/>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02" name="组合 65601"/>
              <p:cNvGrpSpPr/>
              <p:nvPr/>
            </p:nvGrpSpPr>
            <p:grpSpPr>
              <a:xfrm>
                <a:off x="0" y="1536"/>
                <a:ext cx="446" cy="384"/>
                <a:chOff x="0" y="1536"/>
                <a:chExt cx="446" cy="384"/>
              </a:xfrm>
            </p:grpSpPr>
            <p:sp>
              <p:nvSpPr>
                <p:cNvPr id="65603" name="矩形 65602"/>
                <p:cNvSpPr/>
                <p:nvPr/>
              </p:nvSpPr>
              <p:spPr>
                <a:xfrm>
                  <a:off x="0" y="1536"/>
                  <a:ext cx="446" cy="384"/>
                </a:xfrm>
                <a:prstGeom prst="rect">
                  <a:avLst/>
                </a:prstGeom>
                <a:solidFill>
                  <a:srgbClr val="FFF2B9"/>
                </a:solidFill>
                <a:ln w="9525">
                  <a:noFill/>
                </a:ln>
              </p:spPr>
              <p:txBody>
                <a:bodyPr/>
                <a:p>
                  <a:endParaRPr lang="zh-CN" altLang="en-US"/>
                </a:p>
              </p:txBody>
            </p:sp>
            <p:grpSp>
              <p:nvGrpSpPr>
                <p:cNvPr id="65604" name="组合 65603"/>
                <p:cNvGrpSpPr/>
                <p:nvPr/>
              </p:nvGrpSpPr>
              <p:grpSpPr>
                <a:xfrm>
                  <a:off x="0" y="1536"/>
                  <a:ext cx="446" cy="384"/>
                  <a:chOff x="0" y="1536"/>
                  <a:chExt cx="446" cy="384"/>
                </a:xfrm>
              </p:grpSpPr>
              <p:sp>
                <p:nvSpPr>
                  <p:cNvPr id="65605" name="矩形 65604"/>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5606" name="矩形 65605"/>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07" name="组合 65606"/>
              <p:cNvGrpSpPr/>
              <p:nvPr/>
            </p:nvGrpSpPr>
            <p:grpSpPr>
              <a:xfrm>
                <a:off x="446" y="1536"/>
                <a:ext cx="446" cy="384"/>
                <a:chOff x="446" y="1536"/>
                <a:chExt cx="446" cy="384"/>
              </a:xfrm>
            </p:grpSpPr>
            <p:sp>
              <p:nvSpPr>
                <p:cNvPr id="65608" name="矩形 65607"/>
                <p:cNvSpPr/>
                <p:nvPr/>
              </p:nvSpPr>
              <p:spPr>
                <a:xfrm>
                  <a:off x="446" y="1536"/>
                  <a:ext cx="446" cy="384"/>
                </a:xfrm>
                <a:prstGeom prst="rect">
                  <a:avLst/>
                </a:prstGeom>
                <a:solidFill>
                  <a:srgbClr val="FFF2B9"/>
                </a:solidFill>
                <a:ln w="9525">
                  <a:noFill/>
                </a:ln>
              </p:spPr>
              <p:txBody>
                <a:bodyPr/>
                <a:p>
                  <a:endParaRPr lang="zh-CN" altLang="en-US"/>
                </a:p>
              </p:txBody>
            </p:sp>
            <p:grpSp>
              <p:nvGrpSpPr>
                <p:cNvPr id="65609" name="组合 65608"/>
                <p:cNvGrpSpPr/>
                <p:nvPr/>
              </p:nvGrpSpPr>
              <p:grpSpPr>
                <a:xfrm>
                  <a:off x="446" y="1536"/>
                  <a:ext cx="446" cy="384"/>
                  <a:chOff x="446" y="1536"/>
                  <a:chExt cx="446" cy="384"/>
                </a:xfrm>
              </p:grpSpPr>
              <p:sp>
                <p:nvSpPr>
                  <p:cNvPr id="65610" name="矩形 65609"/>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a:solidFill>
                          <a:schemeClr val="bg2"/>
                        </a:solidFill>
                        <a:latin typeface="Times New Roman" panose="02020603050405020304" pitchFamily="18" charset="0"/>
                        <a:ea typeface="黑体" panose="02010609060101010101" pitchFamily="2" charset="-122"/>
                      </a:rPr>
                      <a:t>3V</a:t>
                    </a:r>
                    <a:endParaRPr lang="en-US" altLang="zh-CN">
                      <a:solidFill>
                        <a:schemeClr val="bg2"/>
                      </a:solidFill>
                      <a:latin typeface="Times New Roman" panose="02020603050405020304" pitchFamily="18" charset="0"/>
                    </a:endParaRPr>
                  </a:p>
                </p:txBody>
              </p:sp>
              <p:sp>
                <p:nvSpPr>
                  <p:cNvPr id="65611" name="矩形 65610"/>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12" name="组合 65611"/>
              <p:cNvGrpSpPr/>
              <p:nvPr/>
            </p:nvGrpSpPr>
            <p:grpSpPr>
              <a:xfrm>
                <a:off x="892" y="1536"/>
                <a:ext cx="374" cy="384"/>
                <a:chOff x="892" y="1536"/>
                <a:chExt cx="374" cy="384"/>
              </a:xfrm>
            </p:grpSpPr>
            <p:sp>
              <p:nvSpPr>
                <p:cNvPr id="65613" name="矩形 65612"/>
                <p:cNvSpPr/>
                <p:nvPr/>
              </p:nvSpPr>
              <p:spPr>
                <a:xfrm>
                  <a:off x="892" y="1536"/>
                  <a:ext cx="374" cy="384"/>
                </a:xfrm>
                <a:prstGeom prst="rect">
                  <a:avLst/>
                </a:prstGeom>
                <a:solidFill>
                  <a:srgbClr val="FFF2B9"/>
                </a:solidFill>
                <a:ln w="9525">
                  <a:noFill/>
                </a:ln>
              </p:spPr>
              <p:txBody>
                <a:bodyPr/>
                <a:p>
                  <a:endParaRPr lang="zh-CN" altLang="en-US"/>
                </a:p>
              </p:txBody>
            </p:sp>
            <p:grpSp>
              <p:nvGrpSpPr>
                <p:cNvPr id="65614" name="组合 65613"/>
                <p:cNvGrpSpPr/>
                <p:nvPr/>
              </p:nvGrpSpPr>
              <p:grpSpPr>
                <a:xfrm>
                  <a:off x="892" y="1536"/>
                  <a:ext cx="374" cy="384"/>
                  <a:chOff x="892" y="1536"/>
                  <a:chExt cx="374" cy="384"/>
                </a:xfrm>
              </p:grpSpPr>
              <p:sp>
                <p:nvSpPr>
                  <p:cNvPr id="65615" name="矩形 65614"/>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3.7</a:t>
                    </a:r>
                    <a:r>
                      <a:rPr lang="en-US" altLang="zh-CN" b="1">
                        <a:solidFill>
                          <a:schemeClr val="bg2"/>
                        </a:solidFill>
                        <a:latin typeface="Times New Roman" panose="02020603050405020304" pitchFamily="18" charset="0"/>
                        <a:ea typeface="黑体" panose="02010609060101010101" pitchFamily="2" charset="-122"/>
                      </a:rPr>
                      <a:t>V</a:t>
                    </a:r>
                    <a:endParaRPr lang="en-US" altLang="zh-CN">
                      <a:solidFill>
                        <a:schemeClr val="bg2"/>
                      </a:solidFill>
                      <a:latin typeface="Times New Roman" panose="02020603050405020304" pitchFamily="18" charset="0"/>
                    </a:endParaRPr>
                  </a:p>
                </p:txBody>
              </p:sp>
              <p:sp>
                <p:nvSpPr>
                  <p:cNvPr id="65616" name="矩形 65615"/>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65617" name="矩形 65616"/>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65785" name="矩形 65784"/>
          <p:cNvSpPr/>
          <p:nvPr/>
        </p:nvSpPr>
        <p:spPr>
          <a:xfrm>
            <a:off x="4648200" y="4343400"/>
            <a:ext cx="3962400" cy="528638"/>
          </a:xfrm>
          <a:prstGeom prst="rect">
            <a:avLst/>
          </a:prstGeom>
          <a:pattFill prst="pct5">
            <a:fgClr>
              <a:srgbClr val="0066FF"/>
            </a:fgClr>
            <a:bgClr>
              <a:srgbClr val="69428A"/>
            </a:bgClr>
          </a:pattFill>
          <a:ln w="9525" cap="flat" cmpd="sng">
            <a:solidFill>
              <a:srgbClr val="008000"/>
            </a:solidFill>
            <a:prstDash val="solid"/>
            <a:miter/>
            <a:headEnd type="none" w="med" len="med"/>
            <a:tailEnd type="none" w="med" len="med"/>
          </a:ln>
        </p:spPr>
        <p:txBody>
          <a:bodyPr>
            <a:spAutoFit/>
          </a:bodyPr>
          <a:p>
            <a:pPr algn="ctr"/>
            <a:r>
              <a:rPr lang="zh-CN" altLang="en-US" sz="2800" dirty="0">
                <a:latin typeface="黑体" panose="02010609060101010101" pitchFamily="2" charset="-122"/>
                <a:ea typeface="黑体" panose="02010609060101010101" pitchFamily="2" charset="-122"/>
              </a:rPr>
              <a:t>正与门相当于负或门</a:t>
            </a:r>
            <a:endParaRPr lang="zh-CN" altLang="en-US" sz="2800" dirty="0">
              <a:latin typeface="黑体" panose="02010609060101010101" pitchFamily="2" charset="-122"/>
              <a:ea typeface="黑体" panose="02010609060101010101" pitchFamily="2" charset="-122"/>
            </a:endParaRPr>
          </a:p>
        </p:txBody>
      </p:sp>
      <p:sp>
        <p:nvSpPr>
          <p:cNvPr id="65786" name="矩形 65785"/>
          <p:cNvSpPr/>
          <p:nvPr/>
        </p:nvSpPr>
        <p:spPr>
          <a:xfrm>
            <a:off x="990600" y="152400"/>
            <a:ext cx="3124200" cy="519113"/>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二极管与门电路</a:t>
            </a:r>
            <a:endParaRPr lang="zh-CN" altLang="en-US" sz="2800" dirty="0">
              <a:latin typeface="黑体" panose="02010609060101010101" pitchFamily="2" charset="-122"/>
              <a:ea typeface="黑体" panose="02010609060101010101" pitchFamily="2" charset="-122"/>
            </a:endParaRPr>
          </a:p>
        </p:txBody>
      </p:sp>
      <p:grpSp>
        <p:nvGrpSpPr>
          <p:cNvPr id="65788" name="组合 65787"/>
          <p:cNvGrpSpPr/>
          <p:nvPr/>
        </p:nvGrpSpPr>
        <p:grpSpPr>
          <a:xfrm>
            <a:off x="4343400" y="609600"/>
            <a:ext cx="4572000" cy="3448050"/>
            <a:chOff x="2736" y="384"/>
            <a:chExt cx="2880" cy="2172"/>
          </a:xfrm>
        </p:grpSpPr>
        <p:grpSp>
          <p:nvGrpSpPr>
            <p:cNvPr id="65783" name="组合 65782"/>
            <p:cNvGrpSpPr/>
            <p:nvPr/>
          </p:nvGrpSpPr>
          <p:grpSpPr>
            <a:xfrm>
              <a:off x="2736" y="384"/>
              <a:ext cx="2880" cy="1869"/>
              <a:chOff x="2736" y="384"/>
              <a:chExt cx="2880" cy="1869"/>
            </a:xfrm>
          </p:grpSpPr>
          <p:sp>
            <p:nvSpPr>
              <p:cNvPr id="65539" name="矩形 65538"/>
              <p:cNvSpPr/>
              <p:nvPr/>
            </p:nvSpPr>
            <p:spPr>
              <a:xfrm>
                <a:off x="2736" y="576"/>
                <a:ext cx="1012" cy="381"/>
              </a:xfrm>
              <a:prstGeom prst="rect">
                <a:avLst/>
              </a:prstGeom>
              <a:noFill/>
              <a:ln w="9525">
                <a:noFill/>
              </a:ln>
            </p:spPr>
            <p:txBody>
              <a:bodyPr anchor="ctr" anchorCtr="0">
                <a:spAutoFit/>
              </a:bodyPr>
              <a:p>
                <a:pPr>
                  <a:lnSpc>
                    <a:spcPct val="120000"/>
                  </a:lnSpc>
                </a:pPr>
                <a:r>
                  <a:rPr lang="zh-CN" altLang="en-US" sz="2800" dirty="0">
                    <a:latin typeface="黑体" panose="02010609060101010101" pitchFamily="2" charset="-122"/>
                    <a:ea typeface="黑体" panose="02010609060101010101" pitchFamily="2" charset="-122"/>
                  </a:rPr>
                  <a:t>用正逻辑</a:t>
                </a:r>
                <a:endParaRPr lang="zh-CN" altLang="en-US" sz="2800" dirty="0">
                  <a:latin typeface="黑体" panose="02010609060101010101" pitchFamily="2" charset="-122"/>
                  <a:ea typeface="黑体" panose="02010609060101010101" pitchFamily="2" charset="-122"/>
                </a:endParaRPr>
              </a:p>
            </p:txBody>
          </p:sp>
          <p:grpSp>
            <p:nvGrpSpPr>
              <p:cNvPr id="65620" name="组合 65619"/>
              <p:cNvGrpSpPr/>
              <p:nvPr/>
            </p:nvGrpSpPr>
            <p:grpSpPr>
              <a:xfrm>
                <a:off x="3792" y="384"/>
                <a:ext cx="1824" cy="1392"/>
                <a:chOff x="-3" y="-3"/>
                <a:chExt cx="1272" cy="1926"/>
              </a:xfrm>
            </p:grpSpPr>
            <p:grpSp>
              <p:nvGrpSpPr>
                <p:cNvPr id="65621" name="组合 65620"/>
                <p:cNvGrpSpPr/>
                <p:nvPr/>
              </p:nvGrpSpPr>
              <p:grpSpPr>
                <a:xfrm>
                  <a:off x="0" y="0"/>
                  <a:ext cx="1266" cy="1920"/>
                  <a:chOff x="0" y="0"/>
                  <a:chExt cx="1266" cy="1920"/>
                </a:xfrm>
              </p:grpSpPr>
              <p:grpSp>
                <p:nvGrpSpPr>
                  <p:cNvPr id="65622" name="组合 65621"/>
                  <p:cNvGrpSpPr/>
                  <p:nvPr/>
                </p:nvGrpSpPr>
                <p:grpSpPr>
                  <a:xfrm>
                    <a:off x="0" y="0"/>
                    <a:ext cx="446" cy="384"/>
                    <a:chOff x="0" y="0"/>
                    <a:chExt cx="446" cy="384"/>
                  </a:xfrm>
                </p:grpSpPr>
                <p:sp>
                  <p:nvSpPr>
                    <p:cNvPr id="65623" name="矩形 65622"/>
                    <p:cNvSpPr/>
                    <p:nvPr/>
                  </p:nvSpPr>
                  <p:spPr>
                    <a:xfrm>
                      <a:off x="0" y="0"/>
                      <a:ext cx="446" cy="384"/>
                    </a:xfrm>
                    <a:prstGeom prst="rect">
                      <a:avLst/>
                    </a:prstGeom>
                    <a:solidFill>
                      <a:srgbClr val="FFED9F"/>
                    </a:solidFill>
                    <a:ln w="9525">
                      <a:noFill/>
                    </a:ln>
                  </p:spPr>
                  <p:txBody>
                    <a:bodyPr/>
                    <a:p>
                      <a:endParaRPr lang="zh-CN" altLang="en-US"/>
                    </a:p>
                  </p:txBody>
                </p:sp>
                <p:grpSp>
                  <p:nvGrpSpPr>
                    <p:cNvPr id="65624" name="组合 65623"/>
                    <p:cNvGrpSpPr/>
                    <p:nvPr/>
                  </p:nvGrpSpPr>
                  <p:grpSpPr>
                    <a:xfrm>
                      <a:off x="0" y="0"/>
                      <a:ext cx="446" cy="384"/>
                      <a:chOff x="0" y="0"/>
                      <a:chExt cx="446" cy="384"/>
                    </a:xfrm>
                  </p:grpSpPr>
                  <p:sp>
                    <p:nvSpPr>
                      <p:cNvPr id="65625" name="矩形 65624"/>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65626" name="矩形 65625"/>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27" name="组合 65626"/>
                  <p:cNvGrpSpPr/>
                  <p:nvPr/>
                </p:nvGrpSpPr>
                <p:grpSpPr>
                  <a:xfrm>
                    <a:off x="446" y="0"/>
                    <a:ext cx="446" cy="384"/>
                    <a:chOff x="446" y="0"/>
                    <a:chExt cx="446" cy="384"/>
                  </a:xfrm>
                </p:grpSpPr>
                <p:sp>
                  <p:nvSpPr>
                    <p:cNvPr id="65628" name="矩形 65627"/>
                    <p:cNvSpPr/>
                    <p:nvPr/>
                  </p:nvSpPr>
                  <p:spPr>
                    <a:xfrm>
                      <a:off x="446" y="0"/>
                      <a:ext cx="446" cy="384"/>
                    </a:xfrm>
                    <a:prstGeom prst="rect">
                      <a:avLst/>
                    </a:prstGeom>
                    <a:solidFill>
                      <a:srgbClr val="FFED9F"/>
                    </a:solidFill>
                    <a:ln w="9525">
                      <a:noFill/>
                    </a:ln>
                  </p:spPr>
                  <p:txBody>
                    <a:bodyPr/>
                    <a:p>
                      <a:endParaRPr lang="zh-CN" altLang="en-US"/>
                    </a:p>
                  </p:txBody>
                </p:sp>
                <p:grpSp>
                  <p:nvGrpSpPr>
                    <p:cNvPr id="65629" name="组合 65628"/>
                    <p:cNvGrpSpPr/>
                    <p:nvPr/>
                  </p:nvGrpSpPr>
                  <p:grpSpPr>
                    <a:xfrm>
                      <a:off x="446" y="0"/>
                      <a:ext cx="446" cy="384"/>
                      <a:chOff x="446" y="0"/>
                      <a:chExt cx="446" cy="384"/>
                    </a:xfrm>
                  </p:grpSpPr>
                  <p:sp>
                    <p:nvSpPr>
                      <p:cNvPr id="65630" name="矩形 65629"/>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5631" name="矩形 65630"/>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32" name="组合 65631"/>
                  <p:cNvGrpSpPr/>
                  <p:nvPr/>
                </p:nvGrpSpPr>
                <p:grpSpPr>
                  <a:xfrm>
                    <a:off x="892" y="0"/>
                    <a:ext cx="374" cy="384"/>
                    <a:chOff x="892" y="0"/>
                    <a:chExt cx="374" cy="384"/>
                  </a:xfrm>
                </p:grpSpPr>
                <p:sp>
                  <p:nvSpPr>
                    <p:cNvPr id="65633" name="矩形 65632"/>
                    <p:cNvSpPr/>
                    <p:nvPr/>
                  </p:nvSpPr>
                  <p:spPr>
                    <a:xfrm>
                      <a:off x="892" y="0"/>
                      <a:ext cx="374" cy="384"/>
                    </a:xfrm>
                    <a:prstGeom prst="rect">
                      <a:avLst/>
                    </a:prstGeom>
                    <a:solidFill>
                      <a:srgbClr val="FFED9F"/>
                    </a:solidFill>
                    <a:ln w="9525">
                      <a:noFill/>
                    </a:ln>
                  </p:spPr>
                  <p:txBody>
                    <a:bodyPr/>
                    <a:p>
                      <a:endParaRPr lang="zh-CN" altLang="en-US"/>
                    </a:p>
                  </p:txBody>
                </p:sp>
                <p:grpSp>
                  <p:nvGrpSpPr>
                    <p:cNvPr id="65634" name="组合 65633"/>
                    <p:cNvGrpSpPr/>
                    <p:nvPr/>
                  </p:nvGrpSpPr>
                  <p:grpSpPr>
                    <a:xfrm>
                      <a:off x="892" y="0"/>
                      <a:ext cx="374" cy="384"/>
                      <a:chOff x="892" y="0"/>
                      <a:chExt cx="374" cy="384"/>
                    </a:xfrm>
                  </p:grpSpPr>
                  <p:sp>
                    <p:nvSpPr>
                      <p:cNvPr id="65635" name="矩形 65634"/>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65636" name="矩形 65635"/>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37" name="组合 65636"/>
                  <p:cNvGrpSpPr/>
                  <p:nvPr/>
                </p:nvGrpSpPr>
                <p:grpSpPr>
                  <a:xfrm>
                    <a:off x="0" y="384"/>
                    <a:ext cx="446" cy="384"/>
                    <a:chOff x="0" y="384"/>
                    <a:chExt cx="446" cy="384"/>
                  </a:xfrm>
                </p:grpSpPr>
                <p:sp>
                  <p:nvSpPr>
                    <p:cNvPr id="65638" name="矩形 65637"/>
                    <p:cNvSpPr/>
                    <p:nvPr/>
                  </p:nvSpPr>
                  <p:spPr>
                    <a:xfrm>
                      <a:off x="0" y="384"/>
                      <a:ext cx="446" cy="384"/>
                    </a:xfrm>
                    <a:prstGeom prst="rect">
                      <a:avLst/>
                    </a:prstGeom>
                    <a:solidFill>
                      <a:srgbClr val="FFF7D5"/>
                    </a:solidFill>
                    <a:ln w="9525">
                      <a:noFill/>
                    </a:ln>
                  </p:spPr>
                  <p:txBody>
                    <a:bodyPr/>
                    <a:p>
                      <a:endParaRPr lang="zh-CN" altLang="en-US"/>
                    </a:p>
                  </p:txBody>
                </p:sp>
                <p:grpSp>
                  <p:nvGrpSpPr>
                    <p:cNvPr id="65639" name="组合 65638"/>
                    <p:cNvGrpSpPr/>
                    <p:nvPr/>
                  </p:nvGrpSpPr>
                  <p:grpSpPr>
                    <a:xfrm>
                      <a:off x="0" y="384"/>
                      <a:ext cx="446" cy="384"/>
                      <a:chOff x="0" y="384"/>
                      <a:chExt cx="446" cy="384"/>
                    </a:xfrm>
                  </p:grpSpPr>
                  <p:sp>
                    <p:nvSpPr>
                      <p:cNvPr id="65640" name="矩形 65639"/>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41" name="矩形 65640"/>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42" name="组合 65641"/>
                  <p:cNvGrpSpPr/>
                  <p:nvPr/>
                </p:nvGrpSpPr>
                <p:grpSpPr>
                  <a:xfrm>
                    <a:off x="446" y="384"/>
                    <a:ext cx="446" cy="384"/>
                    <a:chOff x="446" y="384"/>
                    <a:chExt cx="446" cy="384"/>
                  </a:xfrm>
                </p:grpSpPr>
                <p:sp>
                  <p:nvSpPr>
                    <p:cNvPr id="65643" name="矩形 65642"/>
                    <p:cNvSpPr/>
                    <p:nvPr/>
                  </p:nvSpPr>
                  <p:spPr>
                    <a:xfrm>
                      <a:off x="446" y="384"/>
                      <a:ext cx="446" cy="384"/>
                    </a:xfrm>
                    <a:prstGeom prst="rect">
                      <a:avLst/>
                    </a:prstGeom>
                    <a:solidFill>
                      <a:srgbClr val="FFF7D5"/>
                    </a:solidFill>
                    <a:ln w="9525">
                      <a:noFill/>
                    </a:ln>
                  </p:spPr>
                  <p:txBody>
                    <a:bodyPr/>
                    <a:p>
                      <a:endParaRPr lang="zh-CN" altLang="en-US"/>
                    </a:p>
                  </p:txBody>
                </p:sp>
                <p:grpSp>
                  <p:nvGrpSpPr>
                    <p:cNvPr id="65644" name="组合 65643"/>
                    <p:cNvGrpSpPr/>
                    <p:nvPr/>
                  </p:nvGrpSpPr>
                  <p:grpSpPr>
                    <a:xfrm>
                      <a:off x="446" y="384"/>
                      <a:ext cx="446" cy="384"/>
                      <a:chOff x="446" y="384"/>
                      <a:chExt cx="446" cy="384"/>
                    </a:xfrm>
                  </p:grpSpPr>
                  <p:sp>
                    <p:nvSpPr>
                      <p:cNvPr id="65645" name="矩形 65644"/>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46" name="矩形 65645"/>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47" name="组合 65646"/>
                  <p:cNvGrpSpPr/>
                  <p:nvPr/>
                </p:nvGrpSpPr>
                <p:grpSpPr>
                  <a:xfrm>
                    <a:off x="892" y="384"/>
                    <a:ext cx="374" cy="384"/>
                    <a:chOff x="892" y="384"/>
                    <a:chExt cx="374" cy="384"/>
                  </a:xfrm>
                </p:grpSpPr>
                <p:sp>
                  <p:nvSpPr>
                    <p:cNvPr id="65648" name="矩形 65647"/>
                    <p:cNvSpPr/>
                    <p:nvPr/>
                  </p:nvSpPr>
                  <p:spPr>
                    <a:xfrm>
                      <a:off x="892" y="384"/>
                      <a:ext cx="374" cy="384"/>
                    </a:xfrm>
                    <a:prstGeom prst="rect">
                      <a:avLst/>
                    </a:prstGeom>
                    <a:solidFill>
                      <a:srgbClr val="FFF7D5"/>
                    </a:solidFill>
                    <a:ln w="9525">
                      <a:noFill/>
                    </a:ln>
                  </p:spPr>
                  <p:txBody>
                    <a:bodyPr/>
                    <a:p>
                      <a:endParaRPr lang="zh-CN" altLang="en-US"/>
                    </a:p>
                  </p:txBody>
                </p:sp>
                <p:grpSp>
                  <p:nvGrpSpPr>
                    <p:cNvPr id="65649" name="组合 65648"/>
                    <p:cNvGrpSpPr/>
                    <p:nvPr/>
                  </p:nvGrpSpPr>
                  <p:grpSpPr>
                    <a:xfrm>
                      <a:off x="892" y="384"/>
                      <a:ext cx="374" cy="384"/>
                      <a:chOff x="892" y="384"/>
                      <a:chExt cx="374" cy="384"/>
                    </a:xfrm>
                  </p:grpSpPr>
                  <p:sp>
                    <p:nvSpPr>
                      <p:cNvPr id="65650" name="矩形 65649"/>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51" name="矩形 65650"/>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52" name="组合 65651"/>
                  <p:cNvGrpSpPr/>
                  <p:nvPr/>
                </p:nvGrpSpPr>
                <p:grpSpPr>
                  <a:xfrm>
                    <a:off x="0" y="768"/>
                    <a:ext cx="446" cy="384"/>
                    <a:chOff x="0" y="768"/>
                    <a:chExt cx="446" cy="384"/>
                  </a:xfrm>
                </p:grpSpPr>
                <p:sp>
                  <p:nvSpPr>
                    <p:cNvPr id="65653" name="矩形 65652"/>
                    <p:cNvSpPr/>
                    <p:nvPr/>
                  </p:nvSpPr>
                  <p:spPr>
                    <a:xfrm>
                      <a:off x="0" y="768"/>
                      <a:ext cx="446" cy="384"/>
                    </a:xfrm>
                    <a:prstGeom prst="rect">
                      <a:avLst/>
                    </a:prstGeom>
                    <a:solidFill>
                      <a:srgbClr val="FFF2B9"/>
                    </a:solidFill>
                    <a:ln w="9525">
                      <a:noFill/>
                    </a:ln>
                  </p:spPr>
                  <p:txBody>
                    <a:bodyPr/>
                    <a:p>
                      <a:endParaRPr lang="zh-CN" altLang="en-US"/>
                    </a:p>
                  </p:txBody>
                </p:sp>
                <p:grpSp>
                  <p:nvGrpSpPr>
                    <p:cNvPr id="65654" name="组合 65653"/>
                    <p:cNvGrpSpPr/>
                    <p:nvPr/>
                  </p:nvGrpSpPr>
                  <p:grpSpPr>
                    <a:xfrm>
                      <a:off x="0" y="768"/>
                      <a:ext cx="446" cy="384"/>
                      <a:chOff x="0" y="768"/>
                      <a:chExt cx="446" cy="384"/>
                    </a:xfrm>
                  </p:grpSpPr>
                  <p:sp>
                    <p:nvSpPr>
                      <p:cNvPr id="65655" name="矩形 65654"/>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56" name="矩形 65655"/>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57" name="组合 65656"/>
                  <p:cNvGrpSpPr/>
                  <p:nvPr/>
                </p:nvGrpSpPr>
                <p:grpSpPr>
                  <a:xfrm>
                    <a:off x="446" y="768"/>
                    <a:ext cx="446" cy="384"/>
                    <a:chOff x="446" y="768"/>
                    <a:chExt cx="446" cy="384"/>
                  </a:xfrm>
                </p:grpSpPr>
                <p:sp>
                  <p:nvSpPr>
                    <p:cNvPr id="65658" name="矩形 65657"/>
                    <p:cNvSpPr/>
                    <p:nvPr/>
                  </p:nvSpPr>
                  <p:spPr>
                    <a:xfrm>
                      <a:off x="446" y="768"/>
                      <a:ext cx="446" cy="384"/>
                    </a:xfrm>
                    <a:prstGeom prst="rect">
                      <a:avLst/>
                    </a:prstGeom>
                    <a:solidFill>
                      <a:srgbClr val="FFF2B9"/>
                    </a:solidFill>
                    <a:ln w="9525">
                      <a:noFill/>
                    </a:ln>
                  </p:spPr>
                  <p:txBody>
                    <a:bodyPr/>
                    <a:p>
                      <a:endParaRPr lang="zh-CN" altLang="en-US"/>
                    </a:p>
                  </p:txBody>
                </p:sp>
                <p:grpSp>
                  <p:nvGrpSpPr>
                    <p:cNvPr id="65659" name="组合 65658"/>
                    <p:cNvGrpSpPr/>
                    <p:nvPr/>
                  </p:nvGrpSpPr>
                  <p:grpSpPr>
                    <a:xfrm>
                      <a:off x="446" y="768"/>
                      <a:ext cx="446" cy="384"/>
                      <a:chOff x="446" y="768"/>
                      <a:chExt cx="446" cy="384"/>
                    </a:xfrm>
                  </p:grpSpPr>
                  <p:sp>
                    <p:nvSpPr>
                      <p:cNvPr id="65660" name="矩形 65659"/>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61" name="矩形 65660"/>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62" name="组合 65661"/>
                  <p:cNvGrpSpPr/>
                  <p:nvPr/>
                </p:nvGrpSpPr>
                <p:grpSpPr>
                  <a:xfrm>
                    <a:off x="892" y="768"/>
                    <a:ext cx="374" cy="384"/>
                    <a:chOff x="892" y="768"/>
                    <a:chExt cx="374" cy="384"/>
                  </a:xfrm>
                </p:grpSpPr>
                <p:sp>
                  <p:nvSpPr>
                    <p:cNvPr id="65663" name="矩形 65662"/>
                    <p:cNvSpPr/>
                    <p:nvPr/>
                  </p:nvSpPr>
                  <p:spPr>
                    <a:xfrm>
                      <a:off x="892" y="768"/>
                      <a:ext cx="374" cy="384"/>
                    </a:xfrm>
                    <a:prstGeom prst="rect">
                      <a:avLst/>
                    </a:prstGeom>
                    <a:solidFill>
                      <a:srgbClr val="FFF2B9"/>
                    </a:solidFill>
                    <a:ln w="9525">
                      <a:noFill/>
                    </a:ln>
                  </p:spPr>
                  <p:txBody>
                    <a:bodyPr/>
                    <a:p>
                      <a:endParaRPr lang="zh-CN" altLang="en-US"/>
                    </a:p>
                  </p:txBody>
                </p:sp>
                <p:grpSp>
                  <p:nvGrpSpPr>
                    <p:cNvPr id="65664" name="组合 65663"/>
                    <p:cNvGrpSpPr/>
                    <p:nvPr/>
                  </p:nvGrpSpPr>
                  <p:grpSpPr>
                    <a:xfrm>
                      <a:off x="892" y="768"/>
                      <a:ext cx="374" cy="384"/>
                      <a:chOff x="892" y="768"/>
                      <a:chExt cx="374" cy="384"/>
                    </a:xfrm>
                  </p:grpSpPr>
                  <p:sp>
                    <p:nvSpPr>
                      <p:cNvPr id="65665" name="矩形 65664"/>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66" name="矩形 65665"/>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67" name="组合 65666"/>
                  <p:cNvGrpSpPr/>
                  <p:nvPr/>
                </p:nvGrpSpPr>
                <p:grpSpPr>
                  <a:xfrm>
                    <a:off x="0" y="1152"/>
                    <a:ext cx="446" cy="384"/>
                    <a:chOff x="0" y="1152"/>
                    <a:chExt cx="446" cy="384"/>
                  </a:xfrm>
                </p:grpSpPr>
                <p:sp>
                  <p:nvSpPr>
                    <p:cNvPr id="65668" name="矩形 65667"/>
                    <p:cNvSpPr/>
                    <p:nvPr/>
                  </p:nvSpPr>
                  <p:spPr>
                    <a:xfrm>
                      <a:off x="0" y="1152"/>
                      <a:ext cx="446" cy="384"/>
                    </a:xfrm>
                    <a:prstGeom prst="rect">
                      <a:avLst/>
                    </a:prstGeom>
                    <a:solidFill>
                      <a:srgbClr val="FFF7D5"/>
                    </a:solidFill>
                    <a:ln w="9525">
                      <a:noFill/>
                    </a:ln>
                  </p:spPr>
                  <p:txBody>
                    <a:bodyPr/>
                    <a:p>
                      <a:endParaRPr lang="zh-CN" altLang="en-US"/>
                    </a:p>
                  </p:txBody>
                </p:sp>
                <p:grpSp>
                  <p:nvGrpSpPr>
                    <p:cNvPr id="65669" name="组合 65668"/>
                    <p:cNvGrpSpPr/>
                    <p:nvPr/>
                  </p:nvGrpSpPr>
                  <p:grpSpPr>
                    <a:xfrm>
                      <a:off x="0" y="1152"/>
                      <a:ext cx="446" cy="384"/>
                      <a:chOff x="0" y="1152"/>
                      <a:chExt cx="446" cy="384"/>
                    </a:xfrm>
                  </p:grpSpPr>
                  <p:sp>
                    <p:nvSpPr>
                      <p:cNvPr id="65670" name="矩形 65669"/>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71" name="矩形 65670"/>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72" name="组合 65671"/>
                  <p:cNvGrpSpPr/>
                  <p:nvPr/>
                </p:nvGrpSpPr>
                <p:grpSpPr>
                  <a:xfrm>
                    <a:off x="446" y="1152"/>
                    <a:ext cx="446" cy="384"/>
                    <a:chOff x="446" y="1152"/>
                    <a:chExt cx="446" cy="384"/>
                  </a:xfrm>
                </p:grpSpPr>
                <p:sp>
                  <p:nvSpPr>
                    <p:cNvPr id="65673" name="矩形 65672"/>
                    <p:cNvSpPr/>
                    <p:nvPr/>
                  </p:nvSpPr>
                  <p:spPr>
                    <a:xfrm>
                      <a:off x="446" y="1152"/>
                      <a:ext cx="446" cy="384"/>
                    </a:xfrm>
                    <a:prstGeom prst="rect">
                      <a:avLst/>
                    </a:prstGeom>
                    <a:solidFill>
                      <a:srgbClr val="FFF7D5"/>
                    </a:solidFill>
                    <a:ln w="9525">
                      <a:noFill/>
                    </a:ln>
                  </p:spPr>
                  <p:txBody>
                    <a:bodyPr/>
                    <a:p>
                      <a:endParaRPr lang="zh-CN" altLang="en-US"/>
                    </a:p>
                  </p:txBody>
                </p:sp>
                <p:grpSp>
                  <p:nvGrpSpPr>
                    <p:cNvPr id="65674" name="组合 65673"/>
                    <p:cNvGrpSpPr/>
                    <p:nvPr/>
                  </p:nvGrpSpPr>
                  <p:grpSpPr>
                    <a:xfrm>
                      <a:off x="446" y="1152"/>
                      <a:ext cx="446" cy="384"/>
                      <a:chOff x="446" y="1152"/>
                      <a:chExt cx="446" cy="384"/>
                    </a:xfrm>
                  </p:grpSpPr>
                  <p:sp>
                    <p:nvSpPr>
                      <p:cNvPr id="65675" name="矩形 65674"/>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76" name="矩形 65675"/>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77" name="组合 65676"/>
                  <p:cNvGrpSpPr/>
                  <p:nvPr/>
                </p:nvGrpSpPr>
                <p:grpSpPr>
                  <a:xfrm>
                    <a:off x="892" y="1152"/>
                    <a:ext cx="374" cy="384"/>
                    <a:chOff x="892" y="1152"/>
                    <a:chExt cx="374" cy="384"/>
                  </a:xfrm>
                </p:grpSpPr>
                <p:sp>
                  <p:nvSpPr>
                    <p:cNvPr id="65678" name="矩形 65677"/>
                    <p:cNvSpPr/>
                    <p:nvPr/>
                  </p:nvSpPr>
                  <p:spPr>
                    <a:xfrm>
                      <a:off x="892" y="1152"/>
                      <a:ext cx="374" cy="384"/>
                    </a:xfrm>
                    <a:prstGeom prst="rect">
                      <a:avLst/>
                    </a:prstGeom>
                    <a:solidFill>
                      <a:srgbClr val="FFF7D5"/>
                    </a:solidFill>
                    <a:ln w="9525">
                      <a:noFill/>
                    </a:ln>
                  </p:spPr>
                  <p:txBody>
                    <a:bodyPr/>
                    <a:p>
                      <a:endParaRPr lang="zh-CN" altLang="en-US"/>
                    </a:p>
                  </p:txBody>
                </p:sp>
                <p:grpSp>
                  <p:nvGrpSpPr>
                    <p:cNvPr id="65679" name="组合 65678"/>
                    <p:cNvGrpSpPr/>
                    <p:nvPr/>
                  </p:nvGrpSpPr>
                  <p:grpSpPr>
                    <a:xfrm>
                      <a:off x="892" y="1152"/>
                      <a:ext cx="374" cy="384"/>
                      <a:chOff x="892" y="1152"/>
                      <a:chExt cx="374" cy="384"/>
                    </a:xfrm>
                  </p:grpSpPr>
                  <p:sp>
                    <p:nvSpPr>
                      <p:cNvPr id="65680" name="矩形 65679"/>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81" name="矩形 65680"/>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82" name="组合 65681"/>
                  <p:cNvGrpSpPr/>
                  <p:nvPr/>
                </p:nvGrpSpPr>
                <p:grpSpPr>
                  <a:xfrm>
                    <a:off x="0" y="1536"/>
                    <a:ext cx="446" cy="384"/>
                    <a:chOff x="0" y="1536"/>
                    <a:chExt cx="446" cy="384"/>
                  </a:xfrm>
                </p:grpSpPr>
                <p:sp>
                  <p:nvSpPr>
                    <p:cNvPr id="65683" name="矩形 65682"/>
                    <p:cNvSpPr/>
                    <p:nvPr/>
                  </p:nvSpPr>
                  <p:spPr>
                    <a:xfrm>
                      <a:off x="0" y="1536"/>
                      <a:ext cx="446" cy="384"/>
                    </a:xfrm>
                    <a:prstGeom prst="rect">
                      <a:avLst/>
                    </a:prstGeom>
                    <a:solidFill>
                      <a:srgbClr val="FFF2B9"/>
                    </a:solidFill>
                    <a:ln w="9525">
                      <a:noFill/>
                    </a:ln>
                  </p:spPr>
                  <p:txBody>
                    <a:bodyPr/>
                    <a:p>
                      <a:endParaRPr lang="zh-CN" altLang="en-US"/>
                    </a:p>
                  </p:txBody>
                </p:sp>
                <p:grpSp>
                  <p:nvGrpSpPr>
                    <p:cNvPr id="65684" name="组合 65683"/>
                    <p:cNvGrpSpPr/>
                    <p:nvPr/>
                  </p:nvGrpSpPr>
                  <p:grpSpPr>
                    <a:xfrm>
                      <a:off x="0" y="1536"/>
                      <a:ext cx="446" cy="384"/>
                      <a:chOff x="0" y="1536"/>
                      <a:chExt cx="446" cy="384"/>
                    </a:xfrm>
                  </p:grpSpPr>
                  <p:sp>
                    <p:nvSpPr>
                      <p:cNvPr id="65685" name="矩形 65684"/>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86" name="矩形 65685"/>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87" name="组合 65686"/>
                  <p:cNvGrpSpPr/>
                  <p:nvPr/>
                </p:nvGrpSpPr>
                <p:grpSpPr>
                  <a:xfrm>
                    <a:off x="446" y="1536"/>
                    <a:ext cx="446" cy="384"/>
                    <a:chOff x="446" y="1536"/>
                    <a:chExt cx="446" cy="384"/>
                  </a:xfrm>
                </p:grpSpPr>
                <p:sp>
                  <p:nvSpPr>
                    <p:cNvPr id="65688" name="矩形 65687"/>
                    <p:cNvSpPr/>
                    <p:nvPr/>
                  </p:nvSpPr>
                  <p:spPr>
                    <a:xfrm>
                      <a:off x="446" y="1536"/>
                      <a:ext cx="446" cy="384"/>
                    </a:xfrm>
                    <a:prstGeom prst="rect">
                      <a:avLst/>
                    </a:prstGeom>
                    <a:solidFill>
                      <a:srgbClr val="FFF2B9"/>
                    </a:solidFill>
                    <a:ln w="9525">
                      <a:noFill/>
                    </a:ln>
                  </p:spPr>
                  <p:txBody>
                    <a:bodyPr/>
                    <a:p>
                      <a:endParaRPr lang="zh-CN" altLang="en-US"/>
                    </a:p>
                  </p:txBody>
                </p:sp>
                <p:grpSp>
                  <p:nvGrpSpPr>
                    <p:cNvPr id="65689" name="组合 65688"/>
                    <p:cNvGrpSpPr/>
                    <p:nvPr/>
                  </p:nvGrpSpPr>
                  <p:grpSpPr>
                    <a:xfrm>
                      <a:off x="446" y="1536"/>
                      <a:ext cx="446" cy="384"/>
                      <a:chOff x="446" y="1536"/>
                      <a:chExt cx="446" cy="384"/>
                    </a:xfrm>
                  </p:grpSpPr>
                  <p:sp>
                    <p:nvSpPr>
                      <p:cNvPr id="65690" name="矩形 65689"/>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91" name="矩形 65690"/>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692" name="组合 65691"/>
                  <p:cNvGrpSpPr/>
                  <p:nvPr/>
                </p:nvGrpSpPr>
                <p:grpSpPr>
                  <a:xfrm>
                    <a:off x="892" y="1536"/>
                    <a:ext cx="374" cy="384"/>
                    <a:chOff x="892" y="1536"/>
                    <a:chExt cx="374" cy="384"/>
                  </a:xfrm>
                </p:grpSpPr>
                <p:sp>
                  <p:nvSpPr>
                    <p:cNvPr id="65693" name="矩形 65692"/>
                    <p:cNvSpPr/>
                    <p:nvPr/>
                  </p:nvSpPr>
                  <p:spPr>
                    <a:xfrm>
                      <a:off x="892" y="1536"/>
                      <a:ext cx="374" cy="384"/>
                    </a:xfrm>
                    <a:prstGeom prst="rect">
                      <a:avLst/>
                    </a:prstGeom>
                    <a:solidFill>
                      <a:srgbClr val="FFF2B9"/>
                    </a:solidFill>
                    <a:ln w="9525">
                      <a:noFill/>
                    </a:ln>
                  </p:spPr>
                  <p:txBody>
                    <a:bodyPr/>
                    <a:p>
                      <a:endParaRPr lang="zh-CN" altLang="en-US"/>
                    </a:p>
                  </p:txBody>
                </p:sp>
                <p:grpSp>
                  <p:nvGrpSpPr>
                    <p:cNvPr id="65694" name="组合 65693"/>
                    <p:cNvGrpSpPr/>
                    <p:nvPr/>
                  </p:nvGrpSpPr>
                  <p:grpSpPr>
                    <a:xfrm>
                      <a:off x="892" y="1536"/>
                      <a:ext cx="374" cy="384"/>
                      <a:chOff x="892" y="1536"/>
                      <a:chExt cx="374" cy="384"/>
                    </a:xfrm>
                  </p:grpSpPr>
                  <p:sp>
                    <p:nvSpPr>
                      <p:cNvPr id="65695" name="矩形 65694"/>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65696" name="矩形 65695"/>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65697" name="矩形 65696"/>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65698" name="右箭头 65697"/>
              <p:cNvSpPr/>
              <p:nvPr/>
            </p:nvSpPr>
            <p:spPr>
              <a:xfrm>
                <a:off x="2880" y="1056"/>
                <a:ext cx="624" cy="288"/>
              </a:xfrm>
              <a:prstGeom prst="rightArrow">
                <a:avLst>
                  <a:gd name="adj1" fmla="val 50000"/>
                  <a:gd name="adj2" fmla="val 54166"/>
                </a:avLst>
              </a:prstGeom>
              <a:noFill/>
              <a:ln w="25400" cap="flat" cmpd="sng">
                <a:solidFill>
                  <a:srgbClr val="FF9900"/>
                </a:solidFill>
                <a:prstDash val="solid"/>
                <a:miter/>
                <a:headEnd type="none" w="med" len="med"/>
                <a:tailEnd type="none" w="med" len="med"/>
              </a:ln>
            </p:spPr>
            <p:txBody>
              <a:bodyPr/>
              <a:p>
                <a:endParaRPr lang="zh-CN" altLang="en-US"/>
              </a:p>
            </p:txBody>
          </p:sp>
          <p:sp>
            <p:nvSpPr>
              <p:cNvPr id="65701" name="矩形 65700"/>
              <p:cNvSpPr/>
              <p:nvPr/>
            </p:nvSpPr>
            <p:spPr>
              <a:xfrm>
                <a:off x="4416" y="1920"/>
                <a:ext cx="794" cy="333"/>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339966"/>
                </a:solidFill>
                <a:prstDash val="solid"/>
                <a:miter/>
                <a:headEnd type="none" w="med" len="med"/>
                <a:tailEnd type="none" w="med" len="med"/>
              </a:ln>
            </p:spPr>
            <p:txBody>
              <a:bodyPr wrap="none" anchor="t" anchorCtr="0">
                <a:spAutoFit/>
              </a:bodyPr>
              <a:p>
                <a:r>
                  <a:rPr lang="zh-CN" altLang="en-US" sz="2800" dirty="0">
                    <a:latin typeface="黑体" panose="02010609060101010101" pitchFamily="2" charset="-122"/>
                    <a:ea typeface="黑体" panose="02010609060101010101" pitchFamily="2" charset="-122"/>
                  </a:rPr>
                  <a:t>正与门</a:t>
                </a:r>
                <a:endParaRPr lang="zh-CN" altLang="en-US" sz="2800" dirty="0">
                  <a:latin typeface="黑体" panose="02010609060101010101" pitchFamily="2" charset="-122"/>
                  <a:ea typeface="黑体" panose="02010609060101010101" pitchFamily="2" charset="-122"/>
                </a:endParaRPr>
              </a:p>
            </p:txBody>
          </p:sp>
        </p:grpSp>
        <p:graphicFrame>
          <p:nvGraphicFramePr>
            <p:cNvPr id="65787" name="对象 65786"/>
            <p:cNvGraphicFramePr/>
            <p:nvPr/>
          </p:nvGraphicFramePr>
          <p:xfrm>
            <a:off x="2976" y="1824"/>
            <a:ext cx="1245" cy="732"/>
          </p:xfrm>
          <a:graphic>
            <a:graphicData uri="http://schemas.openxmlformats.org/presentationml/2006/ole">
              <mc:AlternateContent xmlns:mc="http://schemas.openxmlformats.org/markup-compatibility/2006">
                <mc:Choice xmlns:v="urn:schemas-microsoft-com:vml" Requires="v">
                  <p:oleObj spid="_x0000_s3076" name="" r:id="rId1" imgW="6238875" imgH="3667125" progId="Paint.Picture">
                    <p:embed/>
                  </p:oleObj>
                </mc:Choice>
                <mc:Fallback>
                  <p:oleObj name="" r:id="rId1" imgW="6238875" imgH="3667125" progId="Paint.Picture">
                    <p:embed/>
                    <p:pic>
                      <p:nvPicPr>
                        <p:cNvPr id="0" name="图片 3075"/>
                        <p:cNvPicPr/>
                        <p:nvPr/>
                      </p:nvPicPr>
                      <p:blipFill>
                        <a:blip r:embed="rId2"/>
                        <a:stretch>
                          <a:fillRect/>
                        </a:stretch>
                      </p:blipFill>
                      <p:spPr>
                        <a:xfrm>
                          <a:off x="2976" y="1824"/>
                          <a:ext cx="1245" cy="732"/>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grpSp>
      <p:grpSp>
        <p:nvGrpSpPr>
          <p:cNvPr id="65791" name="组合 65790"/>
          <p:cNvGrpSpPr/>
          <p:nvPr/>
        </p:nvGrpSpPr>
        <p:grpSpPr>
          <a:xfrm>
            <a:off x="381000" y="3124200"/>
            <a:ext cx="6800850" cy="3338513"/>
            <a:chOff x="240" y="1968"/>
            <a:chExt cx="4284" cy="2103"/>
          </a:xfrm>
        </p:grpSpPr>
        <p:grpSp>
          <p:nvGrpSpPr>
            <p:cNvPr id="65784" name="组合 65783"/>
            <p:cNvGrpSpPr/>
            <p:nvPr/>
          </p:nvGrpSpPr>
          <p:grpSpPr>
            <a:xfrm>
              <a:off x="240" y="1968"/>
              <a:ext cx="2810" cy="2016"/>
              <a:chOff x="480" y="1920"/>
              <a:chExt cx="2810" cy="2016"/>
            </a:xfrm>
          </p:grpSpPr>
          <p:sp>
            <p:nvSpPr>
              <p:cNvPr id="65702" name="矩形 65701"/>
              <p:cNvSpPr/>
              <p:nvPr/>
            </p:nvSpPr>
            <p:spPr>
              <a:xfrm>
                <a:off x="1584" y="1920"/>
                <a:ext cx="1012" cy="381"/>
              </a:xfrm>
              <a:prstGeom prst="rect">
                <a:avLst/>
              </a:prstGeom>
              <a:noFill/>
              <a:ln w="9525">
                <a:noFill/>
              </a:ln>
            </p:spPr>
            <p:txBody>
              <a:bodyPr wrap="none" anchor="ctr" anchorCtr="0">
                <a:spAutoFit/>
              </a:bodyPr>
              <a:p>
                <a:pPr>
                  <a:lnSpc>
                    <a:spcPct val="120000"/>
                  </a:lnSpc>
                </a:pPr>
                <a:r>
                  <a:rPr lang="zh-CN" altLang="en-US" sz="2800" dirty="0">
                    <a:latin typeface="黑体" panose="02010609060101010101" pitchFamily="2" charset="-122"/>
                    <a:ea typeface="黑体" panose="02010609060101010101" pitchFamily="2" charset="-122"/>
                  </a:rPr>
                  <a:t>用负逻辑</a:t>
                </a:r>
                <a:endParaRPr lang="zh-CN" altLang="en-US" sz="2800" dirty="0">
                  <a:latin typeface="黑体" panose="02010609060101010101" pitchFamily="2" charset="-122"/>
                  <a:ea typeface="黑体" panose="02010609060101010101" pitchFamily="2" charset="-122"/>
                </a:endParaRPr>
              </a:p>
            </p:txBody>
          </p:sp>
          <p:sp>
            <p:nvSpPr>
              <p:cNvPr id="65703" name="矩形 65702"/>
              <p:cNvSpPr/>
              <p:nvPr/>
            </p:nvSpPr>
            <p:spPr>
              <a:xfrm>
                <a:off x="2496" y="3456"/>
                <a:ext cx="794" cy="333"/>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339966"/>
                </a:solidFill>
                <a:prstDash val="solid"/>
                <a:miter/>
                <a:headEnd type="none" w="med" len="med"/>
                <a:tailEnd type="none" w="med" len="med"/>
              </a:ln>
            </p:spPr>
            <p:txBody>
              <a:bodyPr wrap="none" anchor="t" anchorCtr="0">
                <a:spAutoFit/>
              </a:bodyPr>
              <a:p>
                <a:r>
                  <a:rPr lang="zh-CN" altLang="en-US" sz="2800" dirty="0">
                    <a:latin typeface="黑体" panose="02010609060101010101" pitchFamily="2" charset="-122"/>
                    <a:ea typeface="黑体" panose="02010609060101010101" pitchFamily="2" charset="-122"/>
                  </a:rPr>
                  <a:t>负或门</a:t>
                </a:r>
                <a:endParaRPr lang="zh-CN" altLang="en-US" sz="2800" dirty="0">
                  <a:latin typeface="黑体" panose="02010609060101010101" pitchFamily="2" charset="-122"/>
                  <a:ea typeface="黑体" panose="02010609060101010101" pitchFamily="2" charset="-122"/>
                </a:endParaRPr>
              </a:p>
            </p:txBody>
          </p:sp>
          <p:grpSp>
            <p:nvGrpSpPr>
              <p:cNvPr id="65704" name="组合 65703"/>
              <p:cNvGrpSpPr/>
              <p:nvPr/>
            </p:nvGrpSpPr>
            <p:grpSpPr>
              <a:xfrm>
                <a:off x="480" y="2544"/>
                <a:ext cx="1824" cy="1392"/>
                <a:chOff x="-3" y="-3"/>
                <a:chExt cx="1272" cy="1926"/>
              </a:xfrm>
            </p:grpSpPr>
            <p:grpSp>
              <p:nvGrpSpPr>
                <p:cNvPr id="65705" name="组合 65704"/>
                <p:cNvGrpSpPr/>
                <p:nvPr/>
              </p:nvGrpSpPr>
              <p:grpSpPr>
                <a:xfrm>
                  <a:off x="0" y="0"/>
                  <a:ext cx="1266" cy="1920"/>
                  <a:chOff x="0" y="0"/>
                  <a:chExt cx="1266" cy="1920"/>
                </a:xfrm>
              </p:grpSpPr>
              <p:grpSp>
                <p:nvGrpSpPr>
                  <p:cNvPr id="65706" name="组合 65705"/>
                  <p:cNvGrpSpPr/>
                  <p:nvPr/>
                </p:nvGrpSpPr>
                <p:grpSpPr>
                  <a:xfrm>
                    <a:off x="0" y="0"/>
                    <a:ext cx="446" cy="384"/>
                    <a:chOff x="0" y="0"/>
                    <a:chExt cx="446" cy="384"/>
                  </a:xfrm>
                </p:grpSpPr>
                <p:sp>
                  <p:nvSpPr>
                    <p:cNvPr id="65707" name="矩形 65706"/>
                    <p:cNvSpPr/>
                    <p:nvPr/>
                  </p:nvSpPr>
                  <p:spPr>
                    <a:xfrm>
                      <a:off x="0" y="0"/>
                      <a:ext cx="446" cy="384"/>
                    </a:xfrm>
                    <a:prstGeom prst="rect">
                      <a:avLst/>
                    </a:prstGeom>
                    <a:solidFill>
                      <a:srgbClr val="FFED9F"/>
                    </a:solidFill>
                    <a:ln w="9525">
                      <a:noFill/>
                    </a:ln>
                  </p:spPr>
                  <p:txBody>
                    <a:bodyPr/>
                    <a:p>
                      <a:endParaRPr lang="zh-CN" altLang="en-US"/>
                    </a:p>
                  </p:txBody>
                </p:sp>
                <p:grpSp>
                  <p:nvGrpSpPr>
                    <p:cNvPr id="65708" name="组合 65707"/>
                    <p:cNvGrpSpPr/>
                    <p:nvPr/>
                  </p:nvGrpSpPr>
                  <p:grpSpPr>
                    <a:xfrm>
                      <a:off x="0" y="0"/>
                      <a:ext cx="446" cy="384"/>
                      <a:chOff x="0" y="0"/>
                      <a:chExt cx="446" cy="384"/>
                    </a:xfrm>
                  </p:grpSpPr>
                  <p:sp>
                    <p:nvSpPr>
                      <p:cNvPr id="65709" name="矩形 65708"/>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A</a:t>
                        </a:r>
                        <a:endParaRPr lang="en-US" altLang="zh-CN" i="1">
                          <a:solidFill>
                            <a:schemeClr val="bg2"/>
                          </a:solidFill>
                          <a:latin typeface="Times New Roman" panose="02020603050405020304" pitchFamily="18" charset="0"/>
                        </a:endParaRPr>
                      </a:p>
                      <a:p>
                        <a:pPr algn="ctr" eaLnBrk="0" hangingPunct="0"/>
                        <a:endParaRPr lang="en-US" altLang="zh-CN" i="1">
                          <a:solidFill>
                            <a:schemeClr val="bg2"/>
                          </a:solidFill>
                          <a:latin typeface="Times New Roman" panose="02020603050405020304" pitchFamily="18" charset="0"/>
                        </a:endParaRPr>
                      </a:p>
                    </p:txBody>
                  </p:sp>
                  <p:sp>
                    <p:nvSpPr>
                      <p:cNvPr id="65710" name="矩形 65709"/>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11" name="组合 65710"/>
                  <p:cNvGrpSpPr/>
                  <p:nvPr/>
                </p:nvGrpSpPr>
                <p:grpSpPr>
                  <a:xfrm>
                    <a:off x="446" y="0"/>
                    <a:ext cx="446" cy="384"/>
                    <a:chOff x="446" y="0"/>
                    <a:chExt cx="446" cy="384"/>
                  </a:xfrm>
                </p:grpSpPr>
                <p:sp>
                  <p:nvSpPr>
                    <p:cNvPr id="65712" name="矩形 65711"/>
                    <p:cNvSpPr/>
                    <p:nvPr/>
                  </p:nvSpPr>
                  <p:spPr>
                    <a:xfrm>
                      <a:off x="446" y="0"/>
                      <a:ext cx="446" cy="384"/>
                    </a:xfrm>
                    <a:prstGeom prst="rect">
                      <a:avLst/>
                    </a:prstGeom>
                    <a:solidFill>
                      <a:srgbClr val="FFED9F"/>
                    </a:solidFill>
                    <a:ln w="9525">
                      <a:noFill/>
                    </a:ln>
                  </p:spPr>
                  <p:txBody>
                    <a:bodyPr/>
                    <a:p>
                      <a:endParaRPr lang="zh-CN" altLang="en-US"/>
                    </a:p>
                  </p:txBody>
                </p:sp>
                <p:grpSp>
                  <p:nvGrpSpPr>
                    <p:cNvPr id="65713" name="组合 65712"/>
                    <p:cNvGrpSpPr/>
                    <p:nvPr/>
                  </p:nvGrpSpPr>
                  <p:grpSpPr>
                    <a:xfrm>
                      <a:off x="446" y="0"/>
                      <a:ext cx="446" cy="384"/>
                      <a:chOff x="446" y="0"/>
                      <a:chExt cx="446" cy="384"/>
                    </a:xfrm>
                  </p:grpSpPr>
                  <p:sp>
                    <p:nvSpPr>
                      <p:cNvPr id="65714" name="矩形 65713"/>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B</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65715" name="矩形 65714"/>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16" name="组合 65715"/>
                  <p:cNvGrpSpPr/>
                  <p:nvPr/>
                </p:nvGrpSpPr>
                <p:grpSpPr>
                  <a:xfrm>
                    <a:off x="892" y="0"/>
                    <a:ext cx="374" cy="384"/>
                    <a:chOff x="892" y="0"/>
                    <a:chExt cx="374" cy="384"/>
                  </a:xfrm>
                </p:grpSpPr>
                <p:sp>
                  <p:nvSpPr>
                    <p:cNvPr id="65717" name="矩形 65716"/>
                    <p:cNvSpPr/>
                    <p:nvPr/>
                  </p:nvSpPr>
                  <p:spPr>
                    <a:xfrm>
                      <a:off x="892" y="0"/>
                      <a:ext cx="374" cy="384"/>
                    </a:xfrm>
                    <a:prstGeom prst="rect">
                      <a:avLst/>
                    </a:prstGeom>
                    <a:solidFill>
                      <a:srgbClr val="FFED9F"/>
                    </a:solidFill>
                    <a:ln w="9525">
                      <a:noFill/>
                    </a:ln>
                  </p:spPr>
                  <p:txBody>
                    <a:bodyPr/>
                    <a:p>
                      <a:endParaRPr lang="zh-CN" altLang="en-US"/>
                    </a:p>
                  </p:txBody>
                </p:sp>
                <p:grpSp>
                  <p:nvGrpSpPr>
                    <p:cNvPr id="65718" name="组合 65717"/>
                    <p:cNvGrpSpPr/>
                    <p:nvPr/>
                  </p:nvGrpSpPr>
                  <p:grpSpPr>
                    <a:xfrm>
                      <a:off x="892" y="0"/>
                      <a:ext cx="374" cy="384"/>
                      <a:chOff x="892" y="0"/>
                      <a:chExt cx="374" cy="384"/>
                    </a:xfrm>
                  </p:grpSpPr>
                  <p:sp>
                    <p:nvSpPr>
                      <p:cNvPr id="65719" name="矩形 65718"/>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F</a:t>
                        </a:r>
                        <a:endParaRPr lang="en-US" altLang="zh-CN">
                          <a:solidFill>
                            <a:schemeClr val="bg2"/>
                          </a:solidFill>
                          <a:latin typeface="Times New Roman" panose="02020603050405020304" pitchFamily="18" charset="0"/>
                        </a:endParaRPr>
                      </a:p>
                    </p:txBody>
                  </p:sp>
                  <p:sp>
                    <p:nvSpPr>
                      <p:cNvPr id="65720" name="矩形 65719"/>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21" name="组合 65720"/>
                  <p:cNvGrpSpPr/>
                  <p:nvPr/>
                </p:nvGrpSpPr>
                <p:grpSpPr>
                  <a:xfrm>
                    <a:off x="0" y="384"/>
                    <a:ext cx="446" cy="384"/>
                    <a:chOff x="0" y="384"/>
                    <a:chExt cx="446" cy="384"/>
                  </a:xfrm>
                </p:grpSpPr>
                <p:sp>
                  <p:nvSpPr>
                    <p:cNvPr id="65722" name="矩形 65721"/>
                    <p:cNvSpPr/>
                    <p:nvPr/>
                  </p:nvSpPr>
                  <p:spPr>
                    <a:xfrm>
                      <a:off x="0" y="384"/>
                      <a:ext cx="446" cy="384"/>
                    </a:xfrm>
                    <a:prstGeom prst="rect">
                      <a:avLst/>
                    </a:prstGeom>
                    <a:solidFill>
                      <a:srgbClr val="FFF7D5"/>
                    </a:solidFill>
                    <a:ln w="9525">
                      <a:noFill/>
                    </a:ln>
                  </p:spPr>
                  <p:txBody>
                    <a:bodyPr/>
                    <a:p>
                      <a:endParaRPr lang="zh-CN" altLang="en-US"/>
                    </a:p>
                  </p:txBody>
                </p:sp>
                <p:grpSp>
                  <p:nvGrpSpPr>
                    <p:cNvPr id="65723" name="组合 65722"/>
                    <p:cNvGrpSpPr/>
                    <p:nvPr/>
                  </p:nvGrpSpPr>
                  <p:grpSpPr>
                    <a:xfrm>
                      <a:off x="0" y="384"/>
                      <a:ext cx="446" cy="384"/>
                      <a:chOff x="0" y="384"/>
                      <a:chExt cx="446" cy="384"/>
                    </a:xfrm>
                  </p:grpSpPr>
                  <p:sp>
                    <p:nvSpPr>
                      <p:cNvPr id="65724" name="矩形 65723"/>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p:txBody>
                  </p:sp>
                  <p:sp>
                    <p:nvSpPr>
                      <p:cNvPr id="65725" name="矩形 65724"/>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26" name="组合 65725"/>
                  <p:cNvGrpSpPr/>
                  <p:nvPr/>
                </p:nvGrpSpPr>
                <p:grpSpPr>
                  <a:xfrm>
                    <a:off x="446" y="384"/>
                    <a:ext cx="446" cy="384"/>
                    <a:chOff x="446" y="384"/>
                    <a:chExt cx="446" cy="384"/>
                  </a:xfrm>
                </p:grpSpPr>
                <p:sp>
                  <p:nvSpPr>
                    <p:cNvPr id="65727" name="矩形 65726"/>
                    <p:cNvSpPr/>
                    <p:nvPr/>
                  </p:nvSpPr>
                  <p:spPr>
                    <a:xfrm>
                      <a:off x="446" y="384"/>
                      <a:ext cx="446" cy="384"/>
                    </a:xfrm>
                    <a:prstGeom prst="rect">
                      <a:avLst/>
                    </a:prstGeom>
                    <a:solidFill>
                      <a:srgbClr val="FFF7D5"/>
                    </a:solidFill>
                    <a:ln w="9525">
                      <a:noFill/>
                    </a:ln>
                  </p:spPr>
                  <p:txBody>
                    <a:bodyPr/>
                    <a:p>
                      <a:endParaRPr lang="zh-CN" altLang="en-US"/>
                    </a:p>
                  </p:txBody>
                </p:sp>
                <p:grpSp>
                  <p:nvGrpSpPr>
                    <p:cNvPr id="65728" name="组合 65727"/>
                    <p:cNvGrpSpPr/>
                    <p:nvPr/>
                  </p:nvGrpSpPr>
                  <p:grpSpPr>
                    <a:xfrm>
                      <a:off x="446" y="384"/>
                      <a:ext cx="446" cy="384"/>
                      <a:chOff x="446" y="384"/>
                      <a:chExt cx="446" cy="384"/>
                    </a:xfrm>
                  </p:grpSpPr>
                  <p:sp>
                    <p:nvSpPr>
                      <p:cNvPr id="65729" name="矩形 65728"/>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p:txBody>
                  </p:sp>
                  <p:sp>
                    <p:nvSpPr>
                      <p:cNvPr id="65730" name="矩形 65729"/>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31" name="组合 65730"/>
                  <p:cNvGrpSpPr/>
                  <p:nvPr/>
                </p:nvGrpSpPr>
                <p:grpSpPr>
                  <a:xfrm>
                    <a:off x="892" y="384"/>
                    <a:ext cx="374" cy="384"/>
                    <a:chOff x="892" y="384"/>
                    <a:chExt cx="374" cy="384"/>
                  </a:xfrm>
                </p:grpSpPr>
                <p:sp>
                  <p:nvSpPr>
                    <p:cNvPr id="65732" name="矩形 65731"/>
                    <p:cNvSpPr/>
                    <p:nvPr/>
                  </p:nvSpPr>
                  <p:spPr>
                    <a:xfrm>
                      <a:off x="892" y="384"/>
                      <a:ext cx="374" cy="384"/>
                    </a:xfrm>
                    <a:prstGeom prst="rect">
                      <a:avLst/>
                    </a:prstGeom>
                    <a:solidFill>
                      <a:srgbClr val="FFF7D5"/>
                    </a:solidFill>
                    <a:ln w="9525">
                      <a:noFill/>
                    </a:ln>
                  </p:spPr>
                  <p:txBody>
                    <a:bodyPr/>
                    <a:p>
                      <a:endParaRPr lang="zh-CN" altLang="en-US"/>
                    </a:p>
                  </p:txBody>
                </p:sp>
                <p:grpSp>
                  <p:nvGrpSpPr>
                    <p:cNvPr id="65733" name="组合 65732"/>
                    <p:cNvGrpSpPr/>
                    <p:nvPr/>
                  </p:nvGrpSpPr>
                  <p:grpSpPr>
                    <a:xfrm>
                      <a:off x="892" y="384"/>
                      <a:ext cx="374" cy="384"/>
                      <a:chOff x="892" y="384"/>
                      <a:chExt cx="374" cy="384"/>
                    </a:xfrm>
                  </p:grpSpPr>
                  <p:sp>
                    <p:nvSpPr>
                      <p:cNvPr id="65734" name="矩形 65733"/>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p:txBody>
                  </p:sp>
                  <p:sp>
                    <p:nvSpPr>
                      <p:cNvPr id="65735" name="矩形 65734"/>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36" name="组合 65735"/>
                  <p:cNvGrpSpPr/>
                  <p:nvPr/>
                </p:nvGrpSpPr>
                <p:grpSpPr>
                  <a:xfrm>
                    <a:off x="0" y="768"/>
                    <a:ext cx="446" cy="384"/>
                    <a:chOff x="0" y="768"/>
                    <a:chExt cx="446" cy="384"/>
                  </a:xfrm>
                </p:grpSpPr>
                <p:sp>
                  <p:nvSpPr>
                    <p:cNvPr id="65737" name="矩形 65736"/>
                    <p:cNvSpPr/>
                    <p:nvPr/>
                  </p:nvSpPr>
                  <p:spPr>
                    <a:xfrm>
                      <a:off x="0" y="768"/>
                      <a:ext cx="446" cy="384"/>
                    </a:xfrm>
                    <a:prstGeom prst="rect">
                      <a:avLst/>
                    </a:prstGeom>
                    <a:solidFill>
                      <a:srgbClr val="FFF2B9"/>
                    </a:solidFill>
                    <a:ln w="9525">
                      <a:noFill/>
                    </a:ln>
                  </p:spPr>
                  <p:txBody>
                    <a:bodyPr/>
                    <a:p>
                      <a:endParaRPr lang="zh-CN" altLang="en-US"/>
                    </a:p>
                  </p:txBody>
                </p:sp>
                <p:grpSp>
                  <p:nvGrpSpPr>
                    <p:cNvPr id="65738" name="组合 65737"/>
                    <p:cNvGrpSpPr/>
                    <p:nvPr/>
                  </p:nvGrpSpPr>
                  <p:grpSpPr>
                    <a:xfrm>
                      <a:off x="0" y="768"/>
                      <a:ext cx="446" cy="384"/>
                      <a:chOff x="0" y="768"/>
                      <a:chExt cx="446" cy="384"/>
                    </a:xfrm>
                  </p:grpSpPr>
                  <p:sp>
                    <p:nvSpPr>
                      <p:cNvPr id="65739" name="矩形 65738"/>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p:txBody>
                  </p:sp>
                  <p:sp>
                    <p:nvSpPr>
                      <p:cNvPr id="65740" name="矩形 65739"/>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41" name="组合 65740"/>
                  <p:cNvGrpSpPr/>
                  <p:nvPr/>
                </p:nvGrpSpPr>
                <p:grpSpPr>
                  <a:xfrm>
                    <a:off x="446" y="768"/>
                    <a:ext cx="446" cy="384"/>
                    <a:chOff x="446" y="768"/>
                    <a:chExt cx="446" cy="384"/>
                  </a:xfrm>
                </p:grpSpPr>
                <p:sp>
                  <p:nvSpPr>
                    <p:cNvPr id="65742" name="矩形 65741"/>
                    <p:cNvSpPr/>
                    <p:nvPr/>
                  </p:nvSpPr>
                  <p:spPr>
                    <a:xfrm>
                      <a:off x="446" y="768"/>
                      <a:ext cx="446" cy="384"/>
                    </a:xfrm>
                    <a:prstGeom prst="rect">
                      <a:avLst/>
                    </a:prstGeom>
                    <a:solidFill>
                      <a:srgbClr val="FFF2B9"/>
                    </a:solidFill>
                    <a:ln w="9525">
                      <a:noFill/>
                    </a:ln>
                  </p:spPr>
                  <p:txBody>
                    <a:bodyPr/>
                    <a:p>
                      <a:endParaRPr lang="zh-CN" altLang="en-US"/>
                    </a:p>
                  </p:txBody>
                </p:sp>
                <p:grpSp>
                  <p:nvGrpSpPr>
                    <p:cNvPr id="65743" name="组合 65742"/>
                    <p:cNvGrpSpPr/>
                    <p:nvPr/>
                  </p:nvGrpSpPr>
                  <p:grpSpPr>
                    <a:xfrm>
                      <a:off x="446" y="768"/>
                      <a:ext cx="446" cy="384"/>
                      <a:chOff x="446" y="768"/>
                      <a:chExt cx="446" cy="384"/>
                    </a:xfrm>
                  </p:grpSpPr>
                  <p:sp>
                    <p:nvSpPr>
                      <p:cNvPr id="65744" name="矩形 65743"/>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p:txBody>
                  </p:sp>
                  <p:sp>
                    <p:nvSpPr>
                      <p:cNvPr id="65745" name="矩形 65744"/>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46" name="组合 65745"/>
                  <p:cNvGrpSpPr/>
                  <p:nvPr/>
                </p:nvGrpSpPr>
                <p:grpSpPr>
                  <a:xfrm>
                    <a:off x="892" y="768"/>
                    <a:ext cx="374" cy="384"/>
                    <a:chOff x="892" y="768"/>
                    <a:chExt cx="374" cy="384"/>
                  </a:xfrm>
                </p:grpSpPr>
                <p:sp>
                  <p:nvSpPr>
                    <p:cNvPr id="65747" name="矩形 65746"/>
                    <p:cNvSpPr/>
                    <p:nvPr/>
                  </p:nvSpPr>
                  <p:spPr>
                    <a:xfrm>
                      <a:off x="892" y="768"/>
                      <a:ext cx="374" cy="384"/>
                    </a:xfrm>
                    <a:prstGeom prst="rect">
                      <a:avLst/>
                    </a:prstGeom>
                    <a:solidFill>
                      <a:srgbClr val="FFF2B9"/>
                    </a:solidFill>
                    <a:ln w="9525">
                      <a:noFill/>
                    </a:ln>
                  </p:spPr>
                  <p:txBody>
                    <a:bodyPr/>
                    <a:p>
                      <a:endParaRPr lang="zh-CN" altLang="en-US"/>
                    </a:p>
                  </p:txBody>
                </p:sp>
                <p:grpSp>
                  <p:nvGrpSpPr>
                    <p:cNvPr id="65748" name="组合 65747"/>
                    <p:cNvGrpSpPr/>
                    <p:nvPr/>
                  </p:nvGrpSpPr>
                  <p:grpSpPr>
                    <a:xfrm>
                      <a:off x="892" y="768"/>
                      <a:ext cx="374" cy="384"/>
                      <a:chOff x="892" y="768"/>
                      <a:chExt cx="374" cy="384"/>
                    </a:xfrm>
                  </p:grpSpPr>
                  <p:sp>
                    <p:nvSpPr>
                      <p:cNvPr id="65749" name="矩形 65748"/>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rPr>
                          <a:t>1</a:t>
                        </a:r>
                        <a:endParaRPr lang="en-US" altLang="zh-CN" b="1" dirty="0">
                          <a:solidFill>
                            <a:schemeClr val="bg2"/>
                          </a:solidFill>
                          <a:latin typeface="Times New Roman" panose="02020603050405020304" pitchFamily="18" charset="0"/>
                        </a:endParaRPr>
                      </a:p>
                    </p:txBody>
                  </p:sp>
                  <p:sp>
                    <p:nvSpPr>
                      <p:cNvPr id="65750" name="矩形 65749"/>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51" name="组合 65750"/>
                  <p:cNvGrpSpPr/>
                  <p:nvPr/>
                </p:nvGrpSpPr>
                <p:grpSpPr>
                  <a:xfrm>
                    <a:off x="0" y="1152"/>
                    <a:ext cx="446" cy="384"/>
                    <a:chOff x="0" y="1152"/>
                    <a:chExt cx="446" cy="384"/>
                  </a:xfrm>
                </p:grpSpPr>
                <p:sp>
                  <p:nvSpPr>
                    <p:cNvPr id="65752" name="矩形 65751"/>
                    <p:cNvSpPr/>
                    <p:nvPr/>
                  </p:nvSpPr>
                  <p:spPr>
                    <a:xfrm>
                      <a:off x="0" y="1152"/>
                      <a:ext cx="446" cy="384"/>
                    </a:xfrm>
                    <a:prstGeom prst="rect">
                      <a:avLst/>
                    </a:prstGeom>
                    <a:solidFill>
                      <a:srgbClr val="FFF7D5"/>
                    </a:solidFill>
                    <a:ln w="9525">
                      <a:noFill/>
                    </a:ln>
                  </p:spPr>
                  <p:txBody>
                    <a:bodyPr/>
                    <a:p>
                      <a:endParaRPr lang="zh-CN" altLang="en-US"/>
                    </a:p>
                  </p:txBody>
                </p:sp>
                <p:grpSp>
                  <p:nvGrpSpPr>
                    <p:cNvPr id="65753" name="组合 65752"/>
                    <p:cNvGrpSpPr/>
                    <p:nvPr/>
                  </p:nvGrpSpPr>
                  <p:grpSpPr>
                    <a:xfrm>
                      <a:off x="0" y="1152"/>
                      <a:ext cx="446" cy="384"/>
                      <a:chOff x="0" y="1152"/>
                      <a:chExt cx="446" cy="384"/>
                    </a:xfrm>
                  </p:grpSpPr>
                  <p:sp>
                    <p:nvSpPr>
                      <p:cNvPr id="65754" name="矩形 65753"/>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p:txBody>
                  </p:sp>
                  <p:sp>
                    <p:nvSpPr>
                      <p:cNvPr id="65755" name="矩形 65754"/>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56" name="组合 65755"/>
                  <p:cNvGrpSpPr/>
                  <p:nvPr/>
                </p:nvGrpSpPr>
                <p:grpSpPr>
                  <a:xfrm>
                    <a:off x="446" y="1152"/>
                    <a:ext cx="446" cy="384"/>
                    <a:chOff x="446" y="1152"/>
                    <a:chExt cx="446" cy="384"/>
                  </a:xfrm>
                </p:grpSpPr>
                <p:sp>
                  <p:nvSpPr>
                    <p:cNvPr id="65757" name="矩形 65756"/>
                    <p:cNvSpPr/>
                    <p:nvPr/>
                  </p:nvSpPr>
                  <p:spPr>
                    <a:xfrm>
                      <a:off x="446" y="1152"/>
                      <a:ext cx="446" cy="384"/>
                    </a:xfrm>
                    <a:prstGeom prst="rect">
                      <a:avLst/>
                    </a:prstGeom>
                    <a:solidFill>
                      <a:srgbClr val="FFF7D5"/>
                    </a:solidFill>
                    <a:ln w="9525">
                      <a:noFill/>
                    </a:ln>
                  </p:spPr>
                  <p:txBody>
                    <a:bodyPr/>
                    <a:p>
                      <a:endParaRPr lang="zh-CN" altLang="en-US"/>
                    </a:p>
                  </p:txBody>
                </p:sp>
                <p:grpSp>
                  <p:nvGrpSpPr>
                    <p:cNvPr id="65758" name="组合 65757"/>
                    <p:cNvGrpSpPr/>
                    <p:nvPr/>
                  </p:nvGrpSpPr>
                  <p:grpSpPr>
                    <a:xfrm>
                      <a:off x="446" y="1152"/>
                      <a:ext cx="446" cy="384"/>
                      <a:chOff x="446" y="1152"/>
                      <a:chExt cx="446" cy="384"/>
                    </a:xfrm>
                  </p:grpSpPr>
                  <p:sp>
                    <p:nvSpPr>
                      <p:cNvPr id="65759" name="矩形 65758"/>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p:txBody>
                  </p:sp>
                  <p:sp>
                    <p:nvSpPr>
                      <p:cNvPr id="65760" name="矩形 65759"/>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61" name="组合 65760"/>
                  <p:cNvGrpSpPr/>
                  <p:nvPr/>
                </p:nvGrpSpPr>
                <p:grpSpPr>
                  <a:xfrm>
                    <a:off x="892" y="1152"/>
                    <a:ext cx="374" cy="384"/>
                    <a:chOff x="892" y="1152"/>
                    <a:chExt cx="374" cy="384"/>
                  </a:xfrm>
                </p:grpSpPr>
                <p:sp>
                  <p:nvSpPr>
                    <p:cNvPr id="65762" name="矩形 65761"/>
                    <p:cNvSpPr/>
                    <p:nvPr/>
                  </p:nvSpPr>
                  <p:spPr>
                    <a:xfrm>
                      <a:off x="892" y="1152"/>
                      <a:ext cx="374" cy="384"/>
                    </a:xfrm>
                    <a:prstGeom prst="rect">
                      <a:avLst/>
                    </a:prstGeom>
                    <a:solidFill>
                      <a:srgbClr val="FFF7D5"/>
                    </a:solidFill>
                    <a:ln w="9525">
                      <a:noFill/>
                    </a:ln>
                  </p:spPr>
                  <p:txBody>
                    <a:bodyPr/>
                    <a:p>
                      <a:endParaRPr lang="zh-CN" altLang="en-US"/>
                    </a:p>
                  </p:txBody>
                </p:sp>
                <p:grpSp>
                  <p:nvGrpSpPr>
                    <p:cNvPr id="65763" name="组合 65762"/>
                    <p:cNvGrpSpPr/>
                    <p:nvPr/>
                  </p:nvGrpSpPr>
                  <p:grpSpPr>
                    <a:xfrm>
                      <a:off x="892" y="1152"/>
                      <a:ext cx="374" cy="384"/>
                      <a:chOff x="892" y="1152"/>
                      <a:chExt cx="374" cy="384"/>
                    </a:xfrm>
                  </p:grpSpPr>
                  <p:sp>
                    <p:nvSpPr>
                      <p:cNvPr id="65764" name="矩形 65763"/>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rPr>
                          <a:t>1</a:t>
                        </a:r>
                        <a:endParaRPr lang="en-US" altLang="zh-CN" b="1" dirty="0">
                          <a:solidFill>
                            <a:schemeClr val="bg2"/>
                          </a:solidFill>
                          <a:latin typeface="Times New Roman" panose="02020603050405020304" pitchFamily="18" charset="0"/>
                        </a:endParaRPr>
                      </a:p>
                    </p:txBody>
                  </p:sp>
                  <p:sp>
                    <p:nvSpPr>
                      <p:cNvPr id="65765" name="矩形 65764"/>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66" name="组合 65765"/>
                  <p:cNvGrpSpPr/>
                  <p:nvPr/>
                </p:nvGrpSpPr>
                <p:grpSpPr>
                  <a:xfrm>
                    <a:off x="0" y="1536"/>
                    <a:ext cx="446" cy="384"/>
                    <a:chOff x="0" y="1536"/>
                    <a:chExt cx="446" cy="384"/>
                  </a:xfrm>
                </p:grpSpPr>
                <p:sp>
                  <p:nvSpPr>
                    <p:cNvPr id="65767" name="矩形 65766"/>
                    <p:cNvSpPr/>
                    <p:nvPr/>
                  </p:nvSpPr>
                  <p:spPr>
                    <a:xfrm>
                      <a:off x="0" y="1536"/>
                      <a:ext cx="446" cy="384"/>
                    </a:xfrm>
                    <a:prstGeom prst="rect">
                      <a:avLst/>
                    </a:prstGeom>
                    <a:solidFill>
                      <a:srgbClr val="FFF2B9"/>
                    </a:solidFill>
                    <a:ln w="9525">
                      <a:noFill/>
                    </a:ln>
                  </p:spPr>
                  <p:txBody>
                    <a:bodyPr/>
                    <a:p>
                      <a:endParaRPr lang="zh-CN" altLang="en-US"/>
                    </a:p>
                  </p:txBody>
                </p:sp>
                <p:grpSp>
                  <p:nvGrpSpPr>
                    <p:cNvPr id="65768" name="组合 65767"/>
                    <p:cNvGrpSpPr/>
                    <p:nvPr/>
                  </p:nvGrpSpPr>
                  <p:grpSpPr>
                    <a:xfrm>
                      <a:off x="0" y="1536"/>
                      <a:ext cx="446" cy="384"/>
                      <a:chOff x="0" y="1536"/>
                      <a:chExt cx="446" cy="384"/>
                    </a:xfrm>
                  </p:grpSpPr>
                  <p:sp>
                    <p:nvSpPr>
                      <p:cNvPr id="65769" name="矩形 65768"/>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p:txBody>
                  </p:sp>
                  <p:sp>
                    <p:nvSpPr>
                      <p:cNvPr id="65770" name="矩形 65769"/>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71" name="组合 65770"/>
                  <p:cNvGrpSpPr/>
                  <p:nvPr/>
                </p:nvGrpSpPr>
                <p:grpSpPr>
                  <a:xfrm>
                    <a:off x="446" y="1536"/>
                    <a:ext cx="446" cy="384"/>
                    <a:chOff x="446" y="1536"/>
                    <a:chExt cx="446" cy="384"/>
                  </a:xfrm>
                </p:grpSpPr>
                <p:sp>
                  <p:nvSpPr>
                    <p:cNvPr id="65772" name="矩形 65771"/>
                    <p:cNvSpPr/>
                    <p:nvPr/>
                  </p:nvSpPr>
                  <p:spPr>
                    <a:xfrm>
                      <a:off x="446" y="1536"/>
                      <a:ext cx="446" cy="384"/>
                    </a:xfrm>
                    <a:prstGeom prst="rect">
                      <a:avLst/>
                    </a:prstGeom>
                    <a:solidFill>
                      <a:srgbClr val="FFF2B9"/>
                    </a:solidFill>
                    <a:ln w="9525">
                      <a:noFill/>
                    </a:ln>
                  </p:spPr>
                  <p:txBody>
                    <a:bodyPr/>
                    <a:p>
                      <a:endParaRPr lang="zh-CN" altLang="en-US"/>
                    </a:p>
                  </p:txBody>
                </p:sp>
                <p:grpSp>
                  <p:nvGrpSpPr>
                    <p:cNvPr id="65773" name="组合 65772"/>
                    <p:cNvGrpSpPr/>
                    <p:nvPr/>
                  </p:nvGrpSpPr>
                  <p:grpSpPr>
                    <a:xfrm>
                      <a:off x="446" y="1536"/>
                      <a:ext cx="446" cy="384"/>
                      <a:chOff x="446" y="1536"/>
                      <a:chExt cx="446" cy="384"/>
                    </a:xfrm>
                  </p:grpSpPr>
                  <p:sp>
                    <p:nvSpPr>
                      <p:cNvPr id="65774" name="矩形 65773"/>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p:txBody>
                  </p:sp>
                  <p:sp>
                    <p:nvSpPr>
                      <p:cNvPr id="65775" name="矩形 65774"/>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65776" name="组合 65775"/>
                  <p:cNvGrpSpPr/>
                  <p:nvPr/>
                </p:nvGrpSpPr>
                <p:grpSpPr>
                  <a:xfrm>
                    <a:off x="892" y="1536"/>
                    <a:ext cx="374" cy="384"/>
                    <a:chOff x="892" y="1536"/>
                    <a:chExt cx="374" cy="384"/>
                  </a:xfrm>
                </p:grpSpPr>
                <p:sp>
                  <p:nvSpPr>
                    <p:cNvPr id="65777" name="矩形 65776"/>
                    <p:cNvSpPr/>
                    <p:nvPr/>
                  </p:nvSpPr>
                  <p:spPr>
                    <a:xfrm>
                      <a:off x="892" y="1536"/>
                      <a:ext cx="374" cy="384"/>
                    </a:xfrm>
                    <a:prstGeom prst="rect">
                      <a:avLst/>
                    </a:prstGeom>
                    <a:solidFill>
                      <a:srgbClr val="FFF2B9"/>
                    </a:solidFill>
                    <a:ln w="9525">
                      <a:noFill/>
                    </a:ln>
                  </p:spPr>
                  <p:txBody>
                    <a:bodyPr/>
                    <a:p>
                      <a:endParaRPr lang="zh-CN" altLang="en-US"/>
                    </a:p>
                  </p:txBody>
                </p:sp>
                <p:grpSp>
                  <p:nvGrpSpPr>
                    <p:cNvPr id="65778" name="组合 65777"/>
                    <p:cNvGrpSpPr/>
                    <p:nvPr/>
                  </p:nvGrpSpPr>
                  <p:grpSpPr>
                    <a:xfrm>
                      <a:off x="892" y="1536"/>
                      <a:ext cx="374" cy="384"/>
                      <a:chOff x="892" y="1536"/>
                      <a:chExt cx="374" cy="384"/>
                    </a:xfrm>
                  </p:grpSpPr>
                  <p:sp>
                    <p:nvSpPr>
                      <p:cNvPr id="65779" name="矩形 65778"/>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p:txBody>
                  </p:sp>
                  <p:sp>
                    <p:nvSpPr>
                      <p:cNvPr id="65780" name="矩形 65779"/>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65781" name="矩形 65780"/>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65782" name="下箭头 65781"/>
              <p:cNvSpPr/>
              <p:nvPr/>
            </p:nvSpPr>
            <p:spPr>
              <a:xfrm>
                <a:off x="1152" y="1920"/>
                <a:ext cx="336" cy="480"/>
              </a:xfrm>
              <a:prstGeom prst="downArrow">
                <a:avLst>
                  <a:gd name="adj1" fmla="val 50000"/>
                  <a:gd name="adj2" fmla="val 35714"/>
                </a:avLst>
              </a:prstGeom>
              <a:noFill/>
              <a:ln w="25400" cap="flat" cmpd="sng">
                <a:solidFill>
                  <a:srgbClr val="FF0000"/>
                </a:solidFill>
                <a:prstDash val="solid"/>
                <a:miter/>
                <a:headEnd type="none" w="med" len="med"/>
                <a:tailEnd type="none" w="med" len="med"/>
              </a:ln>
            </p:spPr>
            <p:txBody>
              <a:bodyPr/>
              <a:p>
                <a:endParaRPr lang="zh-CN" altLang="en-US"/>
              </a:p>
            </p:txBody>
          </p:sp>
        </p:grpSp>
        <p:graphicFrame>
          <p:nvGraphicFramePr>
            <p:cNvPr id="65789" name="对象 65788"/>
            <p:cNvGraphicFramePr/>
            <p:nvPr/>
          </p:nvGraphicFramePr>
          <p:xfrm>
            <a:off x="3168" y="3312"/>
            <a:ext cx="1356" cy="759"/>
          </p:xfrm>
          <a:graphic>
            <a:graphicData uri="http://schemas.openxmlformats.org/presentationml/2006/ole">
              <mc:AlternateContent xmlns:mc="http://schemas.openxmlformats.org/markup-compatibility/2006">
                <mc:Choice xmlns:v="urn:schemas-microsoft-com:vml" Requires="v">
                  <p:oleObj spid="_x0000_s3077" name="" r:id="rId3" imgW="4914900" imgH="2752725" progId="Paint.Picture">
                    <p:embed/>
                  </p:oleObj>
                </mc:Choice>
                <mc:Fallback>
                  <p:oleObj name="" r:id="rId3" imgW="4914900" imgH="2752725" progId="Paint.Picture">
                    <p:embed/>
                    <p:pic>
                      <p:nvPicPr>
                        <p:cNvPr id="0" name="图片 3076"/>
                        <p:cNvPicPr/>
                        <p:nvPr/>
                      </p:nvPicPr>
                      <p:blipFill>
                        <a:blip r:embed="rId4"/>
                        <a:stretch>
                          <a:fillRect/>
                        </a:stretch>
                      </p:blipFill>
                      <p:spPr>
                        <a:xfrm>
                          <a:off x="3168" y="3312"/>
                          <a:ext cx="1356" cy="759"/>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grpSp>
      <p:sp>
        <p:nvSpPr>
          <p:cNvPr id="10" name="页脚占位符 4"/>
          <p:cNvSpPr txBox="1">
            <a:spLocks noGrp="1"/>
          </p:cNvSpPr>
          <p:nvPr>
            <p:ph type="ftr" sz="quarter" idx="11"/>
            <p:custDataLst>
              <p:tags r:id="rId5"/>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5788"/>
                                        </p:tgtEl>
                                        <p:attrNameLst>
                                          <p:attrName>style.visibility</p:attrName>
                                        </p:attrNameLst>
                                      </p:cBhvr>
                                      <p:to>
                                        <p:strVal val="visible"/>
                                      </p:to>
                                    </p:set>
                                    <p:animEffect transition="in" filter="dissolve">
                                      <p:cBhvr>
                                        <p:cTn id="7" dur="500"/>
                                        <p:tgtEl>
                                          <p:spTgt spid="6578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65791"/>
                                        </p:tgtEl>
                                        <p:attrNameLst>
                                          <p:attrName>style.visibility</p:attrName>
                                        </p:attrNameLst>
                                      </p:cBhvr>
                                      <p:to>
                                        <p:strVal val="visible"/>
                                      </p:to>
                                    </p:set>
                                    <p:anim calcmode="lin" valueType="num">
                                      <p:cBhvr>
                                        <p:cTn id="12" dur="500" fill="hold"/>
                                        <p:tgtEl>
                                          <p:spTgt spid="65791"/>
                                        </p:tgtEl>
                                        <p:attrNameLst>
                                          <p:attrName>ppt_w</p:attrName>
                                        </p:attrNameLst>
                                      </p:cBhvr>
                                      <p:tavLst>
                                        <p:tav tm="0">
                                          <p:val>
                                            <p:strVal val="2/3*#ppt_w"/>
                                          </p:val>
                                        </p:tav>
                                        <p:tav tm="100000">
                                          <p:val>
                                            <p:strVal val="#ppt_w"/>
                                          </p:val>
                                        </p:tav>
                                      </p:tavLst>
                                    </p:anim>
                                    <p:anim calcmode="lin" valueType="num">
                                      <p:cBhvr>
                                        <p:cTn id="13" dur="500" fill="hold"/>
                                        <p:tgtEl>
                                          <p:spTgt spid="65791"/>
                                        </p:tgtEl>
                                        <p:attrNameLst>
                                          <p:attrName>ppt_h</p:attrName>
                                        </p:attrNameLst>
                                      </p:cBhvr>
                                      <p:tavLst>
                                        <p:tav tm="0">
                                          <p:val>
                                            <p:strVal val="2/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5785"/>
                                        </p:tgtEl>
                                        <p:attrNameLst>
                                          <p:attrName>style.visibility</p:attrName>
                                        </p:attrNameLst>
                                      </p:cBhvr>
                                      <p:to>
                                        <p:strVal val="visible"/>
                                      </p:to>
                                    </p:set>
                                    <p:animEffect transition="in" filter="box(in)">
                                      <p:cBhvr>
                                        <p:cTn id="18" dur="500"/>
                                        <p:tgtEl>
                                          <p:spTgt spid="6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85"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69634" name="矩形 69633" descr="绿色大理石"/>
          <p:cNvSpPr/>
          <p:nvPr/>
        </p:nvSpPr>
        <p:spPr>
          <a:xfrm>
            <a:off x="755650" y="1773238"/>
            <a:ext cx="7920038"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一、</a:t>
            </a:r>
            <a:r>
              <a:rPr lang="zh-CN" altLang="en-US" sz="3200" b="1">
                <a:solidFill>
                  <a:schemeClr val="folHlink"/>
                </a:solidFill>
                <a:effectLst>
                  <a:outerShdw blurRad="38100" dist="38100" dir="2700000">
                    <a:srgbClr val="000000"/>
                  </a:outerShdw>
                </a:effectLst>
                <a:latin typeface="Arial" panose="020B0604020202020204" pitchFamily="34" charset="0"/>
              </a:rPr>
              <a:t>　</a:t>
            </a:r>
            <a:r>
              <a:rPr lang="en-US" altLang="zh-CN" sz="3200" b="1">
                <a:solidFill>
                  <a:schemeClr val="folHlink"/>
                </a:solidFill>
                <a:effectLst>
                  <a:outerShdw blurRad="38100" dist="38100" dir="2700000">
                    <a:srgbClr val="000000"/>
                  </a:outerShdw>
                </a:effectLst>
                <a:latin typeface="Arial" panose="020B0604020202020204" pitchFamily="34" charset="0"/>
              </a:rPr>
              <a:t>TTL</a:t>
            </a:r>
            <a:r>
              <a:rPr lang="zh-CN" altLang="en-US" sz="3200" b="1" dirty="0">
                <a:solidFill>
                  <a:schemeClr val="folHlink"/>
                </a:solidFill>
                <a:effectLst>
                  <a:outerShdw blurRad="38100" dist="38100" dir="2700000">
                    <a:srgbClr val="000000"/>
                  </a:outerShdw>
                </a:effectLst>
                <a:latin typeface="Arial" panose="020B0604020202020204" pitchFamily="34" charset="0"/>
              </a:rPr>
              <a:t>反相器的工作原理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69635" name="矩形 69634" descr="绿色大理石"/>
          <p:cNvSpPr/>
          <p:nvPr/>
        </p:nvSpPr>
        <p:spPr>
          <a:xfrm>
            <a:off x="755650" y="2924175"/>
            <a:ext cx="7920038"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dirty="0">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二、</a:t>
            </a:r>
            <a:r>
              <a:rPr lang="en-US" altLang="zh-CN" sz="3200" b="1" dirty="0">
                <a:solidFill>
                  <a:schemeClr val="folHlink"/>
                </a:solidFill>
                <a:effectLst>
                  <a:outerShdw blurRad="38100" dist="38100" dir="2700000">
                    <a:srgbClr val="000000"/>
                  </a:outerShdw>
                </a:effectLst>
                <a:latin typeface="Arial" panose="020B0604020202020204" pitchFamily="34" charset="0"/>
              </a:rPr>
              <a:t>   </a:t>
            </a:r>
            <a:r>
              <a:rPr lang="en-US" altLang="zh-CN" sz="3200" b="1">
                <a:solidFill>
                  <a:schemeClr val="folHlink"/>
                </a:solidFill>
                <a:effectLst>
                  <a:outerShdw blurRad="38100" dist="38100" dir="2700000">
                    <a:srgbClr val="000000"/>
                  </a:outerShdw>
                </a:effectLst>
                <a:latin typeface="Arial" panose="020B0604020202020204" pitchFamily="34" charset="0"/>
              </a:rPr>
              <a:t>TTL</a:t>
            </a:r>
            <a:r>
              <a:rPr lang="zh-CN" altLang="en-US" sz="3200" b="1" dirty="0">
                <a:solidFill>
                  <a:schemeClr val="folHlink"/>
                </a:solidFill>
                <a:effectLst>
                  <a:outerShdw blurRad="38100" dist="38100" dir="2700000">
                    <a:srgbClr val="000000"/>
                  </a:outerShdw>
                </a:effectLst>
                <a:latin typeface="Arial" panose="020B0604020202020204" pitchFamily="34" charset="0"/>
              </a:rPr>
              <a:t>反相器的电压传输特性及参数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69636" name="矩形 69635"/>
          <p:cNvSpPr/>
          <p:nvPr/>
        </p:nvSpPr>
        <p:spPr>
          <a:xfrm>
            <a:off x="468313" y="515938"/>
            <a:ext cx="7921625" cy="645160"/>
          </a:xfrm>
          <a:prstGeom prst="rect">
            <a:avLst/>
          </a:prstGeom>
          <a:noFill/>
          <a:ln w="9525">
            <a:noFill/>
          </a:ln>
        </p:spPr>
        <p:txBody>
          <a:bodyPr>
            <a:spAutoFit/>
          </a:bodyPr>
          <a:p>
            <a:pPr algn="ctr"/>
            <a:r>
              <a:rPr lang="en-US" altLang="zh-CN" sz="3600" b="1">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10.2.3  TTL</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反相器</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p:txBody>
      </p:sp>
      <p:sp>
        <p:nvSpPr>
          <p:cNvPr id="69637" name="矩形 69636" descr="绿色大理石"/>
          <p:cNvSpPr/>
          <p:nvPr/>
        </p:nvSpPr>
        <p:spPr>
          <a:xfrm>
            <a:off x="827088" y="5013325"/>
            <a:ext cx="78486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dirty="0">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四、</a:t>
            </a:r>
            <a:r>
              <a:rPr lang="en-US" altLang="zh-CN" sz="3200" b="1" dirty="0">
                <a:solidFill>
                  <a:schemeClr val="folHlink"/>
                </a:solidFill>
                <a:effectLst>
                  <a:outerShdw blurRad="38100" dist="38100" dir="2700000">
                    <a:srgbClr val="000000"/>
                  </a:outerShdw>
                </a:effectLst>
                <a:latin typeface="Arial" panose="020B0604020202020204" pitchFamily="34" charset="0"/>
              </a:rPr>
              <a:t>   </a:t>
            </a:r>
            <a:r>
              <a:rPr lang="en-US" altLang="zh-CN" sz="3200" b="1">
                <a:solidFill>
                  <a:schemeClr val="folHlink"/>
                </a:solidFill>
                <a:effectLst>
                  <a:outerShdw blurRad="38100" dist="38100" dir="2700000">
                    <a:srgbClr val="000000"/>
                  </a:outerShdw>
                </a:effectLst>
                <a:latin typeface="Arial" panose="020B0604020202020204" pitchFamily="34" charset="0"/>
              </a:rPr>
              <a:t>TTL</a:t>
            </a:r>
            <a:r>
              <a:rPr lang="zh-CN" altLang="en-US" sz="3200" b="1" dirty="0">
                <a:solidFill>
                  <a:schemeClr val="folHlink"/>
                </a:solidFill>
                <a:effectLst>
                  <a:outerShdw blurRad="38100" dist="38100" dir="2700000">
                    <a:srgbClr val="000000"/>
                  </a:outerShdw>
                </a:effectLst>
                <a:latin typeface="Arial" panose="020B0604020202020204" pitchFamily="34" charset="0"/>
              </a:rPr>
              <a:t>反相器的其它参数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69638" name="矩形 69637" descr="绿色大理石"/>
          <p:cNvSpPr/>
          <p:nvPr/>
        </p:nvSpPr>
        <p:spPr>
          <a:xfrm>
            <a:off x="755650" y="3933825"/>
            <a:ext cx="7920038"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三、</a:t>
            </a:r>
            <a:r>
              <a:rPr lang="zh-CN" altLang="en-US" sz="3200" b="1">
                <a:solidFill>
                  <a:schemeClr val="folHlink"/>
                </a:solidFill>
                <a:effectLst>
                  <a:outerShdw blurRad="38100" dist="38100" dir="2700000">
                    <a:srgbClr val="000000"/>
                  </a:outerShdw>
                </a:effectLst>
                <a:latin typeface="Arial" panose="020B0604020202020204" pitchFamily="34" charset="0"/>
              </a:rPr>
              <a:t>　</a:t>
            </a:r>
            <a:r>
              <a:rPr lang="en-US" altLang="zh-CN" sz="3200" b="1">
                <a:solidFill>
                  <a:schemeClr val="folHlink"/>
                </a:solidFill>
                <a:effectLst>
                  <a:outerShdw blurRad="38100" dist="38100" dir="2700000">
                    <a:srgbClr val="000000"/>
                  </a:outerShdw>
                </a:effectLst>
                <a:latin typeface="Arial" panose="020B0604020202020204" pitchFamily="34" charset="0"/>
              </a:rPr>
              <a:t>TTL</a:t>
            </a:r>
            <a:r>
              <a:rPr lang="zh-CN" altLang="en-US" sz="3200" b="1" dirty="0">
                <a:solidFill>
                  <a:schemeClr val="folHlink"/>
                </a:solidFill>
                <a:effectLst>
                  <a:outerShdw blurRad="38100" dist="38100" dir="2700000">
                    <a:srgbClr val="000000"/>
                  </a:outerShdw>
                </a:effectLst>
                <a:latin typeface="Arial" panose="020B0604020202020204" pitchFamily="34" charset="0"/>
              </a:rPr>
              <a:t>反相器的输入特性和输出特性</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1682" name="矩形 71681"/>
          <p:cNvSpPr/>
          <p:nvPr/>
        </p:nvSpPr>
        <p:spPr>
          <a:xfrm>
            <a:off x="456883" y="515938"/>
            <a:ext cx="7921625" cy="645160"/>
          </a:xfrm>
          <a:prstGeom prst="rect">
            <a:avLst/>
          </a:prstGeom>
          <a:noFill/>
          <a:ln w="9525">
            <a:noFill/>
          </a:ln>
        </p:spPr>
        <p:txBody>
          <a:bodyPr>
            <a:spAutoFit/>
          </a:bodyPr>
          <a:p>
            <a:pPr algn="ctr"/>
            <a:r>
              <a:rPr lang="en-US" altLang="zh-CN" sz="3600" b="1">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10.2.3   TTL</a:t>
            </a:r>
            <a:r>
              <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反相器</a:t>
            </a:r>
            <a:endParaRPr lang="zh-CN" altLang="en-US" sz="3600" b="1" dirty="0">
              <a:solidFill>
                <a:schemeClr val="bg1"/>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endParaRPr>
          </a:p>
        </p:txBody>
      </p:sp>
      <p:sp>
        <p:nvSpPr>
          <p:cNvPr id="71683" name="矩形 71682"/>
          <p:cNvSpPr/>
          <p:nvPr/>
        </p:nvSpPr>
        <p:spPr>
          <a:xfrm>
            <a:off x="457200" y="1676400"/>
            <a:ext cx="8153400" cy="1758950"/>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a:latin typeface="黑体" panose="02010609060101010101" pitchFamily="2" charset="-122"/>
                <a:ea typeface="黑体" panose="02010609060101010101" pitchFamily="2" charset="-122"/>
              </a:rPr>
              <a:t>TTL</a:t>
            </a:r>
            <a:r>
              <a:rPr lang="zh-CN" altLang="en-US" sz="2800" dirty="0">
                <a:latin typeface="黑体" panose="02010609060101010101" pitchFamily="2" charset="-122"/>
                <a:ea typeface="黑体" panose="02010609060101010101" pitchFamily="2" charset="-122"/>
              </a:rPr>
              <a:t>集成逻辑门电路的输入和输出结构均采用半导体三极管，所以称晶体管</a:t>
            </a:r>
            <a:r>
              <a:rPr lang="en-US" altLang="zh-CN" sz="2800" dirty="0">
                <a:latin typeface="Times New Roman" panose="02020603050405020304" pitchFamily="18" charset="0"/>
                <a:ea typeface="黑体" panose="02010609060101010101" pitchFamily="2" charset="-122"/>
              </a:rPr>
              <a:t>—</a:t>
            </a:r>
            <a:r>
              <a:rPr lang="zh-CN" altLang="en-US" sz="2800" dirty="0">
                <a:latin typeface="黑体" panose="02010609060101010101" pitchFamily="2" charset="-122"/>
                <a:ea typeface="黑体" panose="02010609060101010101" pitchFamily="2" charset="-122"/>
              </a:rPr>
              <a:t>晶体管逻辑门电路，简称</a:t>
            </a:r>
            <a:r>
              <a:rPr lang="en-US" altLang="zh-CN" sz="2800">
                <a:latin typeface="黑体" panose="02010609060101010101" pitchFamily="2" charset="-122"/>
                <a:ea typeface="黑体" panose="02010609060101010101" pitchFamily="2" charset="-122"/>
              </a:rPr>
              <a:t>TTL</a:t>
            </a:r>
            <a:r>
              <a:rPr lang="zh-CN" altLang="en-US" sz="2800" dirty="0">
                <a:latin typeface="黑体" panose="02010609060101010101" pitchFamily="2" charset="-122"/>
                <a:ea typeface="黑体" panose="02010609060101010101" pitchFamily="2" charset="-122"/>
              </a:rPr>
              <a:t>电路。</a:t>
            </a:r>
            <a:endParaRPr lang="zh-CN" altLang="en-US" sz="2800" dirty="0">
              <a:latin typeface="黑体" panose="02010609060101010101" pitchFamily="2" charset="-122"/>
              <a:ea typeface="黑体" panose="02010609060101010101" pitchFamily="2" charset="-122"/>
            </a:endParaRPr>
          </a:p>
        </p:txBody>
      </p:sp>
      <p:sp>
        <p:nvSpPr>
          <p:cNvPr id="71684" name="矩形 71683"/>
          <p:cNvSpPr/>
          <p:nvPr/>
        </p:nvSpPr>
        <p:spPr>
          <a:xfrm>
            <a:off x="381000" y="3657600"/>
            <a:ext cx="8153400" cy="1758950"/>
          </a:xfrm>
          <a:prstGeom prst="rect">
            <a:avLst/>
          </a:prstGeom>
          <a:noFill/>
          <a:ln w="9525">
            <a:noFill/>
          </a:ln>
        </p:spPr>
        <p:txBody>
          <a:bodyPr>
            <a:spAutoFit/>
          </a:bodyPr>
          <a:p>
            <a:pPr>
              <a:lnSpc>
                <a:spcPct val="130000"/>
              </a:lnSpc>
            </a:pPr>
            <a:r>
              <a:rPr lang="zh-CN" altLang="en-US" sz="2800" dirty="0">
                <a:latin typeface="黑体" panose="02010609060101010101" pitchFamily="2" charset="-122"/>
                <a:ea typeface="黑体" panose="02010609060101010101" pitchFamily="2" charset="-122"/>
              </a:rPr>
              <a:t>　　</a:t>
            </a:r>
            <a:r>
              <a:rPr lang="en-US" altLang="zh-CN" sz="2800">
                <a:latin typeface="黑体" panose="02010609060101010101" pitchFamily="2" charset="-122"/>
                <a:ea typeface="黑体" panose="02010609060101010101" pitchFamily="2" charset="-122"/>
              </a:rPr>
              <a:t>TTL</a:t>
            </a:r>
            <a:r>
              <a:rPr lang="zh-CN" altLang="en-US" sz="2800" dirty="0">
                <a:latin typeface="黑体" panose="02010609060101010101" pitchFamily="2" charset="-122"/>
                <a:ea typeface="黑体" panose="02010609060101010101" pitchFamily="2" charset="-122"/>
              </a:rPr>
              <a:t>电路的基本环节是反相器。</a:t>
            </a:r>
            <a:endParaRPr lang="zh-CN" altLang="en-US" sz="2800" dirty="0">
              <a:latin typeface="黑体" panose="02010609060101010101" pitchFamily="2" charset="-122"/>
              <a:ea typeface="黑体" panose="02010609060101010101" pitchFamily="2" charset="-122"/>
            </a:endParaRPr>
          </a:p>
          <a:p>
            <a:pPr>
              <a:lnSpc>
                <a:spcPct val="130000"/>
              </a:lnSpc>
            </a:pPr>
            <a:r>
              <a:rPr lang="zh-CN" altLang="en-US" sz="2800" dirty="0">
                <a:latin typeface="黑体" panose="02010609060101010101" pitchFamily="2" charset="-122"/>
                <a:ea typeface="黑体" panose="02010609060101010101" pitchFamily="2" charset="-122"/>
              </a:rPr>
              <a:t>　　简单了解</a:t>
            </a:r>
            <a:r>
              <a:rPr lang="en-US" altLang="zh-CN" sz="2800">
                <a:latin typeface="黑体" panose="02010609060101010101" pitchFamily="2" charset="-122"/>
                <a:ea typeface="黑体" panose="02010609060101010101" pitchFamily="2" charset="-122"/>
              </a:rPr>
              <a:t>TTL</a:t>
            </a:r>
            <a:r>
              <a:rPr lang="zh-CN" altLang="en-US" sz="2800" dirty="0">
                <a:latin typeface="黑体" panose="02010609060101010101" pitchFamily="2" charset="-122"/>
                <a:ea typeface="黑体" panose="02010609060101010101" pitchFamily="2" charset="-122"/>
              </a:rPr>
              <a:t>反相器的电路及工作原理，重点掌握其特性曲线和主要参数（应用所需知识）。</a:t>
            </a:r>
            <a:endParaRPr lang="zh-CN" altLang="en-US"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684">
                                            <p:txEl>
                                              <p:charRg st="4294967295" end="4294967295"/>
                                            </p:txEl>
                                          </p:spTgt>
                                        </p:tgtEl>
                                        <p:attrNameLst>
                                          <p:attrName>style.visibility</p:attrName>
                                        </p:attrNameLst>
                                      </p:cBhvr>
                                    </p:set>
                                    <p:anim calcmode="lin" valueType="num">
                                      <p:cBhvr>
                                        <p:cTn id="7" dur="500" fill="hold"/>
                                        <p:tgtEl>
                                          <p:spTgt spid="71684">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7168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nimBg="1" advAuto="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2706" name="标题 72705"/>
          <p:cNvSpPr>
            <a:spLocks noGrp="1"/>
          </p:cNvSpPr>
          <p:nvPr>
            <p:ph type="title"/>
          </p:nvPr>
        </p:nvSpPr>
        <p:spPr>
          <a:xfrm>
            <a:off x="609600" y="228600"/>
            <a:ext cx="7772400" cy="762000"/>
          </a:xfrm>
        </p:spPr>
        <p:txBody>
          <a:bodyPr lIns="92075" tIns="46038" rIns="92075" bIns="46038" anchor="ctr" anchorCtr="0"/>
          <a:p>
            <a:pPr marL="838200" indent="-838200" algn="l"/>
            <a:r>
              <a:rPr lang="zh-CN" altLang="en-US" sz="3200" b="1">
                <a:solidFill>
                  <a:schemeClr val="bg1"/>
                </a:solidFill>
                <a:ea typeface="宋体" panose="02010600030101010101" pitchFamily="2" charset="-122"/>
              </a:rPr>
              <a:t>一、</a:t>
            </a:r>
            <a:r>
              <a:rPr lang="en-US" altLang="zh-CN" sz="3200" b="1">
                <a:solidFill>
                  <a:schemeClr val="bg1"/>
                </a:solidFill>
              </a:rPr>
              <a:t>  TTL</a:t>
            </a:r>
            <a:r>
              <a:rPr lang="zh-CN" altLang="en-US" sz="3200" b="1" dirty="0">
                <a:solidFill>
                  <a:schemeClr val="bg1"/>
                </a:solidFill>
              </a:rPr>
              <a:t>反相器的工作原理</a:t>
            </a:r>
            <a:endParaRPr lang="zh-CN" altLang="en-US" sz="3200" b="1" dirty="0">
              <a:solidFill>
                <a:schemeClr val="bg1"/>
              </a:solidFill>
            </a:endParaRPr>
          </a:p>
        </p:txBody>
      </p:sp>
      <p:sp>
        <p:nvSpPr>
          <p:cNvPr id="72707" name="矩形 72706"/>
          <p:cNvSpPr/>
          <p:nvPr/>
        </p:nvSpPr>
        <p:spPr>
          <a:xfrm>
            <a:off x="609600" y="894080"/>
            <a:ext cx="8058150" cy="690563"/>
          </a:xfrm>
          <a:prstGeom prst="rect">
            <a:avLst/>
          </a:prstGeom>
          <a:noFill/>
          <a:ln w="9525">
            <a:noFill/>
          </a:ln>
        </p:spPr>
        <p:txBody>
          <a:bodyPr>
            <a:spAutoFit/>
          </a:bodyPr>
          <a:p>
            <a:pPr algn="just">
              <a:lnSpc>
                <a:spcPct val="140000"/>
              </a:lnSpc>
            </a:pPr>
            <a:r>
              <a:rPr lang="en-US" altLang="zh-CN" sz="2800">
                <a:solidFill>
                  <a:schemeClr val="accent1"/>
                </a:solidFill>
                <a:latin typeface="黑体" panose="02010609060101010101" pitchFamily="2" charset="-122"/>
                <a:ea typeface="黑体" panose="02010609060101010101" pitchFamily="2" charset="-122"/>
              </a:rPr>
              <a:t>1. </a:t>
            </a:r>
            <a:r>
              <a:rPr lang="zh-CN" altLang="en-US" sz="2800" dirty="0">
                <a:solidFill>
                  <a:schemeClr val="accent1"/>
                </a:solidFill>
                <a:latin typeface="黑体" panose="02010609060101010101" pitchFamily="2" charset="-122"/>
                <a:ea typeface="黑体" panose="02010609060101010101" pitchFamily="2" charset="-122"/>
              </a:rPr>
              <a:t>电路组成</a:t>
            </a:r>
            <a:endParaRPr lang="zh-CN" altLang="en-US" sz="2800" dirty="0">
              <a:latin typeface="黑体" panose="02010609060101010101" pitchFamily="2" charset="-122"/>
              <a:ea typeface="黑体" panose="02010609060101010101" pitchFamily="2" charset="-122"/>
            </a:endParaRPr>
          </a:p>
        </p:txBody>
      </p:sp>
      <p:pic>
        <p:nvPicPr>
          <p:cNvPr id="72709" name="图片 72708" descr="R96A0259"/>
          <p:cNvPicPr>
            <a:picLocks noChangeAspect="1"/>
          </p:cNvPicPr>
          <p:nvPr/>
        </p:nvPicPr>
        <p:blipFill>
          <a:blip r:embed="rId1"/>
          <a:stretch>
            <a:fillRect/>
          </a:stretch>
        </p:blipFill>
        <p:spPr>
          <a:xfrm>
            <a:off x="1905000" y="1579880"/>
            <a:ext cx="5334000" cy="4803775"/>
          </a:xfrm>
          <a:prstGeom prst="rect">
            <a:avLst/>
          </a:prstGeom>
          <a:noFill/>
          <a:ln w="19050" cap="flat" cmpd="sng">
            <a:solidFill>
              <a:srgbClr val="00FF00"/>
            </a:solidFill>
            <a:prstDash val="solid"/>
            <a:miter/>
            <a:headEnd type="none" w="med" len="med"/>
            <a:tailEnd type="none" w="med" len="med"/>
          </a:ln>
        </p:spPr>
      </p:pic>
      <p:sp>
        <p:nvSpPr>
          <p:cNvPr id="72710" name="矩形 72709"/>
          <p:cNvSpPr/>
          <p:nvPr/>
        </p:nvSpPr>
        <p:spPr>
          <a:xfrm>
            <a:off x="2514600" y="6311107"/>
            <a:ext cx="4478655"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TTL</a:t>
            </a:r>
            <a:r>
              <a:rPr lang="zh-CN" altLang="en-US" dirty="0">
                <a:latin typeface="黑体" panose="02010609060101010101" pitchFamily="2" charset="-122"/>
                <a:ea typeface="黑体" panose="02010609060101010101" pitchFamily="2" charset="-122"/>
              </a:rPr>
              <a:t>反相器的基本电路</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2709"/>
                                        </p:tgtEl>
                                        <p:attrNameLst>
                                          <p:attrName>style.visibility</p:attrName>
                                        </p:attrNameLst>
                                      </p:cBhvr>
                                    </p:set>
                                    <p:animEffect transition="in" filter="checkerboard(across)">
                                      <p:cBhvr>
                                        <p:cTn id="7" dur="500"/>
                                        <p:tgtEl>
                                          <p:spTgt spid="7270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2710">
                                            <p:txEl>
                                              <p:charRg st="4294967295" end="4294967295"/>
                                            </p:txEl>
                                          </p:spTgt>
                                        </p:tgtEl>
                                        <p:attrNameLst>
                                          <p:attrName>style.visibility</p:attrName>
                                        </p:attrNameLst>
                                      </p:cBhvr>
                                    </p:set>
                                    <p:anim calcmode="lin" valueType="num">
                                      <p:cBhvr>
                                        <p:cTn id="11" dur="500" fill="hold"/>
                                        <p:tgtEl>
                                          <p:spTgt spid="72710">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72710">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animBg="1" advAuto="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3730" name="矩形 73729"/>
          <p:cNvSpPr/>
          <p:nvPr/>
        </p:nvSpPr>
        <p:spPr>
          <a:xfrm>
            <a:off x="533400" y="457200"/>
            <a:ext cx="6781800" cy="519113"/>
          </a:xfrm>
          <a:prstGeom prst="rect">
            <a:avLst/>
          </a:prstGeom>
          <a:noFill/>
          <a:ln w="9525">
            <a:noFill/>
          </a:ln>
        </p:spPr>
        <p:txBody>
          <a:bodyPr>
            <a:spAutoFit/>
          </a:bodyPr>
          <a:p>
            <a:r>
              <a:rPr lang="en-US" altLang="zh-CN" sz="2800" dirty="0">
                <a:solidFill>
                  <a:schemeClr val="bg1"/>
                </a:solidFill>
                <a:latin typeface="黑体" panose="02010609060101010101" pitchFamily="2" charset="-122"/>
                <a:ea typeface="黑体" panose="02010609060101010101" pitchFamily="2" charset="-122"/>
              </a:rPr>
              <a:t>(1) </a:t>
            </a:r>
            <a:r>
              <a:rPr lang="zh-CN" altLang="en-US" sz="2800" dirty="0">
                <a:solidFill>
                  <a:schemeClr val="bg1"/>
                </a:solidFill>
                <a:latin typeface="黑体" panose="02010609060101010101" pitchFamily="2" charset="-122"/>
                <a:ea typeface="黑体" panose="02010609060101010101" pitchFamily="2" charset="-122"/>
              </a:rPr>
              <a:t>输入级</a:t>
            </a:r>
            <a:endParaRPr lang="zh-CN" altLang="en-US" sz="2800" dirty="0">
              <a:solidFill>
                <a:schemeClr val="bg1"/>
              </a:solidFill>
              <a:latin typeface="黑体" panose="02010609060101010101" pitchFamily="2" charset="-122"/>
              <a:ea typeface="黑体" panose="02010609060101010101" pitchFamily="2" charset="-122"/>
            </a:endParaRPr>
          </a:p>
        </p:txBody>
      </p:sp>
      <p:grpSp>
        <p:nvGrpSpPr>
          <p:cNvPr id="73731" name="组合 73730"/>
          <p:cNvGrpSpPr/>
          <p:nvPr/>
        </p:nvGrpSpPr>
        <p:grpSpPr>
          <a:xfrm>
            <a:off x="914400" y="1143000"/>
            <a:ext cx="2733675" cy="2757488"/>
            <a:chOff x="3024" y="768"/>
            <a:chExt cx="1722" cy="1737"/>
          </a:xfrm>
        </p:grpSpPr>
        <p:graphicFrame>
          <p:nvGraphicFramePr>
            <p:cNvPr id="73732" name="对象 73731"/>
            <p:cNvGraphicFramePr/>
            <p:nvPr/>
          </p:nvGraphicFramePr>
          <p:xfrm>
            <a:off x="3024" y="768"/>
            <a:ext cx="1722" cy="1737"/>
          </p:xfrm>
          <a:graphic>
            <a:graphicData uri="http://schemas.openxmlformats.org/presentationml/2006/ole">
              <mc:AlternateContent xmlns:mc="http://schemas.openxmlformats.org/markup-compatibility/2006">
                <mc:Choice xmlns:v="urn:schemas-microsoft-com:vml" Requires="v">
                  <p:oleObj spid="_x0000_s3085" name="" r:id="rId1" imgW="5619750" imgH="5667375" progId="Paint.Picture">
                    <p:embed/>
                  </p:oleObj>
                </mc:Choice>
                <mc:Fallback>
                  <p:oleObj name="" r:id="rId1" imgW="5619750" imgH="5667375" progId="Paint.Picture">
                    <p:embed/>
                    <p:pic>
                      <p:nvPicPr>
                        <p:cNvPr id="0" name="图片 3084"/>
                        <p:cNvPicPr/>
                        <p:nvPr/>
                      </p:nvPicPr>
                      <p:blipFill>
                        <a:blip r:embed="rId2"/>
                        <a:stretch>
                          <a:fillRect/>
                        </a:stretch>
                      </p:blipFill>
                      <p:spPr>
                        <a:xfrm>
                          <a:off x="3024" y="768"/>
                          <a:ext cx="1722" cy="1737"/>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73733" name="矩形 73732"/>
            <p:cNvSpPr/>
            <p:nvPr/>
          </p:nvSpPr>
          <p:spPr>
            <a:xfrm>
              <a:off x="3408" y="1824"/>
              <a:ext cx="278"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N</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3734" name="矩形 73733"/>
            <p:cNvSpPr/>
            <p:nvPr/>
          </p:nvSpPr>
          <p:spPr>
            <a:xfrm>
              <a:off x="4128" y="1488"/>
              <a:ext cx="253"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P</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3735" name="矩形 73734"/>
            <p:cNvSpPr/>
            <p:nvPr/>
          </p:nvSpPr>
          <p:spPr>
            <a:xfrm>
              <a:off x="4368" y="2160"/>
              <a:ext cx="278"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N</a:t>
              </a:r>
              <a:endParaRPr lang="en-US" altLang="zh-CN" sz="2800" b="1">
                <a:solidFill>
                  <a:schemeClr val="hlink"/>
                </a:solidFill>
                <a:latin typeface="Times New Roman" panose="02020603050405020304" pitchFamily="18" charset="0"/>
                <a:ea typeface="黑体" panose="02010609060101010101" pitchFamily="2" charset="-122"/>
              </a:endParaRPr>
            </a:p>
          </p:txBody>
        </p:sp>
      </p:grpSp>
      <p:sp>
        <p:nvSpPr>
          <p:cNvPr id="73736" name="矩形 73735"/>
          <p:cNvSpPr/>
          <p:nvPr/>
        </p:nvSpPr>
        <p:spPr>
          <a:xfrm>
            <a:off x="685800" y="4267200"/>
            <a:ext cx="7848600" cy="1800225"/>
          </a:xfrm>
          <a:prstGeom prst="rect">
            <a:avLst/>
          </a:prstGeom>
          <a:noFill/>
          <a:ln w="9525">
            <a:noFill/>
          </a:ln>
        </p:spPr>
        <p:txBody>
          <a:bodyPr>
            <a:spAutoFit/>
          </a:bodyPr>
          <a:p>
            <a:r>
              <a:rPr lang="zh-CN" altLang="en-US" sz="2800" dirty="0">
                <a:latin typeface="Times New Roman" panose="02020603050405020304" pitchFamily="18" charset="0"/>
                <a:ea typeface="黑体" panose="02010609060101010101" pitchFamily="2" charset="-122"/>
              </a:rPr>
              <a:t>　　当输入低电平时</a:t>
            </a:r>
            <a:r>
              <a:rPr lang="zh-CN" altLang="en-US" sz="2800" b="1"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=0.3V</a:t>
            </a:r>
            <a:r>
              <a:rPr lang="zh-CN" altLang="en-US" sz="2800" b="1">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发射结正向导通，</a:t>
            </a:r>
            <a:r>
              <a:rPr lang="zh-CN" altLang="en-US" sz="2800" b="1" dirty="0">
                <a:latin typeface="Times New Roman" panose="02020603050405020304" pitchFamily="18" charset="0"/>
                <a:ea typeface="黑体" panose="02010609060101010101" pitchFamily="2" charset="-122"/>
              </a:rPr>
              <a:t> </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en-US" altLang="zh-CN" sz="2800" b="1">
                <a:latin typeface="Times New Roman" panose="02020603050405020304" pitchFamily="18" charset="0"/>
                <a:ea typeface="黑体" panose="02010609060101010101" pitchFamily="2" charset="-122"/>
              </a:rPr>
              <a:t>=1.0V</a:t>
            </a:r>
            <a:endParaRPr lang="en-US" altLang="zh-CN" sz="2800" b="1">
              <a:latin typeface="Times New Roman" panose="02020603050405020304" pitchFamily="18" charset="0"/>
              <a:ea typeface="黑体" panose="02010609060101010101" pitchFamily="2" charset="-122"/>
            </a:endParaRPr>
          </a:p>
          <a:p>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当输入高电平时</a:t>
            </a:r>
            <a:r>
              <a:rPr lang="zh-CN" altLang="en-US" sz="2800" b="1"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u</a:t>
            </a:r>
            <a:r>
              <a:rPr lang="en-US" altLang="zh-CN" sz="2800" b="1" baseline="-30000" err="1">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=3.6V</a:t>
            </a:r>
            <a:r>
              <a:rPr lang="zh-CN" altLang="en-US" sz="2800" b="1">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发射结受后级电路的影响将反向截止。 </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zh-CN" altLang="en-US" sz="2800" dirty="0">
                <a:latin typeface="Times New Roman" panose="02020603050405020304" pitchFamily="18" charset="0"/>
                <a:ea typeface="黑体" panose="02010609060101010101" pitchFamily="2" charset="-122"/>
              </a:rPr>
              <a:t>由后级电路决定。</a:t>
            </a:r>
            <a:endParaRPr lang="zh-CN" altLang="en-US" sz="2800" dirty="0">
              <a:latin typeface="Times New Roman" panose="02020603050405020304" pitchFamily="18" charset="0"/>
              <a:ea typeface="黑体" panose="02010609060101010101" pitchFamily="2" charset="-122"/>
            </a:endParaRPr>
          </a:p>
        </p:txBody>
      </p:sp>
      <p:grpSp>
        <p:nvGrpSpPr>
          <p:cNvPr id="73737" name="组合 73736"/>
          <p:cNvGrpSpPr/>
          <p:nvPr/>
        </p:nvGrpSpPr>
        <p:grpSpPr>
          <a:xfrm>
            <a:off x="4267200" y="1219200"/>
            <a:ext cx="3867150" cy="2743200"/>
            <a:chOff x="2688" y="768"/>
            <a:chExt cx="2436" cy="1728"/>
          </a:xfrm>
        </p:grpSpPr>
        <p:sp>
          <p:nvSpPr>
            <p:cNvPr id="73738" name="右箭头 73737"/>
            <p:cNvSpPr/>
            <p:nvPr/>
          </p:nvSpPr>
          <p:spPr>
            <a:xfrm>
              <a:off x="2688" y="1488"/>
              <a:ext cx="480" cy="336"/>
            </a:xfrm>
            <a:prstGeom prst="rightArrow">
              <a:avLst>
                <a:gd name="adj1" fmla="val 50000"/>
                <a:gd name="adj2" fmla="val 35714"/>
              </a:avLst>
            </a:prstGeom>
            <a:noFill/>
            <a:ln w="25400" cap="flat" cmpd="sng">
              <a:solidFill>
                <a:srgbClr val="FF6600"/>
              </a:solidFill>
              <a:prstDash val="solid"/>
              <a:miter/>
              <a:headEnd type="none" w="med" len="med"/>
              <a:tailEnd type="none" w="med" len="med"/>
            </a:ln>
          </p:spPr>
          <p:txBody>
            <a:bodyPr/>
            <a:p>
              <a:endParaRPr lang="zh-CN" altLang="en-US"/>
            </a:p>
          </p:txBody>
        </p:sp>
        <p:grpSp>
          <p:nvGrpSpPr>
            <p:cNvPr id="73739" name="组合 73738"/>
            <p:cNvGrpSpPr/>
            <p:nvPr/>
          </p:nvGrpSpPr>
          <p:grpSpPr>
            <a:xfrm>
              <a:off x="3504" y="768"/>
              <a:ext cx="1620" cy="1728"/>
              <a:chOff x="432" y="768"/>
              <a:chExt cx="1620" cy="1728"/>
            </a:xfrm>
          </p:grpSpPr>
          <p:pic>
            <p:nvPicPr>
              <p:cNvPr id="73740" name="图片 73739" descr="R96A0256b"/>
              <p:cNvPicPr>
                <a:picLocks noChangeAspect="1"/>
              </p:cNvPicPr>
              <p:nvPr/>
            </p:nvPicPr>
            <p:blipFill>
              <a:blip r:embed="rId3"/>
              <a:stretch>
                <a:fillRect/>
              </a:stretch>
            </p:blipFill>
            <p:spPr>
              <a:xfrm>
                <a:off x="432" y="768"/>
                <a:ext cx="1620" cy="1728"/>
              </a:xfrm>
              <a:prstGeom prst="rect">
                <a:avLst/>
              </a:prstGeom>
              <a:noFill/>
              <a:ln w="9525" cap="flat" cmpd="sng">
                <a:solidFill>
                  <a:srgbClr val="00FF00"/>
                </a:solidFill>
                <a:prstDash val="solid"/>
                <a:miter/>
                <a:headEnd type="none" w="med" len="med"/>
                <a:tailEnd type="none" w="med" len="med"/>
              </a:ln>
            </p:spPr>
          </p:pic>
          <p:sp>
            <p:nvSpPr>
              <p:cNvPr id="73741" name="矩形 73740"/>
              <p:cNvSpPr/>
              <p:nvPr/>
            </p:nvSpPr>
            <p:spPr>
              <a:xfrm>
                <a:off x="1728" y="1968"/>
                <a:ext cx="278"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N</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3742" name="矩形 73741"/>
              <p:cNvSpPr/>
              <p:nvPr/>
            </p:nvSpPr>
            <p:spPr>
              <a:xfrm>
                <a:off x="624" y="1968"/>
                <a:ext cx="278"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N</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3743" name="矩形 73742"/>
              <p:cNvSpPr/>
              <p:nvPr/>
            </p:nvSpPr>
            <p:spPr>
              <a:xfrm>
                <a:off x="1488" y="1584"/>
                <a:ext cx="253"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P</a:t>
                </a:r>
                <a:endParaRPr lang="en-US" altLang="zh-CN" sz="2800" b="1">
                  <a:solidFill>
                    <a:schemeClr val="hlink"/>
                  </a:solidFill>
                  <a:latin typeface="Times New Roman" panose="02020603050405020304" pitchFamily="18" charset="0"/>
                  <a:ea typeface="黑体" panose="02010609060101010101" pitchFamily="2" charset="-122"/>
                </a:endParaRPr>
              </a:p>
            </p:txBody>
          </p:sp>
        </p:grpSp>
      </p:gr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3731"/>
                                        </p:tgtEl>
                                        <p:attrNameLst>
                                          <p:attrName>style.visibility</p:attrName>
                                        </p:attrNameLst>
                                      </p:cBhvr>
                                    </p:set>
                                    <p:anim calcmode="lin" valueType="num">
                                      <p:cBhvr>
                                        <p:cTn id="7" dur="500" fill="hold"/>
                                        <p:tgtEl>
                                          <p:spTgt spid="73731"/>
                                        </p:tgtEl>
                                        <p:attrNameLst>
                                          <p:attrName>ppt_x</p:attrName>
                                        </p:attrNameLst>
                                      </p:cBhvr>
                                      <p:tavLst>
                                        <p:tav tm="0">
                                          <p:val>
                                            <p:strVal val="0-#ppt_w/2"/>
                                          </p:val>
                                        </p:tav>
                                        <p:tav tm="100000">
                                          <p:val>
                                            <p:strVal val="#ppt_x"/>
                                          </p:val>
                                        </p:tav>
                                      </p:tavLst>
                                    </p:anim>
                                    <p:anim calcmode="lin" valueType="num">
                                      <p:cBhvr>
                                        <p:cTn id="8"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73737"/>
                                        </p:tgtEl>
                                        <p:attrNameLst>
                                          <p:attrName>style.visibility</p:attrName>
                                        </p:attrNameLst>
                                      </p:cBhvr>
                                    </p:set>
                                    <p:animEffect transition="in" filter="slide(fromLeft)">
                                      <p:cBhvr>
                                        <p:cTn id="13" dur="500"/>
                                        <p:tgtEl>
                                          <p:spTgt spid="7373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3736">
                                            <p:txEl>
                                              <p:charRg st="0" end="37"/>
                                            </p:txEl>
                                          </p:spTgt>
                                        </p:tgtEl>
                                        <p:attrNameLst>
                                          <p:attrName>style.visibility</p:attrName>
                                        </p:attrNameLst>
                                      </p:cBhvr>
                                    </p:set>
                                    <p:anim calcmode="lin" valueType="num">
                                      <p:cBhvr>
                                        <p:cTn id="18" dur="500" fill="hold"/>
                                        <p:tgtEl>
                                          <p:spTgt spid="73736">
                                            <p:txEl>
                                              <p:charRg st="0" end="37"/>
                                            </p:txEl>
                                          </p:spTgt>
                                        </p:tgtEl>
                                        <p:attrNameLst>
                                          <p:attrName>ppt_x</p:attrName>
                                        </p:attrNameLst>
                                      </p:cBhvr>
                                      <p:tavLst>
                                        <p:tav tm="0">
                                          <p:val>
                                            <p:strVal val="0-#ppt_w/2"/>
                                          </p:val>
                                        </p:tav>
                                        <p:tav tm="100000">
                                          <p:val>
                                            <p:strVal val="#ppt_x"/>
                                          </p:val>
                                        </p:tav>
                                      </p:tavLst>
                                    </p:anim>
                                    <p:anim calcmode="lin" valueType="num">
                                      <p:cBhvr>
                                        <p:cTn id="19" dur="500" fill="hold"/>
                                        <p:tgtEl>
                                          <p:spTgt spid="73736">
                                            <p:txEl>
                                              <p:charRg st="0" end="37"/>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3736">
                                            <p:txEl>
                                              <p:charRg st="37" end="86"/>
                                            </p:txEl>
                                          </p:spTgt>
                                        </p:tgtEl>
                                        <p:attrNameLst>
                                          <p:attrName>style.visibility</p:attrName>
                                        </p:attrNameLst>
                                      </p:cBhvr>
                                    </p:set>
                                    <p:anim calcmode="lin" valueType="num">
                                      <p:cBhvr>
                                        <p:cTn id="24" dur="500" fill="hold"/>
                                        <p:tgtEl>
                                          <p:spTgt spid="73736">
                                            <p:txEl>
                                              <p:charRg st="37" end="86"/>
                                            </p:txEl>
                                          </p:spTgt>
                                        </p:tgtEl>
                                        <p:attrNameLst>
                                          <p:attrName>ppt_x</p:attrName>
                                        </p:attrNameLst>
                                      </p:cBhvr>
                                      <p:tavLst>
                                        <p:tav tm="0">
                                          <p:val>
                                            <p:strVal val="0-#ppt_w/2"/>
                                          </p:val>
                                        </p:tav>
                                        <p:tav tm="100000">
                                          <p:val>
                                            <p:strVal val="#ppt_x"/>
                                          </p:val>
                                        </p:tav>
                                      </p:tavLst>
                                    </p:anim>
                                    <p:anim calcmode="lin" valueType="num">
                                      <p:cBhvr>
                                        <p:cTn id="25" dur="500" fill="hold"/>
                                        <p:tgtEl>
                                          <p:spTgt spid="73736">
                                            <p:txEl>
                                              <p:charRg st="37" end="8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6" grpId="0" animBg="1" advAuto="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4754" name="矩形 74753"/>
          <p:cNvSpPr/>
          <p:nvPr/>
        </p:nvSpPr>
        <p:spPr>
          <a:xfrm>
            <a:off x="533400" y="457200"/>
            <a:ext cx="1962150" cy="519113"/>
          </a:xfrm>
          <a:prstGeom prst="rect">
            <a:avLst/>
          </a:prstGeom>
          <a:noFill/>
          <a:ln w="9525">
            <a:noFill/>
          </a:ln>
        </p:spPr>
        <p:txBody>
          <a:bodyPr wrap="none" anchor="t" anchorCtr="0">
            <a:spAutoFit/>
          </a:bodyPr>
          <a:p>
            <a:r>
              <a:rPr lang="en-US" altLang="zh-CN" sz="2800" dirty="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中间级</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74755" name="矩形 74754"/>
          <p:cNvSpPr/>
          <p:nvPr/>
        </p:nvSpPr>
        <p:spPr>
          <a:xfrm>
            <a:off x="685800" y="1524000"/>
            <a:ext cx="3124200" cy="946150"/>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反相器</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2</a:t>
            </a:r>
            <a:endParaRPr lang="en-US" altLang="zh-CN" sz="2800" b="1" baseline="-25000">
              <a:latin typeface="Times New Roman" panose="02020603050405020304" pitchFamily="18" charset="0"/>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实现非逻辑</a:t>
            </a:r>
            <a:endParaRPr lang="zh-CN" altLang="en-US" sz="2800" dirty="0">
              <a:latin typeface="黑体" panose="02010609060101010101" pitchFamily="2" charset="-122"/>
              <a:ea typeface="黑体" panose="02010609060101010101" pitchFamily="2" charset="-122"/>
            </a:endParaRPr>
          </a:p>
        </p:txBody>
      </p:sp>
      <p:graphicFrame>
        <p:nvGraphicFramePr>
          <p:cNvPr id="74756" name="对象 74755"/>
          <p:cNvGraphicFramePr/>
          <p:nvPr/>
        </p:nvGraphicFramePr>
        <p:xfrm>
          <a:off x="4114800" y="838200"/>
          <a:ext cx="1690688" cy="5638800"/>
        </p:xfrm>
        <a:graphic>
          <a:graphicData uri="http://schemas.openxmlformats.org/presentationml/2006/ole">
            <mc:AlternateContent xmlns:mc="http://schemas.openxmlformats.org/markup-compatibility/2006">
              <mc:Choice xmlns:v="urn:schemas-microsoft-com:vml" Requires="v">
                <p:oleObj spid="_x0000_s3087" name="" r:id="rId1" imgW="1228725" imgH="4095750" progId="Paint.Picture">
                  <p:embed/>
                </p:oleObj>
              </mc:Choice>
              <mc:Fallback>
                <p:oleObj name="" r:id="rId1" imgW="1228725" imgH="4095750" progId="Paint.Picture">
                  <p:embed/>
                  <p:pic>
                    <p:nvPicPr>
                      <p:cNvPr id="0" name="图片 3086"/>
                      <p:cNvPicPr/>
                      <p:nvPr/>
                    </p:nvPicPr>
                    <p:blipFill>
                      <a:blip r:embed="rId2"/>
                      <a:stretch>
                        <a:fillRect/>
                      </a:stretch>
                    </p:blipFill>
                    <p:spPr>
                      <a:xfrm>
                        <a:off x="4114800" y="838200"/>
                        <a:ext cx="1690688" cy="5638800"/>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grpSp>
        <p:nvGrpSpPr>
          <p:cNvPr id="74757" name="组合 74756"/>
          <p:cNvGrpSpPr/>
          <p:nvPr/>
        </p:nvGrpSpPr>
        <p:grpSpPr>
          <a:xfrm>
            <a:off x="5940425" y="2060575"/>
            <a:ext cx="2808288" cy="3011488"/>
            <a:chOff x="3742" y="1298"/>
            <a:chExt cx="1769" cy="1897"/>
          </a:xfrm>
        </p:grpSpPr>
        <p:sp>
          <p:nvSpPr>
            <p:cNvPr id="74758" name="圆角矩形标注 74757"/>
            <p:cNvSpPr/>
            <p:nvPr/>
          </p:nvSpPr>
          <p:spPr>
            <a:xfrm>
              <a:off x="3833" y="1298"/>
              <a:ext cx="1358" cy="355"/>
            </a:xfrm>
            <a:prstGeom prst="wedgeRoundRectCallout">
              <a:avLst>
                <a:gd name="adj1" fmla="val -66861"/>
                <a:gd name="adj2" fmla="val 76477"/>
                <a:gd name="adj3" fmla="val 16667"/>
              </a:avLst>
            </a:prstGeom>
            <a:solidFill>
              <a:srgbClr val="660066"/>
            </a:solidFill>
            <a:ln w="9525" cap="flat" cmpd="sng">
              <a:solidFill>
                <a:srgbClr val="008000"/>
              </a:solidFill>
              <a:prstDash val="solid"/>
              <a:miter/>
              <a:headEnd type="none" w="med" len="med"/>
              <a:tailEnd type="none" w="med" len="med"/>
            </a:ln>
          </p:spPr>
          <p:txBody>
            <a:bodyPr>
              <a:spAutoFit/>
            </a:bodyPr>
            <a:p>
              <a:pPr algn="ctr"/>
              <a:r>
                <a:rPr lang="zh-CN" altLang="en-US" sz="2800" dirty="0">
                  <a:solidFill>
                    <a:srgbClr val="FF0000"/>
                  </a:solidFill>
                  <a:latin typeface="Times New Roman" panose="02020603050405020304" pitchFamily="18" charset="0"/>
                  <a:ea typeface="黑体" panose="02010609060101010101" pitchFamily="2" charset="-122"/>
                </a:rPr>
                <a:t>反相输出</a:t>
              </a:r>
              <a:endParaRPr lang="zh-CN" altLang="en-US" sz="2800" dirty="0">
                <a:solidFill>
                  <a:srgbClr val="FF0000"/>
                </a:solidFill>
                <a:latin typeface="Times New Roman" panose="02020603050405020304" pitchFamily="18" charset="0"/>
                <a:ea typeface="黑体" panose="02010609060101010101" pitchFamily="2" charset="-122"/>
              </a:endParaRPr>
            </a:p>
          </p:txBody>
        </p:sp>
        <p:sp>
          <p:nvSpPr>
            <p:cNvPr id="74759" name="圆角矩形标注 74758"/>
            <p:cNvSpPr/>
            <p:nvPr/>
          </p:nvSpPr>
          <p:spPr>
            <a:xfrm>
              <a:off x="3969" y="2840"/>
              <a:ext cx="1358" cy="355"/>
            </a:xfrm>
            <a:prstGeom prst="wedgeRoundRectCallout">
              <a:avLst>
                <a:gd name="adj1" fmla="val -81148"/>
                <a:gd name="adj2" fmla="val -34509"/>
                <a:gd name="adj3" fmla="val 16667"/>
              </a:avLst>
            </a:prstGeom>
            <a:solidFill>
              <a:srgbClr val="660066"/>
            </a:solidFill>
            <a:ln w="9525" cap="flat" cmpd="sng">
              <a:solidFill>
                <a:srgbClr val="008000"/>
              </a:solidFill>
              <a:prstDash val="solid"/>
              <a:miter/>
              <a:headEnd type="none" w="med" len="med"/>
              <a:tailEnd type="none" w="med" len="med"/>
            </a:ln>
          </p:spPr>
          <p:txBody>
            <a:bodyPr>
              <a:spAutoFit/>
            </a:bodyPr>
            <a:p>
              <a:pPr algn="ctr"/>
              <a:r>
                <a:rPr lang="zh-CN" altLang="en-US" sz="2800" dirty="0">
                  <a:solidFill>
                    <a:srgbClr val="FF0000"/>
                  </a:solidFill>
                  <a:latin typeface="Times New Roman" panose="02020603050405020304" pitchFamily="18" charset="0"/>
                  <a:ea typeface="黑体" panose="02010609060101010101" pitchFamily="2" charset="-122"/>
                </a:rPr>
                <a:t>同相输出</a:t>
              </a:r>
              <a:endParaRPr lang="zh-CN" altLang="en-US" sz="2800" dirty="0">
                <a:solidFill>
                  <a:srgbClr val="FF0000"/>
                </a:solidFill>
                <a:latin typeface="Times New Roman" panose="02020603050405020304" pitchFamily="18" charset="0"/>
                <a:ea typeface="黑体" panose="02010609060101010101" pitchFamily="2" charset="-122"/>
              </a:endParaRPr>
            </a:p>
          </p:txBody>
        </p:sp>
        <p:sp>
          <p:nvSpPr>
            <p:cNvPr id="74760" name="矩形 74759"/>
            <p:cNvSpPr/>
            <p:nvPr/>
          </p:nvSpPr>
          <p:spPr>
            <a:xfrm>
              <a:off x="3742" y="1888"/>
              <a:ext cx="1769" cy="596"/>
            </a:xfrm>
            <a:prstGeom prst="rect">
              <a:avLst/>
            </a:prstGeom>
            <a:noFill/>
            <a:ln w="9525">
              <a:noFill/>
            </a:ln>
          </p:spPr>
          <p:txBody>
            <a:bodyPr>
              <a:spAutoFit/>
            </a:bodyPr>
            <a:p>
              <a:pPr algn="ctr"/>
              <a:r>
                <a:rPr lang="zh-CN" altLang="en-US" sz="2800" dirty="0">
                  <a:latin typeface="黑体" panose="02010609060101010101" pitchFamily="2" charset="-122"/>
                  <a:ea typeface="黑体" panose="02010609060101010101" pitchFamily="2" charset="-122"/>
                </a:rPr>
                <a:t>向后级提供反相与同相输出。</a:t>
              </a:r>
              <a:endParaRPr lang="zh-CN" altLang="en-US" sz="2800" dirty="0">
                <a:latin typeface="黑体" panose="02010609060101010101" pitchFamily="2" charset="-122"/>
                <a:ea typeface="黑体" panose="02010609060101010101" pitchFamily="2" charset="-122"/>
              </a:endParaRPr>
            </a:p>
          </p:txBody>
        </p:sp>
      </p:grpSp>
      <p:grpSp>
        <p:nvGrpSpPr>
          <p:cNvPr id="74761" name="组合 74760"/>
          <p:cNvGrpSpPr/>
          <p:nvPr/>
        </p:nvGrpSpPr>
        <p:grpSpPr>
          <a:xfrm>
            <a:off x="1143000" y="2895600"/>
            <a:ext cx="2057400" cy="2473325"/>
            <a:chOff x="720" y="1824"/>
            <a:chExt cx="1296" cy="1558"/>
          </a:xfrm>
        </p:grpSpPr>
        <p:sp>
          <p:nvSpPr>
            <p:cNvPr id="74762" name="圆角矩形标注 74761"/>
            <p:cNvSpPr/>
            <p:nvPr/>
          </p:nvSpPr>
          <p:spPr>
            <a:xfrm>
              <a:off x="816" y="1824"/>
              <a:ext cx="1200" cy="646"/>
            </a:xfrm>
            <a:prstGeom prst="wedgeRoundRectCallout">
              <a:avLst>
                <a:gd name="adj1" fmla="val 93667"/>
                <a:gd name="adj2" fmla="val 37889"/>
                <a:gd name="adj3" fmla="val 16667"/>
              </a:avLst>
            </a:prstGeom>
            <a:solidFill>
              <a:srgbClr val="660066"/>
            </a:solidFill>
            <a:ln w="9525" cap="flat" cmpd="sng">
              <a:solidFill>
                <a:srgbClr val="008000"/>
              </a:solidFill>
              <a:prstDash val="solid"/>
              <a:miter/>
              <a:headEnd type="none" w="med" len="med"/>
              <a:tailEnd type="none" w="med" len="med"/>
            </a:ln>
          </p:spPr>
          <p:txBody>
            <a:bodyPr>
              <a:spAutoFit/>
            </a:bodyPr>
            <a:p>
              <a:pPr algn="ctr"/>
              <a:r>
                <a:rPr lang="zh-CN" altLang="en-US" sz="2800" dirty="0">
                  <a:solidFill>
                    <a:srgbClr val="FF0000"/>
                  </a:solidFill>
                  <a:latin typeface="Times New Roman" panose="02020603050405020304" pitchFamily="18" charset="0"/>
                  <a:ea typeface="黑体" panose="02010609060101010101" pitchFamily="2" charset="-122"/>
                </a:rPr>
                <a:t>输入高电 压时饱和</a:t>
              </a:r>
              <a:endParaRPr lang="zh-CN" altLang="en-US" sz="2800" dirty="0">
                <a:solidFill>
                  <a:srgbClr val="FF0000"/>
                </a:solidFill>
                <a:latin typeface="Times New Roman" panose="02020603050405020304" pitchFamily="18" charset="0"/>
                <a:ea typeface="黑体" panose="02010609060101010101" pitchFamily="2" charset="-122"/>
              </a:endParaRPr>
            </a:p>
          </p:txBody>
        </p:sp>
        <p:sp>
          <p:nvSpPr>
            <p:cNvPr id="74763" name="圆角矩形标注 74762"/>
            <p:cNvSpPr/>
            <p:nvPr/>
          </p:nvSpPr>
          <p:spPr>
            <a:xfrm>
              <a:off x="720" y="2736"/>
              <a:ext cx="1200" cy="646"/>
            </a:xfrm>
            <a:prstGeom prst="wedgeRoundRectCallout">
              <a:avLst>
                <a:gd name="adj1" fmla="val 101333"/>
                <a:gd name="adj2" fmla="val -97213"/>
                <a:gd name="adj3" fmla="val 16667"/>
              </a:avLst>
            </a:prstGeom>
            <a:solidFill>
              <a:srgbClr val="660066"/>
            </a:solidFill>
            <a:ln w="9525" cap="flat" cmpd="sng">
              <a:solidFill>
                <a:srgbClr val="008000"/>
              </a:solidFill>
              <a:prstDash val="solid"/>
              <a:miter/>
              <a:headEnd type="none" w="med" len="med"/>
              <a:tailEnd type="none" w="med" len="med"/>
            </a:ln>
          </p:spPr>
          <p:txBody>
            <a:bodyPr>
              <a:spAutoFit/>
            </a:bodyPr>
            <a:p>
              <a:pPr algn="ctr"/>
              <a:r>
                <a:rPr lang="zh-CN" altLang="en-US" sz="2800" dirty="0">
                  <a:solidFill>
                    <a:srgbClr val="FF0000"/>
                  </a:solidFill>
                  <a:latin typeface="Times New Roman" panose="02020603050405020304" pitchFamily="18" charset="0"/>
                  <a:ea typeface="黑体" panose="02010609060101010101" pitchFamily="2" charset="-122"/>
                </a:rPr>
                <a:t>输入低电压时截止</a:t>
              </a:r>
              <a:endParaRPr lang="zh-CN" altLang="en-US" sz="2800" dirty="0">
                <a:solidFill>
                  <a:srgbClr val="FF0000"/>
                </a:solidFill>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755">
                                            <p:txEl>
                                              <p:charRg st="4294967295" end="4294967295"/>
                                            </p:txEl>
                                          </p:spTgt>
                                        </p:tgtEl>
                                        <p:attrNameLst>
                                          <p:attrName>style.visibility</p:attrName>
                                        </p:attrNameLst>
                                      </p:cBhvr>
                                    </p:set>
                                    <p:anim calcmode="lin" valueType="num">
                                      <p:cBhvr>
                                        <p:cTn id="7" dur="500" fill="hold"/>
                                        <p:tgtEl>
                                          <p:spTgt spid="74755">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74755">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74756"/>
                                        </p:tgtEl>
                                        <p:attrNameLst>
                                          <p:attrName>style.visibility</p:attrName>
                                        </p:attrNameLst>
                                      </p:cBhvr>
                                    </p:set>
                                    <p:animEffect transition="in" filter="checkerboard(across)">
                                      <p:cBhvr>
                                        <p:cTn id="12" dur="500"/>
                                        <p:tgtEl>
                                          <p:spTgt spid="747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4761"/>
                                        </p:tgtEl>
                                        <p:attrNameLst>
                                          <p:attrName>style.visibility</p:attrName>
                                        </p:attrNameLst>
                                      </p:cBhvr>
                                    </p:set>
                                    <p:anim calcmode="lin" valueType="num">
                                      <p:cBhvr>
                                        <p:cTn id="17" dur="500" fill="hold"/>
                                        <p:tgtEl>
                                          <p:spTgt spid="74761"/>
                                        </p:tgtEl>
                                        <p:attrNameLst>
                                          <p:attrName>ppt_x</p:attrName>
                                        </p:attrNameLst>
                                      </p:cBhvr>
                                      <p:tavLst>
                                        <p:tav tm="0">
                                          <p:val>
                                            <p:strVal val="0-#ppt_w/2"/>
                                          </p:val>
                                        </p:tav>
                                        <p:tav tm="100000">
                                          <p:val>
                                            <p:strVal val="#ppt_x"/>
                                          </p:val>
                                        </p:tav>
                                      </p:tavLst>
                                    </p:anim>
                                    <p:anim calcmode="lin" valueType="num">
                                      <p:cBhvr>
                                        <p:cTn id="18" dur="500" fill="hold"/>
                                        <p:tgtEl>
                                          <p:spTgt spid="7476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74757"/>
                                        </p:tgtEl>
                                        <p:attrNameLst>
                                          <p:attrName>style.visibility</p:attrName>
                                        </p:attrNameLst>
                                      </p:cBhvr>
                                    </p:set>
                                    <p:animEffect transition="in" filter="box(in)">
                                      <p:cBhvr>
                                        <p:cTn id="23"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nimBg="1" advAuto="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5778" name="矩形 75777"/>
          <p:cNvSpPr/>
          <p:nvPr/>
        </p:nvSpPr>
        <p:spPr>
          <a:xfrm>
            <a:off x="533400" y="457200"/>
            <a:ext cx="4830763" cy="519113"/>
          </a:xfrm>
          <a:prstGeom prst="rect">
            <a:avLst/>
          </a:prstGeom>
          <a:noFill/>
          <a:ln w="9525">
            <a:noFill/>
          </a:ln>
        </p:spPr>
        <p:txBody>
          <a:bodyPr>
            <a:spAutoFit/>
          </a:bodyPr>
          <a:p>
            <a:r>
              <a:rPr lang="en-US" altLang="zh-CN" sz="2800" dirty="0">
                <a:solidFill>
                  <a:schemeClr val="bg1"/>
                </a:solidFill>
                <a:latin typeface="黑体" panose="02010609060101010101" pitchFamily="2" charset="-122"/>
                <a:ea typeface="黑体" panose="02010609060101010101" pitchFamily="2" charset="-122"/>
              </a:rPr>
              <a:t>(3) </a:t>
            </a:r>
            <a:r>
              <a:rPr lang="zh-CN" altLang="en-US" sz="2800" dirty="0">
                <a:solidFill>
                  <a:schemeClr val="bg1"/>
                </a:solidFill>
                <a:latin typeface="黑体" panose="02010609060101010101" pitchFamily="2" charset="-122"/>
                <a:ea typeface="黑体" panose="02010609060101010101" pitchFamily="2" charset="-122"/>
              </a:rPr>
              <a:t>输出级</a:t>
            </a:r>
            <a:r>
              <a:rPr lang="zh-CN" altLang="en-US" sz="2800" dirty="0">
                <a:latin typeface="黑体" panose="02010609060101010101" pitchFamily="2" charset="-122"/>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推拉式输出）</a:t>
            </a:r>
            <a:endParaRPr lang="zh-CN" altLang="en-US" sz="2800" dirty="0">
              <a:latin typeface="Times New Roman" panose="02020603050405020304" pitchFamily="18" charset="0"/>
              <a:ea typeface="黑体" panose="02010609060101010101" pitchFamily="2" charset="-122"/>
            </a:endParaRPr>
          </a:p>
        </p:txBody>
      </p:sp>
      <p:sp>
        <p:nvSpPr>
          <p:cNvPr id="75779" name="矩形 75778"/>
          <p:cNvSpPr/>
          <p:nvPr/>
        </p:nvSpPr>
        <p:spPr>
          <a:xfrm>
            <a:off x="4953000" y="457200"/>
            <a:ext cx="2913063" cy="519113"/>
          </a:xfrm>
          <a:prstGeom prst="rect">
            <a:avLst/>
          </a:prstGeom>
          <a:noFill/>
          <a:ln w="9525">
            <a:noFill/>
          </a:ln>
        </p:spPr>
        <p:txBody>
          <a:bodyPr wrap="none" anchor="t" anchorCtr="0">
            <a:spAutoFit/>
          </a:bodyPr>
          <a:p>
            <a:r>
              <a:rPr lang="en-US" altLang="zh-CN" sz="2800">
                <a:latin typeface="Times New Roman" panose="02020603050405020304" pitchFamily="18" charset="0"/>
                <a:ea typeface="黑体" panose="02010609060101010101" pitchFamily="2" charset="-122"/>
              </a:rPr>
              <a:t>VT</a:t>
            </a:r>
            <a:r>
              <a:rPr lang="en-US" altLang="zh-CN" sz="2800" baseline="-2500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为射极跟随器</a:t>
            </a:r>
            <a:endParaRPr lang="zh-CN" altLang="en-US" sz="2800" dirty="0">
              <a:latin typeface="Times New Roman" panose="02020603050405020304" pitchFamily="18" charset="0"/>
              <a:ea typeface="黑体" panose="02010609060101010101" pitchFamily="2" charset="-122"/>
            </a:endParaRPr>
          </a:p>
        </p:txBody>
      </p:sp>
      <p:grpSp>
        <p:nvGrpSpPr>
          <p:cNvPr id="75780" name="组合 75779"/>
          <p:cNvGrpSpPr/>
          <p:nvPr/>
        </p:nvGrpSpPr>
        <p:grpSpPr>
          <a:xfrm>
            <a:off x="228600" y="1143000"/>
            <a:ext cx="3571875" cy="5029200"/>
            <a:chOff x="144" y="720"/>
            <a:chExt cx="2250" cy="3168"/>
          </a:xfrm>
        </p:grpSpPr>
        <p:graphicFrame>
          <p:nvGraphicFramePr>
            <p:cNvPr id="75781" name="对象 75780"/>
            <p:cNvGraphicFramePr/>
            <p:nvPr/>
          </p:nvGraphicFramePr>
          <p:xfrm>
            <a:off x="960" y="720"/>
            <a:ext cx="1359" cy="3168"/>
          </p:xfrm>
          <a:graphic>
            <a:graphicData uri="http://schemas.openxmlformats.org/presentationml/2006/ole">
              <mc:AlternateContent xmlns:mc="http://schemas.openxmlformats.org/markup-compatibility/2006">
                <mc:Choice xmlns:v="urn:schemas-microsoft-com:vml" Requires="v">
                  <p:oleObj spid="_x0000_s3086" name="" r:id="rId1" imgW="1781175" imgH="4152900" progId="Paint.Picture">
                    <p:embed/>
                  </p:oleObj>
                </mc:Choice>
                <mc:Fallback>
                  <p:oleObj name="" r:id="rId1" imgW="1781175" imgH="4152900" progId="Paint.Picture">
                    <p:embed/>
                    <p:pic>
                      <p:nvPicPr>
                        <p:cNvPr id="0" name="图片 3085"/>
                        <p:cNvPicPr/>
                        <p:nvPr/>
                      </p:nvPicPr>
                      <p:blipFill>
                        <a:blip r:embed="rId2"/>
                        <a:stretch>
                          <a:fillRect/>
                        </a:stretch>
                      </p:blipFill>
                      <p:spPr>
                        <a:xfrm>
                          <a:off x="960" y="720"/>
                          <a:ext cx="1359" cy="3168"/>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75782" name="矩形 75781"/>
            <p:cNvSpPr/>
            <p:nvPr/>
          </p:nvSpPr>
          <p:spPr>
            <a:xfrm>
              <a:off x="144" y="1680"/>
              <a:ext cx="788" cy="32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pitchFamily="2" charset="-122"/>
                </a:rPr>
                <a:t>低输入</a:t>
              </a:r>
              <a:endParaRPr lang="zh-CN" altLang="en-US" sz="2800" dirty="0">
                <a:latin typeface="Times New Roman" panose="02020603050405020304" pitchFamily="18" charset="0"/>
                <a:ea typeface="黑体" panose="02010609060101010101" pitchFamily="2" charset="-122"/>
              </a:endParaRPr>
            </a:p>
          </p:txBody>
        </p:sp>
        <p:sp>
          <p:nvSpPr>
            <p:cNvPr id="75783" name="矩形 75782"/>
            <p:cNvSpPr/>
            <p:nvPr/>
          </p:nvSpPr>
          <p:spPr>
            <a:xfrm>
              <a:off x="144" y="2688"/>
              <a:ext cx="788" cy="32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pitchFamily="2" charset="-122"/>
                </a:rPr>
                <a:t>高输入</a:t>
              </a:r>
              <a:endParaRPr lang="zh-CN" altLang="en-US" sz="2800" dirty="0">
                <a:latin typeface="Times New Roman" panose="02020603050405020304" pitchFamily="18" charset="0"/>
                <a:ea typeface="黑体" panose="02010609060101010101" pitchFamily="2" charset="-122"/>
              </a:endParaRPr>
            </a:p>
          </p:txBody>
        </p:sp>
        <p:sp>
          <p:nvSpPr>
            <p:cNvPr id="75784" name="矩形 75783"/>
            <p:cNvSpPr/>
            <p:nvPr/>
          </p:nvSpPr>
          <p:spPr>
            <a:xfrm>
              <a:off x="1440" y="2976"/>
              <a:ext cx="572" cy="335"/>
            </a:xfrm>
            <a:prstGeom prst="rect">
              <a:avLst/>
            </a:prstGeom>
            <a:solidFill>
              <a:srgbClr val="6600CC"/>
            </a:solidFill>
            <a:ln w="12700" cap="flat" cmpd="sng">
              <a:solidFill>
                <a:srgbClr val="FFCC00"/>
              </a:solidFill>
              <a:prstDash val="solid"/>
              <a:miter/>
              <a:headEnd type="none" w="med" len="med"/>
              <a:tailEnd type="none" w="med" len="med"/>
            </a:ln>
          </p:spPr>
          <p:txBody>
            <a:bodyPr wrap="none" anchor="t" anchorCtr="0">
              <a:spAutoFit/>
            </a:bodyPr>
            <a:p>
              <a:r>
                <a:rPr lang="zh-CN" altLang="en-US" sz="2800" dirty="0">
                  <a:latin typeface="Times New Roman" panose="02020603050405020304" pitchFamily="18" charset="0"/>
                  <a:ea typeface="黑体" panose="02010609060101010101" pitchFamily="2" charset="-122"/>
                </a:rPr>
                <a:t>饱和</a:t>
              </a:r>
              <a:endParaRPr lang="zh-CN" altLang="en-US" sz="2800" dirty="0">
                <a:latin typeface="Times New Roman" panose="02020603050405020304" pitchFamily="18" charset="0"/>
                <a:ea typeface="黑体" panose="02010609060101010101" pitchFamily="2" charset="-122"/>
              </a:endParaRPr>
            </a:p>
          </p:txBody>
        </p:sp>
        <p:grpSp>
          <p:nvGrpSpPr>
            <p:cNvPr id="75785" name="组合 75784"/>
            <p:cNvGrpSpPr/>
            <p:nvPr/>
          </p:nvGrpSpPr>
          <p:grpSpPr>
            <a:xfrm>
              <a:off x="1248" y="2448"/>
              <a:ext cx="288" cy="144"/>
              <a:chOff x="1248" y="2448"/>
              <a:chExt cx="288" cy="144"/>
            </a:xfrm>
          </p:grpSpPr>
          <p:sp>
            <p:nvSpPr>
              <p:cNvPr id="75786" name="直接连接符 75785"/>
              <p:cNvSpPr/>
              <p:nvPr/>
            </p:nvSpPr>
            <p:spPr>
              <a:xfrm>
                <a:off x="1248" y="2448"/>
                <a:ext cx="288" cy="144"/>
              </a:xfrm>
              <a:prstGeom prst="line">
                <a:avLst/>
              </a:prstGeom>
              <a:ln w="25400" cap="flat" cmpd="sng">
                <a:solidFill>
                  <a:srgbClr val="FF0000"/>
                </a:solidFill>
                <a:prstDash val="solid"/>
                <a:headEnd type="none" w="med" len="med"/>
                <a:tailEnd type="none" w="med" len="med"/>
              </a:ln>
            </p:spPr>
          </p:sp>
          <p:sp>
            <p:nvSpPr>
              <p:cNvPr id="75787" name="直接连接符 75786"/>
              <p:cNvSpPr/>
              <p:nvPr/>
            </p:nvSpPr>
            <p:spPr>
              <a:xfrm flipH="1">
                <a:off x="1248" y="2448"/>
                <a:ext cx="288" cy="144"/>
              </a:xfrm>
              <a:prstGeom prst="line">
                <a:avLst/>
              </a:prstGeom>
              <a:ln w="25400" cap="flat" cmpd="sng">
                <a:solidFill>
                  <a:srgbClr val="FF0000"/>
                </a:solidFill>
                <a:prstDash val="solid"/>
                <a:headEnd type="none" w="med" len="med"/>
                <a:tailEnd type="none" w="med" len="med"/>
              </a:ln>
            </p:spPr>
          </p:sp>
        </p:grpSp>
        <p:sp>
          <p:nvSpPr>
            <p:cNvPr id="75788" name="矩形 75787"/>
            <p:cNvSpPr/>
            <p:nvPr/>
          </p:nvSpPr>
          <p:spPr>
            <a:xfrm>
              <a:off x="1824" y="2208"/>
              <a:ext cx="570" cy="333"/>
            </a:xfrm>
            <a:prstGeom prst="rect">
              <a:avLst/>
            </a:prstGeom>
            <a:solidFill>
              <a:srgbClr val="800000"/>
            </a:solidFill>
            <a:ln w="9525" cap="flat" cmpd="sng">
              <a:solidFill>
                <a:srgbClr val="00FF00"/>
              </a:solidFill>
              <a:prstDash val="solid"/>
              <a:miter/>
              <a:headEnd type="none" w="med" len="med"/>
              <a:tailEnd type="none" w="med" len="med"/>
            </a:ln>
          </p:spPr>
          <p:txBody>
            <a:bodyPr wrap="none" anchor="t" anchorCtr="0">
              <a:spAutoFit/>
            </a:bodyPr>
            <a:p>
              <a:r>
                <a:rPr lang="zh-CN" altLang="en-US" sz="2800" dirty="0">
                  <a:latin typeface="Times New Roman" panose="02020603050405020304" pitchFamily="18" charset="0"/>
                  <a:ea typeface="黑体" panose="02010609060101010101" pitchFamily="2" charset="-122"/>
                </a:rPr>
                <a:t>截止</a:t>
              </a:r>
              <a:endParaRPr lang="zh-CN" altLang="en-US" sz="2800" dirty="0">
                <a:latin typeface="Times New Roman" panose="02020603050405020304" pitchFamily="18" charset="0"/>
                <a:ea typeface="黑体" panose="02010609060101010101" pitchFamily="2" charset="-122"/>
              </a:endParaRPr>
            </a:p>
          </p:txBody>
        </p:sp>
      </p:grpSp>
      <p:grpSp>
        <p:nvGrpSpPr>
          <p:cNvPr id="75789" name="组合 75788"/>
          <p:cNvGrpSpPr/>
          <p:nvPr/>
        </p:nvGrpSpPr>
        <p:grpSpPr>
          <a:xfrm>
            <a:off x="4419600" y="1143000"/>
            <a:ext cx="3571875" cy="5029200"/>
            <a:chOff x="2784" y="720"/>
            <a:chExt cx="2250" cy="3168"/>
          </a:xfrm>
        </p:grpSpPr>
        <p:graphicFrame>
          <p:nvGraphicFramePr>
            <p:cNvPr id="75790" name="对象 75789"/>
            <p:cNvGraphicFramePr/>
            <p:nvPr/>
          </p:nvGraphicFramePr>
          <p:xfrm>
            <a:off x="3600" y="720"/>
            <a:ext cx="1359" cy="3168"/>
          </p:xfrm>
          <a:graphic>
            <a:graphicData uri="http://schemas.openxmlformats.org/presentationml/2006/ole">
              <mc:AlternateContent xmlns:mc="http://schemas.openxmlformats.org/markup-compatibility/2006">
                <mc:Choice xmlns:v="urn:schemas-microsoft-com:vml" Requires="v">
                  <p:oleObj spid="_x0000_s3088" name="" r:id="rId3" imgW="1781175" imgH="4152900" progId="Paint.Picture">
                    <p:embed/>
                  </p:oleObj>
                </mc:Choice>
                <mc:Fallback>
                  <p:oleObj name="" r:id="rId3" imgW="1781175" imgH="4152900" progId="Paint.Picture">
                    <p:embed/>
                    <p:pic>
                      <p:nvPicPr>
                        <p:cNvPr id="0" name="图片 3087"/>
                        <p:cNvPicPr/>
                        <p:nvPr/>
                      </p:nvPicPr>
                      <p:blipFill>
                        <a:blip r:embed="rId2"/>
                        <a:stretch>
                          <a:fillRect/>
                        </a:stretch>
                      </p:blipFill>
                      <p:spPr>
                        <a:xfrm>
                          <a:off x="3600" y="720"/>
                          <a:ext cx="1359" cy="3168"/>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75791" name="矩形 75790"/>
            <p:cNvSpPr/>
            <p:nvPr/>
          </p:nvSpPr>
          <p:spPr>
            <a:xfrm>
              <a:off x="2784" y="2688"/>
              <a:ext cx="788" cy="32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pitchFamily="2" charset="-122"/>
                </a:rPr>
                <a:t>低输入</a:t>
              </a:r>
              <a:endParaRPr lang="zh-CN" altLang="en-US" sz="2800" dirty="0">
                <a:latin typeface="Times New Roman" panose="02020603050405020304" pitchFamily="18" charset="0"/>
                <a:ea typeface="黑体" panose="02010609060101010101" pitchFamily="2" charset="-122"/>
              </a:endParaRPr>
            </a:p>
          </p:txBody>
        </p:sp>
        <p:sp>
          <p:nvSpPr>
            <p:cNvPr id="75792" name="矩形 75791"/>
            <p:cNvSpPr/>
            <p:nvPr/>
          </p:nvSpPr>
          <p:spPr>
            <a:xfrm>
              <a:off x="2784" y="1632"/>
              <a:ext cx="788" cy="32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pitchFamily="2" charset="-122"/>
                </a:rPr>
                <a:t>高输入</a:t>
              </a:r>
              <a:endParaRPr lang="zh-CN" altLang="en-US" sz="2800" dirty="0">
                <a:latin typeface="Times New Roman" panose="02020603050405020304" pitchFamily="18" charset="0"/>
                <a:ea typeface="黑体" panose="02010609060101010101" pitchFamily="2" charset="-122"/>
              </a:endParaRPr>
            </a:p>
          </p:txBody>
        </p:sp>
        <p:sp>
          <p:nvSpPr>
            <p:cNvPr id="75793" name="矩形 75792"/>
            <p:cNvSpPr/>
            <p:nvPr/>
          </p:nvSpPr>
          <p:spPr>
            <a:xfrm>
              <a:off x="4080" y="2976"/>
              <a:ext cx="570" cy="333"/>
            </a:xfrm>
            <a:prstGeom prst="rect">
              <a:avLst/>
            </a:prstGeom>
            <a:solidFill>
              <a:srgbClr val="800000"/>
            </a:solidFill>
            <a:ln w="9525" cap="flat" cmpd="sng">
              <a:solidFill>
                <a:srgbClr val="00FF00"/>
              </a:solidFill>
              <a:prstDash val="solid"/>
              <a:miter/>
              <a:headEnd type="none" w="med" len="med"/>
              <a:tailEnd type="none" w="med" len="med"/>
            </a:ln>
          </p:spPr>
          <p:txBody>
            <a:bodyPr wrap="none" anchor="t" anchorCtr="0">
              <a:spAutoFit/>
            </a:bodyPr>
            <a:p>
              <a:r>
                <a:rPr lang="zh-CN" altLang="en-US" sz="2800" dirty="0">
                  <a:latin typeface="Times New Roman" panose="02020603050405020304" pitchFamily="18" charset="0"/>
                  <a:ea typeface="黑体" panose="02010609060101010101" pitchFamily="2" charset="-122"/>
                </a:rPr>
                <a:t>截止</a:t>
              </a:r>
              <a:endParaRPr lang="zh-CN" altLang="en-US" sz="2800" dirty="0">
                <a:latin typeface="Times New Roman" panose="02020603050405020304" pitchFamily="18" charset="0"/>
                <a:ea typeface="黑体" panose="02010609060101010101" pitchFamily="2" charset="-122"/>
              </a:endParaRPr>
            </a:p>
          </p:txBody>
        </p:sp>
        <p:sp>
          <p:nvSpPr>
            <p:cNvPr id="75794" name="矩形 75793"/>
            <p:cNvSpPr/>
            <p:nvPr/>
          </p:nvSpPr>
          <p:spPr>
            <a:xfrm>
              <a:off x="4464" y="1872"/>
              <a:ext cx="570" cy="333"/>
            </a:xfrm>
            <a:prstGeom prst="rect">
              <a:avLst/>
            </a:prstGeom>
            <a:solidFill>
              <a:srgbClr val="006600"/>
            </a:solidFill>
            <a:ln w="9525" cap="flat" cmpd="sng">
              <a:solidFill>
                <a:srgbClr val="993300"/>
              </a:solidFill>
              <a:prstDash val="solid"/>
              <a:miter/>
              <a:headEnd type="none" w="med" len="med"/>
              <a:tailEnd type="none" w="med" len="med"/>
            </a:ln>
          </p:spPr>
          <p:txBody>
            <a:bodyPr wrap="none" anchor="t" anchorCtr="0">
              <a:spAutoFit/>
            </a:bodyPr>
            <a:p>
              <a:r>
                <a:rPr lang="zh-CN" altLang="en-US" sz="2800" dirty="0">
                  <a:latin typeface="Times New Roman" panose="02020603050405020304" pitchFamily="18" charset="0"/>
                  <a:ea typeface="黑体" panose="02010609060101010101" pitchFamily="2" charset="-122"/>
                </a:rPr>
                <a:t>导通</a:t>
              </a:r>
              <a:endParaRPr lang="zh-CN" altLang="en-US" sz="2800" dirty="0">
                <a:latin typeface="Times New Roman" panose="02020603050405020304" pitchFamily="18" charset="0"/>
                <a:ea typeface="黑体" panose="02010609060101010101" pitchFamily="2" charset="-122"/>
              </a:endParaRPr>
            </a:p>
          </p:txBody>
        </p:sp>
        <p:grpSp>
          <p:nvGrpSpPr>
            <p:cNvPr id="75795" name="组合 75794"/>
            <p:cNvGrpSpPr/>
            <p:nvPr/>
          </p:nvGrpSpPr>
          <p:grpSpPr>
            <a:xfrm>
              <a:off x="3744" y="2784"/>
              <a:ext cx="288" cy="144"/>
              <a:chOff x="1248" y="2448"/>
              <a:chExt cx="288" cy="144"/>
            </a:xfrm>
          </p:grpSpPr>
          <p:sp>
            <p:nvSpPr>
              <p:cNvPr id="75796" name="直接连接符 75795"/>
              <p:cNvSpPr/>
              <p:nvPr/>
            </p:nvSpPr>
            <p:spPr>
              <a:xfrm>
                <a:off x="1248" y="2448"/>
                <a:ext cx="288" cy="144"/>
              </a:xfrm>
              <a:prstGeom prst="line">
                <a:avLst/>
              </a:prstGeom>
              <a:ln w="25400" cap="flat" cmpd="sng">
                <a:solidFill>
                  <a:srgbClr val="FF0000"/>
                </a:solidFill>
                <a:prstDash val="solid"/>
                <a:headEnd type="none" w="med" len="med"/>
                <a:tailEnd type="none" w="med" len="med"/>
              </a:ln>
            </p:spPr>
          </p:sp>
          <p:sp>
            <p:nvSpPr>
              <p:cNvPr id="75797" name="直接连接符 75796"/>
              <p:cNvSpPr/>
              <p:nvPr/>
            </p:nvSpPr>
            <p:spPr>
              <a:xfrm flipH="1">
                <a:off x="1248" y="2448"/>
                <a:ext cx="288" cy="144"/>
              </a:xfrm>
              <a:prstGeom prst="line">
                <a:avLst/>
              </a:prstGeom>
              <a:ln w="25400" cap="flat" cmpd="sng">
                <a:solidFill>
                  <a:srgbClr val="FF0000"/>
                </a:solidFill>
                <a:prstDash val="solid"/>
                <a:headEnd type="none" w="med" len="med"/>
                <a:tailEnd type="none" w="med" len="med"/>
              </a:ln>
            </p:spPr>
          </p:sp>
        </p:grpSp>
      </p:gr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75780"/>
                                        </p:tgtEl>
                                        <p:attrNameLst>
                                          <p:attrName>style.visibility</p:attrName>
                                        </p:attrNameLst>
                                      </p:cBhvr>
                                    </p:set>
                                    <p:animEffect transition="in" filter="box(in)">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5779">
                                            <p:txEl>
                                              <p:charRg st="4294967295" end="4294967295"/>
                                            </p:txEl>
                                          </p:spTgt>
                                        </p:tgtEl>
                                        <p:attrNameLst>
                                          <p:attrName>style.visibility</p:attrName>
                                        </p:attrNameLst>
                                      </p:cBhvr>
                                    </p:set>
                                    <p:anim calcmode="lin" valueType="num">
                                      <p:cBhvr>
                                        <p:cTn id="12" dur="500" fill="hold"/>
                                        <p:tgtEl>
                                          <p:spTgt spid="75779">
                                            <p:txEl>
                                              <p:charRg st="4294967295" end="4294967295"/>
                                            </p:txEl>
                                          </p:spTgt>
                                        </p:tgtEl>
                                        <p:attrNameLst>
                                          <p:attrName>ppt_x</p:attrName>
                                        </p:attrNameLst>
                                      </p:cBhvr>
                                      <p:tavLst>
                                        <p:tav tm="0">
                                          <p:val>
                                            <p:strVal val="1+#ppt_w/2"/>
                                          </p:val>
                                        </p:tav>
                                        <p:tav tm="100000">
                                          <p:val>
                                            <p:strVal val="#ppt_x"/>
                                          </p:val>
                                        </p:tav>
                                      </p:tavLst>
                                    </p:anim>
                                    <p:anim calcmode="lin" valueType="num">
                                      <p:cBhvr>
                                        <p:cTn id="13" dur="500" fill="hold"/>
                                        <p:tgtEl>
                                          <p:spTgt spid="7577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75789"/>
                                        </p:tgtEl>
                                        <p:attrNameLst>
                                          <p:attrName>style.visibility</p:attrName>
                                        </p:attrNameLst>
                                      </p:cBhvr>
                                    </p:set>
                                    <p:animEffect transition="in" filter="slide(fromBottom)">
                                      <p:cBhvr>
                                        <p:cTn id="18" dur="500"/>
                                        <p:tgtEl>
                                          <p:spTgt spid="75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advAuto="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6802" name="矩形 76801"/>
          <p:cNvSpPr/>
          <p:nvPr/>
        </p:nvSpPr>
        <p:spPr>
          <a:xfrm>
            <a:off x="685800" y="381000"/>
            <a:ext cx="2317750" cy="519113"/>
          </a:xfrm>
          <a:prstGeom prst="rect">
            <a:avLst/>
          </a:prstGeom>
          <a:noFill/>
          <a:ln w="9525">
            <a:noFill/>
          </a:ln>
        </p:spPr>
        <p:txBody>
          <a:bodyPr wrap="none" anchor="t" anchorCtr="0">
            <a:spAutoFit/>
          </a:bodyPr>
          <a:p>
            <a:r>
              <a:rPr lang="en-US" altLang="zh-CN" sz="2800" dirty="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工作原理</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76803" name="矩形 76802"/>
          <p:cNvSpPr/>
          <p:nvPr/>
        </p:nvSpPr>
        <p:spPr>
          <a:xfrm>
            <a:off x="228600" y="1066800"/>
            <a:ext cx="8305800" cy="3597275"/>
          </a:xfrm>
          <a:prstGeom prst="rect">
            <a:avLst/>
          </a:prstGeom>
          <a:noFill/>
          <a:ln w="9525">
            <a:noFill/>
          </a:ln>
        </p:spPr>
        <p:txBody>
          <a:bodyPr>
            <a:spAutoFit/>
          </a:bodyPr>
          <a:p>
            <a:pPr>
              <a:lnSpc>
                <a:spcPct val="130000"/>
              </a:lnSpc>
            </a:pPr>
            <a:r>
              <a:rPr lang="zh-CN" altLang="en-US" sz="2800" dirty="0">
                <a:latin typeface="Times New Roman" panose="02020603050405020304" pitchFamily="18" charset="0"/>
                <a:ea typeface="黑体" panose="02010609060101010101" pitchFamily="2" charset="-122"/>
              </a:rPr>
              <a:t>（</a:t>
            </a:r>
            <a:r>
              <a:rPr lang="en-US" altLang="zh-CN" sz="2800" dirty="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）当输入高电平时</a:t>
            </a:r>
            <a:r>
              <a:rPr lang="zh-CN" altLang="en-US" sz="2800" b="1"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=3.6V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pP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处于倒置工作状态，</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黑体" panose="02010609060101010101" pitchFamily="2" charset="-122"/>
                <a:ea typeface="黑体" panose="02010609060101010101" pitchFamily="2" charset="-122"/>
              </a:rPr>
              <a:t>集电结正偏，发射结反偏，</a:t>
            </a:r>
            <a:endParaRPr lang="zh-CN" altLang="en-US" sz="2800" dirty="0">
              <a:latin typeface="黑体" panose="02010609060101010101" pitchFamily="2" charset="-122"/>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en-US" altLang="zh-CN" sz="2800" b="1">
                <a:latin typeface="Times New Roman" panose="02020603050405020304" pitchFamily="18" charset="0"/>
                <a:ea typeface="黑体" panose="02010609060101010101" pitchFamily="2" charset="-122"/>
              </a:rPr>
              <a:t>=0.7V×3=2.1V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pP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2</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饱和，</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dirty="0">
                <a:latin typeface="Times New Roman" panose="02020603050405020304" pitchFamily="18" charset="0"/>
                <a:ea typeface="黑体" panose="02010609060101010101" pitchFamily="2" charset="-122"/>
              </a:rPr>
              <a:t>输出为低电平</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O</a:t>
            </a:r>
            <a:r>
              <a:rPr lang="en-US" altLang="zh-CN" sz="2800" b="1">
                <a:latin typeface="Times New Roman" panose="02020603050405020304" pitchFamily="18" charset="0"/>
                <a:ea typeface="黑体" panose="02010609060101010101" pitchFamily="2" charset="-122"/>
              </a:rPr>
              <a:t>=0.3V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pic>
        <p:nvPicPr>
          <p:cNvPr id="76804" name="图片 76803" descr="R96A0259"/>
          <p:cNvPicPr>
            <a:picLocks noChangeAspect="1"/>
          </p:cNvPicPr>
          <p:nvPr/>
        </p:nvPicPr>
        <p:blipFill>
          <a:blip r:embed="rId1"/>
          <a:stretch>
            <a:fillRect/>
          </a:stretch>
        </p:blipFill>
        <p:spPr>
          <a:xfrm>
            <a:off x="4495800" y="2139950"/>
            <a:ext cx="4495800" cy="4049713"/>
          </a:xfrm>
          <a:prstGeom prst="rect">
            <a:avLst/>
          </a:prstGeom>
          <a:noFill/>
          <a:ln w="19050" cap="flat" cmpd="sng">
            <a:solidFill>
              <a:srgbClr val="00FF00"/>
            </a:solidFill>
            <a:prstDash val="solid"/>
            <a:miter/>
            <a:headEnd type="none" w="med" len="med"/>
            <a:tailEnd type="none" w="med" len="med"/>
          </a:ln>
        </p:spPr>
      </p:pic>
      <p:sp>
        <p:nvSpPr>
          <p:cNvPr id="76805" name="矩形 76804"/>
          <p:cNvSpPr/>
          <p:nvPr/>
        </p:nvSpPr>
        <p:spPr>
          <a:xfrm>
            <a:off x="4724400" y="3352800"/>
            <a:ext cx="885825"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2.1</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6806" name="矩形 76805"/>
          <p:cNvSpPr/>
          <p:nvPr/>
        </p:nvSpPr>
        <p:spPr>
          <a:xfrm>
            <a:off x="8077200" y="4572000"/>
            <a:ext cx="885825" cy="519113"/>
          </a:xfrm>
          <a:prstGeom prst="rect">
            <a:avLst/>
          </a:prstGeom>
          <a:noFill/>
          <a:ln w="9525">
            <a:noFill/>
          </a:ln>
        </p:spPr>
        <p:txBody>
          <a:bodyPr>
            <a:spAutoFit/>
          </a:bodyPr>
          <a:p>
            <a:r>
              <a:rPr lang="en-US" altLang="zh-CN" sz="2800" b="1" dirty="0">
                <a:solidFill>
                  <a:schemeClr val="hlink"/>
                </a:solidFill>
                <a:latin typeface="Times New Roman" panose="02020603050405020304" pitchFamily="18" charset="0"/>
                <a:ea typeface="黑体" panose="02010609060101010101" pitchFamily="2" charset="-122"/>
              </a:rPr>
              <a:t>0.3</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6807" name="矩形 76806"/>
          <p:cNvSpPr/>
          <p:nvPr/>
        </p:nvSpPr>
        <p:spPr>
          <a:xfrm>
            <a:off x="4419600" y="4191000"/>
            <a:ext cx="885825"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3.6</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6804"/>
                                        </p:tgtEl>
                                        <p:attrNameLst>
                                          <p:attrName>style.visibility</p:attrName>
                                        </p:attrNameLst>
                                      </p:cBhvr>
                                    </p:set>
                                    <p:animEffect transition="in" filter="checkerboard(across)">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6803">
                                            <p:txEl>
                                              <p:charRg st="4294967295" end="4294967295"/>
                                            </p:txEl>
                                          </p:spTgt>
                                        </p:tgtEl>
                                        <p:attrNameLst>
                                          <p:attrName>style.visibility</p:attrName>
                                        </p:attrNameLst>
                                      </p:cBhvr>
                                    </p:set>
                                    <p:anim calcmode="lin" valueType="num">
                                      <p:cBhvr>
                                        <p:cTn id="12" dur="500" fill="hold"/>
                                        <p:tgtEl>
                                          <p:spTgt spid="76803">
                                            <p:txEl>
                                              <p:charRg st="4294967295" end="4294967295"/>
                                            </p:txEl>
                                          </p:spTgt>
                                        </p:tgtEl>
                                        <p:attrNameLst>
                                          <p:attrName>ppt_x</p:attrName>
                                        </p:attrNameLst>
                                      </p:cBhvr>
                                      <p:tavLst>
                                        <p:tav tm="0">
                                          <p:val>
                                            <p:strVal val="0-#ppt_w/2"/>
                                          </p:val>
                                        </p:tav>
                                        <p:tav tm="100000">
                                          <p:val>
                                            <p:strVal val="#ppt_x"/>
                                          </p:val>
                                        </p:tav>
                                      </p:tavLst>
                                    </p:anim>
                                    <p:anim calcmode="lin" valueType="num">
                                      <p:cBhvr>
                                        <p:cTn id="13" dur="500" fill="hold"/>
                                        <p:tgtEl>
                                          <p:spTgt spid="7680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6807">
                                            <p:txEl>
                                              <p:charRg st="4294967295" end="4294967295"/>
                                            </p:txEl>
                                          </p:spTgt>
                                        </p:tgtEl>
                                        <p:attrNameLst>
                                          <p:attrName>style.visibility</p:attrName>
                                        </p:attrNameLst>
                                      </p:cBhvr>
                                    </p:set>
                                    <p:animEffect transition="in" filter="slide(fromBottom)">
                                      <p:cBhvr>
                                        <p:cTn id="18" dur="500"/>
                                        <p:tgtEl>
                                          <p:spTgt spid="76807">
                                            <p:txEl>
                                              <p:charRg st="4294967295" end="429496729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76805">
                                            <p:txEl>
                                              <p:charRg st="4294967295" end="4294967295"/>
                                            </p:txEl>
                                          </p:spTgt>
                                        </p:tgtEl>
                                        <p:attrNameLst>
                                          <p:attrName>style.visibility</p:attrName>
                                        </p:attrNameLst>
                                      </p:cBhvr>
                                    </p:set>
                                    <p:anim calcmode="lin" valueType="num">
                                      <p:cBhvr>
                                        <p:cTn id="23" dur="500" fill="hold"/>
                                        <p:tgtEl>
                                          <p:spTgt spid="76805">
                                            <p:txEl>
                                              <p:charRg st="4294967295" end="4294967295"/>
                                            </p:txEl>
                                          </p:spTgt>
                                        </p:tgtEl>
                                        <p:attrNameLst>
                                          <p:attrName>ppt_w</p:attrName>
                                        </p:attrNameLst>
                                      </p:cBhvr>
                                      <p:tavLst>
                                        <p:tav tm="0">
                                          <p:val>
                                            <p:fltVal val="0.0"/>
                                          </p:val>
                                        </p:tav>
                                        <p:tav tm="100000">
                                          <p:val>
                                            <p:strVal val="#ppt_w"/>
                                          </p:val>
                                        </p:tav>
                                      </p:tavLst>
                                    </p:anim>
                                    <p:anim calcmode="lin" valueType="num">
                                      <p:cBhvr>
                                        <p:cTn id="24" dur="500" fill="hold"/>
                                        <p:tgtEl>
                                          <p:spTgt spid="76805">
                                            <p:txEl>
                                              <p:charRg st="4294967295" end="4294967295"/>
                                            </p:txEl>
                                          </p:spTgt>
                                        </p:tgtEl>
                                        <p:attrNameLst>
                                          <p:attrName>ppt_h</p:attrName>
                                        </p:attrNameLst>
                                      </p:cBhvr>
                                      <p:tavLst>
                                        <p:tav tm="0">
                                          <p:val>
                                            <p:fltVal val="0.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76806">
                                            <p:txEl>
                                              <p:charRg st="4294967295" end="4294967295"/>
                                            </p:txEl>
                                          </p:spTgt>
                                        </p:tgtEl>
                                        <p:attrNameLst>
                                          <p:attrName>style.visibility</p:attrName>
                                        </p:attrNameLst>
                                      </p:cBhvr>
                                    </p:set>
                                    <p:anim calcmode="lin" valueType="num">
                                      <p:cBhvr>
                                        <p:cTn id="29" dur="500" fill="hold"/>
                                        <p:tgtEl>
                                          <p:spTgt spid="76806">
                                            <p:txEl>
                                              <p:charRg st="4294967295" end="4294967295"/>
                                            </p:txEl>
                                          </p:spTgt>
                                        </p:tgtEl>
                                        <p:attrNameLst>
                                          <p:attrName>ppt_x</p:attrName>
                                        </p:attrNameLst>
                                      </p:cBhvr>
                                      <p:tavLst>
                                        <p:tav tm="0">
                                          <p:val>
                                            <p:strVal val="1+#ppt_w/2"/>
                                          </p:val>
                                        </p:tav>
                                        <p:tav tm="100000">
                                          <p:val>
                                            <p:strVal val="#ppt_x"/>
                                          </p:val>
                                        </p:tav>
                                      </p:tavLst>
                                    </p:anim>
                                    <p:anim calcmode="lin" valueType="num">
                                      <p:cBhvr>
                                        <p:cTn id="30" dur="500" fill="hold"/>
                                        <p:tgtEl>
                                          <p:spTgt spid="76806">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animBg="1" advAuto="0"/>
      <p:bldP spid="76807" grpId="0" animBg="1" advAuto="0"/>
      <p:bldP spid="76805" grpId="0" animBg="1" advAuto="0"/>
      <p:bldP spid="76806" grpId="0" animBg="1" advAuto="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7826" name="矩形 77825"/>
          <p:cNvSpPr/>
          <p:nvPr/>
        </p:nvSpPr>
        <p:spPr>
          <a:xfrm>
            <a:off x="304800" y="304800"/>
            <a:ext cx="3810000" cy="5992813"/>
          </a:xfrm>
          <a:prstGeom prst="rect">
            <a:avLst/>
          </a:prstGeom>
          <a:noFill/>
          <a:ln w="9525">
            <a:noFill/>
          </a:ln>
        </p:spPr>
        <p:txBody>
          <a:bodyPr>
            <a:spAutoFit/>
          </a:bodyPr>
          <a:p>
            <a:pPr>
              <a:lnSpc>
                <a:spcPct val="120000"/>
              </a:lnSpc>
              <a:spcBef>
                <a:spcPct val="50000"/>
              </a:spcBef>
              <a:buClr>
                <a:schemeClr val="accent2"/>
              </a:buClr>
              <a:buSzPct val="80000"/>
              <a:buFont typeface="Wingdings" panose="05000000000000000000" pitchFamily="2" charset="2"/>
            </a:pPr>
            <a:r>
              <a:rPr lang="zh-CN" altLang="en-US" sz="2800" dirty="0">
                <a:solidFill>
                  <a:schemeClr val="bg1"/>
                </a:solidFill>
                <a:latin typeface="黑体" panose="02010609060101010101" pitchFamily="2" charset="-122"/>
                <a:ea typeface="黑体" panose="02010609060101010101" pitchFamily="2" charset="-122"/>
              </a:rPr>
              <a:t>（</a:t>
            </a:r>
            <a:r>
              <a:rPr lang="en-US" altLang="zh-CN" sz="2800" dirty="0">
                <a:solidFill>
                  <a:schemeClr val="bg1"/>
                </a:solidFill>
                <a:latin typeface="Times New Roman" panose="02020603050405020304" pitchFamily="18" charset="0"/>
                <a:ea typeface="黑体" panose="02010609060101010101" pitchFamily="2" charset="-122"/>
              </a:rPr>
              <a:t>2</a:t>
            </a:r>
            <a:r>
              <a:rPr lang="zh-CN" altLang="en-US" sz="2800" dirty="0">
                <a:solidFill>
                  <a:schemeClr val="bg1"/>
                </a:solidFill>
                <a:latin typeface="Times New Roman" panose="02020603050405020304" pitchFamily="18" charset="0"/>
                <a:ea typeface="黑体" panose="02010609060101010101" pitchFamily="2" charset="-122"/>
              </a:rPr>
              <a:t>） 当输入低电平时</a:t>
            </a:r>
            <a:r>
              <a:rPr lang="zh-CN" altLang="en-US" sz="2800" b="1" dirty="0">
                <a:solidFill>
                  <a:schemeClr val="bg1"/>
                </a:solidFill>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=0.3V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发射结导通，</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en-US" altLang="zh-CN" sz="2800" b="1">
                <a:latin typeface="Times New Roman" panose="02020603050405020304" pitchFamily="18" charset="0"/>
                <a:ea typeface="黑体" panose="02010609060101010101" pitchFamily="2" charset="-122"/>
              </a:rPr>
              <a:t>=0.3V+0.7V=1V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2</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均截止，</a:t>
            </a:r>
            <a:endParaRPr lang="zh-CN" altLang="en-US" sz="2800" dirty="0">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3</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D</a:t>
            </a:r>
            <a:r>
              <a:rPr lang="zh-CN" altLang="en-US" sz="2800" dirty="0">
                <a:latin typeface="Times New Roman" panose="02020603050405020304" pitchFamily="18" charset="0"/>
                <a:ea typeface="黑体" panose="02010609060101010101" pitchFamily="2" charset="-122"/>
              </a:rPr>
              <a:t>导通。</a:t>
            </a:r>
            <a:endParaRPr lang="zh-CN" altLang="en-US" sz="2800" dirty="0">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输出高电平</a:t>
            </a:r>
            <a:endParaRPr lang="zh-CN" altLang="en-US" sz="2800" dirty="0">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O</a:t>
            </a:r>
            <a:r>
              <a:rPr lang="en-US" altLang="zh-CN" sz="2800" b="1">
                <a:latin typeface="Times New Roman" panose="02020603050405020304" pitchFamily="18" charset="0"/>
                <a:ea typeface="黑体" panose="02010609060101010101" pitchFamily="2" charset="-122"/>
              </a:rPr>
              <a:t> =V</a:t>
            </a:r>
            <a:r>
              <a:rPr lang="en-US" altLang="zh-CN" sz="2800" b="1" baseline="-25000">
                <a:latin typeface="Times New Roman" panose="02020603050405020304" pitchFamily="18" charset="0"/>
                <a:ea typeface="黑体" panose="02010609060101010101" pitchFamily="2" charset="-122"/>
              </a:rPr>
              <a:t>CC</a:t>
            </a:r>
            <a:r>
              <a:rPr lang="en-US" altLang="zh-CN" sz="2800" b="1">
                <a:latin typeface="Times New Roman" panose="02020603050405020304" pitchFamily="18" charset="0"/>
                <a:ea typeface="黑体" panose="02010609060101010101" pitchFamily="2" charset="-122"/>
              </a:rPr>
              <a:t> -U</a:t>
            </a:r>
            <a:r>
              <a:rPr lang="en-US" altLang="zh-CN" sz="2800" b="1" baseline="-25000">
                <a:latin typeface="Times New Roman" panose="02020603050405020304" pitchFamily="18" charset="0"/>
                <a:ea typeface="黑体" panose="02010609060101010101" pitchFamily="2" charset="-122"/>
              </a:rPr>
              <a:t>BE3</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D</a:t>
            </a:r>
            <a:endParaRPr lang="en-US" altLang="zh-CN" sz="2800" b="1" baseline="-25000">
              <a:latin typeface="Times New Roman" panose="02020603050405020304" pitchFamily="18" charset="0"/>
              <a:ea typeface="黑体" panose="02010609060101010101" pitchFamily="2" charset="-122"/>
            </a:endParaRPr>
          </a:p>
          <a:p>
            <a:pPr>
              <a:lnSpc>
                <a:spcPct val="120000"/>
              </a:lnSpc>
              <a:spcBef>
                <a:spcPct val="50000"/>
              </a:spcBef>
              <a:buClr>
                <a:schemeClr val="accent2"/>
              </a:buClr>
              <a:buSzPct val="80000"/>
              <a:buFont typeface="Wingdings" panose="05000000000000000000" pitchFamily="2" charset="2"/>
            </a:pPr>
            <a:r>
              <a:rPr lang="en-US" altLang="zh-CN" sz="2800" b="1">
                <a:latin typeface="Times New Roman" panose="02020603050405020304" pitchFamily="18" charset="0"/>
                <a:ea typeface="黑体" panose="02010609060101010101" pitchFamily="2" charset="-122"/>
              </a:rPr>
              <a:t>≈5V-0.7V-0.7V=3.6V</a:t>
            </a:r>
            <a:endParaRPr lang="en-US" altLang="zh-CN" sz="2800" b="1">
              <a:latin typeface="Times New Roman" panose="02020603050405020304" pitchFamily="18" charset="0"/>
              <a:ea typeface="黑体" panose="02010609060101010101" pitchFamily="2" charset="-122"/>
            </a:endParaRPr>
          </a:p>
        </p:txBody>
      </p:sp>
      <p:pic>
        <p:nvPicPr>
          <p:cNvPr id="77827" name="图片 77826" descr="R96A0259"/>
          <p:cNvPicPr>
            <a:picLocks noChangeAspect="1"/>
          </p:cNvPicPr>
          <p:nvPr/>
        </p:nvPicPr>
        <p:blipFill>
          <a:blip r:embed="rId1"/>
          <a:stretch>
            <a:fillRect/>
          </a:stretch>
        </p:blipFill>
        <p:spPr>
          <a:xfrm>
            <a:off x="3962400" y="1658938"/>
            <a:ext cx="5029200" cy="4530725"/>
          </a:xfrm>
          <a:prstGeom prst="rect">
            <a:avLst/>
          </a:prstGeom>
          <a:noFill/>
          <a:ln w="19050" cap="flat" cmpd="sng">
            <a:solidFill>
              <a:srgbClr val="00FF00"/>
            </a:solidFill>
            <a:prstDash val="solid"/>
            <a:miter/>
            <a:headEnd type="none" w="med" len="med"/>
            <a:tailEnd type="none" w="med" len="med"/>
          </a:ln>
        </p:spPr>
      </p:pic>
      <p:sp>
        <p:nvSpPr>
          <p:cNvPr id="77828" name="矩形 77827"/>
          <p:cNvSpPr/>
          <p:nvPr/>
        </p:nvSpPr>
        <p:spPr>
          <a:xfrm>
            <a:off x="4572000" y="3200400"/>
            <a:ext cx="619125" cy="519113"/>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1V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7829" name="矩形 77828"/>
          <p:cNvSpPr/>
          <p:nvPr/>
        </p:nvSpPr>
        <p:spPr>
          <a:xfrm>
            <a:off x="8077200" y="4343400"/>
            <a:ext cx="885825" cy="519113"/>
          </a:xfrm>
          <a:prstGeom prst="rect">
            <a:avLst/>
          </a:prstGeom>
          <a:noFill/>
          <a:ln w="9525">
            <a:noFill/>
          </a:ln>
        </p:spPr>
        <p:txBody>
          <a:bodyPr>
            <a:spAutoFit/>
          </a:bodyPr>
          <a:p>
            <a:r>
              <a:rPr lang="en-US" altLang="zh-CN" sz="2800" b="1" dirty="0">
                <a:solidFill>
                  <a:schemeClr val="hlink"/>
                </a:solidFill>
                <a:latin typeface="Times New Roman" panose="02020603050405020304" pitchFamily="18" charset="0"/>
                <a:ea typeface="黑体" panose="02010609060101010101" pitchFamily="2" charset="-122"/>
              </a:rPr>
              <a:t>3.6</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77830" name="矩形 77829"/>
          <p:cNvSpPr/>
          <p:nvPr/>
        </p:nvSpPr>
        <p:spPr>
          <a:xfrm>
            <a:off x="4038600" y="4038600"/>
            <a:ext cx="885825" cy="519113"/>
          </a:xfrm>
          <a:prstGeom prst="rect">
            <a:avLst/>
          </a:prstGeom>
          <a:noFill/>
          <a:ln w="9525">
            <a:noFill/>
          </a:ln>
        </p:spPr>
        <p:txBody>
          <a:bodyPr wrap="none" anchor="t" anchorCtr="0">
            <a:spAutoFit/>
          </a:bodyPr>
          <a:p>
            <a:r>
              <a:rPr lang="en-US" altLang="zh-CN" sz="2800" b="1" dirty="0">
                <a:solidFill>
                  <a:schemeClr val="hlink"/>
                </a:solidFill>
                <a:latin typeface="Times New Roman" panose="02020603050405020304" pitchFamily="18" charset="0"/>
                <a:ea typeface="黑体" panose="02010609060101010101" pitchFamily="2" charset="-122"/>
              </a:rPr>
              <a:t>0.3</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7826">
                                            <p:txEl>
                                              <p:charRg st="4294967295" end="4294967295"/>
                                            </p:txEl>
                                          </p:spTgt>
                                        </p:tgtEl>
                                        <p:attrNameLst>
                                          <p:attrName>style.visibility</p:attrName>
                                        </p:attrNameLst>
                                      </p:cBhvr>
                                    </p:set>
                                    <p:anim calcmode="lin" valueType="num">
                                      <p:cBhvr>
                                        <p:cTn id="7" dur="500" fill="hold"/>
                                        <p:tgtEl>
                                          <p:spTgt spid="77826">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77826">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77827"/>
                                        </p:tgtEl>
                                        <p:attrNameLst>
                                          <p:attrName>style.visibility</p:attrName>
                                        </p:attrNameLst>
                                      </p:cBhvr>
                                    </p:set>
                                    <p:animEffect transition="in" filter="checkerboard(across)">
                                      <p:cBhvr>
                                        <p:cTn id="12" dur="500"/>
                                        <p:tgtEl>
                                          <p:spTgt spid="778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7830">
                                            <p:txEl>
                                              <p:charRg st="4294967295" end="4294967295"/>
                                            </p:txEl>
                                          </p:spTgt>
                                        </p:tgtEl>
                                        <p:attrNameLst>
                                          <p:attrName>style.visibility</p:attrName>
                                        </p:attrNameLst>
                                      </p:cBhvr>
                                    </p:set>
                                    <p:animEffect transition="in" filter="slide(fromBottom)">
                                      <p:cBhvr>
                                        <p:cTn id="17" dur="500"/>
                                        <p:tgtEl>
                                          <p:spTgt spid="77830">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77828">
                                            <p:txEl>
                                              <p:charRg st="4294967295" end="4294967295"/>
                                            </p:txEl>
                                          </p:spTgt>
                                        </p:tgtEl>
                                        <p:attrNameLst>
                                          <p:attrName>style.visibility</p:attrName>
                                        </p:attrNameLst>
                                      </p:cBhvr>
                                    </p:set>
                                    <p:animEffect transition="in" filter="barn(inHorizontal)">
                                      <p:cBhvr>
                                        <p:cTn id="22" dur="500"/>
                                        <p:tgtEl>
                                          <p:spTgt spid="77828">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77829">
                                            <p:txEl>
                                              <p:charRg st="4294967295" end="4294967295"/>
                                            </p:txEl>
                                          </p:spTgt>
                                        </p:tgtEl>
                                        <p:attrNameLst>
                                          <p:attrName>style.visibility</p:attrName>
                                        </p:attrNameLst>
                                      </p:cBhvr>
                                    </p:set>
                                    <p:anim calcmode="lin" valueType="num">
                                      <p:cBhvr>
                                        <p:cTn id="27" dur="500" fill="hold"/>
                                        <p:tgtEl>
                                          <p:spTgt spid="77829">
                                            <p:txEl>
                                              <p:charRg st="4294967295" end="4294967295"/>
                                            </p:txEl>
                                          </p:spTgt>
                                        </p:tgtEl>
                                        <p:attrNameLst>
                                          <p:attrName>ppt_x</p:attrName>
                                        </p:attrNameLst>
                                      </p:cBhvr>
                                      <p:tavLst>
                                        <p:tav tm="0">
                                          <p:val>
                                            <p:strVal val="1+#ppt_w/2"/>
                                          </p:val>
                                        </p:tav>
                                        <p:tav tm="100000">
                                          <p:val>
                                            <p:strVal val="#ppt_x"/>
                                          </p:val>
                                        </p:tav>
                                      </p:tavLst>
                                    </p:anim>
                                    <p:anim calcmode="lin" valueType="num">
                                      <p:cBhvr>
                                        <p:cTn id="28" dur="500" fill="hold"/>
                                        <p:tgtEl>
                                          <p:spTgt spid="7782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advAuto="0"/>
      <p:bldP spid="77830" grpId="0" animBg="1" advAuto="0"/>
      <p:bldP spid="77828" grpId="0" animBg="1" advAuto="0"/>
      <p:bldP spid="7782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2354" name="文本框 612353"/>
          <p:cNvSpPr txBox="1"/>
          <p:nvPr/>
        </p:nvSpPr>
        <p:spPr>
          <a:xfrm>
            <a:off x="469900" y="1871663"/>
            <a:ext cx="8423275" cy="1187450"/>
          </a:xfrm>
          <a:prstGeom prst="rect">
            <a:avLst/>
          </a:prstGeom>
          <a:noFill/>
          <a:ln w="9525">
            <a:noFill/>
          </a:ln>
        </p:spPr>
        <p:txBody>
          <a:bodyPr>
            <a:spAutoFit/>
          </a:bodyPr>
          <a:p>
            <a:pPr>
              <a:spcBef>
                <a:spcPct val="50000"/>
              </a:spcBef>
            </a:pPr>
            <a:r>
              <a:rPr lang="en-US" altLang="zh-CN" b="1">
                <a:latin typeface="Times New Roman" panose="02020603050405020304" pitchFamily="18" charset="0"/>
              </a:rPr>
              <a:t>1</a:t>
            </a:r>
            <a:r>
              <a:rPr lang="zh-CN" altLang="en-US" b="1" dirty="0">
                <a:latin typeface="Times New Roman" panose="02020603050405020304" pitchFamily="18" charset="0"/>
              </a:rPr>
              <a:t>、进位制：表示数时，仅用一位数码往往不够用，必须用进位计数的方法组成多位数码。多位数码每一位的构成以及从低位到高位的进位规则称为进位计数制，简称进位制或数制。</a:t>
            </a:r>
            <a:endParaRPr lang="zh-CN" altLang="en-US" b="1">
              <a:latin typeface="Times New Roman" panose="02020603050405020304" pitchFamily="18" charset="0"/>
            </a:endParaRPr>
          </a:p>
        </p:txBody>
      </p:sp>
      <p:sp>
        <p:nvSpPr>
          <p:cNvPr id="612355" name="矩形 612354"/>
          <p:cNvSpPr/>
          <p:nvPr/>
        </p:nvSpPr>
        <p:spPr>
          <a:xfrm>
            <a:off x="2843213" y="450215"/>
            <a:ext cx="4248150" cy="750888"/>
          </a:xfrm>
          <a:prstGeom prst="rect">
            <a:avLst/>
          </a:prstGeom>
          <a:solidFill>
            <a:srgbClr val="FFFF00"/>
          </a:solidFill>
          <a:ln w="9525">
            <a:noFill/>
          </a:ln>
        </p:spPr>
        <p:txBody>
          <a:bodyPr>
            <a:spAutoFit/>
          </a:bodyPr>
          <a:p>
            <a:pPr>
              <a:lnSpc>
                <a:spcPct val="120000"/>
              </a:lnSpc>
            </a:pPr>
            <a:r>
              <a:rPr lang="en-US" altLang="zh-CN" sz="3600" b="1">
                <a:solidFill>
                  <a:srgbClr val="FF3300"/>
                </a:solidFill>
                <a:effectLst>
                  <a:outerShdw blurRad="38100" dist="38100" dir="2700000">
                    <a:srgbClr val="000000"/>
                  </a:outerShdw>
                </a:effectLst>
                <a:latin typeface="Arial" panose="020B0604020202020204" pitchFamily="34" charset="0"/>
                <a:ea typeface="楷体_GB2312" pitchFamily="49" charset="-122"/>
              </a:rPr>
              <a:t>10.1.2   </a:t>
            </a:r>
            <a:r>
              <a:rPr lang="zh-CN" altLang="en-US" sz="3600" b="1" dirty="0">
                <a:solidFill>
                  <a:srgbClr val="FF3300"/>
                </a:solidFill>
                <a:effectLst>
                  <a:outerShdw blurRad="38100" dist="38100" dir="2700000">
                    <a:srgbClr val="000000"/>
                  </a:outerShdw>
                </a:effectLst>
                <a:latin typeface="Arial" panose="020B0604020202020204" pitchFamily="34" charset="0"/>
                <a:ea typeface="楷体_GB2312" pitchFamily="49" charset="-122"/>
              </a:rPr>
              <a:t>数制与码制</a:t>
            </a:r>
            <a:endParaRPr lang="zh-CN" altLang="en-US" sz="3200" b="1">
              <a:solidFill>
                <a:srgbClr val="FF3300"/>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
        <p:nvSpPr>
          <p:cNvPr id="612356" name="直接连接符 612355"/>
          <p:cNvSpPr/>
          <p:nvPr/>
        </p:nvSpPr>
        <p:spPr>
          <a:xfrm>
            <a:off x="742950" y="2290763"/>
            <a:ext cx="1619250" cy="0"/>
          </a:xfrm>
          <a:prstGeom prst="line">
            <a:avLst/>
          </a:prstGeom>
          <a:ln w="38100" cap="flat" cmpd="sng">
            <a:solidFill>
              <a:srgbClr val="FF3300"/>
            </a:solidFill>
            <a:prstDash val="solid"/>
            <a:headEnd type="none" w="sm" len="sm"/>
            <a:tailEnd type="none" w="sm" len="sm"/>
          </a:ln>
        </p:spPr>
      </p:sp>
      <p:sp>
        <p:nvSpPr>
          <p:cNvPr id="612357" name="文本框 612356"/>
          <p:cNvSpPr txBox="1"/>
          <p:nvPr/>
        </p:nvSpPr>
        <p:spPr>
          <a:xfrm>
            <a:off x="469900" y="3192463"/>
            <a:ext cx="8278813" cy="822325"/>
          </a:xfrm>
          <a:prstGeom prst="rect">
            <a:avLst/>
          </a:prstGeom>
          <a:noFill/>
          <a:ln w="9525">
            <a:noFill/>
          </a:ln>
        </p:spPr>
        <p:txBody>
          <a:bodyPr>
            <a:spAutoFit/>
          </a:bodyPr>
          <a:p>
            <a:pPr eaLnBrk="0" hangingPunct="0">
              <a:spcBef>
                <a:spcPct val="50000"/>
              </a:spcBef>
              <a:buClr>
                <a:schemeClr val="tx2"/>
              </a:buClr>
              <a:buSzPct val="75000"/>
              <a:buFont typeface="Monotype Sorts" pitchFamily="2" charset="2"/>
            </a:pPr>
            <a:r>
              <a:rPr lang="en-US" altLang="zh-CN" b="1">
                <a:latin typeface="Times New Roman" panose="02020603050405020304" pitchFamily="18" charset="0"/>
              </a:rPr>
              <a:t>2</a:t>
            </a:r>
            <a:r>
              <a:rPr lang="zh-CN" altLang="en-US" b="1" dirty="0">
                <a:latin typeface="Times New Roman" panose="02020603050405020304" pitchFamily="18" charset="0"/>
              </a:rPr>
              <a:t>、基 数：进位制的基数，就是在该进位制中可能用到的数码个数。</a:t>
            </a:r>
            <a:endParaRPr lang="zh-CN" altLang="en-US" b="1" dirty="0">
              <a:latin typeface="Times New Roman" panose="02020603050405020304" pitchFamily="18" charset="0"/>
            </a:endParaRPr>
          </a:p>
        </p:txBody>
      </p:sp>
      <p:sp>
        <p:nvSpPr>
          <p:cNvPr id="612358" name="文本框 612357"/>
          <p:cNvSpPr txBox="1"/>
          <p:nvPr/>
        </p:nvSpPr>
        <p:spPr>
          <a:xfrm>
            <a:off x="463550" y="4052888"/>
            <a:ext cx="8429625" cy="1187450"/>
          </a:xfrm>
          <a:prstGeom prst="rect">
            <a:avLst/>
          </a:prstGeom>
          <a:noFill/>
          <a:ln w="9525">
            <a:noFill/>
          </a:ln>
        </p:spPr>
        <p:txBody>
          <a:bodyPr>
            <a:spAutoFit/>
          </a:bodyPr>
          <a:p>
            <a:pPr>
              <a:spcBef>
                <a:spcPct val="50000"/>
              </a:spcBef>
            </a:pPr>
            <a:r>
              <a:rPr lang="en-US" altLang="zh-CN" b="1">
                <a:latin typeface="Times New Roman" panose="02020603050405020304" pitchFamily="18" charset="0"/>
              </a:rPr>
              <a:t>3</a:t>
            </a:r>
            <a:r>
              <a:rPr lang="zh-CN" altLang="en-US" b="1" dirty="0">
                <a:latin typeface="Times New Roman" panose="02020603050405020304" pitchFamily="18" charset="0"/>
              </a:rPr>
              <a:t>、 位 权（位的权数）：在某一进位制的数中，每一位的大小都对应着该位上的数码乘上一个固定的数，这个固定的数就是这一位的权数。权数是一个幂。</a:t>
            </a:r>
            <a:endParaRPr lang="zh-CN" altLang="en-US" b="1">
              <a:latin typeface="Times New Roman" panose="02020603050405020304" pitchFamily="18" charset="0"/>
            </a:endParaRPr>
          </a:p>
        </p:txBody>
      </p:sp>
      <p:sp>
        <p:nvSpPr>
          <p:cNvPr id="612359" name="直接连接符 612358"/>
          <p:cNvSpPr/>
          <p:nvPr/>
        </p:nvSpPr>
        <p:spPr>
          <a:xfrm>
            <a:off x="750888" y="3621088"/>
            <a:ext cx="1439862" cy="0"/>
          </a:xfrm>
          <a:prstGeom prst="line">
            <a:avLst/>
          </a:prstGeom>
          <a:ln w="38100" cap="flat" cmpd="sng">
            <a:solidFill>
              <a:srgbClr val="FF3300"/>
            </a:solidFill>
            <a:prstDash val="solid"/>
            <a:headEnd type="none" w="sm" len="sm"/>
            <a:tailEnd type="none" w="sm" len="sm"/>
          </a:ln>
        </p:spPr>
      </p:sp>
      <p:sp>
        <p:nvSpPr>
          <p:cNvPr id="612360" name="直接连接符 612359"/>
          <p:cNvSpPr/>
          <p:nvPr/>
        </p:nvSpPr>
        <p:spPr>
          <a:xfrm>
            <a:off x="679450" y="4484688"/>
            <a:ext cx="3238500" cy="0"/>
          </a:xfrm>
          <a:prstGeom prst="line">
            <a:avLst/>
          </a:prstGeom>
          <a:ln w="38100" cap="flat" cmpd="sng">
            <a:solidFill>
              <a:srgbClr val="FF3300"/>
            </a:solidFill>
            <a:prstDash val="solid"/>
            <a:headEnd type="none" w="sm" len="sm"/>
            <a:tailEnd type="none" w="sm" len="sm"/>
          </a:ln>
        </p:spPr>
      </p:sp>
      <p:sp>
        <p:nvSpPr>
          <p:cNvPr id="612361" name="文本框 612360"/>
          <p:cNvSpPr txBox="1"/>
          <p:nvPr/>
        </p:nvSpPr>
        <p:spPr>
          <a:xfrm>
            <a:off x="611188" y="1195388"/>
            <a:ext cx="2541587" cy="519112"/>
          </a:xfrm>
          <a:prstGeom prst="rect">
            <a:avLst/>
          </a:prstGeom>
          <a:solidFill>
            <a:schemeClr val="accent2"/>
          </a:solidFill>
          <a:ln w="9525">
            <a:noFill/>
          </a:ln>
        </p:spPr>
        <p:txBody>
          <a:bodyPr>
            <a:spAutoFit/>
          </a:bodyPr>
          <a:p>
            <a:r>
              <a:rPr lang="zh-CN" altLang="en-US" sz="2800" b="1" dirty="0">
                <a:solidFill>
                  <a:schemeClr val="bg1"/>
                </a:solidFill>
                <a:effectLst>
                  <a:outerShdw blurRad="38100" dist="38100" dir="2700000">
                    <a:srgbClr val="000000"/>
                  </a:outerShdw>
                </a:effectLst>
                <a:latin typeface="Times New Roman" panose="02020603050405020304" pitchFamily="18" charset="0"/>
              </a:rPr>
              <a:t>一、几个概念</a:t>
            </a:r>
            <a:endParaRPr lang="zh-CN" altLang="en-US" sz="2800" b="1">
              <a:solidFill>
                <a:schemeClr val="bg1"/>
              </a:solidFill>
              <a:effectLst>
                <a:outerShdw blurRad="38100" dist="38100" dir="2700000">
                  <a:srgbClr val="000000"/>
                </a:outerShdw>
              </a:effectLst>
              <a:latin typeface="Times New Roman" panose="02020603050405020304" pitchFamily="18" charset="0"/>
            </a:endParaRPr>
          </a:p>
        </p:txBody>
      </p:sp>
      <p:sp>
        <p:nvSpPr>
          <p:cNvPr id="612362" name="文本框 612361"/>
          <p:cNvSpPr txBox="1"/>
          <p:nvPr/>
        </p:nvSpPr>
        <p:spPr>
          <a:xfrm>
            <a:off x="560388" y="5934075"/>
            <a:ext cx="2592387" cy="519113"/>
          </a:xfrm>
          <a:prstGeom prst="rect">
            <a:avLst/>
          </a:prstGeom>
          <a:solidFill>
            <a:schemeClr val="accent2"/>
          </a:solidFill>
          <a:ln w="9525">
            <a:noFill/>
          </a:ln>
        </p:spPr>
        <p:txBody>
          <a:bodyPr>
            <a:spAutoFit/>
          </a:bodyPr>
          <a:p>
            <a:r>
              <a:rPr lang="zh-CN" altLang="en-US" sz="2800" b="1" dirty="0">
                <a:solidFill>
                  <a:schemeClr val="bg1"/>
                </a:solidFill>
                <a:effectLst>
                  <a:outerShdw blurRad="38100" dist="38100" dir="2700000">
                    <a:srgbClr val="000000"/>
                  </a:outerShdw>
                </a:effectLst>
                <a:latin typeface="Times New Roman" panose="02020603050405020304" pitchFamily="18" charset="0"/>
              </a:rPr>
              <a:t>二、常用数制</a:t>
            </a:r>
            <a:endParaRPr lang="zh-CN" altLang="en-US" sz="2800" b="1">
              <a:solidFill>
                <a:schemeClr val="bg1"/>
              </a:solidFill>
              <a:effectLst>
                <a:outerShdw blurRad="38100" dist="38100" dir="2700000">
                  <a:srgbClr val="000000"/>
                </a:outerShdw>
              </a:effectLst>
              <a:latin typeface="Times New Roman" panose="02020603050405020304" pitchFamily="18" charset="0"/>
            </a:endParaRPr>
          </a:p>
        </p:txBody>
      </p:sp>
      <p:sp>
        <p:nvSpPr>
          <p:cNvPr id="612363" name="文本框 612362"/>
          <p:cNvSpPr txBox="1"/>
          <p:nvPr/>
        </p:nvSpPr>
        <p:spPr>
          <a:xfrm>
            <a:off x="463550" y="5276850"/>
            <a:ext cx="7632700" cy="457200"/>
          </a:xfrm>
          <a:prstGeom prst="rect">
            <a:avLst/>
          </a:prstGeom>
          <a:noFill/>
          <a:ln w="9525">
            <a:noFill/>
          </a:ln>
        </p:spPr>
        <p:txBody>
          <a:bodyPr>
            <a:spAutoFit/>
          </a:bodyPr>
          <a:p>
            <a:pPr marL="342900" indent="-342900">
              <a:spcBef>
                <a:spcPct val="50000"/>
              </a:spcBef>
              <a:buClr>
                <a:schemeClr val="accent2"/>
              </a:buClr>
              <a:buSzPct val="80000"/>
              <a:buFont typeface="Wingdings" panose="05000000000000000000" pitchFamily="2" charset="2"/>
            </a:pPr>
            <a:r>
              <a:rPr lang="en-US" altLang="zh-CN" b="1">
                <a:latin typeface="宋体" panose="02010600030101010101" pitchFamily="2" charset="-122"/>
              </a:rPr>
              <a:t>4</a:t>
            </a:r>
            <a:r>
              <a:rPr lang="zh-CN" altLang="en-US" b="1" dirty="0">
                <a:latin typeface="宋体" panose="02010600030101010101" pitchFamily="2" charset="-122"/>
              </a:rPr>
              <a:t>、加权系数：数码与权的乘积。</a:t>
            </a:r>
            <a:endParaRPr lang="zh-CN" altLang="en-US" b="1" dirty="0">
              <a:latin typeface="宋体" panose="02010600030101010101" pitchFamily="2" charset="-122"/>
            </a:endParaRPr>
          </a:p>
        </p:txBody>
      </p:sp>
      <p:sp>
        <p:nvSpPr>
          <p:cNvPr id="612364" name="直接连接符 612363"/>
          <p:cNvSpPr/>
          <p:nvPr/>
        </p:nvSpPr>
        <p:spPr>
          <a:xfrm>
            <a:off x="750888" y="5708650"/>
            <a:ext cx="1657350" cy="0"/>
          </a:xfrm>
          <a:prstGeom prst="line">
            <a:avLst/>
          </a:prstGeom>
          <a:ln w="38100" cap="flat" cmpd="sng">
            <a:solidFill>
              <a:srgbClr val="FF3300"/>
            </a:solidFill>
            <a:prstDash val="solid"/>
            <a:headEnd type="none" w="sm" len="sm"/>
            <a:tailEnd type="none" w="sm" len="sm"/>
          </a:ln>
        </p:spPr>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12355"/>
                                        </p:tgtEl>
                                        <p:attrNameLst>
                                          <p:attrName>style.visibility</p:attrName>
                                        </p:attrNameLst>
                                      </p:cBhvr>
                                      <p:to>
                                        <p:strVal val="visible"/>
                                      </p:to>
                                    </p:set>
                                    <p:animEffect transition="in" filter="box(out)">
                                      <p:cBhvr>
                                        <p:cTn id="7" dur="500"/>
                                        <p:tgtEl>
                                          <p:spTgt spid="61235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12361"/>
                                        </p:tgtEl>
                                        <p:attrNameLst>
                                          <p:attrName>style.visibility</p:attrName>
                                        </p:attrNameLst>
                                      </p:cBhvr>
                                      <p:to>
                                        <p:strVal val="visible"/>
                                      </p:to>
                                    </p:set>
                                    <p:animEffect transition="in" filter="slide(fromBottom)">
                                      <p:cBhvr>
                                        <p:cTn id="12" dur="500"/>
                                        <p:tgtEl>
                                          <p:spTgt spid="6123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2354">
                                            <p:txEl>
                                              <p:charRg st="0" end="81"/>
                                            </p:txEl>
                                          </p:spTgt>
                                        </p:tgtEl>
                                        <p:attrNameLst>
                                          <p:attrName>style.visibility</p:attrName>
                                        </p:attrNameLst>
                                      </p:cBhvr>
                                      <p:to>
                                        <p:strVal val="visible"/>
                                      </p:to>
                                    </p:set>
                                    <p:animEffect transition="in" filter="wipe(left)">
                                      <p:cBhvr>
                                        <p:cTn id="17" dur="500"/>
                                        <p:tgtEl>
                                          <p:spTgt spid="612354">
                                            <p:txEl>
                                              <p:charRg st="0" end="81"/>
                                            </p:txEl>
                                          </p:spTgt>
                                        </p:tgtEl>
                                      </p:cBhvr>
                                    </p:animEffect>
                                  </p:childTnLst>
                                </p:cTn>
                              </p:par>
                            </p:childTnLst>
                          </p:cTn>
                        </p:par>
                        <p:par>
                          <p:cTn id="18" fill="hold">
                            <p:stCondLst>
                              <p:cond delay="500"/>
                            </p:stCondLst>
                            <p:childTnLst>
                              <p:par>
                                <p:cTn id="19" presetID="16" presetClass="entr" presetSubtype="37" fill="hold" nodeType="afterEffect">
                                  <p:stCondLst>
                                    <p:cond delay="0"/>
                                  </p:stCondLst>
                                  <p:childTnLst>
                                    <p:set>
                                      <p:cBhvr>
                                        <p:cTn id="20" dur="1" fill="hold">
                                          <p:stCondLst>
                                            <p:cond delay="0"/>
                                          </p:stCondLst>
                                        </p:cTn>
                                        <p:tgtEl>
                                          <p:spTgt spid="612356"/>
                                        </p:tgtEl>
                                        <p:attrNameLst>
                                          <p:attrName>style.visibility</p:attrName>
                                        </p:attrNameLst>
                                      </p:cBhvr>
                                      <p:to>
                                        <p:strVal val="visible"/>
                                      </p:to>
                                    </p:set>
                                    <p:animEffect transition="in" filter="barn(outVertical)">
                                      <p:cBhvr>
                                        <p:cTn id="21" dur="500"/>
                                        <p:tgtEl>
                                          <p:spTgt spid="61235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12357">
                                            <p:txEl>
                                              <p:charRg st="0" end="32"/>
                                            </p:txEl>
                                          </p:spTgt>
                                        </p:tgtEl>
                                        <p:attrNameLst>
                                          <p:attrName>style.visibility</p:attrName>
                                        </p:attrNameLst>
                                      </p:cBhvr>
                                      <p:to>
                                        <p:strVal val="visible"/>
                                      </p:to>
                                    </p:set>
                                    <p:animEffect transition="in" filter="wipe(left)">
                                      <p:cBhvr>
                                        <p:cTn id="26" dur="500"/>
                                        <p:tgtEl>
                                          <p:spTgt spid="612357">
                                            <p:txEl>
                                              <p:charRg st="0" end="32"/>
                                            </p:txEl>
                                          </p:spTgt>
                                        </p:tgtEl>
                                      </p:cBhvr>
                                    </p:animEffect>
                                  </p:childTnLst>
                                </p:cTn>
                              </p:par>
                            </p:childTnLst>
                          </p:cTn>
                        </p:par>
                        <p:par>
                          <p:cTn id="27" fill="hold">
                            <p:stCondLst>
                              <p:cond delay="500"/>
                            </p:stCondLst>
                            <p:childTnLst>
                              <p:par>
                                <p:cTn id="28" presetID="16" presetClass="entr" presetSubtype="37" fill="hold" nodeType="afterEffect">
                                  <p:stCondLst>
                                    <p:cond delay="0"/>
                                  </p:stCondLst>
                                  <p:childTnLst>
                                    <p:set>
                                      <p:cBhvr>
                                        <p:cTn id="29" dur="1" fill="hold">
                                          <p:stCondLst>
                                            <p:cond delay="0"/>
                                          </p:stCondLst>
                                        </p:cTn>
                                        <p:tgtEl>
                                          <p:spTgt spid="612359"/>
                                        </p:tgtEl>
                                        <p:attrNameLst>
                                          <p:attrName>style.visibility</p:attrName>
                                        </p:attrNameLst>
                                      </p:cBhvr>
                                      <p:to>
                                        <p:strVal val="visible"/>
                                      </p:to>
                                    </p:set>
                                    <p:animEffect transition="in" filter="barn(outVertical)">
                                      <p:cBhvr>
                                        <p:cTn id="30" dur="500"/>
                                        <p:tgtEl>
                                          <p:spTgt spid="61235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12358">
                                            <p:txEl>
                                              <p:charRg st="0" end="71"/>
                                            </p:txEl>
                                          </p:spTgt>
                                        </p:tgtEl>
                                        <p:attrNameLst>
                                          <p:attrName>style.visibility</p:attrName>
                                        </p:attrNameLst>
                                      </p:cBhvr>
                                      <p:to>
                                        <p:strVal val="visible"/>
                                      </p:to>
                                    </p:set>
                                    <p:animEffect transition="in" filter="wipe(left)">
                                      <p:cBhvr>
                                        <p:cTn id="35" dur="500"/>
                                        <p:tgtEl>
                                          <p:spTgt spid="612358">
                                            <p:txEl>
                                              <p:charRg st="0" end="71"/>
                                            </p:txEl>
                                          </p:spTgt>
                                        </p:tgtEl>
                                      </p:cBhvr>
                                    </p:animEffect>
                                  </p:childTnLst>
                                </p:cTn>
                              </p:par>
                            </p:childTnLst>
                          </p:cTn>
                        </p:par>
                        <p:par>
                          <p:cTn id="36" fill="hold">
                            <p:stCondLst>
                              <p:cond delay="500"/>
                            </p:stCondLst>
                            <p:childTnLst>
                              <p:par>
                                <p:cTn id="37" presetID="16" presetClass="entr" presetSubtype="37" fill="hold" nodeType="afterEffect">
                                  <p:stCondLst>
                                    <p:cond delay="0"/>
                                  </p:stCondLst>
                                  <p:childTnLst>
                                    <p:set>
                                      <p:cBhvr>
                                        <p:cTn id="38" dur="1" fill="hold">
                                          <p:stCondLst>
                                            <p:cond delay="0"/>
                                          </p:stCondLst>
                                        </p:cTn>
                                        <p:tgtEl>
                                          <p:spTgt spid="612360"/>
                                        </p:tgtEl>
                                        <p:attrNameLst>
                                          <p:attrName>style.visibility</p:attrName>
                                        </p:attrNameLst>
                                      </p:cBhvr>
                                      <p:to>
                                        <p:strVal val="visible"/>
                                      </p:to>
                                    </p:set>
                                    <p:animEffect transition="in" filter="barn(outVertical)">
                                      <p:cBhvr>
                                        <p:cTn id="39" dur="500"/>
                                        <p:tgtEl>
                                          <p:spTgt spid="612360"/>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612362"/>
                                        </p:tgtEl>
                                        <p:attrNameLst>
                                          <p:attrName>style.visibility</p:attrName>
                                        </p:attrNameLst>
                                      </p:cBhvr>
                                      <p:to>
                                        <p:strVal val="visible"/>
                                      </p:to>
                                    </p:set>
                                    <p:animEffect transition="in" filter="slide(fromBottom)">
                                      <p:cBhvr>
                                        <p:cTn id="44" dur="500"/>
                                        <p:tgtEl>
                                          <p:spTgt spid="612362"/>
                                        </p:tgtEl>
                                      </p:cBhvr>
                                    </p:animEffect>
                                  </p:childTnLst>
                                </p:cTn>
                              </p:par>
                            </p:childTnLst>
                          </p:cTn>
                        </p:par>
                        <p:par>
                          <p:cTn id="45" fill="hold">
                            <p:stCondLst>
                              <p:cond delay="500"/>
                            </p:stCondLst>
                            <p:childTnLst>
                              <p:par>
                                <p:cTn id="46" presetID="16" presetClass="entr" presetSubtype="37" fill="hold" nodeType="afterEffect">
                                  <p:stCondLst>
                                    <p:cond delay="0"/>
                                  </p:stCondLst>
                                  <p:childTnLst>
                                    <p:set>
                                      <p:cBhvr>
                                        <p:cTn id="47" dur="1" fill="hold">
                                          <p:stCondLst>
                                            <p:cond delay="0"/>
                                          </p:stCondLst>
                                        </p:cTn>
                                        <p:tgtEl>
                                          <p:spTgt spid="612364"/>
                                        </p:tgtEl>
                                        <p:attrNameLst>
                                          <p:attrName>style.visibility</p:attrName>
                                        </p:attrNameLst>
                                      </p:cBhvr>
                                      <p:to>
                                        <p:strVal val="visible"/>
                                      </p:to>
                                    </p:set>
                                    <p:animEffect transition="in" filter="barn(outVertical)">
                                      <p:cBhvr>
                                        <p:cTn id="48" dur="500"/>
                                        <p:tgtEl>
                                          <p:spTgt spid="612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4" grpId="0" build="p"/>
      <p:bldP spid="612355" grpId="0" bldLvl="0" animBg="1"/>
      <p:bldP spid="612357" grpId="0" build="p"/>
      <p:bldP spid="612358" grpId="0" build="p"/>
      <p:bldP spid="612361" grpId="0" bldLvl="0" animBg="1"/>
      <p:bldP spid="61236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8850" name="矩形 78849"/>
          <p:cNvSpPr/>
          <p:nvPr/>
        </p:nvSpPr>
        <p:spPr>
          <a:xfrm>
            <a:off x="416560" y="516255"/>
            <a:ext cx="8527415" cy="521970"/>
          </a:xfrm>
          <a:prstGeom prst="rect">
            <a:avLst/>
          </a:prstGeom>
          <a:noFill/>
          <a:ln w="9525">
            <a:noFill/>
          </a:ln>
        </p:spPr>
        <p:txBody>
          <a:bodyPr wrap="square">
            <a:spAutoFit/>
          </a:bodyPr>
          <a:p>
            <a:r>
              <a:rPr lang="en-US" altLang="zh-CN" sz="2800" dirty="0">
                <a:latin typeface="Times New Roman" panose="02020603050405020304" pitchFamily="18" charset="0"/>
                <a:ea typeface="黑体" panose="02010609060101010101" pitchFamily="2" charset="-122"/>
              </a:rPr>
              <a:t> </a:t>
            </a:r>
            <a:r>
              <a:rPr lang="en-US" altLang="zh-CN" sz="2800" dirty="0">
                <a:solidFill>
                  <a:schemeClr val="bg1"/>
                </a:solidFill>
                <a:latin typeface="Times New Roman" panose="02020603050405020304" pitchFamily="18" charset="0"/>
                <a:ea typeface="黑体" panose="02010609060101010101" pitchFamily="2" charset="-122"/>
              </a:rPr>
              <a:t>(3) </a:t>
            </a:r>
            <a:r>
              <a:rPr lang="zh-CN" altLang="en-US" sz="2800" dirty="0">
                <a:solidFill>
                  <a:schemeClr val="bg1"/>
                </a:solidFill>
                <a:latin typeface="Times New Roman" panose="02020603050405020304" pitchFamily="18" charset="0"/>
                <a:ea typeface="黑体" panose="02010609060101010101" pitchFamily="2" charset="-122"/>
              </a:rPr>
              <a:t>采用推拉式输出级利于提高开关速度和负载能力</a:t>
            </a:r>
            <a:endParaRPr lang="zh-CN" altLang="en-US" sz="2800" dirty="0">
              <a:solidFill>
                <a:schemeClr val="bg1"/>
              </a:solidFill>
              <a:latin typeface="Times New Roman" panose="02020603050405020304" pitchFamily="18" charset="0"/>
              <a:ea typeface="黑体" panose="02010609060101010101" pitchFamily="2" charset="-122"/>
            </a:endParaRPr>
          </a:p>
        </p:txBody>
      </p:sp>
      <p:sp>
        <p:nvSpPr>
          <p:cNvPr id="78851" name="矩形 78850"/>
          <p:cNvSpPr/>
          <p:nvPr/>
        </p:nvSpPr>
        <p:spPr>
          <a:xfrm>
            <a:off x="228600" y="1066800"/>
            <a:ext cx="8534400" cy="5219700"/>
          </a:xfrm>
          <a:prstGeom prst="rect">
            <a:avLst/>
          </a:prstGeom>
          <a:noFill/>
          <a:ln w="9525">
            <a:noFill/>
          </a:ln>
        </p:spPr>
        <p:txBody>
          <a:bodyPr>
            <a:spAutoFit/>
          </a:bodyPr>
          <a:p>
            <a:pPr>
              <a:lnSpc>
                <a:spcPct val="120000"/>
              </a:lnSpc>
            </a:pPr>
            <a:r>
              <a:rPr lang="en-US" altLang="zh-CN" sz="2800"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组成射极输出器，优点是既能提高开关速度，又能提高负载能力。</a:t>
            </a:r>
            <a:endParaRPr lang="zh-CN" altLang="en-US" sz="2800" dirty="0">
              <a:latin typeface="Times New Roman" panose="02020603050405020304" pitchFamily="18" charset="0"/>
            </a:endParaRPr>
          </a:p>
          <a:p>
            <a:pPr eaLnBrk="0" hangingPunct="0">
              <a:lnSpc>
                <a:spcPct val="120000"/>
              </a:lnSpc>
            </a:pPr>
            <a:r>
              <a:rPr lang="zh-CN" altLang="en-US" sz="2800" dirty="0">
                <a:latin typeface="Times New Roman" panose="02020603050405020304" pitchFamily="18" charset="0"/>
                <a:ea typeface="黑体" panose="02010609060101010101" pitchFamily="2" charset="-122"/>
              </a:rPr>
              <a:t>        当输入高电平时，</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饱和，</a:t>
            </a:r>
            <a:r>
              <a:rPr lang="en-US" altLang="zh-CN" sz="2800" b="1" i="1">
                <a:latin typeface="Times New Roman" panose="02020603050405020304" pitchFamily="18" charset="0"/>
                <a:ea typeface="黑体" panose="02010609060101010101" pitchFamily="2" charset="-122"/>
              </a:rPr>
              <a:t>u</a:t>
            </a:r>
            <a:r>
              <a:rPr lang="en-US" altLang="zh-CN" sz="2800" b="1" baseline="-30000">
                <a:latin typeface="Times New Roman" panose="02020603050405020304" pitchFamily="18" charset="0"/>
                <a:ea typeface="黑体" panose="02010609060101010101" pitchFamily="2" charset="-122"/>
              </a:rPr>
              <a:t>B3</a:t>
            </a:r>
            <a:r>
              <a:rPr lang="en-US" altLang="zh-CN" sz="2800" b="1">
                <a:latin typeface="Times New Roman" panose="02020603050405020304" pitchFamily="18" charset="0"/>
                <a:ea typeface="黑体" panose="02010609060101010101" pitchFamily="2" charset="-122"/>
              </a:rPr>
              <a:t>=</a:t>
            </a:r>
            <a:r>
              <a:rPr lang="en-US" altLang="zh-CN" sz="2800" b="1" i="1">
                <a:latin typeface="Times New Roman" panose="02020603050405020304" pitchFamily="18" charset="0"/>
                <a:ea typeface="黑体" panose="02010609060101010101" pitchFamily="2" charset="-122"/>
              </a:rPr>
              <a:t>u</a:t>
            </a:r>
            <a:r>
              <a:rPr lang="en-US" altLang="zh-CN" sz="2800" b="1" baseline="-30000">
                <a:latin typeface="Times New Roman" panose="02020603050405020304" pitchFamily="18" charset="0"/>
                <a:ea typeface="黑体" panose="02010609060101010101" pitchFamily="2" charset="-122"/>
              </a:rPr>
              <a:t>C2</a:t>
            </a:r>
            <a:r>
              <a:rPr lang="en-US" altLang="zh-CN" sz="2800" b="1">
                <a:latin typeface="Times New Roman" panose="02020603050405020304" pitchFamily="18" charset="0"/>
                <a:ea typeface="黑体" panose="02010609060101010101" pitchFamily="2" charset="-122"/>
              </a:rPr>
              <a:t>=0.3V+0.7V=1V</a:t>
            </a:r>
            <a:r>
              <a:rPr lang="zh-CN" altLang="en-US" sz="280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3</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VD</a:t>
            </a:r>
            <a:r>
              <a:rPr lang="zh-CN" altLang="en-US" sz="2800" dirty="0">
                <a:latin typeface="Times New Roman" panose="02020603050405020304" pitchFamily="18" charset="0"/>
                <a:ea typeface="黑体" panose="02010609060101010101" pitchFamily="2" charset="-122"/>
              </a:rPr>
              <a:t>截止，</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的集电极电流可以全部用来驱动负载。</a:t>
            </a:r>
            <a:endParaRPr lang="zh-CN" altLang="en-US" sz="2800" dirty="0">
              <a:latin typeface="Times New Roman" panose="02020603050405020304" pitchFamily="18" charset="0"/>
            </a:endParaRPr>
          </a:p>
          <a:p>
            <a:pPr eaLnBrk="0" hangingPunct="0">
              <a:lnSpc>
                <a:spcPct val="120000"/>
              </a:lnSpc>
            </a:pPr>
            <a:r>
              <a:rPr lang="zh-CN" altLang="en-US" sz="2800" dirty="0">
                <a:latin typeface="Times New Roman" panose="02020603050405020304" pitchFamily="18" charset="0"/>
                <a:ea typeface="黑体" panose="02010609060101010101" pitchFamily="2" charset="-122"/>
              </a:rPr>
              <a:t>        当输入低电平时，</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截止，</a:t>
            </a:r>
            <a:r>
              <a:rPr lang="en-US" altLang="zh-CN" sz="2800" b="1">
                <a:latin typeface="Times New Roman" panose="02020603050405020304" pitchFamily="18" charset="0"/>
                <a:ea typeface="黑体" panose="02010609060101010101" pitchFamily="2" charset="-122"/>
              </a:rPr>
              <a:t>VT</a:t>
            </a:r>
            <a:r>
              <a:rPr lang="en-US" altLang="zh-CN" sz="2800" b="1" baseline="-30000">
                <a:latin typeface="Times New Roman" panose="02020603050405020304" pitchFamily="18" charset="0"/>
                <a:ea typeface="黑体" panose="02010609060101010101" pitchFamily="2" charset="-122"/>
              </a:rPr>
              <a:t>3</a:t>
            </a:r>
            <a:r>
              <a:rPr lang="zh-CN" altLang="en-US" sz="2800" dirty="0">
                <a:latin typeface="Times New Roman" panose="02020603050405020304" pitchFamily="18" charset="0"/>
                <a:ea typeface="黑体" panose="02010609060101010101" pitchFamily="2" charset="-122"/>
              </a:rPr>
              <a:t>导通</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为射极输出器</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，其输出电阻很小，带负载能力很强。</a:t>
            </a:r>
            <a:endParaRPr lang="zh-CN" altLang="en-US" sz="2800" dirty="0">
              <a:latin typeface="Times New Roman" panose="02020603050405020304" pitchFamily="18" charset="0"/>
            </a:endParaRPr>
          </a:p>
          <a:p>
            <a:pPr eaLnBrk="0" hangingPunct="0">
              <a:lnSpc>
                <a:spcPct val="120000"/>
              </a:lnSpc>
            </a:pPr>
            <a:r>
              <a:rPr lang="zh-CN" altLang="en-US" sz="2800" dirty="0">
                <a:latin typeface="Times New Roman" panose="02020603050405020304" pitchFamily="18" charset="0"/>
                <a:ea typeface="黑体" panose="02010609060101010101" pitchFamily="2" charset="-122"/>
              </a:rPr>
              <a:t>        可见，无论输入如何，</a:t>
            </a:r>
            <a:r>
              <a:rPr lang="en-US" altLang="zh-CN" sz="2800" b="1">
                <a:solidFill>
                  <a:srgbClr val="47FF47"/>
                </a:solidFill>
                <a:latin typeface="Times New Roman" panose="02020603050405020304" pitchFamily="18" charset="0"/>
                <a:ea typeface="黑体" panose="02010609060101010101" pitchFamily="2" charset="-122"/>
              </a:rPr>
              <a:t>VT</a:t>
            </a:r>
            <a:r>
              <a:rPr lang="en-US" altLang="zh-CN" sz="2800" b="1" baseline="-30000">
                <a:solidFill>
                  <a:srgbClr val="47FF47"/>
                </a:solidFill>
                <a:latin typeface="Times New Roman" panose="02020603050405020304" pitchFamily="18" charset="0"/>
                <a:ea typeface="黑体" panose="02010609060101010101" pitchFamily="2" charset="-122"/>
              </a:rPr>
              <a:t>3</a:t>
            </a:r>
            <a:r>
              <a:rPr lang="zh-CN" altLang="en-US" sz="2800">
                <a:solidFill>
                  <a:srgbClr val="47FF47"/>
                </a:solidFill>
                <a:latin typeface="Times New Roman" panose="02020603050405020304" pitchFamily="18" charset="0"/>
                <a:ea typeface="黑体" panose="02010609060101010101" pitchFamily="2" charset="-122"/>
              </a:rPr>
              <a:t>和</a:t>
            </a:r>
            <a:r>
              <a:rPr lang="en-US" altLang="zh-CN" sz="2800" b="1">
                <a:solidFill>
                  <a:srgbClr val="47FF47"/>
                </a:solidFill>
                <a:latin typeface="Times New Roman" panose="02020603050405020304" pitchFamily="18" charset="0"/>
                <a:ea typeface="黑体" panose="02010609060101010101" pitchFamily="2" charset="-122"/>
              </a:rPr>
              <a:t>VT</a:t>
            </a:r>
            <a:r>
              <a:rPr lang="en-US" altLang="zh-CN" sz="2800" b="1" baseline="-30000">
                <a:solidFill>
                  <a:srgbClr val="47FF47"/>
                </a:solidFill>
                <a:latin typeface="Times New Roman" panose="02020603050405020304" pitchFamily="18" charset="0"/>
                <a:ea typeface="黑体" panose="02010609060101010101" pitchFamily="2" charset="-122"/>
              </a:rPr>
              <a:t>4</a:t>
            </a:r>
            <a:r>
              <a:rPr lang="zh-CN" altLang="en-US" sz="2800" dirty="0">
                <a:solidFill>
                  <a:srgbClr val="47FF47"/>
                </a:solidFill>
                <a:latin typeface="Times New Roman" panose="02020603050405020304" pitchFamily="18" charset="0"/>
                <a:ea typeface="黑体" panose="02010609060101010101" pitchFamily="2" charset="-122"/>
              </a:rPr>
              <a:t>总是一管导通而另一管截止。</a:t>
            </a:r>
            <a:endParaRPr lang="zh-CN" altLang="en-US" sz="2800" dirty="0">
              <a:solidFill>
                <a:srgbClr val="47FF47"/>
              </a:solidFill>
              <a:latin typeface="Times New Roman" panose="02020603050405020304" pitchFamily="18" charset="0"/>
              <a:ea typeface="黑体" panose="02010609060101010101" pitchFamily="2" charset="-122"/>
            </a:endParaRPr>
          </a:p>
          <a:p>
            <a:pPr eaLnBrk="0" hangingPunct="0">
              <a:lnSpc>
                <a:spcPct val="120000"/>
              </a:lnSpc>
            </a:pPr>
            <a:r>
              <a:rPr lang="zh-CN" altLang="en-US" sz="2800" dirty="0">
                <a:latin typeface="Times New Roman" panose="02020603050405020304" pitchFamily="18" charset="0"/>
                <a:ea typeface="黑体" panose="02010609060101010101" pitchFamily="2" charset="-122"/>
              </a:rPr>
              <a:t>        这种推拉式工作方式，</a:t>
            </a:r>
            <a:r>
              <a:rPr lang="zh-CN" altLang="en-US" sz="2800" dirty="0">
                <a:solidFill>
                  <a:srgbClr val="47FF47"/>
                </a:solidFill>
                <a:latin typeface="Times New Roman" panose="02020603050405020304" pitchFamily="18" charset="0"/>
                <a:ea typeface="黑体" panose="02010609060101010101" pitchFamily="2" charset="-122"/>
              </a:rPr>
              <a:t>带负载能力很强</a:t>
            </a:r>
            <a:r>
              <a:rPr lang="zh-CN" altLang="en-US"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rPr>
              <a:t> </a:t>
            </a:r>
            <a:endParaRPr lang="zh-CN" altLang="en-US" sz="2800" dirty="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1">
                                            <p:txEl>
                                              <p:charRg st="0" end="41"/>
                                            </p:txEl>
                                          </p:spTgt>
                                        </p:tgtEl>
                                        <p:attrNameLst>
                                          <p:attrName>style.visibility</p:attrName>
                                        </p:attrNameLst>
                                      </p:cBhvr>
                                    </p:set>
                                    <p:anim calcmode="lin" valueType="num">
                                      <p:cBhvr>
                                        <p:cTn id="7" dur="500" fill="hold"/>
                                        <p:tgtEl>
                                          <p:spTgt spid="78851">
                                            <p:txEl>
                                              <p:charRg st="0" end="41"/>
                                            </p:txEl>
                                          </p:spTgt>
                                        </p:tgtEl>
                                        <p:attrNameLst>
                                          <p:attrName>ppt_x</p:attrName>
                                        </p:attrNameLst>
                                      </p:cBhvr>
                                      <p:tavLst>
                                        <p:tav tm="0">
                                          <p:val>
                                            <p:strVal val="0-#ppt_w/2"/>
                                          </p:val>
                                        </p:tav>
                                        <p:tav tm="100000">
                                          <p:val>
                                            <p:strVal val="#ppt_x"/>
                                          </p:val>
                                        </p:tav>
                                      </p:tavLst>
                                    </p:anim>
                                    <p:anim calcmode="lin" valueType="num">
                                      <p:cBhvr>
                                        <p:cTn id="8" dur="500" fill="hold"/>
                                        <p:tgtEl>
                                          <p:spTgt spid="78851">
                                            <p:txEl>
                                              <p:charRg st="0" end="4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8851">
                                            <p:txEl>
                                              <p:charRg st="41" end="114"/>
                                            </p:txEl>
                                          </p:spTgt>
                                        </p:tgtEl>
                                        <p:attrNameLst>
                                          <p:attrName>style.visibility</p:attrName>
                                        </p:attrNameLst>
                                      </p:cBhvr>
                                    </p:set>
                                    <p:anim calcmode="lin" valueType="num">
                                      <p:cBhvr>
                                        <p:cTn id="13" dur="500" fill="hold"/>
                                        <p:tgtEl>
                                          <p:spTgt spid="78851">
                                            <p:txEl>
                                              <p:charRg st="41" end="114"/>
                                            </p:txEl>
                                          </p:spTgt>
                                        </p:tgtEl>
                                        <p:attrNameLst>
                                          <p:attrName>ppt_x</p:attrName>
                                        </p:attrNameLst>
                                      </p:cBhvr>
                                      <p:tavLst>
                                        <p:tav tm="0">
                                          <p:val>
                                            <p:strVal val="0-#ppt_w/2"/>
                                          </p:val>
                                        </p:tav>
                                        <p:tav tm="100000">
                                          <p:val>
                                            <p:strVal val="#ppt_x"/>
                                          </p:val>
                                        </p:tav>
                                      </p:tavLst>
                                    </p:anim>
                                    <p:anim calcmode="lin" valueType="num">
                                      <p:cBhvr>
                                        <p:cTn id="14" dur="500" fill="hold"/>
                                        <p:tgtEl>
                                          <p:spTgt spid="78851">
                                            <p:txEl>
                                              <p:charRg st="41" end="11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8851">
                                            <p:txEl>
                                              <p:charRg st="114" end="167"/>
                                            </p:txEl>
                                          </p:spTgt>
                                        </p:tgtEl>
                                        <p:attrNameLst>
                                          <p:attrName>style.visibility</p:attrName>
                                        </p:attrNameLst>
                                      </p:cBhvr>
                                    </p:set>
                                    <p:anim calcmode="lin" valueType="num">
                                      <p:cBhvr>
                                        <p:cTn id="19" dur="500" fill="hold"/>
                                        <p:tgtEl>
                                          <p:spTgt spid="78851">
                                            <p:txEl>
                                              <p:charRg st="114" end="167"/>
                                            </p:txEl>
                                          </p:spTgt>
                                        </p:tgtEl>
                                        <p:attrNameLst>
                                          <p:attrName>ppt_x</p:attrName>
                                        </p:attrNameLst>
                                      </p:cBhvr>
                                      <p:tavLst>
                                        <p:tav tm="0">
                                          <p:val>
                                            <p:strVal val="0-#ppt_w/2"/>
                                          </p:val>
                                        </p:tav>
                                        <p:tav tm="100000">
                                          <p:val>
                                            <p:strVal val="#ppt_x"/>
                                          </p:val>
                                        </p:tav>
                                      </p:tavLst>
                                    </p:anim>
                                    <p:anim calcmode="lin" valueType="num">
                                      <p:cBhvr>
                                        <p:cTn id="20" dur="500" fill="hold"/>
                                        <p:tgtEl>
                                          <p:spTgt spid="78851">
                                            <p:txEl>
                                              <p:charRg st="114" end="16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8851">
                                            <p:txEl>
                                              <p:charRg st="167" end="206"/>
                                            </p:txEl>
                                          </p:spTgt>
                                        </p:tgtEl>
                                        <p:attrNameLst>
                                          <p:attrName>style.visibility</p:attrName>
                                        </p:attrNameLst>
                                      </p:cBhvr>
                                    </p:set>
                                    <p:anim calcmode="lin" valueType="num">
                                      <p:cBhvr>
                                        <p:cTn id="25" dur="500" fill="hold"/>
                                        <p:tgtEl>
                                          <p:spTgt spid="78851">
                                            <p:txEl>
                                              <p:charRg st="167" end="206"/>
                                            </p:txEl>
                                          </p:spTgt>
                                        </p:tgtEl>
                                        <p:attrNameLst>
                                          <p:attrName>ppt_x</p:attrName>
                                        </p:attrNameLst>
                                      </p:cBhvr>
                                      <p:tavLst>
                                        <p:tav tm="0">
                                          <p:val>
                                            <p:strVal val="0-#ppt_w/2"/>
                                          </p:val>
                                        </p:tav>
                                        <p:tav tm="100000">
                                          <p:val>
                                            <p:strVal val="#ppt_x"/>
                                          </p:val>
                                        </p:tav>
                                      </p:tavLst>
                                    </p:anim>
                                    <p:anim calcmode="lin" valueType="num">
                                      <p:cBhvr>
                                        <p:cTn id="26" dur="500" fill="hold"/>
                                        <p:tgtEl>
                                          <p:spTgt spid="78851">
                                            <p:txEl>
                                              <p:charRg st="167" end="20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8851">
                                            <p:txEl>
                                              <p:charRg st="206" end="234"/>
                                            </p:txEl>
                                          </p:spTgt>
                                        </p:tgtEl>
                                        <p:attrNameLst>
                                          <p:attrName>style.visibility</p:attrName>
                                        </p:attrNameLst>
                                      </p:cBhvr>
                                    </p:set>
                                    <p:anim calcmode="lin" valueType="num">
                                      <p:cBhvr>
                                        <p:cTn id="31" dur="500" fill="hold"/>
                                        <p:tgtEl>
                                          <p:spTgt spid="78851">
                                            <p:txEl>
                                              <p:charRg st="206" end="234"/>
                                            </p:txEl>
                                          </p:spTgt>
                                        </p:tgtEl>
                                        <p:attrNameLst>
                                          <p:attrName>ppt_x</p:attrName>
                                        </p:attrNameLst>
                                      </p:cBhvr>
                                      <p:tavLst>
                                        <p:tav tm="0">
                                          <p:val>
                                            <p:strVal val="0-#ppt_w/2"/>
                                          </p:val>
                                        </p:tav>
                                        <p:tav tm="100000">
                                          <p:val>
                                            <p:strVal val="#ppt_x"/>
                                          </p:val>
                                        </p:tav>
                                      </p:tavLst>
                                    </p:anim>
                                    <p:anim calcmode="lin" valueType="num">
                                      <p:cBhvr>
                                        <p:cTn id="32" dur="500" fill="hold"/>
                                        <p:tgtEl>
                                          <p:spTgt spid="78851">
                                            <p:txEl>
                                              <p:charRg st="206" end="23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nimBg="1" advAuto="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79874" name="标题 79873"/>
          <p:cNvSpPr>
            <a:spLocks noGrp="1"/>
          </p:cNvSpPr>
          <p:nvPr>
            <p:ph type="title"/>
          </p:nvPr>
        </p:nvSpPr>
        <p:spPr>
          <a:xfrm>
            <a:off x="609600" y="294640"/>
            <a:ext cx="7772400" cy="762000"/>
          </a:xfrm>
        </p:spPr>
        <p:txBody>
          <a:bodyPr lIns="92075" tIns="46038" rIns="92075" bIns="46038" anchor="ctr" anchorCtr="0"/>
          <a:p>
            <a:pPr marL="838200" indent="-838200" algn="l"/>
            <a:r>
              <a:rPr lang="zh-CN" altLang="en-US" sz="3200" b="1">
                <a:solidFill>
                  <a:schemeClr val="bg1"/>
                </a:solidFill>
                <a:ea typeface="宋体" panose="02010600030101010101" pitchFamily="2" charset="-122"/>
              </a:rPr>
              <a:t>二、</a:t>
            </a:r>
            <a:r>
              <a:rPr lang="en-US" altLang="zh-CN" sz="3200" b="1">
                <a:solidFill>
                  <a:schemeClr val="bg1"/>
                </a:solidFill>
              </a:rPr>
              <a:t> TTL</a:t>
            </a:r>
            <a:r>
              <a:rPr lang="zh-CN" altLang="en-US" sz="3200" b="1" dirty="0">
                <a:solidFill>
                  <a:schemeClr val="bg1"/>
                </a:solidFill>
              </a:rPr>
              <a:t>反相器的电压传输特性及参数</a:t>
            </a:r>
            <a:r>
              <a:rPr lang="zh-CN" altLang="en-US" dirty="0">
                <a:solidFill>
                  <a:schemeClr val="bg1"/>
                </a:solidFill>
              </a:rPr>
              <a:t> </a:t>
            </a:r>
            <a:endParaRPr lang="zh-CN" altLang="en-US" dirty="0">
              <a:solidFill>
                <a:schemeClr val="bg1"/>
              </a:solidFill>
            </a:endParaRPr>
          </a:p>
        </p:txBody>
      </p:sp>
      <p:sp>
        <p:nvSpPr>
          <p:cNvPr id="79875" name="矩形 79874"/>
          <p:cNvSpPr/>
          <p:nvPr/>
        </p:nvSpPr>
        <p:spPr>
          <a:xfrm>
            <a:off x="-88900" y="1096010"/>
            <a:ext cx="9124950" cy="607695"/>
          </a:xfrm>
          <a:prstGeom prst="rect">
            <a:avLst/>
          </a:prstGeom>
          <a:noFill/>
          <a:ln w="9525">
            <a:noFill/>
          </a:ln>
        </p:spPr>
        <p:txBody>
          <a:bodyPr wrap="square">
            <a:spAutoFit/>
          </a:bodyPr>
          <a:p>
            <a:pPr algn="just">
              <a:lnSpc>
                <a:spcPct val="120000"/>
              </a:lnSpc>
            </a:pPr>
            <a:r>
              <a:rPr lang="zh-CN" altLang="en-US" sz="2800" dirty="0">
                <a:latin typeface="黑体" panose="02010609060101010101" pitchFamily="2" charset="-122"/>
                <a:ea typeface="黑体" panose="02010609060101010101" pitchFamily="2" charset="-122"/>
              </a:rPr>
              <a:t>　　电压传输特性：</a:t>
            </a:r>
            <a:r>
              <a:rPr lang="zh-CN" altLang="en-US" sz="2800" dirty="0">
                <a:latin typeface="Times New Roman" panose="02020603050405020304" pitchFamily="18" charset="0"/>
                <a:ea typeface="黑体" panose="02010609060101010101" pitchFamily="2" charset="-122"/>
              </a:rPr>
              <a:t>输出电压</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a:t>
            </a:r>
            <a:r>
              <a:rPr lang="zh-CN" altLang="en-US" sz="2800" dirty="0">
                <a:latin typeface="Times New Roman" panose="02020603050405020304" pitchFamily="18" charset="0"/>
                <a:ea typeface="黑体" panose="02010609060101010101" pitchFamily="2" charset="-122"/>
              </a:rPr>
              <a:t>与输入电压</a:t>
            </a:r>
            <a:r>
              <a:rPr lang="en-US" altLang="zh-CN" sz="2800" b="1" i="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的关系</a:t>
            </a:r>
            <a:r>
              <a:rPr lang="zh-CN" altLang="en-US" sz="2800" dirty="0">
                <a:latin typeface="黑体" panose="02010609060101010101" pitchFamily="2" charset="-122"/>
                <a:ea typeface="黑体" panose="02010609060101010101" pitchFamily="2" charset="-122"/>
              </a:rPr>
              <a:t>曲线。</a:t>
            </a:r>
            <a:endParaRPr lang="zh-CN" altLang="en-US" dirty="0">
              <a:latin typeface="Times New Roman" panose="02020603050405020304" pitchFamily="18" charset="0"/>
            </a:endParaRPr>
          </a:p>
        </p:txBody>
      </p:sp>
      <p:pic>
        <p:nvPicPr>
          <p:cNvPr id="79876" name="图片 79875" descr="R96A0260"/>
          <p:cNvPicPr>
            <a:picLocks noChangeAspect="1"/>
          </p:cNvPicPr>
          <p:nvPr/>
        </p:nvPicPr>
        <p:blipFill>
          <a:blip r:embed="rId1"/>
          <a:stretch>
            <a:fillRect/>
          </a:stretch>
        </p:blipFill>
        <p:spPr>
          <a:xfrm>
            <a:off x="1752600" y="2590800"/>
            <a:ext cx="5737225" cy="3357563"/>
          </a:xfrm>
          <a:prstGeom prst="rect">
            <a:avLst/>
          </a:prstGeom>
          <a:noFill/>
          <a:ln w="19050" cap="flat" cmpd="sng">
            <a:solidFill>
              <a:srgbClr val="00FF00"/>
            </a:solidFill>
            <a:prstDash val="solid"/>
            <a:miter/>
            <a:headEnd type="none" w="med" len="med"/>
            <a:tailEnd type="none" w="med" len="med"/>
          </a:ln>
        </p:spPr>
      </p:pic>
      <p:sp>
        <p:nvSpPr>
          <p:cNvPr id="79877" name="矩形 79876"/>
          <p:cNvSpPr/>
          <p:nvPr/>
        </p:nvSpPr>
        <p:spPr>
          <a:xfrm>
            <a:off x="1965643" y="5987415"/>
            <a:ext cx="5549265" cy="521970"/>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TTL</a:t>
            </a:r>
            <a:r>
              <a:rPr lang="zh-CN" altLang="en-US" dirty="0">
                <a:latin typeface="黑体" panose="02010609060101010101" pitchFamily="2" charset="-122"/>
                <a:ea typeface="黑体" panose="02010609060101010101" pitchFamily="2" charset="-122"/>
              </a:rPr>
              <a:t>反相器电路的电压传输特性</a:t>
            </a:r>
            <a:endParaRPr lang="zh-CN" altLang="en-US" dirty="0">
              <a:latin typeface="黑体" panose="02010609060101010101" pitchFamily="2" charset="-122"/>
              <a:ea typeface="黑体" panose="02010609060101010101" pitchFamily="2" charset="-122"/>
            </a:endParaRPr>
          </a:p>
        </p:txBody>
      </p:sp>
      <p:grpSp>
        <p:nvGrpSpPr>
          <p:cNvPr id="79878" name="组合 79877"/>
          <p:cNvGrpSpPr/>
          <p:nvPr/>
        </p:nvGrpSpPr>
        <p:grpSpPr>
          <a:xfrm>
            <a:off x="3124200" y="2590800"/>
            <a:ext cx="1250950" cy="685800"/>
            <a:chOff x="1968" y="1632"/>
            <a:chExt cx="788" cy="432"/>
          </a:xfrm>
        </p:grpSpPr>
        <p:sp>
          <p:nvSpPr>
            <p:cNvPr id="79879" name="矩形 79878"/>
            <p:cNvSpPr/>
            <p:nvPr/>
          </p:nvSpPr>
          <p:spPr>
            <a:xfrm>
              <a:off x="1968" y="1632"/>
              <a:ext cx="788" cy="327"/>
            </a:xfrm>
            <a:prstGeom prst="rect">
              <a:avLst/>
            </a:prstGeom>
            <a:noFill/>
            <a:ln w="9525">
              <a:noFill/>
            </a:ln>
          </p:spPr>
          <p:txBody>
            <a:bodyPr wrap="none" anchor="t" anchorCtr="0">
              <a:spAutoFit/>
            </a:bodyPr>
            <a:p>
              <a:r>
                <a:rPr lang="zh-CN" altLang="en-US" sz="2800" dirty="0">
                  <a:solidFill>
                    <a:schemeClr val="hlink"/>
                  </a:solidFill>
                  <a:latin typeface="黑体" panose="02010609060101010101" pitchFamily="2" charset="-122"/>
                  <a:ea typeface="黑体" panose="02010609060101010101" pitchFamily="2" charset="-122"/>
                </a:rPr>
                <a:t>截止区</a:t>
              </a:r>
              <a:endParaRPr lang="zh-CN" altLang="en-US" sz="2800" dirty="0">
                <a:solidFill>
                  <a:schemeClr val="hlink"/>
                </a:solidFill>
                <a:latin typeface="黑体" panose="02010609060101010101" pitchFamily="2" charset="-122"/>
                <a:ea typeface="黑体" panose="02010609060101010101" pitchFamily="2" charset="-122"/>
              </a:endParaRPr>
            </a:p>
          </p:txBody>
        </p:sp>
        <p:sp>
          <p:nvSpPr>
            <p:cNvPr id="79880" name="直接连接符 79879"/>
            <p:cNvSpPr/>
            <p:nvPr/>
          </p:nvSpPr>
          <p:spPr>
            <a:xfrm>
              <a:off x="1968" y="2064"/>
              <a:ext cx="432" cy="0"/>
            </a:xfrm>
            <a:prstGeom prst="line">
              <a:avLst/>
            </a:prstGeom>
            <a:ln w="25400" cap="flat" cmpd="sng">
              <a:solidFill>
                <a:srgbClr val="FF0000"/>
              </a:solidFill>
              <a:prstDash val="solid"/>
              <a:headEnd type="none" w="med" len="med"/>
              <a:tailEnd type="none" w="med" len="med"/>
            </a:ln>
          </p:spPr>
        </p:sp>
      </p:grpSp>
      <p:grpSp>
        <p:nvGrpSpPr>
          <p:cNvPr id="79881" name="组合 79880"/>
          <p:cNvGrpSpPr/>
          <p:nvPr/>
        </p:nvGrpSpPr>
        <p:grpSpPr>
          <a:xfrm>
            <a:off x="3810000" y="3048000"/>
            <a:ext cx="1555750" cy="990600"/>
            <a:chOff x="2400" y="1920"/>
            <a:chExt cx="980" cy="624"/>
          </a:xfrm>
        </p:grpSpPr>
        <p:sp>
          <p:nvSpPr>
            <p:cNvPr id="79882" name="矩形 79881"/>
            <p:cNvSpPr/>
            <p:nvPr/>
          </p:nvSpPr>
          <p:spPr>
            <a:xfrm>
              <a:off x="2592" y="1920"/>
              <a:ext cx="788" cy="327"/>
            </a:xfrm>
            <a:prstGeom prst="rect">
              <a:avLst/>
            </a:prstGeom>
            <a:noFill/>
            <a:ln w="9525">
              <a:noFill/>
            </a:ln>
          </p:spPr>
          <p:txBody>
            <a:bodyPr wrap="none" anchor="t" anchorCtr="0">
              <a:spAutoFit/>
            </a:bodyPr>
            <a:p>
              <a:r>
                <a:rPr lang="zh-CN" altLang="en-US" sz="2800" dirty="0">
                  <a:solidFill>
                    <a:schemeClr val="hlink"/>
                  </a:solidFill>
                  <a:latin typeface="黑体" panose="02010609060101010101" pitchFamily="2" charset="-122"/>
                  <a:ea typeface="黑体" panose="02010609060101010101" pitchFamily="2" charset="-122"/>
                </a:rPr>
                <a:t>线性区</a:t>
              </a:r>
              <a:endParaRPr lang="zh-CN" altLang="en-US" sz="2800" dirty="0">
                <a:solidFill>
                  <a:schemeClr val="hlink"/>
                </a:solidFill>
                <a:latin typeface="黑体" panose="02010609060101010101" pitchFamily="2" charset="-122"/>
                <a:ea typeface="黑体" panose="02010609060101010101" pitchFamily="2" charset="-122"/>
              </a:endParaRPr>
            </a:p>
          </p:txBody>
        </p:sp>
        <p:sp>
          <p:nvSpPr>
            <p:cNvPr id="79883" name="直接连接符 79882"/>
            <p:cNvSpPr/>
            <p:nvPr/>
          </p:nvSpPr>
          <p:spPr>
            <a:xfrm>
              <a:off x="2400" y="2064"/>
              <a:ext cx="624" cy="480"/>
            </a:xfrm>
            <a:prstGeom prst="line">
              <a:avLst/>
            </a:prstGeom>
            <a:ln w="25400" cap="flat" cmpd="sng">
              <a:solidFill>
                <a:srgbClr val="FF6600"/>
              </a:solidFill>
              <a:prstDash val="solid"/>
              <a:headEnd type="none" w="med" len="med"/>
              <a:tailEnd type="none" w="med" len="med"/>
            </a:ln>
          </p:spPr>
        </p:sp>
      </p:grpSp>
      <p:grpSp>
        <p:nvGrpSpPr>
          <p:cNvPr id="79884" name="组合 79883"/>
          <p:cNvGrpSpPr/>
          <p:nvPr/>
        </p:nvGrpSpPr>
        <p:grpSpPr>
          <a:xfrm>
            <a:off x="3505200" y="4038600"/>
            <a:ext cx="1447800" cy="1295400"/>
            <a:chOff x="2208" y="2544"/>
            <a:chExt cx="912" cy="816"/>
          </a:xfrm>
        </p:grpSpPr>
        <p:sp>
          <p:nvSpPr>
            <p:cNvPr id="79885" name="矩形 79884"/>
            <p:cNvSpPr/>
            <p:nvPr/>
          </p:nvSpPr>
          <p:spPr>
            <a:xfrm>
              <a:off x="2208" y="2784"/>
              <a:ext cx="788" cy="327"/>
            </a:xfrm>
            <a:prstGeom prst="rect">
              <a:avLst/>
            </a:prstGeom>
            <a:noFill/>
            <a:ln w="9525">
              <a:noFill/>
            </a:ln>
          </p:spPr>
          <p:txBody>
            <a:bodyPr wrap="none" anchor="t" anchorCtr="0">
              <a:spAutoFit/>
            </a:bodyPr>
            <a:p>
              <a:r>
                <a:rPr lang="zh-CN" altLang="en-US" sz="2800" dirty="0">
                  <a:solidFill>
                    <a:srgbClr val="F20EAB"/>
                  </a:solidFill>
                  <a:latin typeface="黑体" panose="02010609060101010101" pitchFamily="2" charset="-122"/>
                  <a:ea typeface="黑体" panose="02010609060101010101" pitchFamily="2" charset="-122"/>
                </a:rPr>
                <a:t>转折区</a:t>
              </a:r>
              <a:endParaRPr lang="zh-CN" altLang="en-US" sz="2800" dirty="0">
                <a:solidFill>
                  <a:srgbClr val="F20EAB"/>
                </a:solidFill>
                <a:latin typeface="黑体" panose="02010609060101010101" pitchFamily="2" charset="-122"/>
                <a:ea typeface="黑体" panose="02010609060101010101" pitchFamily="2" charset="-122"/>
              </a:endParaRPr>
            </a:p>
          </p:txBody>
        </p:sp>
        <p:sp>
          <p:nvSpPr>
            <p:cNvPr id="79886" name="直接连接符 79885"/>
            <p:cNvSpPr/>
            <p:nvPr/>
          </p:nvSpPr>
          <p:spPr>
            <a:xfrm>
              <a:off x="3024" y="2544"/>
              <a:ext cx="96" cy="816"/>
            </a:xfrm>
            <a:prstGeom prst="line">
              <a:avLst/>
            </a:prstGeom>
            <a:ln w="25400" cap="flat" cmpd="sng">
              <a:solidFill>
                <a:srgbClr val="FF00FF"/>
              </a:solidFill>
              <a:prstDash val="solid"/>
              <a:headEnd type="none" w="med" len="med"/>
              <a:tailEnd type="none" w="med" len="med"/>
            </a:ln>
          </p:spPr>
        </p:sp>
      </p:grpSp>
      <p:grpSp>
        <p:nvGrpSpPr>
          <p:cNvPr id="79887" name="组合 79886"/>
          <p:cNvGrpSpPr/>
          <p:nvPr/>
        </p:nvGrpSpPr>
        <p:grpSpPr>
          <a:xfrm>
            <a:off x="4953000" y="4572000"/>
            <a:ext cx="1479550" cy="762000"/>
            <a:chOff x="3120" y="2880"/>
            <a:chExt cx="932" cy="480"/>
          </a:xfrm>
        </p:grpSpPr>
        <p:sp>
          <p:nvSpPr>
            <p:cNvPr id="79888" name="矩形 79887"/>
            <p:cNvSpPr/>
            <p:nvPr/>
          </p:nvSpPr>
          <p:spPr>
            <a:xfrm>
              <a:off x="3264" y="2880"/>
              <a:ext cx="788" cy="327"/>
            </a:xfrm>
            <a:prstGeom prst="rect">
              <a:avLst/>
            </a:prstGeom>
            <a:noFill/>
            <a:ln w="9525">
              <a:noFill/>
            </a:ln>
          </p:spPr>
          <p:txBody>
            <a:bodyPr wrap="none" anchor="t" anchorCtr="0">
              <a:spAutoFit/>
            </a:bodyPr>
            <a:p>
              <a:r>
                <a:rPr lang="zh-CN" altLang="en-US" sz="2800" dirty="0">
                  <a:solidFill>
                    <a:srgbClr val="47FF47"/>
                  </a:solidFill>
                  <a:latin typeface="黑体" panose="02010609060101010101" pitchFamily="2" charset="-122"/>
                  <a:ea typeface="黑体" panose="02010609060101010101" pitchFamily="2" charset="-122"/>
                </a:rPr>
                <a:t>饱和区</a:t>
              </a:r>
              <a:endParaRPr lang="zh-CN" altLang="en-US" sz="2800" dirty="0">
                <a:solidFill>
                  <a:srgbClr val="47FF47"/>
                </a:solidFill>
                <a:latin typeface="黑体" panose="02010609060101010101" pitchFamily="2" charset="-122"/>
                <a:ea typeface="黑体" panose="02010609060101010101" pitchFamily="2" charset="-122"/>
              </a:endParaRPr>
            </a:p>
          </p:txBody>
        </p:sp>
        <p:sp>
          <p:nvSpPr>
            <p:cNvPr id="79889" name="直接连接符 79888"/>
            <p:cNvSpPr/>
            <p:nvPr/>
          </p:nvSpPr>
          <p:spPr>
            <a:xfrm>
              <a:off x="3120" y="3360"/>
              <a:ext cx="864" cy="0"/>
            </a:xfrm>
            <a:prstGeom prst="line">
              <a:avLst/>
            </a:prstGeom>
            <a:ln w="25400" cap="flat" cmpd="sng">
              <a:solidFill>
                <a:srgbClr val="00FF00"/>
              </a:solidFill>
              <a:prstDash val="solid"/>
              <a:headEnd type="none" w="med" len="med"/>
              <a:tailEnd type="none" w="med" len="med"/>
            </a:ln>
          </p:spPr>
        </p:sp>
      </p:grpSp>
      <p:sp>
        <p:nvSpPr>
          <p:cNvPr id="79890" name="矩形 79889"/>
          <p:cNvSpPr/>
          <p:nvPr/>
        </p:nvSpPr>
        <p:spPr>
          <a:xfrm>
            <a:off x="533400" y="1981200"/>
            <a:ext cx="2317750" cy="519113"/>
          </a:xfrm>
          <a:prstGeom prst="rect">
            <a:avLst/>
          </a:prstGeom>
          <a:noFill/>
          <a:ln w="9525">
            <a:noFill/>
          </a:ln>
        </p:spPr>
        <p:txBody>
          <a:bodyPr wrap="none" anchor="t" anchorCtr="0">
            <a:spAutoFit/>
          </a:bodyPr>
          <a:p>
            <a:r>
              <a:rPr lang="en-US" altLang="zh-CN"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1.  </a:t>
            </a:r>
            <a:r>
              <a:rPr lang="zh-CN" altLang="en-US"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rPr>
              <a:t>曲线分析</a:t>
            </a:r>
            <a:endParaRPr lang="zh-CN" altLang="en-US" sz="2800"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79891" name="圆角矩形标注 79890"/>
          <p:cNvSpPr/>
          <p:nvPr/>
        </p:nvSpPr>
        <p:spPr>
          <a:xfrm>
            <a:off x="4038600" y="1828800"/>
            <a:ext cx="3276600" cy="563563"/>
          </a:xfrm>
          <a:prstGeom prst="wedgeRoundRectCallout">
            <a:avLst>
              <a:gd name="adj1" fmla="val -54796"/>
              <a:gd name="adj2" fmla="val 90565"/>
              <a:gd name="adj3" fmla="val 16667"/>
            </a:avLst>
          </a:prstGeom>
          <a:solidFill>
            <a:srgbClr val="006600"/>
          </a:solidFill>
          <a:ln w="9525" cap="flat" cmpd="sng">
            <a:solidFill>
              <a:srgbClr val="FF9900"/>
            </a:solidFill>
            <a:prstDash val="solid"/>
            <a:miter/>
            <a:headEnd type="none" w="med" len="med"/>
            <a:tailEnd type="none" w="med" len="med"/>
          </a:ln>
        </p:spPr>
        <p:txBody>
          <a:bodyPr>
            <a:spAutoFit/>
          </a:bodyPr>
          <a:p>
            <a:pPr algn="ctr"/>
            <a:r>
              <a:rPr lang="en-US" altLang="zh-CN" sz="2800" b="1">
                <a:latin typeface="Times New Roman" panose="02020603050405020304" pitchFamily="18" charset="0"/>
              </a:rPr>
              <a:t>VT</a:t>
            </a:r>
            <a:r>
              <a:rPr lang="en-US" altLang="zh-CN" sz="2800" b="1" baseline="-25000">
                <a:latin typeface="Times New Roman" panose="02020603050405020304" pitchFamily="18" charset="0"/>
              </a:rPr>
              <a:t>4</a:t>
            </a:r>
            <a:r>
              <a:rPr lang="zh-CN" altLang="en-US" sz="2800" dirty="0">
                <a:latin typeface="Times New Roman" panose="02020603050405020304" pitchFamily="18" charset="0"/>
                <a:ea typeface="黑体" panose="02010609060101010101" pitchFamily="2" charset="-122"/>
              </a:rPr>
              <a:t>截止，称关门</a:t>
            </a:r>
            <a:endParaRPr lang="zh-CN" altLang="en-US" sz="2800" dirty="0">
              <a:latin typeface="Times New Roman" panose="02020603050405020304" pitchFamily="18" charset="0"/>
              <a:ea typeface="黑体" panose="02010609060101010101" pitchFamily="2" charset="-122"/>
            </a:endParaRPr>
          </a:p>
        </p:txBody>
      </p:sp>
      <p:sp>
        <p:nvSpPr>
          <p:cNvPr id="79892" name="圆角矩形标注 79891"/>
          <p:cNvSpPr/>
          <p:nvPr/>
        </p:nvSpPr>
        <p:spPr>
          <a:xfrm>
            <a:off x="6324600" y="3352800"/>
            <a:ext cx="2063750" cy="1025525"/>
          </a:xfrm>
          <a:prstGeom prst="wedgeRoundRectCallout">
            <a:avLst>
              <a:gd name="adj1" fmla="val -60384"/>
              <a:gd name="adj2" fmla="val 72782"/>
              <a:gd name="adj3" fmla="val 16667"/>
            </a:avLst>
          </a:prstGeom>
          <a:solidFill>
            <a:srgbClr val="006600"/>
          </a:solidFill>
          <a:ln w="9525" cap="flat" cmpd="sng">
            <a:solidFill>
              <a:srgbClr val="FF9900"/>
            </a:solidFill>
            <a:prstDash val="solid"/>
            <a:miter/>
            <a:headEnd type="none" w="med" len="med"/>
            <a:tailEnd type="none" w="med" len="med"/>
          </a:ln>
        </p:spPr>
        <p:txBody>
          <a:bodyPr>
            <a:spAutoFit/>
          </a:bodyPr>
          <a:p>
            <a:pPr algn="ctr"/>
            <a:r>
              <a:rPr lang="en-US" altLang="zh-CN" sz="2800" b="1">
                <a:latin typeface="Times New Roman" panose="02020603050405020304" pitchFamily="18" charset="0"/>
              </a:rPr>
              <a:t>VT</a:t>
            </a:r>
            <a:r>
              <a:rPr lang="en-US" altLang="zh-CN" sz="2800" b="1" baseline="-25000">
                <a:latin typeface="Times New Roman" panose="02020603050405020304" pitchFamily="18" charset="0"/>
              </a:rPr>
              <a:t>4</a:t>
            </a:r>
            <a:r>
              <a:rPr lang="zh-CN" altLang="en-US" sz="2800" dirty="0">
                <a:latin typeface="Times New Roman" panose="02020603050405020304" pitchFamily="18" charset="0"/>
                <a:ea typeface="黑体" panose="02010609060101010101" pitchFamily="2" charset="-122"/>
              </a:rPr>
              <a:t>饱和，称开门</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9876"/>
                                        </p:tgtEl>
                                        <p:attrNameLst>
                                          <p:attrName>style.visibility</p:attrName>
                                        </p:attrNameLst>
                                      </p:cBhvr>
                                    </p:set>
                                    <p:animEffect transition="in" filter="checkerboard(across)">
                                      <p:cBhvr>
                                        <p:cTn id="7" dur="500"/>
                                        <p:tgtEl>
                                          <p:spTgt spid="7987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9877">
                                            <p:txEl>
                                              <p:charRg st="4294967295" end="4294967295"/>
                                            </p:txEl>
                                          </p:spTgt>
                                        </p:tgtEl>
                                        <p:attrNameLst>
                                          <p:attrName>style.visibility</p:attrName>
                                        </p:attrNameLst>
                                      </p:cBhvr>
                                    </p:set>
                                    <p:anim calcmode="lin" valueType="num">
                                      <p:cBhvr>
                                        <p:cTn id="11" dur="500" fill="hold"/>
                                        <p:tgtEl>
                                          <p:spTgt spid="79877">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79877">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79878"/>
                                        </p:tgtEl>
                                        <p:attrNameLst>
                                          <p:attrName>style.visibility</p:attrName>
                                        </p:attrNameLst>
                                      </p:cBhvr>
                                    </p:set>
                                    <p:anim calcmode="lin" valueType="num">
                                      <p:cBhvr>
                                        <p:cTn id="17" dur="500" fill="hold"/>
                                        <p:tgtEl>
                                          <p:spTgt spid="79878"/>
                                        </p:tgtEl>
                                        <p:attrNameLst>
                                          <p:attrName>ppt_w</p:attrName>
                                        </p:attrNameLst>
                                      </p:cBhvr>
                                      <p:tavLst>
                                        <p:tav tm="0">
                                          <p:val>
                                            <p:fltVal val="0.0"/>
                                          </p:val>
                                        </p:tav>
                                        <p:tav tm="100000">
                                          <p:val>
                                            <p:strVal val="#ppt_w"/>
                                          </p:val>
                                        </p:tav>
                                      </p:tavLst>
                                    </p:anim>
                                    <p:anim calcmode="lin" valueType="num">
                                      <p:cBhvr>
                                        <p:cTn id="18" dur="500" fill="hold"/>
                                        <p:tgtEl>
                                          <p:spTgt spid="79878"/>
                                        </p:tgtEl>
                                        <p:attrNameLst>
                                          <p:attrName>ppt_h</p:attrName>
                                        </p:attrNameLst>
                                      </p:cBhvr>
                                      <p:tavLst>
                                        <p:tav tm="0">
                                          <p:val>
                                            <p:fltVal val="0.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79881"/>
                                        </p:tgtEl>
                                        <p:attrNameLst>
                                          <p:attrName>style.visibility</p:attrName>
                                        </p:attrNameLst>
                                      </p:cBhvr>
                                    </p:set>
                                    <p:animEffect transition="in" filter="barn(inHorizontal)">
                                      <p:cBhvr>
                                        <p:cTn id="23" dur="500"/>
                                        <p:tgtEl>
                                          <p:spTgt spid="7988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nodeType="clickEffect">
                                  <p:stCondLst>
                                    <p:cond delay="0"/>
                                  </p:stCondLst>
                                  <p:childTnLst>
                                    <p:set>
                                      <p:cBhvr>
                                        <p:cTn id="27" dur="1" fill="hold">
                                          <p:stCondLst>
                                            <p:cond delay="0"/>
                                          </p:stCondLst>
                                        </p:cTn>
                                        <p:tgtEl>
                                          <p:spTgt spid="79884"/>
                                        </p:tgtEl>
                                        <p:attrNameLst>
                                          <p:attrName>style.visibility</p:attrName>
                                        </p:attrNameLst>
                                      </p:cBhvr>
                                    </p:set>
                                    <p:animEffect transition="in" filter="barn(outHorizontal)">
                                      <p:cBhvr>
                                        <p:cTn id="28" dur="500"/>
                                        <p:tgtEl>
                                          <p:spTgt spid="7988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79887"/>
                                        </p:tgtEl>
                                        <p:attrNameLst>
                                          <p:attrName>style.visibility</p:attrName>
                                        </p:attrNameLst>
                                      </p:cBhvr>
                                    </p:set>
                                    <p:animEffect transition="in" filter="wipe(up)">
                                      <p:cBhvr>
                                        <p:cTn id="33" dur="500"/>
                                        <p:tgtEl>
                                          <p:spTgt spid="79887"/>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79891">
                                            <p:txEl>
                                              <p:charRg st="4294967295" end="4294967295"/>
                                            </p:txEl>
                                          </p:spTgt>
                                        </p:tgtEl>
                                        <p:attrNameLst>
                                          <p:attrName>style.visibility</p:attrName>
                                        </p:attrNameLst>
                                      </p:cBhvr>
                                    </p:set>
                                    <p:animEffect transition="in" filter="slide(fromBottom)">
                                      <p:cBhvr>
                                        <p:cTn id="38" dur="500"/>
                                        <p:tgtEl>
                                          <p:spTgt spid="79891">
                                            <p:txEl>
                                              <p:charRg st="4294967295" end="429496729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79892">
                                            <p:txEl>
                                              <p:charRg st="4294967295" end="4294967295"/>
                                            </p:txEl>
                                          </p:spTgt>
                                        </p:tgtEl>
                                        <p:attrNameLst>
                                          <p:attrName>style.visibility</p:attrName>
                                        </p:attrNameLst>
                                      </p:cBhvr>
                                    </p:set>
                                    <p:animEffect transition="in" filter="slide(fromBottom)">
                                      <p:cBhvr>
                                        <p:cTn id="43" dur="500"/>
                                        <p:tgtEl>
                                          <p:spTgt spid="7989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nimBg="1" advAuto="0"/>
      <p:bldP spid="79891" grpId="0" bldLvl="0" animBg="1" advAuto="0"/>
      <p:bldP spid="79892" grpId="0" bldLvl="0" animBg="1" advAuto="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0898" name="矩形 80897"/>
          <p:cNvSpPr/>
          <p:nvPr/>
        </p:nvSpPr>
        <p:spPr>
          <a:xfrm>
            <a:off x="457200" y="311150"/>
            <a:ext cx="5873750" cy="733425"/>
          </a:xfrm>
          <a:prstGeom prst="rect">
            <a:avLst/>
          </a:prstGeom>
          <a:noFill/>
          <a:ln w="9525">
            <a:noFill/>
          </a:ln>
        </p:spPr>
        <p:txBody>
          <a:bodyPr wrap="none" anchor="t" anchorCtr="0">
            <a:spAutoFit/>
          </a:bodyPr>
          <a:p>
            <a:pPr>
              <a:lnSpc>
                <a:spcPct val="150000"/>
              </a:lnSpc>
            </a:pPr>
            <a:r>
              <a:rPr lang="en-US" altLang="zh-CN" sz="2800" dirty="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结合电压传输特性介绍几个参数 </a:t>
            </a:r>
            <a:endParaRPr lang="zh-CN" altLang="en-US" sz="2800" dirty="0">
              <a:solidFill>
                <a:schemeClr val="bg1"/>
              </a:solidFill>
              <a:latin typeface="黑体" panose="02010609060101010101" pitchFamily="2" charset="-122"/>
              <a:ea typeface="黑体" panose="02010609060101010101" pitchFamily="2" charset="-122"/>
            </a:endParaRPr>
          </a:p>
        </p:txBody>
      </p:sp>
      <p:pic>
        <p:nvPicPr>
          <p:cNvPr id="80899" name="图片 80898" descr="R96A0260"/>
          <p:cNvPicPr>
            <a:picLocks noChangeAspect="1"/>
          </p:cNvPicPr>
          <p:nvPr/>
        </p:nvPicPr>
        <p:blipFill>
          <a:blip r:embed="rId1"/>
          <a:stretch>
            <a:fillRect/>
          </a:stretch>
        </p:blipFill>
        <p:spPr>
          <a:xfrm>
            <a:off x="1447800" y="2438400"/>
            <a:ext cx="6477000" cy="3790950"/>
          </a:xfrm>
          <a:prstGeom prst="rect">
            <a:avLst/>
          </a:prstGeom>
          <a:noFill/>
          <a:ln w="19050" cap="flat" cmpd="sng">
            <a:solidFill>
              <a:srgbClr val="00FF00"/>
            </a:solidFill>
            <a:prstDash val="solid"/>
            <a:miter/>
            <a:headEnd type="none" w="med" len="med"/>
            <a:tailEnd type="none" w="med" len="med"/>
          </a:ln>
        </p:spPr>
      </p:pic>
      <p:grpSp>
        <p:nvGrpSpPr>
          <p:cNvPr id="80900" name="组合 80899"/>
          <p:cNvGrpSpPr/>
          <p:nvPr/>
        </p:nvGrpSpPr>
        <p:grpSpPr>
          <a:xfrm>
            <a:off x="228600" y="990600"/>
            <a:ext cx="3200400" cy="2438400"/>
            <a:chOff x="144" y="624"/>
            <a:chExt cx="2016" cy="1536"/>
          </a:xfrm>
        </p:grpSpPr>
        <p:sp>
          <p:nvSpPr>
            <p:cNvPr id="80901" name="矩形 80900"/>
            <p:cNvSpPr/>
            <p:nvPr/>
          </p:nvSpPr>
          <p:spPr>
            <a:xfrm>
              <a:off x="144" y="624"/>
              <a:ext cx="2016" cy="866"/>
            </a:xfrm>
            <a:prstGeom prst="rect">
              <a:avLst/>
            </a:prstGeom>
            <a:noFill/>
            <a:ln w="9525">
              <a:noFill/>
            </a:ln>
          </p:spPr>
          <p:txBody>
            <a:bodyPr>
              <a:spAutoFit/>
            </a:bodyPr>
            <a:p>
              <a:pPr>
                <a:lnSpc>
                  <a:spcPct val="150000"/>
                </a:lnSpc>
              </a:pPr>
              <a:r>
                <a:rPr lang="en-US" altLang="zh-CN">
                  <a:latin typeface="Times New Roman" panose="02020603050405020304" pitchFamily="18" charset="0"/>
                </a:rPr>
                <a:t> </a:t>
              </a:r>
              <a:r>
                <a:rPr lang="en-US" altLang="zh-CN" sz="2800">
                  <a:latin typeface="Times New Roman" panose="02020603050405020304" pitchFamily="18" charset="0"/>
                  <a:ea typeface="黑体" panose="02010609060101010101" pitchFamily="2" charset="-122"/>
                </a:rPr>
                <a:t>(1) </a:t>
              </a:r>
              <a:r>
                <a:rPr lang="zh-CN" altLang="en-US" sz="2800" dirty="0">
                  <a:latin typeface="Times New Roman" panose="02020603050405020304" pitchFamily="18" charset="0"/>
                  <a:ea typeface="黑体" panose="02010609060101010101" pitchFamily="2" charset="-122"/>
                </a:rPr>
                <a:t>输出高电平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endParaRPr lang="en-US" altLang="zh-CN" sz="2800" b="1" baseline="-25000">
                <a:latin typeface="Times New Roman" panose="02020603050405020304" pitchFamily="18" charset="0"/>
                <a:ea typeface="黑体" panose="02010609060101010101" pitchFamily="2" charset="-122"/>
              </a:endParaRPr>
            </a:p>
            <a:p>
              <a:pPr>
                <a:lnSpc>
                  <a:spcPct val="150000"/>
                </a:lnSpc>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典型值为</a:t>
              </a:r>
              <a:r>
                <a:rPr lang="en-US" altLang="zh-CN" sz="2800" b="1">
                  <a:latin typeface="Times New Roman" panose="02020603050405020304" pitchFamily="18" charset="0"/>
                  <a:ea typeface="黑体" panose="02010609060101010101" pitchFamily="2" charset="-122"/>
                </a:rPr>
                <a:t>3V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0902" name="椭圆 80901"/>
            <p:cNvSpPr/>
            <p:nvPr/>
          </p:nvSpPr>
          <p:spPr>
            <a:xfrm>
              <a:off x="1296" y="1824"/>
              <a:ext cx="624" cy="336"/>
            </a:xfrm>
            <a:prstGeom prst="ellipse">
              <a:avLst/>
            </a:prstGeom>
            <a:noFill/>
            <a:ln w="25400" cap="flat" cmpd="sng">
              <a:solidFill>
                <a:srgbClr val="FF0000"/>
              </a:solidFill>
              <a:prstDash val="solid"/>
              <a:headEnd type="none" w="med" len="med"/>
              <a:tailEnd type="none" w="med" len="med"/>
            </a:ln>
          </p:spPr>
          <p:txBody>
            <a:bodyPr/>
            <a:p>
              <a:endParaRPr lang="zh-CN" altLang="en-US"/>
            </a:p>
          </p:txBody>
        </p:sp>
      </p:grpSp>
      <p:grpSp>
        <p:nvGrpSpPr>
          <p:cNvPr id="80903" name="组合 80902"/>
          <p:cNvGrpSpPr/>
          <p:nvPr/>
        </p:nvGrpSpPr>
        <p:grpSpPr>
          <a:xfrm>
            <a:off x="2057400" y="914400"/>
            <a:ext cx="6172200" cy="4800600"/>
            <a:chOff x="1296" y="576"/>
            <a:chExt cx="3888" cy="3024"/>
          </a:xfrm>
        </p:grpSpPr>
        <p:sp>
          <p:nvSpPr>
            <p:cNvPr id="80904" name="矩形 80903"/>
            <p:cNvSpPr/>
            <p:nvPr/>
          </p:nvSpPr>
          <p:spPr>
            <a:xfrm>
              <a:off x="2832" y="576"/>
              <a:ext cx="2352" cy="866"/>
            </a:xfrm>
            <a:prstGeom prst="rect">
              <a:avLst/>
            </a:prstGeom>
            <a:noFill/>
            <a:ln w="9525">
              <a:noFill/>
            </a:ln>
          </p:spPr>
          <p:txBody>
            <a:bodyPr>
              <a:spAutoFit/>
            </a:bodyPr>
            <a:p>
              <a:pPr>
                <a:lnSpc>
                  <a:spcPct val="150000"/>
                </a:lnSpc>
              </a:pPr>
              <a:r>
                <a:rPr lang="en-US" altLang="zh-CN" sz="2800" dirty="0">
                  <a:latin typeface="Times New Roman" panose="02020603050405020304" pitchFamily="18" charset="0"/>
                  <a:ea typeface="黑体" panose="02010609060101010101" pitchFamily="2" charset="-122"/>
                </a:rPr>
                <a:t>(2) </a:t>
              </a:r>
              <a:r>
                <a:rPr lang="zh-CN" altLang="en-US" sz="2800" dirty="0">
                  <a:latin typeface="Times New Roman" panose="02020603050405020304" pitchFamily="18" charset="0"/>
                  <a:ea typeface="黑体" panose="02010609060101010101" pitchFamily="2" charset="-122"/>
                </a:rPr>
                <a:t>输出低电平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OL</a:t>
              </a:r>
              <a:endParaRPr lang="en-US" altLang="zh-CN" sz="2800" b="1" baseline="-25000">
                <a:latin typeface="Times New Roman" panose="02020603050405020304" pitchFamily="18" charset="0"/>
                <a:ea typeface="黑体" panose="02010609060101010101" pitchFamily="2" charset="-122"/>
              </a:endParaRPr>
            </a:p>
            <a:p>
              <a:pPr>
                <a:lnSpc>
                  <a:spcPct val="150000"/>
                </a:lnSpc>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典型值为</a:t>
              </a:r>
              <a:r>
                <a:rPr lang="en-US" altLang="zh-CN" sz="2800" b="1" dirty="0">
                  <a:latin typeface="Times New Roman" panose="02020603050405020304" pitchFamily="18" charset="0"/>
                  <a:ea typeface="黑体" panose="02010609060101010101" pitchFamily="2" charset="-122"/>
                </a:rPr>
                <a:t>0.3</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0905" name="椭圆 80904"/>
            <p:cNvSpPr/>
            <p:nvPr/>
          </p:nvSpPr>
          <p:spPr>
            <a:xfrm>
              <a:off x="1296" y="3264"/>
              <a:ext cx="624" cy="336"/>
            </a:xfrm>
            <a:prstGeom prst="ellipse">
              <a:avLst/>
            </a:prstGeom>
            <a:noFill/>
            <a:ln w="25400" cap="flat" cmpd="sng">
              <a:solidFill>
                <a:srgbClr val="FF0000"/>
              </a:solidFill>
              <a:prstDash val="solid"/>
              <a:headEnd type="none" w="med" len="med"/>
              <a:tailEnd type="none" w="med" len="med"/>
            </a:ln>
          </p:spPr>
          <p:txBody>
            <a:bodyPr/>
            <a:p>
              <a:endParaRPr lang="zh-CN" altLang="en-US"/>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0899"/>
                                        </p:tgtEl>
                                        <p:attrNameLst>
                                          <p:attrName>style.visibility</p:attrName>
                                        </p:attrNameLst>
                                      </p:cBhvr>
                                    </p:set>
                                    <p:animEffect transition="in" filter="checkerboard(across)">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0900"/>
                                        </p:tgtEl>
                                        <p:attrNameLst>
                                          <p:attrName>style.visibility</p:attrName>
                                        </p:attrNameLst>
                                      </p:cBhvr>
                                    </p:set>
                                    <p:anim calcmode="lin" valueType="num">
                                      <p:cBhvr>
                                        <p:cTn id="12" dur="500" fill="hold"/>
                                        <p:tgtEl>
                                          <p:spTgt spid="80900"/>
                                        </p:tgtEl>
                                        <p:attrNameLst>
                                          <p:attrName>ppt_x</p:attrName>
                                        </p:attrNameLst>
                                      </p:cBhvr>
                                      <p:tavLst>
                                        <p:tav tm="0">
                                          <p:val>
                                            <p:strVal val="0-#ppt_w/2"/>
                                          </p:val>
                                        </p:tav>
                                        <p:tav tm="100000">
                                          <p:val>
                                            <p:strVal val="#ppt_x"/>
                                          </p:val>
                                        </p:tav>
                                      </p:tavLst>
                                    </p:anim>
                                    <p:anim calcmode="lin" valueType="num">
                                      <p:cBhvr>
                                        <p:cTn id="13" dur="500" fill="hold"/>
                                        <p:tgtEl>
                                          <p:spTgt spid="8090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0903"/>
                                        </p:tgtEl>
                                        <p:attrNameLst>
                                          <p:attrName>style.visibility</p:attrName>
                                        </p:attrNameLst>
                                      </p:cBhvr>
                                    </p:set>
                                    <p:anim calcmode="lin" valueType="num">
                                      <p:cBhvr>
                                        <p:cTn id="18" dur="500" fill="hold"/>
                                        <p:tgtEl>
                                          <p:spTgt spid="80903"/>
                                        </p:tgtEl>
                                        <p:attrNameLst>
                                          <p:attrName>ppt_x</p:attrName>
                                        </p:attrNameLst>
                                      </p:cBhvr>
                                      <p:tavLst>
                                        <p:tav tm="0">
                                          <p:val>
                                            <p:strVal val="1+#ppt_w/2"/>
                                          </p:val>
                                        </p:tav>
                                        <p:tav tm="100000">
                                          <p:val>
                                            <p:strVal val="#ppt_x"/>
                                          </p:val>
                                        </p:tav>
                                      </p:tavLst>
                                    </p:anim>
                                    <p:anim calcmode="lin" valueType="num">
                                      <p:cBhvr>
                                        <p:cTn id="19"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1922" name="矩形 81921"/>
          <p:cNvSpPr/>
          <p:nvPr/>
        </p:nvSpPr>
        <p:spPr>
          <a:xfrm>
            <a:off x="228600" y="304800"/>
            <a:ext cx="3429000" cy="2528888"/>
          </a:xfrm>
          <a:prstGeom prst="rect">
            <a:avLst/>
          </a:prstGeom>
          <a:noFill/>
          <a:ln w="9525">
            <a:noFill/>
          </a:ln>
        </p:spPr>
        <p:txBody>
          <a:bodyPr>
            <a:spAutoFit/>
          </a:bodyPr>
          <a:p>
            <a:pPr>
              <a:lnSpc>
                <a:spcPct val="120000"/>
              </a:lnSpc>
              <a:spcBef>
                <a:spcPct val="30000"/>
              </a:spcBef>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(3) </a:t>
            </a:r>
            <a:r>
              <a:rPr lang="zh-CN" altLang="en-US" sz="2800" dirty="0">
                <a:latin typeface="Times New Roman" panose="02020603050405020304" pitchFamily="18" charset="0"/>
                <a:ea typeface="黑体" panose="02010609060101010101" pitchFamily="2" charset="-122"/>
              </a:rPr>
              <a:t>开门电平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一般要求</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≤1.8V</a:t>
            </a:r>
            <a:endParaRPr lang="en-US" altLang="zh-CN" sz="28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(4) </a:t>
            </a:r>
            <a:r>
              <a:rPr lang="zh-CN" altLang="en-US" sz="2800" dirty="0">
                <a:latin typeface="Times New Roman" panose="02020603050405020304" pitchFamily="18" charset="0"/>
                <a:ea typeface="黑体" panose="02010609060101010101" pitchFamily="2" charset="-122"/>
              </a:rPr>
              <a:t>关门电平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a:p>
            <a:pPr>
              <a:lnSpc>
                <a:spcPct val="120000"/>
              </a:lnSpc>
              <a:spcBef>
                <a:spcPct val="3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一般要求</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≥0.8V</a:t>
            </a:r>
            <a:endParaRPr lang="en-US" altLang="zh-CN" sz="2800">
              <a:latin typeface="Times New Roman" panose="02020603050405020304" pitchFamily="18" charset="0"/>
              <a:ea typeface="黑体" panose="02010609060101010101" pitchFamily="2" charset="-122"/>
            </a:endParaRPr>
          </a:p>
        </p:txBody>
      </p:sp>
      <p:sp>
        <p:nvSpPr>
          <p:cNvPr id="81923" name="矩形 81922"/>
          <p:cNvSpPr/>
          <p:nvPr/>
        </p:nvSpPr>
        <p:spPr>
          <a:xfrm>
            <a:off x="381000" y="4419600"/>
            <a:ext cx="8458200" cy="946150"/>
          </a:xfrm>
          <a:prstGeom prst="rect">
            <a:avLst/>
          </a:prstGeom>
          <a:noFill/>
          <a:ln w="9525">
            <a:noFill/>
          </a:ln>
        </p:spPr>
        <p:txBody>
          <a:bodyPr>
            <a:spAutoFit/>
          </a:bodyPr>
          <a:p>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在保证输出为额定低电平的条件下，允许的最小输入高电平的数值，称为开门电平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sp>
        <p:nvSpPr>
          <p:cNvPr id="81924" name="矩形 81923"/>
          <p:cNvSpPr/>
          <p:nvPr/>
        </p:nvSpPr>
        <p:spPr>
          <a:xfrm>
            <a:off x="457200" y="5410200"/>
            <a:ext cx="8458200" cy="946150"/>
          </a:xfrm>
          <a:prstGeom prst="rect">
            <a:avLst/>
          </a:prstGeom>
          <a:noFill/>
          <a:ln w="9525">
            <a:noFill/>
          </a:ln>
        </p:spPr>
        <p:txBody>
          <a:bodyPr>
            <a:spAutoFit/>
          </a:bodyPr>
          <a:p>
            <a:r>
              <a:rPr lang="zh-CN" altLang="en-US" sz="2800" dirty="0">
                <a:latin typeface="Times New Roman" panose="02020603050405020304" pitchFamily="18" charset="0"/>
                <a:ea typeface="黑体" panose="02010609060101010101" pitchFamily="2" charset="-122"/>
              </a:rPr>
              <a:t>　　在保证输出为额定高电平的条件下，允许的最大输入低电平的数值，称为关门电平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p:txBody>
      </p:sp>
      <p:pic>
        <p:nvPicPr>
          <p:cNvPr id="81925" name="图片 81924" descr="R96A0260"/>
          <p:cNvPicPr>
            <a:picLocks noChangeAspect="1"/>
          </p:cNvPicPr>
          <p:nvPr/>
        </p:nvPicPr>
        <p:blipFill>
          <a:blip r:embed="rId1"/>
          <a:stretch>
            <a:fillRect/>
          </a:stretch>
        </p:blipFill>
        <p:spPr>
          <a:xfrm>
            <a:off x="3657600" y="228600"/>
            <a:ext cx="5257800" cy="3078163"/>
          </a:xfrm>
          <a:prstGeom prst="rect">
            <a:avLst/>
          </a:prstGeom>
          <a:noFill/>
          <a:ln w="19050" cap="flat" cmpd="sng">
            <a:solidFill>
              <a:srgbClr val="00FF00"/>
            </a:solidFill>
            <a:prstDash val="solid"/>
            <a:miter/>
            <a:headEnd type="none" w="med" len="med"/>
            <a:tailEnd type="none" w="med" len="med"/>
          </a:ln>
        </p:spPr>
      </p:pic>
      <p:grpSp>
        <p:nvGrpSpPr>
          <p:cNvPr id="81926" name="组合 81925"/>
          <p:cNvGrpSpPr/>
          <p:nvPr/>
        </p:nvGrpSpPr>
        <p:grpSpPr>
          <a:xfrm>
            <a:off x="4876800" y="990600"/>
            <a:ext cx="1381125" cy="3338513"/>
            <a:chOff x="2928" y="1152"/>
            <a:chExt cx="870" cy="2103"/>
          </a:xfrm>
        </p:grpSpPr>
        <p:sp>
          <p:nvSpPr>
            <p:cNvPr id="81927" name="直接连接符 81926"/>
            <p:cNvSpPr/>
            <p:nvPr/>
          </p:nvSpPr>
          <p:spPr>
            <a:xfrm>
              <a:off x="3504" y="1152"/>
              <a:ext cx="0" cy="1776"/>
            </a:xfrm>
            <a:prstGeom prst="line">
              <a:avLst/>
            </a:prstGeom>
            <a:ln w="25400" cap="flat" cmpd="sng">
              <a:solidFill>
                <a:srgbClr val="FF0000"/>
              </a:solidFill>
              <a:prstDash val="solid"/>
              <a:headEnd type="none" w="med" len="med"/>
              <a:tailEnd type="none" w="med" len="med"/>
            </a:ln>
          </p:spPr>
        </p:sp>
        <p:sp>
          <p:nvSpPr>
            <p:cNvPr id="81928" name="直接连接符 81927"/>
            <p:cNvSpPr/>
            <p:nvPr/>
          </p:nvSpPr>
          <p:spPr>
            <a:xfrm>
              <a:off x="2928" y="1200"/>
              <a:ext cx="720" cy="0"/>
            </a:xfrm>
            <a:prstGeom prst="line">
              <a:avLst/>
            </a:prstGeom>
            <a:ln w="12700" cap="flat" cmpd="sng">
              <a:solidFill>
                <a:srgbClr val="FF00FF"/>
              </a:solidFill>
              <a:prstDash val="sysDot"/>
              <a:headEnd type="none" w="med" len="med"/>
              <a:tailEnd type="none" w="med" len="med"/>
            </a:ln>
          </p:spPr>
        </p:sp>
        <p:sp>
          <p:nvSpPr>
            <p:cNvPr id="81929" name="矩形 81928"/>
            <p:cNvSpPr/>
            <p:nvPr/>
          </p:nvSpPr>
          <p:spPr>
            <a:xfrm>
              <a:off x="3216" y="2928"/>
              <a:ext cx="582"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p:txBody>
        </p:sp>
      </p:grpSp>
      <p:grpSp>
        <p:nvGrpSpPr>
          <p:cNvPr id="81930" name="组合 81929"/>
          <p:cNvGrpSpPr/>
          <p:nvPr/>
        </p:nvGrpSpPr>
        <p:grpSpPr>
          <a:xfrm>
            <a:off x="6324600" y="2743200"/>
            <a:ext cx="803275" cy="1585913"/>
            <a:chOff x="3888" y="2256"/>
            <a:chExt cx="506" cy="999"/>
          </a:xfrm>
        </p:grpSpPr>
        <p:sp>
          <p:nvSpPr>
            <p:cNvPr id="81931" name="直接连接符 81930"/>
            <p:cNvSpPr/>
            <p:nvPr/>
          </p:nvSpPr>
          <p:spPr>
            <a:xfrm>
              <a:off x="4128" y="2256"/>
              <a:ext cx="0" cy="672"/>
            </a:xfrm>
            <a:prstGeom prst="line">
              <a:avLst/>
            </a:prstGeom>
            <a:ln w="25400" cap="flat" cmpd="sng">
              <a:solidFill>
                <a:srgbClr val="FF0000"/>
              </a:solidFill>
              <a:prstDash val="solid"/>
              <a:headEnd type="none" w="med" len="med"/>
              <a:tailEnd type="none" w="med" len="med"/>
            </a:ln>
          </p:spPr>
        </p:sp>
        <p:sp>
          <p:nvSpPr>
            <p:cNvPr id="81932" name="矩形 81931"/>
            <p:cNvSpPr/>
            <p:nvPr/>
          </p:nvSpPr>
          <p:spPr>
            <a:xfrm>
              <a:off x="3888" y="2928"/>
              <a:ext cx="506"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1925"/>
                                        </p:tgtEl>
                                        <p:attrNameLst>
                                          <p:attrName>style.visibility</p:attrName>
                                        </p:attrNameLst>
                                      </p:cBhvr>
                                    </p:set>
                                    <p:animEffect transition="in" filter="checkerboard(across)">
                                      <p:cBhvr>
                                        <p:cTn id="7" dur="500"/>
                                        <p:tgtEl>
                                          <p:spTgt spid="819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1930"/>
                                        </p:tgtEl>
                                        <p:attrNameLst>
                                          <p:attrName>style.visibility</p:attrName>
                                        </p:attrNameLst>
                                      </p:cBhvr>
                                    </p:set>
                                    <p:animEffect transition="in" filter="barn(outHorizontal)">
                                      <p:cBhvr>
                                        <p:cTn id="12" dur="500"/>
                                        <p:tgtEl>
                                          <p:spTgt spid="81930"/>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1923">
                                            <p:txEl>
                                              <p:charRg st="4294967295" end="4294967295"/>
                                            </p:txEl>
                                          </p:spTgt>
                                        </p:tgtEl>
                                        <p:attrNameLst>
                                          <p:attrName>style.visibility</p:attrName>
                                        </p:attrNameLst>
                                      </p:cBhvr>
                                    </p:set>
                                    <p:anim calcmode="lin" valueType="num">
                                      <p:cBhvr>
                                        <p:cTn id="16" dur="500" fill="hold"/>
                                        <p:tgtEl>
                                          <p:spTgt spid="81923">
                                            <p:txEl>
                                              <p:charRg st="4294967295" end="4294967295"/>
                                            </p:txEl>
                                          </p:spTgt>
                                        </p:tgtEl>
                                        <p:attrNameLst>
                                          <p:attrName>ppt_x</p:attrName>
                                        </p:attrNameLst>
                                      </p:cBhvr>
                                      <p:tavLst>
                                        <p:tav tm="0">
                                          <p:val>
                                            <p:strVal val="0-#ppt_w/2"/>
                                          </p:val>
                                        </p:tav>
                                        <p:tav tm="100000">
                                          <p:val>
                                            <p:strVal val="#ppt_x"/>
                                          </p:val>
                                        </p:tav>
                                      </p:tavLst>
                                    </p:anim>
                                    <p:anim calcmode="lin" valueType="num">
                                      <p:cBhvr>
                                        <p:cTn id="17" dur="500" fill="hold"/>
                                        <p:tgtEl>
                                          <p:spTgt spid="8192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81926"/>
                                        </p:tgtEl>
                                        <p:attrNameLst>
                                          <p:attrName>style.visibility</p:attrName>
                                        </p:attrNameLst>
                                      </p:cBhvr>
                                    </p:set>
                                    <p:anim calcmode="lin" valueType="num">
                                      <p:cBhvr>
                                        <p:cTn id="22" dur="500" fill="hold"/>
                                        <p:tgtEl>
                                          <p:spTgt spid="81926"/>
                                        </p:tgtEl>
                                        <p:attrNameLst>
                                          <p:attrName>ppt_w</p:attrName>
                                        </p:attrNameLst>
                                      </p:cBhvr>
                                      <p:tavLst>
                                        <p:tav tm="0">
                                          <p:val>
                                            <p:fltVal val="0.0"/>
                                          </p:val>
                                        </p:tav>
                                        <p:tav tm="100000">
                                          <p:val>
                                            <p:strVal val="#ppt_w"/>
                                          </p:val>
                                        </p:tav>
                                      </p:tavLst>
                                    </p:anim>
                                    <p:anim calcmode="lin" valueType="num">
                                      <p:cBhvr>
                                        <p:cTn id="23" dur="500" fill="hold"/>
                                        <p:tgtEl>
                                          <p:spTgt spid="8192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81924">
                                            <p:txEl>
                                              <p:charRg st="4294967295" end="4294967295"/>
                                            </p:txEl>
                                          </p:spTgt>
                                        </p:tgtEl>
                                        <p:attrNameLst>
                                          <p:attrName>style.visibility</p:attrName>
                                        </p:attrNameLst>
                                      </p:cBhvr>
                                    </p:set>
                                    <p:anim calcmode="lin" valueType="num">
                                      <p:cBhvr>
                                        <p:cTn id="27" dur="500" fill="hold"/>
                                        <p:tgtEl>
                                          <p:spTgt spid="81924">
                                            <p:txEl>
                                              <p:charRg st="4294967295" end="4294967295"/>
                                            </p:txEl>
                                          </p:spTgt>
                                        </p:tgtEl>
                                        <p:attrNameLst>
                                          <p:attrName>ppt_x</p:attrName>
                                        </p:attrNameLst>
                                      </p:cBhvr>
                                      <p:tavLst>
                                        <p:tav tm="0">
                                          <p:val>
                                            <p:strVal val="0-#ppt_w/2"/>
                                          </p:val>
                                        </p:tav>
                                        <p:tav tm="100000">
                                          <p:val>
                                            <p:strVal val="#ppt_x"/>
                                          </p:val>
                                        </p:tav>
                                      </p:tavLst>
                                    </p:anim>
                                    <p:anim calcmode="lin" valueType="num">
                                      <p:cBhvr>
                                        <p:cTn id="28" dur="500" fill="hold"/>
                                        <p:tgtEl>
                                          <p:spTgt spid="8192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advAuto="0"/>
      <p:bldP spid="81924" grpId="0" animBg="1" advAuto="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2946" name="矩形 82945"/>
          <p:cNvSpPr/>
          <p:nvPr/>
        </p:nvSpPr>
        <p:spPr>
          <a:xfrm>
            <a:off x="228600" y="349568"/>
            <a:ext cx="8686800" cy="2230437"/>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solidFill>
                  <a:schemeClr val="bg1"/>
                </a:solidFill>
                <a:latin typeface="Times New Roman" panose="02020603050405020304" pitchFamily="18" charset="0"/>
                <a:ea typeface="黑体" panose="02010609060101010101" pitchFamily="2" charset="-122"/>
              </a:rPr>
              <a:t>(5) </a:t>
            </a:r>
            <a:r>
              <a:rPr lang="zh-CN" altLang="en-US" sz="2800" dirty="0">
                <a:solidFill>
                  <a:schemeClr val="bg1"/>
                </a:solidFill>
                <a:latin typeface="Times New Roman" panose="02020603050405020304" pitchFamily="18" charset="0"/>
                <a:ea typeface="黑体" panose="02010609060101010101" pitchFamily="2" charset="-122"/>
              </a:rPr>
              <a:t>阈值电压</a:t>
            </a:r>
            <a:r>
              <a:rPr lang="en-US" altLang="zh-CN" sz="2800" b="1">
                <a:solidFill>
                  <a:schemeClr val="bg1"/>
                </a:solidFill>
                <a:latin typeface="Times New Roman" panose="02020603050405020304" pitchFamily="18" charset="0"/>
                <a:ea typeface="黑体" panose="02010609060101010101" pitchFamily="2" charset="-122"/>
              </a:rPr>
              <a:t>U</a:t>
            </a:r>
            <a:r>
              <a:rPr lang="en-US" altLang="zh-CN" sz="2800" b="1" baseline="-25000">
                <a:solidFill>
                  <a:schemeClr val="bg1"/>
                </a:solidFill>
                <a:latin typeface="Times New Roman" panose="02020603050405020304" pitchFamily="18" charset="0"/>
                <a:ea typeface="黑体" panose="02010609060101010101" pitchFamily="2" charset="-122"/>
              </a:rPr>
              <a:t>TH</a:t>
            </a:r>
            <a:endParaRPr lang="en-US" altLang="zh-CN" sz="2800" b="1" baseline="-25000">
              <a:solidFill>
                <a:schemeClr val="bg1"/>
              </a:solidFill>
              <a:latin typeface="Times New Roman" panose="02020603050405020304" pitchFamily="18" charset="0"/>
              <a:ea typeface="黑体" panose="02010609060101010101" pitchFamily="2" charset="-122"/>
            </a:endParaRPr>
          </a:p>
          <a:p>
            <a:pPr>
              <a:lnSpc>
                <a:spcPct val="150000"/>
              </a:lnSpc>
              <a:spcBef>
                <a:spcPct val="50000"/>
              </a:spcBef>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电压传输特性曲线转折区中点所对应的</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值称为阈值电压</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TH</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又称门槛电平）。通常</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TH</a:t>
            </a:r>
            <a:r>
              <a:rPr lang="en-US" altLang="zh-CN" sz="2800" b="1">
                <a:solidFill>
                  <a:srgbClr val="47FF47"/>
                </a:solidFill>
                <a:latin typeface="Times New Roman" panose="02020603050405020304" pitchFamily="18" charset="0"/>
                <a:ea typeface="黑体" panose="02010609060101010101" pitchFamily="2" charset="-122"/>
              </a:rPr>
              <a:t>≈1.4V</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p:txBody>
      </p:sp>
      <p:sp>
        <p:nvSpPr>
          <p:cNvPr id="82947" name="矩形 82946"/>
          <p:cNvSpPr/>
          <p:nvPr/>
        </p:nvSpPr>
        <p:spPr>
          <a:xfrm>
            <a:off x="381000" y="2667000"/>
            <a:ext cx="8458200" cy="2957513"/>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(6) </a:t>
            </a:r>
            <a:r>
              <a:rPr lang="zh-CN" altLang="en-US" sz="2800" dirty="0">
                <a:latin typeface="Times New Roman" panose="02020603050405020304" pitchFamily="18" charset="0"/>
                <a:ea typeface="黑体" panose="02010609060101010101" pitchFamily="2" charset="-122"/>
              </a:rPr>
              <a:t>噪声容限（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50000"/>
              </a:lnSpc>
              <a:spcBef>
                <a:spcPct val="50000"/>
              </a:spcBef>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噪声容限也称</a:t>
            </a:r>
            <a:r>
              <a:rPr lang="zh-CN" altLang="en-US" sz="2800" dirty="0">
                <a:solidFill>
                  <a:srgbClr val="47FF47"/>
                </a:solidFill>
                <a:latin typeface="Times New Roman" panose="02020603050405020304" pitchFamily="18" charset="0"/>
                <a:ea typeface="黑体" panose="02010609060101010101" pitchFamily="2" charset="-122"/>
              </a:rPr>
              <a:t>抗干扰能力</a:t>
            </a:r>
            <a:r>
              <a:rPr lang="zh-CN" altLang="en-US" sz="2800" dirty="0">
                <a:latin typeface="Times New Roman" panose="02020603050405020304" pitchFamily="18" charset="0"/>
                <a:ea typeface="黑体" panose="02010609060101010101" pitchFamily="2" charset="-122"/>
              </a:rPr>
              <a:t>，它反映门电路在多大的干扰电压下仍能正常工作。</a:t>
            </a:r>
            <a:endParaRPr lang="zh-CN" altLang="en-US" sz="2800" dirty="0">
              <a:latin typeface="Times New Roman" panose="02020603050405020304" pitchFamily="18" charset="0"/>
              <a:ea typeface="黑体" panose="02010609060101010101" pitchFamily="2" charset="-122"/>
            </a:endParaRPr>
          </a:p>
          <a:p>
            <a:pPr>
              <a:lnSpc>
                <a:spcPct val="150000"/>
              </a:lnSpc>
              <a:spcBef>
                <a:spcPct val="20000"/>
              </a:spcBef>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r>
              <a:rPr lang="zh-CN" altLang="en-US" sz="2800" dirty="0">
                <a:latin typeface="Times New Roman" panose="02020603050405020304" pitchFamily="18" charset="0"/>
                <a:ea typeface="黑体" panose="02010609060101010101" pitchFamily="2" charset="-122"/>
              </a:rPr>
              <a:t>越大，电路的抗干扰能力越强。</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2947">
                                            <p:txEl>
                                              <p:charRg st="4294967295" end="4294967295"/>
                                            </p:txEl>
                                          </p:spTgt>
                                        </p:tgtEl>
                                        <p:attrNameLst>
                                          <p:attrName>style.visibility</p:attrName>
                                        </p:attrNameLst>
                                      </p:cBhvr>
                                    </p:set>
                                    <p:animEffect transition="in" filter="barn(inHorizontal)">
                                      <p:cBhvr>
                                        <p:cTn id="7" dur="500"/>
                                        <p:tgtEl>
                                          <p:spTgt spid="82947">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animBg="1" advAuto="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83970" name="图片 83969" descr="R96A0260"/>
          <p:cNvPicPr>
            <a:picLocks noChangeAspect="1"/>
          </p:cNvPicPr>
          <p:nvPr/>
        </p:nvPicPr>
        <p:blipFill>
          <a:blip r:embed="rId1"/>
          <a:stretch>
            <a:fillRect/>
          </a:stretch>
        </p:blipFill>
        <p:spPr>
          <a:xfrm>
            <a:off x="685800" y="914400"/>
            <a:ext cx="8077200" cy="4727575"/>
          </a:xfrm>
          <a:prstGeom prst="rect">
            <a:avLst/>
          </a:prstGeom>
          <a:noFill/>
          <a:ln w="19050" cap="flat" cmpd="sng">
            <a:solidFill>
              <a:srgbClr val="00FF00"/>
            </a:solidFill>
            <a:prstDash val="solid"/>
            <a:miter/>
            <a:headEnd type="none" w="med" len="med"/>
            <a:tailEnd type="none" w="med" len="med"/>
          </a:ln>
        </p:spPr>
      </p:pic>
      <p:grpSp>
        <p:nvGrpSpPr>
          <p:cNvPr id="83971" name="组合 83970"/>
          <p:cNvGrpSpPr/>
          <p:nvPr/>
        </p:nvGrpSpPr>
        <p:grpSpPr>
          <a:xfrm>
            <a:off x="2209800" y="2209800"/>
            <a:ext cx="2447925" cy="4405313"/>
            <a:chOff x="1392" y="1392"/>
            <a:chExt cx="1542" cy="2775"/>
          </a:xfrm>
        </p:grpSpPr>
        <p:sp>
          <p:nvSpPr>
            <p:cNvPr id="83972" name="直接连接符 83971"/>
            <p:cNvSpPr/>
            <p:nvPr/>
          </p:nvSpPr>
          <p:spPr>
            <a:xfrm>
              <a:off x="2544" y="1392"/>
              <a:ext cx="0" cy="2400"/>
            </a:xfrm>
            <a:prstGeom prst="line">
              <a:avLst/>
            </a:prstGeom>
            <a:ln w="25400" cap="flat" cmpd="sng">
              <a:solidFill>
                <a:srgbClr val="FF0000"/>
              </a:solidFill>
              <a:prstDash val="solid"/>
              <a:headEnd type="none" w="med" len="med"/>
              <a:tailEnd type="none" w="med" len="med"/>
            </a:ln>
          </p:spPr>
        </p:sp>
        <p:sp>
          <p:nvSpPr>
            <p:cNvPr id="83973" name="直接连接符 83972"/>
            <p:cNvSpPr/>
            <p:nvPr/>
          </p:nvSpPr>
          <p:spPr>
            <a:xfrm>
              <a:off x="1632" y="1392"/>
              <a:ext cx="912" cy="0"/>
            </a:xfrm>
            <a:prstGeom prst="line">
              <a:avLst/>
            </a:prstGeom>
            <a:ln w="12700" cap="flat" cmpd="sng">
              <a:solidFill>
                <a:srgbClr val="FF00FF"/>
              </a:solidFill>
              <a:prstDash val="sysDot"/>
              <a:headEnd type="none" w="med" len="med"/>
              <a:tailEnd type="none" w="med" len="med"/>
            </a:ln>
          </p:spPr>
        </p:sp>
        <p:sp>
          <p:nvSpPr>
            <p:cNvPr id="83974" name="矩形 83973"/>
            <p:cNvSpPr/>
            <p:nvPr/>
          </p:nvSpPr>
          <p:spPr>
            <a:xfrm>
              <a:off x="2352" y="3840"/>
              <a:ext cx="582" cy="327"/>
            </a:xfrm>
            <a:prstGeom prst="rect">
              <a:avLst/>
            </a:prstGeom>
            <a:noFill/>
            <a:ln w="9525">
              <a:noFill/>
            </a:ln>
          </p:spPr>
          <p:txBody>
            <a:bodyPr>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p:txBody>
        </p:sp>
        <p:sp>
          <p:nvSpPr>
            <p:cNvPr id="83975" name="直接连接符 83974"/>
            <p:cNvSpPr/>
            <p:nvPr/>
          </p:nvSpPr>
          <p:spPr>
            <a:xfrm>
              <a:off x="1776" y="3024"/>
              <a:ext cx="0" cy="768"/>
            </a:xfrm>
            <a:prstGeom prst="line">
              <a:avLst/>
            </a:prstGeom>
            <a:ln w="25400" cap="flat" cmpd="sng">
              <a:solidFill>
                <a:srgbClr val="FF0000"/>
              </a:solidFill>
              <a:prstDash val="solid"/>
              <a:headEnd type="none" w="med" len="med"/>
              <a:tailEnd type="none" w="med" len="med"/>
            </a:ln>
          </p:spPr>
        </p:sp>
        <p:sp>
          <p:nvSpPr>
            <p:cNvPr id="83976" name="直接连接符 83975"/>
            <p:cNvSpPr/>
            <p:nvPr/>
          </p:nvSpPr>
          <p:spPr>
            <a:xfrm>
              <a:off x="1776" y="3648"/>
              <a:ext cx="768" cy="0"/>
            </a:xfrm>
            <a:prstGeom prst="line">
              <a:avLst/>
            </a:prstGeom>
            <a:ln w="25400" cap="flat" cmpd="sng">
              <a:solidFill>
                <a:srgbClr val="FF00FF"/>
              </a:solidFill>
              <a:prstDash val="solid"/>
              <a:headEnd type="none" w="med" len="med"/>
              <a:tailEnd type="triangle" w="med" len="lg"/>
            </a:ln>
          </p:spPr>
        </p:sp>
        <p:sp>
          <p:nvSpPr>
            <p:cNvPr id="83977" name="矩形 83976"/>
            <p:cNvSpPr/>
            <p:nvPr/>
          </p:nvSpPr>
          <p:spPr>
            <a:xfrm>
              <a:off x="1872" y="3696"/>
              <a:ext cx="495" cy="333"/>
            </a:xfrm>
            <a:prstGeom prst="rect">
              <a:avLst/>
            </a:prstGeom>
            <a:gradFill rotWithShape="0">
              <a:gsLst>
                <a:gs pos="0">
                  <a:srgbClr val="000000">
                    <a:alpha val="100000"/>
                  </a:srgbClr>
                </a:gs>
                <a:gs pos="20000">
                  <a:srgbClr val="000040">
                    <a:alpha val="100000"/>
                  </a:srgbClr>
                </a:gs>
                <a:gs pos="50000">
                  <a:srgbClr val="400040">
                    <a:alpha val="100000"/>
                  </a:srgbClr>
                </a:gs>
                <a:gs pos="75000">
                  <a:srgbClr val="8F0040">
                    <a:alpha val="100000"/>
                  </a:srgbClr>
                </a:gs>
                <a:gs pos="89999">
                  <a:srgbClr val="F27300">
                    <a:alpha val="100000"/>
                  </a:srgbClr>
                </a:gs>
                <a:gs pos="100000">
                  <a:srgbClr val="FFBF00">
                    <a:alpha val="100000"/>
                  </a:srgbClr>
                </a:gs>
              </a:gsLst>
              <a:lin ang="5400000" scaled="1"/>
              <a:tileRect/>
            </a:gradFill>
            <a:ln w="9525" cap="flat" cmpd="sng">
              <a:solidFill>
                <a:srgbClr val="FFCC99"/>
              </a:solidFill>
              <a:prstDash val="solid"/>
              <a:miter/>
              <a:headEnd type="none" w="med" len="med"/>
              <a:tailEnd type="none" w="med" len="med"/>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endParaRPr lang="en-US" altLang="zh-CN" sz="2800" b="1" baseline="-25000">
                <a:latin typeface="Times New Roman" panose="02020603050405020304" pitchFamily="18" charset="0"/>
                <a:ea typeface="黑体" panose="02010609060101010101" pitchFamily="2" charset="-122"/>
              </a:endParaRPr>
            </a:p>
          </p:txBody>
        </p:sp>
        <p:sp>
          <p:nvSpPr>
            <p:cNvPr id="83978" name="矩形 83977"/>
            <p:cNvSpPr/>
            <p:nvPr/>
          </p:nvSpPr>
          <p:spPr>
            <a:xfrm>
              <a:off x="1392" y="3840"/>
              <a:ext cx="438"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endParaRPr lang="en-US" altLang="zh-CN" sz="2800" b="1" baseline="-25000">
                <a:latin typeface="Times New Roman" panose="02020603050405020304" pitchFamily="18" charset="0"/>
                <a:ea typeface="黑体" panose="02010609060101010101" pitchFamily="2" charset="-122"/>
              </a:endParaRPr>
            </a:p>
          </p:txBody>
        </p:sp>
      </p:grpSp>
      <p:grpSp>
        <p:nvGrpSpPr>
          <p:cNvPr id="83979" name="组合 83978"/>
          <p:cNvGrpSpPr/>
          <p:nvPr/>
        </p:nvGrpSpPr>
        <p:grpSpPr>
          <a:xfrm>
            <a:off x="4953000" y="4724400"/>
            <a:ext cx="2551113" cy="1890713"/>
            <a:chOff x="3120" y="2976"/>
            <a:chExt cx="1607" cy="1191"/>
          </a:xfrm>
        </p:grpSpPr>
        <p:sp>
          <p:nvSpPr>
            <p:cNvPr id="83980" name="直接连接符 83979"/>
            <p:cNvSpPr/>
            <p:nvPr/>
          </p:nvSpPr>
          <p:spPr>
            <a:xfrm>
              <a:off x="3312" y="2976"/>
              <a:ext cx="0" cy="768"/>
            </a:xfrm>
            <a:prstGeom prst="line">
              <a:avLst/>
            </a:prstGeom>
            <a:ln w="25400" cap="flat" cmpd="sng">
              <a:solidFill>
                <a:srgbClr val="FF0000"/>
              </a:solidFill>
              <a:prstDash val="solid"/>
              <a:headEnd type="none" w="med" len="med"/>
              <a:tailEnd type="none" w="med" len="med"/>
            </a:ln>
          </p:spPr>
        </p:sp>
        <p:sp>
          <p:nvSpPr>
            <p:cNvPr id="83981" name="矩形 83980"/>
            <p:cNvSpPr/>
            <p:nvPr/>
          </p:nvSpPr>
          <p:spPr>
            <a:xfrm>
              <a:off x="3120" y="3840"/>
              <a:ext cx="528" cy="327"/>
            </a:xfrm>
            <a:prstGeom prst="rect">
              <a:avLst/>
            </a:prstGeom>
            <a:noFill/>
            <a:ln w="9525">
              <a:noFill/>
            </a:ln>
          </p:spPr>
          <p:txBody>
            <a:bodyPr>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p:txBody>
        </p:sp>
        <p:sp>
          <p:nvSpPr>
            <p:cNvPr id="83982" name="直接连接符 83981"/>
            <p:cNvSpPr/>
            <p:nvPr/>
          </p:nvSpPr>
          <p:spPr>
            <a:xfrm>
              <a:off x="4368" y="3024"/>
              <a:ext cx="0" cy="768"/>
            </a:xfrm>
            <a:prstGeom prst="line">
              <a:avLst/>
            </a:prstGeom>
            <a:ln w="25400" cap="flat" cmpd="sng">
              <a:solidFill>
                <a:srgbClr val="FF0000"/>
              </a:solidFill>
              <a:prstDash val="solid"/>
              <a:headEnd type="none" w="med" len="med"/>
              <a:tailEnd type="none" w="med" len="med"/>
            </a:ln>
          </p:spPr>
        </p:sp>
        <p:sp>
          <p:nvSpPr>
            <p:cNvPr id="83983" name="直接连接符 83982"/>
            <p:cNvSpPr/>
            <p:nvPr/>
          </p:nvSpPr>
          <p:spPr>
            <a:xfrm flipH="1">
              <a:off x="3312" y="3648"/>
              <a:ext cx="1056" cy="0"/>
            </a:xfrm>
            <a:prstGeom prst="line">
              <a:avLst/>
            </a:prstGeom>
            <a:ln w="25400" cap="flat" cmpd="sng">
              <a:solidFill>
                <a:srgbClr val="00FF00"/>
              </a:solidFill>
              <a:prstDash val="solid"/>
              <a:headEnd type="none" w="med" len="med"/>
              <a:tailEnd type="triangle" w="med" len="lg"/>
            </a:ln>
          </p:spPr>
        </p:sp>
        <p:sp>
          <p:nvSpPr>
            <p:cNvPr id="83984" name="矩形 83983"/>
            <p:cNvSpPr/>
            <p:nvPr/>
          </p:nvSpPr>
          <p:spPr>
            <a:xfrm>
              <a:off x="3696" y="3696"/>
              <a:ext cx="512" cy="333"/>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cap="flat" cmpd="sng">
              <a:solidFill>
                <a:srgbClr val="00CCFF"/>
              </a:solidFill>
              <a:prstDash val="solid"/>
              <a:miter/>
              <a:headEnd type="none" w="med" len="med"/>
              <a:tailEnd type="none" w="med" len="med"/>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a:t>
              </a:r>
              <a:endParaRPr lang="en-US" altLang="zh-CN" sz="2800" b="1" baseline="-25000">
                <a:latin typeface="Times New Roman" panose="02020603050405020304" pitchFamily="18" charset="0"/>
                <a:ea typeface="黑体" panose="02010609060101010101" pitchFamily="2" charset="-122"/>
              </a:endParaRPr>
            </a:p>
          </p:txBody>
        </p:sp>
        <p:sp>
          <p:nvSpPr>
            <p:cNvPr id="83985" name="矩形 83984"/>
            <p:cNvSpPr/>
            <p:nvPr/>
          </p:nvSpPr>
          <p:spPr>
            <a:xfrm>
              <a:off x="4272" y="3792"/>
              <a:ext cx="455" cy="327"/>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endParaRPr lang="en-US" altLang="zh-CN" sz="2800" b="1" baseline="-25000">
                <a:latin typeface="Times New Roman" panose="02020603050405020304" pitchFamily="18" charset="0"/>
                <a:ea typeface="黑体" panose="02010609060101010101" pitchFamily="2" charset="-122"/>
              </a:endParaRPr>
            </a:p>
          </p:txBody>
        </p:sp>
      </p:gr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3970"/>
                                        </p:tgtEl>
                                        <p:attrNameLst>
                                          <p:attrName>style.visibility</p:attrName>
                                        </p:attrNameLst>
                                      </p:cBhvr>
                                    </p:set>
                                    <p:animEffect transition="in" filter="checkerboard(across)">
                                      <p:cBhvr>
                                        <p:cTn id="7" dur="500"/>
                                        <p:tgtEl>
                                          <p:spTgt spid="839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3971"/>
                                        </p:tgtEl>
                                        <p:attrNameLst>
                                          <p:attrName>style.visibility</p:attrName>
                                        </p:attrNameLst>
                                      </p:cBhvr>
                                    </p:set>
                                    <p:animEffect transition="in" filter="barn(outHorizontal)">
                                      <p:cBhvr>
                                        <p:cTn id="12" dur="500"/>
                                        <p:tgtEl>
                                          <p:spTgt spid="83971"/>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83979"/>
                                        </p:tgtEl>
                                        <p:attrNameLst>
                                          <p:attrName>style.visibility</p:attrName>
                                        </p:attrNameLst>
                                      </p:cBhvr>
                                    </p:set>
                                    <p:anim calcmode="lin" valueType="num">
                                      <p:cBhvr>
                                        <p:cTn id="17" dur="500" fill="hold"/>
                                        <p:tgtEl>
                                          <p:spTgt spid="83979"/>
                                        </p:tgtEl>
                                        <p:attrNameLst>
                                          <p:attrName>ppt_w</p:attrName>
                                        </p:attrNameLst>
                                      </p:cBhvr>
                                      <p:tavLst>
                                        <p:tav tm="0">
                                          <p:val>
                                            <p:fltVal val="0.0"/>
                                          </p:val>
                                        </p:tav>
                                        <p:tav tm="100000">
                                          <p:val>
                                            <p:strVal val="#ppt_w"/>
                                          </p:val>
                                        </p:tav>
                                      </p:tavLst>
                                    </p:anim>
                                    <p:anim calcmode="lin" valueType="num">
                                      <p:cBhvr>
                                        <p:cTn id="18" dur="500" fill="hold"/>
                                        <p:tgtEl>
                                          <p:spTgt spid="839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4994" name="矩形 84993"/>
          <p:cNvSpPr/>
          <p:nvPr/>
        </p:nvSpPr>
        <p:spPr>
          <a:xfrm>
            <a:off x="533400" y="533400"/>
            <a:ext cx="8077200" cy="2314575"/>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en-US" altLang="zh-CN" sz="2800" dirty="0">
                <a:solidFill>
                  <a:schemeClr val="bg1"/>
                </a:solidFill>
                <a:latin typeface="Times New Roman" panose="02020603050405020304" pitchFamily="18" charset="0"/>
                <a:ea typeface="黑体" panose="02010609060101010101" pitchFamily="2" charset="-122"/>
              </a:rPr>
              <a:t>①  </a:t>
            </a:r>
            <a:r>
              <a:rPr lang="zh-CN" altLang="en-US" sz="2800" dirty="0">
                <a:solidFill>
                  <a:schemeClr val="bg1"/>
                </a:solidFill>
                <a:latin typeface="Times New Roman" panose="02020603050405020304" pitchFamily="18" charset="0"/>
                <a:ea typeface="黑体" panose="02010609060101010101" pitchFamily="2" charset="-122"/>
              </a:rPr>
              <a:t>低电平噪声容限（低电平正向干扰范围）</a:t>
            </a:r>
            <a:endParaRPr lang="zh-CN" altLang="en-US" sz="2800" dirty="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NL</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OFF</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IL</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IL</a:t>
            </a:r>
            <a:r>
              <a:rPr lang="zh-CN" altLang="en-US" sz="2800" dirty="0">
                <a:latin typeface="Times New Roman" panose="02020603050405020304" pitchFamily="18" charset="0"/>
                <a:ea typeface="黑体" panose="02010609060101010101" pitchFamily="2" charset="-122"/>
              </a:rPr>
              <a:t>为电路输入低电平的典型值</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0.3</a:t>
            </a:r>
            <a:r>
              <a:rPr lang="en-US" altLang="zh-CN" sz="2800" b="1">
                <a:latin typeface="Times New Roman" panose="02020603050405020304" pitchFamily="18" charset="0"/>
                <a:ea typeface="黑体" panose="02010609060101010101" pitchFamily="2" charset="-122"/>
              </a:rPr>
              <a:t>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若</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=0.8V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则有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NL</a:t>
            </a:r>
            <a:r>
              <a:rPr lang="en-US" altLang="zh-CN" sz="2800" b="1">
                <a:latin typeface="Times New Roman" panose="02020603050405020304" pitchFamily="18" charset="0"/>
                <a:ea typeface="黑体" panose="02010609060101010101" pitchFamily="2" charset="-122"/>
              </a:rPr>
              <a:t>=0.8-0.3=0.5 (V)</a:t>
            </a:r>
            <a:r>
              <a:rPr lang="en-US" altLang="zh-CN" sz="2800">
                <a:latin typeface="Times New Roman" panose="02020603050405020304" pitchFamily="18" charset="0"/>
                <a:ea typeface="黑体" panose="02010609060101010101" pitchFamily="2" charset="-122"/>
              </a:rPr>
              <a:t>  </a:t>
            </a:r>
            <a:endParaRPr lang="en-US" altLang="zh-CN" sz="2800" b="1">
              <a:latin typeface="Times New Roman" panose="02020603050405020304" pitchFamily="18" charset="0"/>
              <a:ea typeface="黑体" panose="02010609060101010101" pitchFamily="2" charset="-122"/>
            </a:endParaRPr>
          </a:p>
        </p:txBody>
      </p:sp>
      <p:sp>
        <p:nvSpPr>
          <p:cNvPr id="84995" name="矩形 84994"/>
          <p:cNvSpPr/>
          <p:nvPr/>
        </p:nvSpPr>
        <p:spPr>
          <a:xfrm>
            <a:off x="533400" y="3352800"/>
            <a:ext cx="8077200" cy="2314575"/>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②  </a:t>
            </a:r>
            <a:r>
              <a:rPr lang="zh-CN" altLang="en-US" sz="2800" dirty="0">
                <a:latin typeface="Times New Roman" panose="02020603050405020304" pitchFamily="18" charset="0"/>
                <a:ea typeface="黑体" panose="02010609060101010101" pitchFamily="2" charset="-122"/>
              </a:rPr>
              <a:t>高电平噪声容限（高电平负向干扰范围）</a:t>
            </a:r>
            <a:endParaRPr lang="zh-CN" altLang="en-US" sz="2800" b="1" dirty="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solidFill>
                  <a:srgbClr val="47FF47"/>
                </a:solidFill>
                <a:latin typeface="Times New Roman" panose="02020603050405020304" pitchFamily="18" charset="0"/>
                <a:ea typeface="黑体" panose="02010609060101010101" pitchFamily="2" charset="-122"/>
              </a:rPr>
              <a:t>U</a:t>
            </a:r>
            <a:r>
              <a:rPr lang="en-US" altLang="zh-CN" sz="2800" b="1" baseline="-25000">
                <a:solidFill>
                  <a:srgbClr val="47FF47"/>
                </a:solidFill>
                <a:latin typeface="Times New Roman" panose="02020603050405020304" pitchFamily="18" charset="0"/>
                <a:ea typeface="黑体" panose="02010609060101010101" pitchFamily="2" charset="-122"/>
              </a:rPr>
              <a:t>NH</a:t>
            </a:r>
            <a:r>
              <a:rPr lang="en-US" altLang="zh-CN" sz="2800" b="1">
                <a:solidFill>
                  <a:srgbClr val="47FF47"/>
                </a:solidFill>
                <a:latin typeface="Times New Roman" panose="02020603050405020304" pitchFamily="18" charset="0"/>
                <a:ea typeface="黑体" panose="02010609060101010101" pitchFamily="2" charset="-122"/>
              </a:rPr>
              <a:t> = U</a:t>
            </a:r>
            <a:r>
              <a:rPr lang="en-US" altLang="zh-CN" sz="2800" b="1" baseline="-25000">
                <a:solidFill>
                  <a:srgbClr val="47FF47"/>
                </a:solidFill>
                <a:latin typeface="Times New Roman" panose="02020603050405020304" pitchFamily="18" charset="0"/>
                <a:ea typeface="黑体" panose="02010609060101010101" pitchFamily="2" charset="-122"/>
              </a:rPr>
              <a:t>IH</a:t>
            </a:r>
            <a:r>
              <a:rPr lang="en-US" altLang="zh-CN" sz="2800" b="1">
                <a:solidFill>
                  <a:srgbClr val="47FF47"/>
                </a:solidFill>
                <a:latin typeface="Times New Roman" panose="02020603050405020304" pitchFamily="18" charset="0"/>
                <a:ea typeface="黑体" panose="02010609060101010101" pitchFamily="2" charset="-122"/>
              </a:rPr>
              <a:t> - U</a:t>
            </a:r>
            <a:r>
              <a:rPr lang="en-US" altLang="zh-CN" sz="2800" b="1" baseline="-25000">
                <a:solidFill>
                  <a:srgbClr val="47FF47"/>
                </a:solidFill>
                <a:latin typeface="Times New Roman" panose="02020603050405020304" pitchFamily="18" charset="0"/>
                <a:ea typeface="黑体" panose="02010609060101010101" pitchFamily="2" charset="-122"/>
              </a:rPr>
              <a:t>ON</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IH</a:t>
            </a:r>
            <a:r>
              <a:rPr lang="zh-CN" altLang="en-US" sz="2800" dirty="0">
                <a:latin typeface="Times New Roman" panose="02020603050405020304" pitchFamily="18" charset="0"/>
                <a:ea typeface="黑体" panose="02010609060101010101" pitchFamily="2" charset="-122"/>
              </a:rPr>
              <a:t>为电路输入高电平的典型值</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3</a:t>
            </a:r>
            <a:r>
              <a:rPr lang="en-US" altLang="zh-CN" sz="2800" b="1">
                <a:latin typeface="Times New Roman" panose="02020603050405020304" pitchFamily="18" charset="0"/>
                <a:ea typeface="黑体" panose="02010609060101010101" pitchFamily="2" charset="-122"/>
              </a:rPr>
              <a:t>V</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若</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=1.8V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则有 </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NH </a:t>
            </a:r>
            <a:r>
              <a:rPr lang="en-US" altLang="zh-CN" sz="2800" b="1">
                <a:latin typeface="Times New Roman" panose="02020603050405020304" pitchFamily="18" charset="0"/>
                <a:ea typeface="黑体" panose="02010609060101010101" pitchFamily="2" charset="-122"/>
              </a:rPr>
              <a:t>= 3-1.8 =1.2 (V)</a:t>
            </a:r>
            <a:endParaRPr lang="en-US" altLang="zh-CN" sz="2800" b="1">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4995">
                                            <p:txEl>
                                              <p:charRg st="4294967295" end="4294967295"/>
                                            </p:txEl>
                                          </p:spTgt>
                                        </p:tgtEl>
                                        <p:attrNameLst>
                                          <p:attrName>style.visibility</p:attrName>
                                        </p:attrNameLst>
                                      </p:cBhvr>
                                    </p:set>
                                    <p:animEffect transition="in" filter="barn(outHorizontal)">
                                      <p:cBhvr>
                                        <p:cTn id="7" dur="500"/>
                                        <p:tgtEl>
                                          <p:spTgt spid="8499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nimBg="1" advAuto="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6018" name="标题 86017"/>
          <p:cNvSpPr>
            <a:spLocks noGrp="1"/>
          </p:cNvSpPr>
          <p:nvPr>
            <p:ph type="title"/>
          </p:nvPr>
        </p:nvSpPr>
        <p:spPr>
          <a:xfrm>
            <a:off x="304800" y="346075"/>
            <a:ext cx="7772400" cy="762000"/>
          </a:xfrm>
        </p:spPr>
        <p:txBody>
          <a:bodyPr lIns="92075" tIns="46038" rIns="92075" bIns="46038" anchor="ctr" anchorCtr="0"/>
          <a:p>
            <a:pPr marL="838200" indent="-838200" algn="l"/>
            <a:r>
              <a:rPr lang="zh-CN" altLang="en-US" sz="3200" b="1">
                <a:solidFill>
                  <a:schemeClr val="bg1"/>
                </a:solidFill>
                <a:ea typeface="宋体" panose="02010600030101010101" pitchFamily="2" charset="-122"/>
              </a:rPr>
              <a:t>三、</a:t>
            </a:r>
            <a:r>
              <a:rPr lang="en-US" altLang="zh-CN" sz="3200" b="1">
                <a:solidFill>
                  <a:schemeClr val="bg1"/>
                </a:solidFill>
              </a:rPr>
              <a:t>  TTL</a:t>
            </a:r>
            <a:r>
              <a:rPr lang="zh-CN" altLang="en-US" sz="3200" b="1" dirty="0">
                <a:solidFill>
                  <a:schemeClr val="bg1"/>
                </a:solidFill>
              </a:rPr>
              <a:t>反相器的输入特性和输出特性</a:t>
            </a:r>
            <a:r>
              <a:rPr lang="zh-CN" altLang="en-US" dirty="0">
                <a:solidFill>
                  <a:schemeClr val="bg1"/>
                </a:solidFill>
              </a:rPr>
              <a:t> </a:t>
            </a:r>
            <a:endParaRPr lang="zh-CN" altLang="en-US" dirty="0">
              <a:solidFill>
                <a:schemeClr val="bg1"/>
              </a:solidFill>
            </a:endParaRPr>
          </a:p>
        </p:txBody>
      </p:sp>
      <p:sp>
        <p:nvSpPr>
          <p:cNvPr id="86019" name="矩形 86018"/>
          <p:cNvSpPr/>
          <p:nvPr/>
        </p:nvSpPr>
        <p:spPr>
          <a:xfrm>
            <a:off x="457200" y="1066800"/>
            <a:ext cx="8058150" cy="690563"/>
          </a:xfrm>
          <a:prstGeom prst="rect">
            <a:avLst/>
          </a:prstGeom>
          <a:noFill/>
          <a:ln w="9525">
            <a:noFill/>
          </a:ln>
        </p:spPr>
        <p:txBody>
          <a:bodyPr>
            <a:spAutoFit/>
          </a:bodyPr>
          <a:p>
            <a:pPr algn="just">
              <a:lnSpc>
                <a:spcPct val="140000"/>
              </a:lnSpc>
            </a:pPr>
            <a:r>
              <a:rPr lang="en-US" altLang="zh-CN" sz="2800">
                <a:solidFill>
                  <a:schemeClr val="accent1"/>
                </a:solidFill>
                <a:latin typeface="黑体" panose="02010609060101010101" pitchFamily="2" charset="-122"/>
                <a:ea typeface="黑体" panose="02010609060101010101" pitchFamily="2" charset="-122"/>
              </a:rPr>
              <a:t>1.</a:t>
            </a:r>
            <a:r>
              <a:rPr lang="en-US" altLang="zh-CN">
                <a:solidFill>
                  <a:schemeClr val="accent1"/>
                </a:solidFill>
                <a:latin typeface="Times New Roman" panose="02020603050405020304" pitchFamily="18" charset="0"/>
              </a:rPr>
              <a:t>  </a:t>
            </a:r>
            <a:r>
              <a:rPr lang="zh-CN" altLang="en-US" sz="2800" dirty="0">
                <a:solidFill>
                  <a:schemeClr val="accent1"/>
                </a:solidFill>
                <a:latin typeface="黑体" panose="02010609060101010101" pitchFamily="2" charset="-122"/>
                <a:ea typeface="黑体" panose="02010609060101010101" pitchFamily="2" charset="-122"/>
              </a:rPr>
              <a:t>输入伏安特性</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86020" name="矩形 86019"/>
          <p:cNvSpPr/>
          <p:nvPr/>
        </p:nvSpPr>
        <p:spPr>
          <a:xfrm>
            <a:off x="533400" y="1752600"/>
            <a:ext cx="8267700" cy="539750"/>
          </a:xfrm>
          <a:prstGeom prst="rect">
            <a:avLst/>
          </a:prstGeom>
          <a:noFill/>
          <a:ln w="9525">
            <a:noFill/>
          </a:ln>
        </p:spPr>
        <p:txBody>
          <a:bodyPr anchor="ctr" anchorCtr="0">
            <a:spAutoFit/>
          </a:bodyPr>
          <a:p>
            <a:pPr>
              <a:lnSpc>
                <a:spcPct val="105000"/>
              </a:lnSpc>
            </a:pPr>
            <a:r>
              <a:rPr lang="zh-CN" altLang="en-US" sz="2800" dirty="0">
                <a:latin typeface="黑体" panose="02010609060101010101" pitchFamily="2" charset="-122"/>
                <a:ea typeface="黑体" panose="02010609060101010101" pitchFamily="2" charset="-122"/>
              </a:rPr>
              <a:t>输入电压和输入电流之间的关系曲线。</a:t>
            </a:r>
            <a:endParaRPr lang="zh-CN" altLang="en-US" sz="2800" dirty="0">
              <a:latin typeface="黑体" panose="02010609060101010101" pitchFamily="2" charset="-122"/>
              <a:ea typeface="黑体" panose="02010609060101010101" pitchFamily="2" charset="-122"/>
            </a:endParaRPr>
          </a:p>
        </p:txBody>
      </p:sp>
      <p:pic>
        <p:nvPicPr>
          <p:cNvPr id="86021" name="文本占位符 86020" descr="R96A0261"/>
          <p:cNvPicPr>
            <a:picLocks noChangeAspect="1"/>
          </p:cNvPicPr>
          <p:nvPr>
            <p:ph type="body" idx="1"/>
          </p:nvPr>
        </p:nvPicPr>
        <p:blipFill>
          <a:blip r:embed="rId1"/>
          <a:stretch>
            <a:fillRect/>
          </a:stretch>
        </p:blipFill>
        <p:spPr>
          <a:xfrm>
            <a:off x="1219200" y="2590800"/>
            <a:ext cx="6704013" cy="3121025"/>
          </a:xfrm>
          <a:ln w="19050">
            <a:solidFill>
              <a:srgbClr val="00FF00"/>
            </a:solidFill>
            <a:miter/>
          </a:ln>
        </p:spPr>
      </p:pic>
      <p:sp>
        <p:nvSpPr>
          <p:cNvPr id="86022" name="矩形 86021"/>
          <p:cNvSpPr/>
          <p:nvPr/>
        </p:nvSpPr>
        <p:spPr>
          <a:xfrm>
            <a:off x="228600" y="5510530"/>
            <a:ext cx="7467600" cy="1383665"/>
          </a:xfrm>
          <a:prstGeom prst="rect">
            <a:avLst/>
          </a:prstGeom>
          <a:noFill/>
          <a:ln w="9525">
            <a:noFill/>
          </a:ln>
        </p:spPr>
        <p:txBody>
          <a:bodyPr anchor="ctr" anchorCtr="0">
            <a:spAutoFit/>
          </a:bodyPr>
          <a:p>
            <a:pPr indent="1333500"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TTL</a:t>
            </a:r>
            <a:r>
              <a:rPr lang="zh-CN" altLang="en-US" dirty="0">
                <a:latin typeface="黑体" panose="02010609060101010101" pitchFamily="2" charset="-122"/>
                <a:ea typeface="黑体" panose="02010609060101010101" pitchFamily="2" charset="-122"/>
              </a:rPr>
              <a:t>反相器的输入伏安特性</a:t>
            </a:r>
            <a:endParaRPr lang="zh-CN" altLang="en-US" dirty="0">
              <a:latin typeface="黑体" panose="02010609060101010101" pitchFamily="2" charset="-122"/>
              <a:ea typeface="黑体" panose="02010609060101010101" pitchFamily="2" charset="-122"/>
            </a:endParaRPr>
          </a:p>
          <a:p>
            <a:pPr indent="1333500"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测试电路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输入伏安特性曲线</a:t>
            </a:r>
            <a:endParaRPr lang="zh-CN" altLang="en-US"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6020">
                                            <p:txEl>
                                              <p:charRg st="4294967295" end="4294967295"/>
                                            </p:txEl>
                                          </p:spTgt>
                                        </p:tgtEl>
                                        <p:attrNameLst>
                                          <p:attrName>style.visibility</p:attrName>
                                        </p:attrNameLst>
                                      </p:cBhvr>
                                    </p:set>
                                    <p:anim calcmode="lin" valueType="num">
                                      <p:cBhvr>
                                        <p:cTn id="7" dur="500" fill="hold"/>
                                        <p:tgtEl>
                                          <p:spTgt spid="86020">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86020">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86021"/>
                                        </p:tgtEl>
                                        <p:attrNameLst>
                                          <p:attrName>style.visibility</p:attrName>
                                        </p:attrNameLst>
                                      </p:cBhvr>
                                    </p:set>
                                    <p:animEffect transition="in" filter="checkerboard(across)">
                                      <p:cBhvr>
                                        <p:cTn id="12" dur="500"/>
                                        <p:tgtEl>
                                          <p:spTgt spid="8602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86022">
                                            <p:txEl>
                                              <p:charRg st="4294967295" end="4294967295"/>
                                            </p:txEl>
                                          </p:spTgt>
                                        </p:tgtEl>
                                        <p:attrNameLst>
                                          <p:attrName>style.visibility</p:attrName>
                                        </p:attrNameLst>
                                      </p:cBhvr>
                                    </p:set>
                                    <p:animEffect transition="in" filter="slide(fromBottom)">
                                      <p:cBhvr>
                                        <p:cTn id="16" dur="500"/>
                                        <p:tgtEl>
                                          <p:spTgt spid="8602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nimBg="1" advAuto="0"/>
      <p:bldP spid="86022" grpId="0" animBg="1" advAuto="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7042" name="矩形 87041"/>
          <p:cNvSpPr/>
          <p:nvPr/>
        </p:nvSpPr>
        <p:spPr>
          <a:xfrm>
            <a:off x="533400" y="516255"/>
            <a:ext cx="7772400" cy="519113"/>
          </a:xfrm>
          <a:prstGeom prst="rect">
            <a:avLst/>
          </a:prstGeom>
          <a:noFill/>
          <a:ln w="9525">
            <a:noFill/>
          </a:ln>
        </p:spPr>
        <p:txBody>
          <a:bodyPr>
            <a:spAutoFit/>
          </a:bodyPr>
          <a:p>
            <a:r>
              <a:rPr lang="en-US" altLang="zh-CN" sz="2800" dirty="0">
                <a:latin typeface="Times New Roman" panose="02020603050405020304" pitchFamily="18" charset="0"/>
                <a:ea typeface="黑体" panose="02010609060101010101" pitchFamily="2" charset="-122"/>
              </a:rPr>
              <a:t>        </a:t>
            </a:r>
            <a:r>
              <a:rPr lang="zh-CN" altLang="en-US" sz="2800" dirty="0">
                <a:solidFill>
                  <a:schemeClr val="bg1"/>
                </a:solidFill>
                <a:latin typeface="Times New Roman" panose="02020603050405020304" pitchFamily="18" charset="0"/>
                <a:ea typeface="黑体" panose="02010609060101010101" pitchFamily="2" charset="-122"/>
              </a:rPr>
              <a:t>两个重要参数：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87043" name="矩形 87042"/>
          <p:cNvSpPr/>
          <p:nvPr/>
        </p:nvSpPr>
        <p:spPr>
          <a:xfrm>
            <a:off x="457200" y="838200"/>
            <a:ext cx="8305800" cy="1630363"/>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(1)  </a:t>
            </a:r>
            <a:r>
              <a:rPr lang="zh-CN" altLang="en-US" sz="2800" dirty="0">
                <a:solidFill>
                  <a:srgbClr val="47FF47"/>
                </a:solidFill>
                <a:latin typeface="Times New Roman" panose="02020603050405020304" pitchFamily="18" charset="0"/>
                <a:ea typeface="黑体" panose="02010609060101010101" pitchFamily="2" charset="-122"/>
              </a:rPr>
              <a:t>输入短路电流</a:t>
            </a:r>
            <a:r>
              <a:rPr lang="en-US" altLang="zh-CN" sz="2800" b="1">
                <a:solidFill>
                  <a:srgbClr val="47FF47"/>
                </a:solidFill>
                <a:latin typeface="Times New Roman" panose="02020603050405020304" pitchFamily="18" charset="0"/>
                <a:ea typeface="黑体" panose="02010609060101010101" pitchFamily="2" charset="-122"/>
              </a:rPr>
              <a:t>I</a:t>
            </a:r>
            <a:r>
              <a:rPr lang="en-US" altLang="zh-CN" sz="2800" b="1" baseline="-25000">
                <a:solidFill>
                  <a:srgbClr val="47FF47"/>
                </a:solidFill>
                <a:latin typeface="Times New Roman" panose="02020603050405020304" pitchFamily="18" charset="0"/>
                <a:ea typeface="黑体" panose="02010609060101010101" pitchFamily="2" charset="-122"/>
              </a:rPr>
              <a:t>IS</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当</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 0V</a:t>
            </a:r>
            <a:r>
              <a:rPr lang="zh-CN" altLang="en-US" sz="2800" dirty="0">
                <a:latin typeface="Times New Roman" panose="02020603050405020304" pitchFamily="18" charset="0"/>
                <a:ea typeface="黑体" panose="02010609060101010101" pitchFamily="2" charset="-122"/>
              </a:rPr>
              <a:t>时，</a:t>
            </a:r>
            <a:r>
              <a:rPr lang="en-US" altLang="zh-CN" sz="2800" b="1" err="1">
                <a:latin typeface="Times New Roman" panose="02020603050405020304" pitchFamily="18" charset="0"/>
                <a:ea typeface="黑体" panose="02010609060101010101" pitchFamily="2" charset="-122"/>
              </a:rPr>
              <a:t>i</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从输入端流出。</a:t>
            </a:r>
            <a:endParaRPr lang="zh-CN" altLang="en-US" sz="2800" dirty="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err="1">
                <a:latin typeface="Times New Roman" panose="02020603050405020304" pitchFamily="18" charset="0"/>
                <a:ea typeface="黑体" panose="02010609060101010101" pitchFamily="2" charset="-122"/>
              </a:rPr>
              <a:t>i</a:t>
            </a:r>
            <a:r>
              <a:rPr lang="en-US" altLang="zh-CN" sz="2800" b="1" baseline="-25000" err="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(V</a:t>
            </a:r>
            <a:r>
              <a:rPr lang="en-US" altLang="zh-CN" sz="2800" b="1" baseline="-25000">
                <a:latin typeface="Times New Roman" panose="02020603050405020304" pitchFamily="18" charset="0"/>
                <a:ea typeface="黑体" panose="02010609060101010101" pitchFamily="2" charset="-122"/>
              </a:rPr>
              <a:t>CC</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BE1</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1</a:t>
            </a:r>
            <a:r>
              <a:rPr lang="en-US" altLang="zh-CN" sz="2800" b="1">
                <a:latin typeface="Times New Roman" panose="02020603050405020304" pitchFamily="18" charset="0"/>
                <a:ea typeface="黑体" panose="02010609060101010101" pitchFamily="2" charset="-122"/>
              </a:rPr>
              <a:t> =</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(5</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0.7)/4 ≈</a:t>
            </a:r>
            <a:r>
              <a:rPr lang="zh-CN" altLang="en-US" sz="2800" b="1">
                <a:solidFill>
                  <a:srgbClr val="47FF47"/>
                </a:solidFill>
                <a:latin typeface="Times New Roman" panose="02020603050405020304" pitchFamily="18" charset="0"/>
                <a:ea typeface="黑体" panose="02010609060101010101" pitchFamily="2" charset="-122"/>
              </a:rPr>
              <a:t>－</a:t>
            </a:r>
            <a:r>
              <a:rPr lang="en-US" altLang="zh-CN" sz="2800" b="1">
                <a:solidFill>
                  <a:srgbClr val="47FF47"/>
                </a:solidFill>
                <a:latin typeface="Times New Roman" panose="02020603050405020304" pitchFamily="18" charset="0"/>
                <a:ea typeface="黑体" panose="02010609060101010101" pitchFamily="2" charset="-122"/>
              </a:rPr>
              <a:t>1.1mA</a:t>
            </a:r>
            <a:endParaRPr lang="en-US" altLang="zh-CN" sz="2800" b="1">
              <a:solidFill>
                <a:srgbClr val="47FF47"/>
              </a:solidFill>
              <a:latin typeface="Times New Roman" panose="02020603050405020304" pitchFamily="18" charset="0"/>
              <a:ea typeface="黑体" panose="02010609060101010101" pitchFamily="2" charset="-122"/>
            </a:endParaRPr>
          </a:p>
        </p:txBody>
      </p:sp>
      <p:sp>
        <p:nvSpPr>
          <p:cNvPr id="87044" name="矩形 87043"/>
          <p:cNvSpPr/>
          <p:nvPr/>
        </p:nvSpPr>
        <p:spPr>
          <a:xfrm>
            <a:off x="457200" y="2667000"/>
            <a:ext cx="8305800" cy="316865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(2) </a:t>
            </a:r>
            <a:r>
              <a:rPr lang="zh-CN" altLang="en-US" sz="2800" dirty="0">
                <a:solidFill>
                  <a:srgbClr val="47FF47"/>
                </a:solidFill>
                <a:latin typeface="Times New Roman" panose="02020603050405020304" pitchFamily="18" charset="0"/>
                <a:ea typeface="黑体" panose="02010609060101010101" pitchFamily="2" charset="-122"/>
              </a:rPr>
              <a:t>高电平输入电流</a:t>
            </a:r>
            <a:r>
              <a:rPr lang="en-US" altLang="zh-CN" sz="2800" b="1">
                <a:solidFill>
                  <a:srgbClr val="47FF47"/>
                </a:solidFill>
                <a:latin typeface="Times New Roman" panose="02020603050405020304" pitchFamily="18" charset="0"/>
                <a:ea typeface="黑体" panose="02010609060101010101" pitchFamily="2" charset="-122"/>
              </a:rPr>
              <a:t>I</a:t>
            </a:r>
            <a:r>
              <a:rPr lang="en-US" altLang="zh-CN" sz="2800" b="1" baseline="-25000">
                <a:solidFill>
                  <a:srgbClr val="47FF47"/>
                </a:solidFill>
                <a:latin typeface="Times New Roman" panose="02020603050405020304" pitchFamily="18" charset="0"/>
                <a:ea typeface="黑体" panose="02010609060101010101" pitchFamily="2" charset="-122"/>
              </a:rPr>
              <a:t>IH</a:t>
            </a:r>
            <a:endParaRPr lang="en-US" altLang="zh-CN" sz="2800" b="1" baseline="-25000">
              <a:solidFill>
                <a:srgbClr val="47FF47"/>
              </a:solidFill>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当输入为高电平时，</a:t>
            </a:r>
            <a:r>
              <a:rPr lang="en-US" altLang="zh-CN" sz="2800">
                <a:latin typeface="Times New Roman" panose="02020603050405020304" pitchFamily="18" charset="0"/>
                <a:ea typeface="黑体" panose="02010609060101010101" pitchFamily="2" charset="-122"/>
              </a:rPr>
              <a:t>VT</a:t>
            </a:r>
            <a:r>
              <a:rPr lang="en-US" altLang="zh-CN" sz="2800" baseline="-25000">
                <a:latin typeface="Times New Roman" panose="02020603050405020304" pitchFamily="18" charset="0"/>
                <a:ea typeface="黑体" panose="02010609060101010101" pitchFamily="2" charset="-122"/>
              </a:rPr>
              <a:t>1</a:t>
            </a:r>
            <a:r>
              <a:rPr lang="zh-CN" altLang="en-US" sz="2800" dirty="0">
                <a:latin typeface="Times New Roman" panose="02020603050405020304" pitchFamily="18" charset="0"/>
                <a:ea typeface="黑体" panose="02010609060101010101" pitchFamily="2" charset="-122"/>
              </a:rPr>
              <a:t>的发射结反偏，集电结正偏，处于倒置工作状态，倒置工作的三极管电流放大系数</a:t>
            </a:r>
            <a:r>
              <a:rPr lang="en-US" altLang="zh-CN" sz="2800" b="1">
                <a:latin typeface="Times New Roman" panose="02020603050405020304" pitchFamily="18" charset="0"/>
                <a:ea typeface="黑体" panose="02010609060101010101" pitchFamily="2" charset="-122"/>
              </a:rPr>
              <a:t>β</a:t>
            </a:r>
            <a:r>
              <a:rPr lang="zh-CN" altLang="en-US" sz="2800" baseline="-25000" dirty="0">
                <a:latin typeface="Times New Roman" panose="02020603050405020304" pitchFamily="18" charset="0"/>
                <a:ea typeface="黑体" panose="02010609060101010101" pitchFamily="2" charset="-122"/>
              </a:rPr>
              <a:t>反</a:t>
            </a:r>
            <a:r>
              <a:rPr lang="zh-CN" altLang="en-US" sz="2800" dirty="0">
                <a:latin typeface="Times New Roman" panose="02020603050405020304" pitchFamily="18" charset="0"/>
                <a:ea typeface="黑体" panose="02010609060101010101" pitchFamily="2" charset="-122"/>
              </a:rPr>
              <a:t>很小</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约在</a:t>
            </a:r>
            <a:r>
              <a:rPr lang="en-US" altLang="zh-CN" sz="2800" b="1" dirty="0">
                <a:latin typeface="Times New Roman" panose="02020603050405020304" pitchFamily="18" charset="0"/>
                <a:ea typeface="黑体" panose="02010609060101010101" pitchFamily="2" charset="-122"/>
              </a:rPr>
              <a:t>0.01</a:t>
            </a:r>
            <a:r>
              <a:rPr lang="zh-CN" altLang="en-US" sz="2800" dirty="0">
                <a:latin typeface="Times New Roman" panose="02020603050405020304" pitchFamily="18" charset="0"/>
                <a:ea typeface="黑体" panose="02010609060101010101" pitchFamily="2" charset="-122"/>
              </a:rPr>
              <a:t>以下</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，所以</a:t>
            </a:r>
            <a:endParaRPr lang="zh-CN" altLang="en-US" sz="2800" dirty="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i</a:t>
            </a:r>
            <a:r>
              <a:rPr lang="en-US" altLang="zh-CN" sz="2800" b="1" baseline="-25000" err="1">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 = I</a:t>
            </a:r>
            <a:r>
              <a:rPr lang="en-US" altLang="zh-CN" sz="2800" b="1" baseline="-25000">
                <a:latin typeface="Times New Roman" panose="02020603050405020304" pitchFamily="18" charset="0"/>
                <a:ea typeface="黑体" panose="02010609060101010101" pitchFamily="2" charset="-122"/>
              </a:rPr>
              <a:t>IH</a:t>
            </a:r>
            <a:r>
              <a:rPr lang="en-US" altLang="zh-CN" sz="2800" b="1">
                <a:latin typeface="Times New Roman" panose="02020603050405020304" pitchFamily="18" charset="0"/>
                <a:ea typeface="黑体" panose="02010609060101010101" pitchFamily="2" charset="-122"/>
              </a:rPr>
              <a:t> =β</a:t>
            </a:r>
            <a:r>
              <a:rPr lang="zh-CN" altLang="en-US" sz="2800" baseline="-25000" dirty="0">
                <a:latin typeface="Times New Roman" panose="02020603050405020304" pitchFamily="18" charset="0"/>
                <a:ea typeface="黑体" panose="02010609060101010101" pitchFamily="2" charset="-122"/>
              </a:rPr>
              <a:t>反</a:t>
            </a:r>
            <a:r>
              <a:rPr lang="zh-CN" altLang="en-US" sz="2800" dirty="0">
                <a:latin typeface="Times New Roman" panose="02020603050405020304" pitchFamily="18" charset="0"/>
                <a:ea typeface="黑体" panose="02010609060101010101" pitchFamily="2" charset="-122"/>
              </a:rPr>
              <a:t> </a:t>
            </a:r>
            <a:r>
              <a:rPr lang="en-US" altLang="zh-CN" sz="2800" b="1" i="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B2</a:t>
            </a:r>
            <a:endParaRPr lang="en-US" altLang="zh-CN" sz="2800" b="1" baseline="-25000">
              <a:latin typeface="Times New Roman" panose="02020603050405020304" pitchFamily="18" charset="0"/>
              <a:ea typeface="黑体" panose="02010609060101010101" pitchFamily="2" charset="-122"/>
            </a:endParaRPr>
          </a:p>
          <a:p>
            <a:pPr>
              <a:lnSpc>
                <a:spcPct val="120000"/>
              </a:lnSpc>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IH</a:t>
            </a:r>
            <a:r>
              <a:rPr lang="zh-CN" altLang="en-US" sz="2800" dirty="0">
                <a:latin typeface="Times New Roman" panose="02020603050405020304" pitchFamily="18" charset="0"/>
                <a:ea typeface="黑体" panose="02010609060101010101" pitchFamily="2" charset="-122"/>
              </a:rPr>
              <a:t>很小，约为</a:t>
            </a:r>
            <a:r>
              <a:rPr lang="en-US" altLang="zh-CN" sz="2800" b="1" dirty="0">
                <a:solidFill>
                  <a:srgbClr val="47FF47"/>
                </a:solidFill>
                <a:latin typeface="Times New Roman" panose="02020603050405020304" pitchFamily="18" charset="0"/>
                <a:ea typeface="黑体" panose="02010609060101010101" pitchFamily="2" charset="-122"/>
              </a:rPr>
              <a:t>10</a:t>
            </a:r>
            <a:r>
              <a:rPr lang="en-US" altLang="zh-CN" sz="2800" b="1">
                <a:solidFill>
                  <a:srgbClr val="47FF47"/>
                </a:solidFill>
                <a:latin typeface="Times New Roman" panose="02020603050405020304" pitchFamily="18" charset="0"/>
                <a:ea typeface="黑体" panose="02010609060101010101" pitchFamily="2" charset="-122"/>
              </a:rPr>
              <a:t>μA</a:t>
            </a:r>
            <a:r>
              <a:rPr lang="zh-CN" altLang="en-US" sz="2800" dirty="0">
                <a:solidFill>
                  <a:srgbClr val="47FF47"/>
                </a:solidFill>
                <a:latin typeface="Times New Roman" panose="02020603050405020304" pitchFamily="18" charset="0"/>
                <a:ea typeface="黑体" panose="02010609060101010101" pitchFamily="2" charset="-122"/>
              </a:rPr>
              <a:t>左右</a:t>
            </a:r>
            <a:r>
              <a:rPr lang="zh-CN" altLang="en-US" sz="2800" dirty="0">
                <a:latin typeface="Times New Roman" panose="02020603050405020304" pitchFamily="18" charset="0"/>
                <a:ea typeface="黑体" panose="02010609060101010101" pitchFamily="2" charset="-122"/>
              </a:rPr>
              <a:t>。</a:t>
            </a:r>
            <a:endParaRPr lang="zh-CN" altLang="en-US" sz="2800" baseline="-250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7043">
                                            <p:txEl>
                                              <p:charRg st="0" end="17"/>
                                            </p:txEl>
                                          </p:spTgt>
                                        </p:tgtEl>
                                        <p:attrNameLst>
                                          <p:attrName>style.visibility</p:attrName>
                                        </p:attrNameLst>
                                      </p:cBhvr>
                                    </p:set>
                                    <p:anim calcmode="lin" valueType="num">
                                      <p:cBhvr>
                                        <p:cTn id="7" dur="500" fill="hold"/>
                                        <p:tgtEl>
                                          <p:spTgt spid="87043">
                                            <p:txEl>
                                              <p:charRg st="0" end="17"/>
                                            </p:txEl>
                                          </p:spTgt>
                                        </p:tgtEl>
                                        <p:attrNameLst>
                                          <p:attrName>ppt_x</p:attrName>
                                        </p:attrNameLst>
                                      </p:cBhvr>
                                      <p:tavLst>
                                        <p:tav tm="0">
                                          <p:val>
                                            <p:strVal val="0-#ppt_w/2"/>
                                          </p:val>
                                        </p:tav>
                                        <p:tav tm="100000">
                                          <p:val>
                                            <p:strVal val="#ppt_x"/>
                                          </p:val>
                                        </p:tav>
                                      </p:tavLst>
                                    </p:anim>
                                    <p:anim calcmode="lin" valueType="num">
                                      <p:cBhvr>
                                        <p:cTn id="8" dur="500" fill="hold"/>
                                        <p:tgtEl>
                                          <p:spTgt spid="87043">
                                            <p:txEl>
                                              <p:charRg st="0" end="1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7043">
                                            <p:txEl>
                                              <p:charRg st="17" end="39"/>
                                            </p:txEl>
                                          </p:spTgt>
                                        </p:tgtEl>
                                        <p:attrNameLst>
                                          <p:attrName>style.visibility</p:attrName>
                                        </p:attrNameLst>
                                      </p:cBhvr>
                                    </p:set>
                                    <p:anim calcmode="lin" valueType="num">
                                      <p:cBhvr>
                                        <p:cTn id="13" dur="500" fill="hold"/>
                                        <p:tgtEl>
                                          <p:spTgt spid="87043">
                                            <p:txEl>
                                              <p:charRg st="17" end="39"/>
                                            </p:txEl>
                                          </p:spTgt>
                                        </p:tgtEl>
                                        <p:attrNameLst>
                                          <p:attrName>ppt_x</p:attrName>
                                        </p:attrNameLst>
                                      </p:cBhvr>
                                      <p:tavLst>
                                        <p:tav tm="0">
                                          <p:val>
                                            <p:strVal val="0-#ppt_w/2"/>
                                          </p:val>
                                        </p:tav>
                                        <p:tav tm="100000">
                                          <p:val>
                                            <p:strVal val="#ppt_x"/>
                                          </p:val>
                                        </p:tav>
                                      </p:tavLst>
                                    </p:anim>
                                    <p:anim calcmode="lin" valueType="num">
                                      <p:cBhvr>
                                        <p:cTn id="14" dur="500" fill="hold"/>
                                        <p:tgtEl>
                                          <p:spTgt spid="87043">
                                            <p:txEl>
                                              <p:charRg st="17" end="39"/>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7043">
                                            <p:txEl>
                                              <p:charRg st="39" end="87"/>
                                            </p:txEl>
                                          </p:spTgt>
                                        </p:tgtEl>
                                        <p:attrNameLst>
                                          <p:attrName>style.visibility</p:attrName>
                                        </p:attrNameLst>
                                      </p:cBhvr>
                                    </p:set>
                                    <p:anim calcmode="lin" valueType="num">
                                      <p:cBhvr>
                                        <p:cTn id="19" dur="500" fill="hold"/>
                                        <p:tgtEl>
                                          <p:spTgt spid="87043">
                                            <p:txEl>
                                              <p:charRg st="39" end="87"/>
                                            </p:txEl>
                                          </p:spTgt>
                                        </p:tgtEl>
                                        <p:attrNameLst>
                                          <p:attrName>ppt_x</p:attrName>
                                        </p:attrNameLst>
                                      </p:cBhvr>
                                      <p:tavLst>
                                        <p:tav tm="0">
                                          <p:val>
                                            <p:strVal val="0-#ppt_w/2"/>
                                          </p:val>
                                        </p:tav>
                                        <p:tav tm="100000">
                                          <p:val>
                                            <p:strVal val="#ppt_x"/>
                                          </p:val>
                                        </p:tav>
                                      </p:tavLst>
                                    </p:anim>
                                    <p:anim calcmode="lin" valueType="num">
                                      <p:cBhvr>
                                        <p:cTn id="20" dur="500" fill="hold"/>
                                        <p:tgtEl>
                                          <p:spTgt spid="87043">
                                            <p:txEl>
                                              <p:charRg st="39" end="8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7044">
                                            <p:txEl>
                                              <p:charRg st="0" end="17"/>
                                            </p:txEl>
                                          </p:spTgt>
                                        </p:tgtEl>
                                        <p:attrNameLst>
                                          <p:attrName>style.visibility</p:attrName>
                                        </p:attrNameLst>
                                      </p:cBhvr>
                                    </p:set>
                                    <p:animEffect transition="in" filter="wipe(up)">
                                      <p:cBhvr>
                                        <p:cTn id="25" dur="500"/>
                                        <p:tgtEl>
                                          <p:spTgt spid="87044">
                                            <p:txEl>
                                              <p:charRg st="0" end="1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87044">
                                            <p:txEl>
                                              <p:charRg st="17" end="91"/>
                                            </p:txEl>
                                          </p:spTgt>
                                        </p:tgtEl>
                                        <p:attrNameLst>
                                          <p:attrName>style.visibility</p:attrName>
                                        </p:attrNameLst>
                                      </p:cBhvr>
                                    </p:set>
                                    <p:animEffect transition="in" filter="wipe(up)">
                                      <p:cBhvr>
                                        <p:cTn id="30" dur="500"/>
                                        <p:tgtEl>
                                          <p:spTgt spid="87044">
                                            <p:txEl>
                                              <p:charRg st="17" end="9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87044">
                                            <p:txEl>
                                              <p:charRg st="91" end="130"/>
                                            </p:txEl>
                                          </p:spTgt>
                                        </p:tgtEl>
                                        <p:attrNameLst>
                                          <p:attrName>style.visibility</p:attrName>
                                        </p:attrNameLst>
                                      </p:cBhvr>
                                    </p:set>
                                    <p:animEffect transition="in" filter="wipe(up)">
                                      <p:cBhvr>
                                        <p:cTn id="35" dur="500"/>
                                        <p:tgtEl>
                                          <p:spTgt spid="87044">
                                            <p:txEl>
                                              <p:charRg st="91" end="13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87044">
                                            <p:txEl>
                                              <p:charRg st="130" end="155"/>
                                            </p:txEl>
                                          </p:spTgt>
                                        </p:tgtEl>
                                        <p:attrNameLst>
                                          <p:attrName>style.visibility</p:attrName>
                                        </p:attrNameLst>
                                      </p:cBhvr>
                                    </p:set>
                                    <p:animEffect transition="in" filter="wipe(up)">
                                      <p:cBhvr>
                                        <p:cTn id="40" dur="500"/>
                                        <p:tgtEl>
                                          <p:spTgt spid="87044">
                                            <p:txEl>
                                              <p:charRg st="130"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advAuto="0" build="p"/>
      <p:bldP spid="87044" grpId="0" animBg="1" advAuto="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88066" name="图片 88065" descr="R96A0262"/>
          <p:cNvPicPr>
            <a:picLocks noChangeAspect="1"/>
          </p:cNvPicPr>
          <p:nvPr/>
        </p:nvPicPr>
        <p:blipFill>
          <a:blip r:embed="rId1"/>
          <a:stretch>
            <a:fillRect/>
          </a:stretch>
        </p:blipFill>
        <p:spPr>
          <a:xfrm>
            <a:off x="1295400" y="2438400"/>
            <a:ext cx="6705600" cy="3122613"/>
          </a:xfrm>
          <a:prstGeom prst="rect">
            <a:avLst/>
          </a:prstGeom>
          <a:noFill/>
          <a:ln w="19050" cap="flat" cmpd="sng">
            <a:solidFill>
              <a:srgbClr val="00FF00"/>
            </a:solidFill>
            <a:prstDash val="solid"/>
            <a:miter/>
            <a:headEnd type="none" w="med" len="med"/>
            <a:tailEnd type="none" w="med" len="med"/>
          </a:ln>
        </p:spPr>
      </p:pic>
      <p:sp>
        <p:nvSpPr>
          <p:cNvPr id="88067" name="矩形 88066"/>
          <p:cNvSpPr/>
          <p:nvPr/>
        </p:nvSpPr>
        <p:spPr>
          <a:xfrm>
            <a:off x="1547813" y="5589588"/>
            <a:ext cx="5975350" cy="822325"/>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a:t>
            </a:r>
            <a:r>
              <a:rPr lang="en-US" altLang="zh-CN" dirty="0">
                <a:latin typeface="黑体" panose="02010609060101010101" pitchFamily="2" charset="-122"/>
                <a:ea typeface="黑体" panose="02010609060101010101" pitchFamily="2" charset="-122"/>
              </a:rPr>
              <a:t>12  </a:t>
            </a:r>
            <a:r>
              <a:rPr lang="zh-CN" altLang="en-US" dirty="0">
                <a:latin typeface="黑体" panose="02010609060101010101" pitchFamily="2" charset="-122"/>
                <a:ea typeface="黑体" panose="02010609060101010101" pitchFamily="2" charset="-122"/>
              </a:rPr>
              <a:t>输入负载特性曲线</a:t>
            </a:r>
            <a:endParaRPr lang="zh-CN" altLang="en-US" dirty="0">
              <a:latin typeface="黑体" panose="02010609060101010101" pitchFamily="2" charset="-122"/>
              <a:ea typeface="黑体" panose="02010609060101010101" pitchFamily="2" charset="-122"/>
            </a:endParaRPr>
          </a:p>
          <a:p>
            <a:pPr algn="ctr"/>
            <a:r>
              <a:rPr lang="zh-CN" altLang="en-US" dirty="0">
                <a:latin typeface="黑体" panose="02010609060101010101" pitchFamily="2" charset="-122"/>
                <a:ea typeface="黑体" panose="02010609060101010101" pitchFamily="2" charset="-122"/>
              </a:rPr>
              <a:t> （</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测试电路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输入负载特性曲线 </a:t>
            </a:r>
            <a:endParaRPr lang="zh-CN" altLang="en-US" dirty="0">
              <a:latin typeface="黑体" panose="02010609060101010101" pitchFamily="2" charset="-122"/>
              <a:ea typeface="黑体" panose="02010609060101010101" pitchFamily="2" charset="-122"/>
            </a:endParaRPr>
          </a:p>
        </p:txBody>
      </p:sp>
      <p:sp>
        <p:nvSpPr>
          <p:cNvPr id="88068" name="矩形 88067"/>
          <p:cNvSpPr/>
          <p:nvPr/>
        </p:nvSpPr>
        <p:spPr>
          <a:xfrm>
            <a:off x="304800" y="1143000"/>
            <a:ext cx="8153400" cy="1117600"/>
          </a:xfrm>
          <a:prstGeom prst="rect">
            <a:avLst/>
          </a:prstGeom>
          <a:noFill/>
          <a:ln w="9525">
            <a:noFill/>
          </a:ln>
        </p:spPr>
        <p:txBody>
          <a:bodyPr>
            <a:spAutoFit/>
          </a:bodyPr>
          <a:p>
            <a:pPr>
              <a:lnSpc>
                <a:spcPct val="120000"/>
              </a:lnSpc>
              <a:spcBef>
                <a:spcPct val="50000"/>
              </a:spcBef>
              <a:buClr>
                <a:schemeClr val="accent2"/>
              </a:buClr>
              <a:buSzPct val="80000"/>
              <a:buFont typeface="Wingdings" panose="05000000000000000000" pitchFamily="2" charset="2"/>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反相器的输入端对地接上电阻</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 </a:t>
            </a:r>
            <a:r>
              <a:rPr lang="zh-CN" altLang="en-US" sz="2800" dirty="0">
                <a:latin typeface="Times New Roman" panose="02020603050405020304" pitchFamily="18" charset="0"/>
                <a:ea typeface="黑体" panose="02010609060101010101" pitchFamily="2" charset="-122"/>
              </a:rPr>
              <a:t>时，</a:t>
            </a:r>
            <a:r>
              <a:rPr lang="en-US" altLang="zh-CN" sz="2800" b="1" i="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a:latin typeface="Times New Roman" panose="02020603050405020304" pitchFamily="18" charset="0"/>
                <a:ea typeface="黑体" panose="02010609060101010101" pitchFamily="2" charset="-122"/>
              </a:rPr>
              <a:t>随</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的变化而变化的关系曲线。</a:t>
            </a:r>
            <a:endParaRPr lang="zh-CN" altLang="en-US" sz="2800" dirty="0">
              <a:latin typeface="Times New Roman" panose="02020603050405020304" pitchFamily="18" charset="0"/>
              <a:ea typeface="黑体" panose="02010609060101010101" pitchFamily="2" charset="-122"/>
            </a:endParaRPr>
          </a:p>
        </p:txBody>
      </p:sp>
      <p:sp>
        <p:nvSpPr>
          <p:cNvPr id="88069" name="矩形 88068"/>
          <p:cNvSpPr/>
          <p:nvPr/>
        </p:nvSpPr>
        <p:spPr>
          <a:xfrm>
            <a:off x="685800" y="533400"/>
            <a:ext cx="2851150" cy="519113"/>
          </a:xfrm>
          <a:prstGeom prst="rect">
            <a:avLst/>
          </a:prstGeom>
          <a:noFill/>
          <a:ln w="9525">
            <a:noFill/>
          </a:ln>
        </p:spPr>
        <p:txBody>
          <a:bodyPr wrap="none" anchor="t" anchorCtr="0">
            <a:spAutoFit/>
          </a:bodyPr>
          <a:p>
            <a:r>
              <a:rPr lang="en-US" altLang="zh-CN" sz="2800" dirty="0">
                <a:solidFill>
                  <a:schemeClr val="bg1"/>
                </a:solidFill>
                <a:latin typeface="黑体" panose="02010609060101010101" pitchFamily="2" charset="-122"/>
                <a:ea typeface="黑体" panose="02010609060101010101" pitchFamily="2" charset="-122"/>
              </a:rPr>
              <a:t>2. </a:t>
            </a:r>
            <a:r>
              <a:rPr lang="zh-CN" altLang="en-US" sz="2800" dirty="0">
                <a:solidFill>
                  <a:schemeClr val="bg1"/>
                </a:solidFill>
                <a:latin typeface="黑体" panose="02010609060101010101" pitchFamily="2" charset="-122"/>
                <a:ea typeface="黑体" panose="02010609060101010101" pitchFamily="2" charset="-122"/>
              </a:rPr>
              <a:t>输入负载特性</a:t>
            </a:r>
            <a:endParaRPr lang="zh-CN" altLang="en-US" sz="2800" dirty="0">
              <a:solidFill>
                <a:schemeClr val="bg1"/>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8066"/>
                                        </p:tgtEl>
                                        <p:attrNameLst>
                                          <p:attrName>style.visibility</p:attrName>
                                        </p:attrNameLst>
                                      </p:cBhvr>
                                    </p:set>
                                    <p:animEffect transition="in" filter="dissolve">
                                      <p:cBhvr>
                                        <p:cTn id="7" dur="500"/>
                                        <p:tgtEl>
                                          <p:spTgt spid="8806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8067">
                                            <p:txEl>
                                              <p:charRg st="4294967295" end="4294967295"/>
                                            </p:txEl>
                                          </p:spTgt>
                                        </p:tgtEl>
                                        <p:attrNameLst>
                                          <p:attrName>style.visibility</p:attrName>
                                        </p:attrNameLst>
                                      </p:cBhvr>
                                    </p:set>
                                    <p:anim calcmode="lin" valueType="num">
                                      <p:cBhvr>
                                        <p:cTn id="11" dur="500" fill="hold"/>
                                        <p:tgtEl>
                                          <p:spTgt spid="88067">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88067">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3378" name="矩形 613377"/>
          <p:cNvSpPr/>
          <p:nvPr/>
        </p:nvSpPr>
        <p:spPr>
          <a:xfrm>
            <a:off x="2818765" y="476250"/>
            <a:ext cx="5791835" cy="116713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lvl="0">
              <a:lnSpc>
                <a:spcPct val="90000"/>
              </a:lnSpc>
              <a:buNone/>
            </a:pPr>
            <a:r>
              <a:rPr lang="zh-CN" altLang="en-US" sz="2400" b="1" dirty="0"/>
              <a:t>数码为：</a:t>
            </a:r>
            <a:r>
              <a:rPr lang="en-US" altLang="zh-CN" sz="2400" b="1"/>
              <a:t>0</a:t>
            </a:r>
            <a:r>
              <a:rPr lang="zh-CN" altLang="en-US" sz="2400" b="1" dirty="0"/>
              <a:t>～</a:t>
            </a:r>
            <a:r>
              <a:rPr lang="en-US" altLang="zh-CN" sz="2400" b="1"/>
              <a:t>9</a:t>
            </a:r>
            <a:r>
              <a:rPr lang="zh-CN" altLang="en-US" sz="2400" b="1" dirty="0"/>
              <a:t>；基数是</a:t>
            </a:r>
            <a:r>
              <a:rPr lang="en-US" altLang="zh-CN" sz="2400" b="1"/>
              <a:t>10</a:t>
            </a:r>
            <a:r>
              <a:rPr lang="zh-CN" altLang="en-US" sz="2400" b="1" dirty="0"/>
              <a:t>。</a:t>
            </a:r>
            <a:endParaRPr lang="zh-CN" altLang="en-US" sz="2400" b="1" dirty="0"/>
          </a:p>
          <a:p>
            <a:pPr lvl="0">
              <a:lnSpc>
                <a:spcPct val="90000"/>
              </a:lnSpc>
              <a:buNone/>
            </a:pPr>
            <a:r>
              <a:rPr lang="zh-CN" altLang="en-US" sz="2400" b="1" dirty="0"/>
              <a:t>运算规律：逢十进一，即：</a:t>
            </a:r>
            <a:r>
              <a:rPr lang="en-US" altLang="zh-CN" sz="2400" b="1"/>
              <a:t>9</a:t>
            </a:r>
            <a:r>
              <a:rPr lang="zh-CN" altLang="en-US" sz="2400" b="1" dirty="0"/>
              <a:t>＋</a:t>
            </a:r>
            <a:r>
              <a:rPr lang="en-US" altLang="zh-CN" sz="2400" b="1"/>
              <a:t>1</a:t>
            </a:r>
            <a:r>
              <a:rPr lang="zh-CN" altLang="en-US" sz="2400" b="1" dirty="0"/>
              <a:t>＝</a:t>
            </a:r>
            <a:r>
              <a:rPr lang="en-US" altLang="zh-CN" sz="2400" b="1"/>
              <a:t>10</a:t>
            </a:r>
            <a:r>
              <a:rPr lang="zh-CN" altLang="en-US" sz="2400" b="1" dirty="0"/>
              <a:t>。</a:t>
            </a:r>
            <a:endParaRPr lang="zh-CN" altLang="en-US" sz="2400" b="1" dirty="0"/>
          </a:p>
          <a:p>
            <a:pPr lvl="0">
              <a:lnSpc>
                <a:spcPct val="90000"/>
              </a:lnSpc>
              <a:buNone/>
            </a:pPr>
            <a:r>
              <a:rPr lang="zh-CN" altLang="en-US" sz="2400" b="1" dirty="0"/>
              <a:t>十进制数的权展开式：</a:t>
            </a:r>
            <a:endParaRPr lang="zh-CN" altLang="en-US" sz="2400" b="1" dirty="0"/>
          </a:p>
        </p:txBody>
      </p:sp>
      <p:sp>
        <p:nvSpPr>
          <p:cNvPr id="613379" name="文本框 613378"/>
          <p:cNvSpPr txBox="1"/>
          <p:nvPr/>
        </p:nvSpPr>
        <p:spPr>
          <a:xfrm>
            <a:off x="250825" y="621665"/>
            <a:ext cx="2263775" cy="519113"/>
          </a:xfrm>
          <a:prstGeom prst="rect">
            <a:avLst/>
          </a:prstGeom>
          <a:solidFill>
            <a:srgbClr val="FF00FF"/>
          </a:solidFill>
          <a:ln w="9525">
            <a:noFill/>
          </a:ln>
        </p:spPr>
        <p:txBody>
          <a:bodyPr>
            <a:spAutoFit/>
          </a:bodyPr>
          <a:p>
            <a:pPr>
              <a:spcBef>
                <a:spcPct val="50000"/>
              </a:spcBef>
            </a:pPr>
            <a:r>
              <a:rPr lang="en-US" altLang="zh-CN" sz="2800" b="1">
                <a:latin typeface="Times New Roman" panose="02020603050405020304" pitchFamily="18" charset="0"/>
                <a:ea typeface="幼圆" pitchFamily="49" charset="-122"/>
              </a:rPr>
              <a:t>1</a:t>
            </a:r>
            <a:r>
              <a:rPr lang="zh-CN" altLang="en-US" sz="2800" b="1" dirty="0">
                <a:latin typeface="Times New Roman" panose="02020603050405020304" pitchFamily="18" charset="0"/>
                <a:ea typeface="幼圆" pitchFamily="49" charset="-122"/>
              </a:rPr>
              <a:t>、十进制</a:t>
            </a:r>
            <a:endParaRPr lang="zh-CN" altLang="en-US" sz="2800" b="1">
              <a:latin typeface="Times New Roman" panose="02020603050405020304" pitchFamily="18" charset="0"/>
              <a:ea typeface="幼圆" pitchFamily="49" charset="-122"/>
            </a:endParaRPr>
          </a:p>
        </p:txBody>
      </p:sp>
      <p:sp>
        <p:nvSpPr>
          <p:cNvPr id="613380" name="文本框 613379"/>
          <p:cNvSpPr txBox="1"/>
          <p:nvPr/>
        </p:nvSpPr>
        <p:spPr>
          <a:xfrm>
            <a:off x="81915" y="4038600"/>
            <a:ext cx="2755265"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　５　５　５</a:t>
            </a:r>
            <a:endParaRPr lang="zh-CN" altLang="en-US">
              <a:solidFill>
                <a:srgbClr val="CC3300"/>
              </a:solidFill>
              <a:latin typeface="Times New Roman" panose="02020603050405020304" pitchFamily="18" charset="0"/>
            </a:endParaRPr>
          </a:p>
        </p:txBody>
      </p:sp>
      <p:sp>
        <p:nvSpPr>
          <p:cNvPr id="613381" name="文本框 613380"/>
          <p:cNvSpPr txBox="1"/>
          <p:nvPr/>
        </p:nvSpPr>
        <p:spPr>
          <a:xfrm>
            <a:off x="2402840" y="1698625"/>
            <a:ext cx="3577590"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a:t>
            </a:r>
            <a:r>
              <a:rPr lang="en-US" altLang="zh-CN">
                <a:latin typeface="Times New Roman" panose="02020603050405020304" pitchFamily="18" charset="0"/>
              </a:rPr>
              <a:t>×</a:t>
            </a:r>
            <a:r>
              <a:rPr lang="zh-CN" altLang="en-US" dirty="0">
                <a:latin typeface="Times New Roman" panose="02020603050405020304" pitchFamily="18" charset="0"/>
              </a:rPr>
              <a:t>１０</a:t>
            </a:r>
            <a:r>
              <a:rPr lang="zh-CN" altLang="en-US" baseline="30000" dirty="0">
                <a:latin typeface="Times New Roman" panose="02020603050405020304" pitchFamily="18" charset="0"/>
              </a:rPr>
              <a:t>３</a:t>
            </a:r>
            <a:r>
              <a:rPr lang="zh-CN" altLang="en-US" dirty="0">
                <a:latin typeface="Times New Roman" panose="02020603050405020304" pitchFamily="18" charset="0"/>
              </a:rPr>
              <a:t>＝５０００</a:t>
            </a:r>
            <a:endParaRPr lang="zh-CN" altLang="en-US" sz="1800" baseline="30000">
              <a:latin typeface="Times New Roman" panose="02020603050405020304" pitchFamily="18" charset="0"/>
            </a:endParaRPr>
          </a:p>
        </p:txBody>
      </p:sp>
      <p:sp>
        <p:nvSpPr>
          <p:cNvPr id="613382" name="文本框 613381"/>
          <p:cNvSpPr txBox="1"/>
          <p:nvPr/>
        </p:nvSpPr>
        <p:spPr>
          <a:xfrm>
            <a:off x="2413000" y="2261235"/>
            <a:ext cx="3094355"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a:t>
            </a:r>
            <a:r>
              <a:rPr lang="en-US" altLang="zh-CN">
                <a:latin typeface="Times New Roman" panose="02020603050405020304" pitchFamily="18" charset="0"/>
              </a:rPr>
              <a:t>×</a:t>
            </a:r>
            <a:r>
              <a:rPr lang="zh-CN" altLang="en-US" dirty="0">
                <a:latin typeface="Times New Roman" panose="02020603050405020304" pitchFamily="18" charset="0"/>
              </a:rPr>
              <a:t>１０</a:t>
            </a:r>
            <a:r>
              <a:rPr lang="zh-CN" altLang="en-US" baseline="30000" dirty="0">
                <a:latin typeface="Times New Roman" panose="02020603050405020304" pitchFamily="18" charset="0"/>
              </a:rPr>
              <a:t>２</a:t>
            </a:r>
            <a:r>
              <a:rPr lang="zh-CN" altLang="en-US" dirty="0">
                <a:latin typeface="Times New Roman" panose="02020603050405020304" pitchFamily="18" charset="0"/>
              </a:rPr>
              <a:t>＝５００</a:t>
            </a:r>
            <a:endParaRPr lang="zh-CN" altLang="en-US" sz="1800" baseline="30000">
              <a:latin typeface="Times New Roman" panose="02020603050405020304" pitchFamily="18" charset="0"/>
            </a:endParaRPr>
          </a:p>
        </p:txBody>
      </p:sp>
      <p:sp>
        <p:nvSpPr>
          <p:cNvPr id="613383" name="文本框 613382"/>
          <p:cNvSpPr txBox="1"/>
          <p:nvPr/>
        </p:nvSpPr>
        <p:spPr>
          <a:xfrm>
            <a:off x="2395220" y="2819400"/>
            <a:ext cx="2813685"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a:t>
            </a:r>
            <a:r>
              <a:rPr lang="en-US" altLang="zh-CN">
                <a:latin typeface="Times New Roman" panose="02020603050405020304" pitchFamily="18" charset="0"/>
              </a:rPr>
              <a:t>×</a:t>
            </a:r>
            <a:r>
              <a:rPr lang="zh-CN" altLang="en-US" dirty="0">
                <a:latin typeface="Times New Roman" panose="02020603050405020304" pitchFamily="18" charset="0"/>
              </a:rPr>
              <a:t>１０</a:t>
            </a:r>
            <a:r>
              <a:rPr lang="zh-CN" altLang="en-US" baseline="30000" dirty="0">
                <a:latin typeface="Times New Roman" panose="02020603050405020304" pitchFamily="18" charset="0"/>
              </a:rPr>
              <a:t>１</a:t>
            </a:r>
            <a:r>
              <a:rPr lang="zh-CN" altLang="en-US" dirty="0">
                <a:latin typeface="Times New Roman" panose="02020603050405020304" pitchFamily="18" charset="0"/>
              </a:rPr>
              <a:t>＝５０</a:t>
            </a:r>
            <a:endParaRPr lang="zh-CN" altLang="en-US" sz="1800" baseline="30000">
              <a:latin typeface="Times New Roman" panose="02020603050405020304" pitchFamily="18" charset="0"/>
            </a:endParaRPr>
          </a:p>
        </p:txBody>
      </p:sp>
      <p:sp>
        <p:nvSpPr>
          <p:cNvPr id="613384" name="文本框 613383"/>
          <p:cNvSpPr txBox="1"/>
          <p:nvPr/>
        </p:nvSpPr>
        <p:spPr>
          <a:xfrm>
            <a:off x="2386965" y="3332480"/>
            <a:ext cx="2514600"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a:t>
            </a:r>
            <a:r>
              <a:rPr lang="en-US" altLang="zh-CN">
                <a:latin typeface="Times New Roman" panose="02020603050405020304" pitchFamily="18" charset="0"/>
              </a:rPr>
              <a:t>×</a:t>
            </a:r>
            <a:r>
              <a:rPr lang="zh-CN" altLang="en-US" dirty="0">
                <a:latin typeface="Times New Roman" panose="02020603050405020304" pitchFamily="18" charset="0"/>
              </a:rPr>
              <a:t>１０</a:t>
            </a:r>
            <a:r>
              <a:rPr lang="zh-CN" altLang="en-US" baseline="30000" dirty="0">
                <a:latin typeface="Times New Roman" panose="02020603050405020304" pitchFamily="18" charset="0"/>
              </a:rPr>
              <a:t>０</a:t>
            </a:r>
            <a:r>
              <a:rPr lang="zh-CN" altLang="en-US" dirty="0">
                <a:latin typeface="Times New Roman" panose="02020603050405020304" pitchFamily="18" charset="0"/>
              </a:rPr>
              <a:t>＝５　</a:t>
            </a:r>
            <a:endParaRPr lang="zh-CN" altLang="en-US" sz="1800" baseline="30000">
              <a:latin typeface="Times New Roman" panose="02020603050405020304" pitchFamily="18" charset="0"/>
            </a:endParaRPr>
          </a:p>
        </p:txBody>
      </p:sp>
      <p:sp>
        <p:nvSpPr>
          <p:cNvPr id="613385" name="任意多边形 613384"/>
          <p:cNvSpPr/>
          <p:nvPr/>
        </p:nvSpPr>
        <p:spPr>
          <a:xfrm flipV="1">
            <a:off x="1920875" y="3581400"/>
            <a:ext cx="533400" cy="304800"/>
          </a:xfrm>
          <a:custGeom>
            <a:avLst/>
            <a:gdLst/>
            <a:ahLst/>
            <a:cxnLst/>
            <a:pathLst>
              <a:path w="336" h="192">
                <a:moveTo>
                  <a:pt x="0" y="0"/>
                </a:moveTo>
                <a:lnTo>
                  <a:pt x="0" y="192"/>
                </a:lnTo>
                <a:lnTo>
                  <a:pt x="336" y="192"/>
                </a:lnTo>
              </a:path>
            </a:pathLst>
          </a:custGeom>
          <a:noFill/>
          <a:ln w="38100" cap="flat" cmpd="sng">
            <a:solidFill>
              <a:srgbClr val="FF6600">
                <a:alpha val="100000"/>
              </a:srgbClr>
            </a:solidFill>
            <a:prstDash val="solid"/>
            <a:headEnd type="none" w="med" len="med"/>
            <a:tailEnd type="triangle" w="med" len="med"/>
          </a:ln>
        </p:spPr>
        <p:txBody>
          <a:bodyPr/>
          <a:p>
            <a:endParaRPr lang="zh-CN" altLang="en-US"/>
          </a:p>
        </p:txBody>
      </p:sp>
      <p:sp>
        <p:nvSpPr>
          <p:cNvPr id="613386" name="任意多边形 613385"/>
          <p:cNvSpPr/>
          <p:nvPr/>
        </p:nvSpPr>
        <p:spPr>
          <a:xfrm flipV="1">
            <a:off x="1387475" y="3048000"/>
            <a:ext cx="990600" cy="838200"/>
          </a:xfrm>
          <a:custGeom>
            <a:avLst/>
            <a:gdLst/>
            <a:ahLst/>
            <a:cxnLst/>
            <a:pathLst>
              <a:path w="624" h="528">
                <a:moveTo>
                  <a:pt x="0" y="0"/>
                </a:moveTo>
                <a:lnTo>
                  <a:pt x="0" y="528"/>
                </a:lnTo>
                <a:lnTo>
                  <a:pt x="624" y="528"/>
                </a:lnTo>
              </a:path>
            </a:pathLst>
          </a:custGeom>
          <a:noFill/>
          <a:ln w="38100" cap="flat" cmpd="sng">
            <a:solidFill>
              <a:srgbClr val="FF6600">
                <a:alpha val="100000"/>
              </a:srgbClr>
            </a:solidFill>
            <a:prstDash val="solid"/>
            <a:headEnd type="none" w="med" len="med"/>
            <a:tailEnd type="triangle" w="med" len="med"/>
          </a:ln>
        </p:spPr>
        <p:txBody>
          <a:bodyPr/>
          <a:p>
            <a:endParaRPr lang="zh-CN" altLang="en-US"/>
          </a:p>
        </p:txBody>
      </p:sp>
      <p:sp>
        <p:nvSpPr>
          <p:cNvPr id="613387" name="任意多边形 613386"/>
          <p:cNvSpPr/>
          <p:nvPr/>
        </p:nvSpPr>
        <p:spPr>
          <a:xfrm flipV="1">
            <a:off x="777875" y="2514600"/>
            <a:ext cx="1676400" cy="1371600"/>
          </a:xfrm>
          <a:custGeom>
            <a:avLst/>
            <a:gdLst/>
            <a:ahLst/>
            <a:cxnLst/>
            <a:pathLst>
              <a:path w="1056" h="864">
                <a:moveTo>
                  <a:pt x="0" y="0"/>
                </a:moveTo>
                <a:lnTo>
                  <a:pt x="0" y="864"/>
                </a:lnTo>
                <a:lnTo>
                  <a:pt x="1056" y="864"/>
                </a:lnTo>
              </a:path>
            </a:pathLst>
          </a:custGeom>
          <a:noFill/>
          <a:ln w="38100" cap="flat" cmpd="sng">
            <a:solidFill>
              <a:srgbClr val="FF6600">
                <a:alpha val="100000"/>
              </a:srgbClr>
            </a:solidFill>
            <a:prstDash val="solid"/>
            <a:headEnd type="none" w="med" len="med"/>
            <a:tailEnd type="triangle" w="med" len="med"/>
          </a:ln>
        </p:spPr>
        <p:txBody>
          <a:bodyPr/>
          <a:p>
            <a:endParaRPr lang="zh-CN" altLang="en-US"/>
          </a:p>
        </p:txBody>
      </p:sp>
      <p:sp>
        <p:nvSpPr>
          <p:cNvPr id="613388" name="任意多边形 613387"/>
          <p:cNvSpPr/>
          <p:nvPr/>
        </p:nvSpPr>
        <p:spPr>
          <a:xfrm flipV="1">
            <a:off x="168275" y="2057400"/>
            <a:ext cx="2286000" cy="1905000"/>
          </a:xfrm>
          <a:custGeom>
            <a:avLst/>
            <a:gdLst/>
            <a:ahLst/>
            <a:cxnLst/>
            <a:pathLst>
              <a:path w="1440" h="1200">
                <a:moveTo>
                  <a:pt x="0" y="0"/>
                </a:moveTo>
                <a:lnTo>
                  <a:pt x="0" y="1200"/>
                </a:lnTo>
                <a:lnTo>
                  <a:pt x="1440" y="1200"/>
                </a:lnTo>
              </a:path>
            </a:pathLst>
          </a:custGeom>
          <a:noFill/>
          <a:ln w="38100" cap="flat" cmpd="sng">
            <a:solidFill>
              <a:srgbClr val="FF6600">
                <a:alpha val="100000"/>
              </a:srgbClr>
            </a:solidFill>
            <a:prstDash val="solid"/>
            <a:headEnd type="none" w="med" len="med"/>
            <a:tailEnd type="triangle" w="med" len="med"/>
          </a:ln>
        </p:spPr>
        <p:txBody>
          <a:bodyPr/>
          <a:p>
            <a:endParaRPr lang="zh-CN" altLang="en-US"/>
          </a:p>
        </p:txBody>
      </p:sp>
      <p:sp>
        <p:nvSpPr>
          <p:cNvPr id="613389" name="直接连接符 613388"/>
          <p:cNvSpPr/>
          <p:nvPr/>
        </p:nvSpPr>
        <p:spPr>
          <a:xfrm>
            <a:off x="2667000" y="4000500"/>
            <a:ext cx="3276600" cy="0"/>
          </a:xfrm>
          <a:prstGeom prst="line">
            <a:avLst/>
          </a:prstGeom>
          <a:ln w="38100" cap="flat" cmpd="sng">
            <a:solidFill>
              <a:schemeClr val="tx1"/>
            </a:solidFill>
            <a:prstDash val="solid"/>
            <a:headEnd type="none" w="med" len="med"/>
            <a:tailEnd type="none" w="med" len="med"/>
          </a:ln>
        </p:spPr>
      </p:sp>
      <p:sp>
        <p:nvSpPr>
          <p:cNvPr id="613390" name="文本框 613389"/>
          <p:cNvSpPr txBox="1"/>
          <p:nvPr/>
        </p:nvSpPr>
        <p:spPr>
          <a:xfrm>
            <a:off x="3642995" y="4038600"/>
            <a:ext cx="2148205" cy="521970"/>
          </a:xfrm>
          <a:prstGeom prst="rect">
            <a:avLst/>
          </a:prstGeom>
          <a:noFill/>
          <a:ln w="9525">
            <a:noFill/>
          </a:ln>
        </p:spPr>
        <p:txBody>
          <a:bodyPr wrap="square" lIns="0" rIns="0">
            <a:spAutoFit/>
          </a:bodyPr>
          <a:p>
            <a:pPr>
              <a:spcBef>
                <a:spcPct val="50000"/>
              </a:spcBef>
            </a:pPr>
            <a:r>
              <a:rPr lang="zh-CN" altLang="en-US" dirty="0">
                <a:latin typeface="Times New Roman" panose="02020603050405020304" pitchFamily="18" charset="0"/>
              </a:rPr>
              <a:t>＝５５５５</a:t>
            </a:r>
            <a:endParaRPr lang="zh-CN" altLang="en-US">
              <a:solidFill>
                <a:srgbClr val="CC3300"/>
              </a:solidFill>
              <a:latin typeface="Times New Roman" panose="02020603050405020304" pitchFamily="18" charset="0"/>
            </a:endParaRPr>
          </a:p>
        </p:txBody>
      </p:sp>
      <p:sp>
        <p:nvSpPr>
          <p:cNvPr id="613391" name="文本框 613390"/>
          <p:cNvSpPr txBox="1"/>
          <p:nvPr/>
        </p:nvSpPr>
        <p:spPr>
          <a:xfrm>
            <a:off x="6012180" y="1517650"/>
            <a:ext cx="3051175" cy="1814830"/>
          </a:xfrm>
          <a:prstGeom prst="rect">
            <a:avLst/>
          </a:prstGeom>
          <a:noFill/>
          <a:ln w="38100" cap="flat" cmpd="sng">
            <a:solidFill>
              <a:srgbClr val="339933"/>
            </a:solidFill>
            <a:prstDash val="solid"/>
            <a:miter/>
            <a:headEnd type="none" w="med" len="med"/>
            <a:tailEnd type="none" w="med" len="med"/>
          </a:ln>
        </p:spPr>
        <p:txBody>
          <a:bodyPr wrap="square" lIns="0" rIns="0">
            <a:spAutoFit/>
          </a:bodyPr>
          <a:p>
            <a:pPr>
              <a:spcBef>
                <a:spcPct val="50000"/>
              </a:spcBef>
            </a:pPr>
            <a:r>
              <a:rPr lang="en-US" altLang="zh-CN">
                <a:latin typeface="Times New Roman" panose="02020603050405020304" pitchFamily="18" charset="0"/>
              </a:rPr>
              <a:t>10</a:t>
            </a:r>
            <a:r>
              <a:rPr lang="en-US" altLang="zh-CN" baseline="30000">
                <a:latin typeface="Times New Roman" panose="02020603050405020304" pitchFamily="18" charset="0"/>
              </a:rPr>
              <a:t>3</a:t>
            </a:r>
            <a:r>
              <a:rPr lang="zh-CN" altLang="en-US" dirty="0">
                <a:latin typeface="Times New Roman" panose="02020603050405020304" pitchFamily="18" charset="0"/>
              </a:rPr>
              <a:t>、</a:t>
            </a:r>
            <a:r>
              <a:rPr lang="en-US" altLang="zh-CN">
                <a:latin typeface="Times New Roman" panose="02020603050405020304" pitchFamily="18" charset="0"/>
              </a:rPr>
              <a:t>10</a:t>
            </a:r>
            <a:r>
              <a:rPr lang="en-US" altLang="zh-CN" baseline="30000">
                <a:latin typeface="Times New Roman" panose="02020603050405020304" pitchFamily="18" charset="0"/>
              </a:rPr>
              <a:t>2</a:t>
            </a:r>
            <a:r>
              <a:rPr lang="zh-CN" altLang="en-US" dirty="0">
                <a:latin typeface="Times New Roman" panose="02020603050405020304" pitchFamily="18" charset="0"/>
              </a:rPr>
              <a:t>、</a:t>
            </a:r>
            <a:r>
              <a:rPr lang="en-US" altLang="zh-CN">
                <a:latin typeface="Times New Roman" panose="02020603050405020304" pitchFamily="18" charset="0"/>
              </a:rPr>
              <a:t>10</a:t>
            </a:r>
            <a:r>
              <a:rPr lang="en-US" altLang="zh-CN" baseline="30000">
                <a:latin typeface="Times New Roman" panose="02020603050405020304" pitchFamily="18" charset="0"/>
              </a:rPr>
              <a:t>1</a:t>
            </a:r>
            <a:r>
              <a:rPr lang="zh-CN" altLang="en-US" dirty="0">
                <a:latin typeface="Times New Roman" panose="02020603050405020304" pitchFamily="18" charset="0"/>
              </a:rPr>
              <a:t>、</a:t>
            </a:r>
            <a:r>
              <a:rPr lang="en-US" altLang="zh-CN">
                <a:latin typeface="Times New Roman" panose="02020603050405020304" pitchFamily="18" charset="0"/>
              </a:rPr>
              <a:t>10</a:t>
            </a:r>
            <a:r>
              <a:rPr lang="en-US" altLang="zh-CN" baseline="30000">
                <a:latin typeface="Times New Roman" panose="02020603050405020304" pitchFamily="18" charset="0"/>
              </a:rPr>
              <a:t>0</a:t>
            </a:r>
            <a:r>
              <a:rPr lang="zh-CN" altLang="en-US" dirty="0">
                <a:latin typeface="Times New Roman" panose="02020603050405020304" pitchFamily="18" charset="0"/>
              </a:rPr>
              <a:t>称为十进制的权。各数位的权是</a:t>
            </a:r>
            <a:r>
              <a:rPr lang="en-US" altLang="zh-CN">
                <a:latin typeface="Times New Roman" panose="02020603050405020304" pitchFamily="18" charset="0"/>
              </a:rPr>
              <a:t>10</a:t>
            </a:r>
            <a:r>
              <a:rPr lang="zh-CN" altLang="en-US" dirty="0">
                <a:latin typeface="Times New Roman" panose="02020603050405020304" pitchFamily="18" charset="0"/>
              </a:rPr>
              <a:t>的幂。</a:t>
            </a:r>
            <a:endParaRPr lang="zh-CN" altLang="en-US" dirty="0">
              <a:latin typeface="Times New Roman" panose="02020603050405020304" pitchFamily="18" charset="0"/>
            </a:endParaRPr>
          </a:p>
        </p:txBody>
      </p:sp>
      <p:sp>
        <p:nvSpPr>
          <p:cNvPr id="613392" name="文本框 613391"/>
          <p:cNvSpPr txBox="1"/>
          <p:nvPr/>
        </p:nvSpPr>
        <p:spPr>
          <a:xfrm>
            <a:off x="148590" y="4625975"/>
            <a:ext cx="4091940" cy="953135"/>
          </a:xfrm>
          <a:prstGeom prst="rect">
            <a:avLst/>
          </a:prstGeom>
          <a:noFill/>
          <a:ln w="38100" cap="flat" cmpd="sng">
            <a:solidFill>
              <a:srgbClr val="339933"/>
            </a:solidFill>
            <a:prstDash val="solid"/>
            <a:miter/>
            <a:headEnd type="none" w="med" len="med"/>
            <a:tailEnd type="none" w="med" len="med"/>
          </a:ln>
        </p:spPr>
        <p:txBody>
          <a:bodyPr wrap="square" lIns="0" rIns="0">
            <a:spAutoFit/>
          </a:bodyPr>
          <a:p>
            <a:pPr>
              <a:spcBef>
                <a:spcPct val="50000"/>
              </a:spcBef>
            </a:pPr>
            <a:r>
              <a:rPr lang="zh-CN" altLang="en-US" dirty="0">
                <a:latin typeface="Times New Roman" panose="02020603050405020304" pitchFamily="18" charset="0"/>
              </a:rPr>
              <a:t>同样的数码在不同的数位上代表的数值不同。</a:t>
            </a:r>
            <a:endParaRPr lang="zh-CN" altLang="en-US">
              <a:latin typeface="Times New Roman" panose="02020603050405020304" pitchFamily="18" charset="0"/>
            </a:endParaRPr>
          </a:p>
        </p:txBody>
      </p:sp>
      <p:sp>
        <p:nvSpPr>
          <p:cNvPr id="613393" name="文本框 613392"/>
          <p:cNvSpPr txBox="1"/>
          <p:nvPr/>
        </p:nvSpPr>
        <p:spPr>
          <a:xfrm>
            <a:off x="2416810" y="3771900"/>
            <a:ext cx="304800" cy="457200"/>
          </a:xfrm>
          <a:prstGeom prst="rect">
            <a:avLst/>
          </a:prstGeom>
          <a:noFill/>
          <a:ln w="9525">
            <a:noFill/>
          </a:ln>
        </p:spPr>
        <p:txBody>
          <a:bodyPr lIns="0" rIns="0">
            <a:spAutoFit/>
          </a:bodyPr>
          <a:p>
            <a:pPr>
              <a:spcBef>
                <a:spcPct val="50000"/>
              </a:spcBef>
            </a:pPr>
            <a:r>
              <a:rPr lang="zh-CN" altLang="en-US">
                <a:latin typeface="Times New Roman" panose="02020603050405020304" pitchFamily="18" charset="0"/>
              </a:rPr>
              <a:t>＋</a:t>
            </a:r>
            <a:endParaRPr lang="zh-CN" altLang="en-US">
              <a:solidFill>
                <a:srgbClr val="CC3300"/>
              </a:solidFill>
              <a:latin typeface="Times New Roman" panose="02020603050405020304" pitchFamily="18" charset="0"/>
            </a:endParaRPr>
          </a:p>
        </p:txBody>
      </p:sp>
      <p:sp>
        <p:nvSpPr>
          <p:cNvPr id="613394" name="文本框 613393"/>
          <p:cNvSpPr txBox="1"/>
          <p:nvPr/>
        </p:nvSpPr>
        <p:spPr>
          <a:xfrm>
            <a:off x="6015990" y="3382010"/>
            <a:ext cx="3037205" cy="2245360"/>
          </a:xfrm>
          <a:prstGeom prst="rect">
            <a:avLst/>
          </a:prstGeom>
          <a:noFill/>
          <a:ln w="38100" cap="flat" cmpd="sng">
            <a:solidFill>
              <a:srgbClr val="339933"/>
            </a:solidFill>
            <a:prstDash val="solid"/>
            <a:miter/>
            <a:headEnd type="none" w="med" len="med"/>
            <a:tailEnd type="none" w="med" len="med"/>
          </a:ln>
        </p:spPr>
        <p:txBody>
          <a:bodyPr wrap="square" lIns="0" rIns="0">
            <a:spAutoFit/>
          </a:bodyPr>
          <a:p>
            <a:pPr>
              <a:spcBef>
                <a:spcPct val="50000"/>
              </a:spcBef>
            </a:pPr>
            <a:r>
              <a:rPr lang="zh-CN" altLang="en-US" dirty="0">
                <a:latin typeface="Times New Roman" panose="02020603050405020304" pitchFamily="18" charset="0"/>
              </a:rPr>
              <a:t>任意一个十进制数都可以表示为各个数位上的数码与其对应的权的乘积之和，称权展开式。</a:t>
            </a:r>
            <a:endParaRPr lang="zh-CN" altLang="en-US">
              <a:latin typeface="Times New Roman" panose="02020603050405020304" pitchFamily="18" charset="0"/>
            </a:endParaRPr>
          </a:p>
        </p:txBody>
      </p:sp>
      <p:sp>
        <p:nvSpPr>
          <p:cNvPr id="613395" name="矩形 613394"/>
          <p:cNvSpPr/>
          <p:nvPr/>
        </p:nvSpPr>
        <p:spPr>
          <a:xfrm>
            <a:off x="251460" y="5708650"/>
            <a:ext cx="7852410" cy="521970"/>
          </a:xfrm>
          <a:prstGeom prst="rect">
            <a:avLst/>
          </a:prstGeom>
          <a:noFill/>
          <a:ln w="9525">
            <a:noFill/>
          </a:ln>
        </p:spPr>
        <p:txBody>
          <a:bodyPr wrap="square" lIns="0" rIns="0">
            <a:spAutoFit/>
          </a:bodyPr>
          <a:p>
            <a:r>
              <a:rPr lang="zh-CN" altLang="en-US" b="1" dirty="0">
                <a:latin typeface="Times New Roman" panose="02020603050405020304" pitchFamily="18" charset="0"/>
              </a:rPr>
              <a:t>即：</a:t>
            </a:r>
            <a:r>
              <a:rPr lang="en-US" altLang="zh-CN" b="1">
                <a:latin typeface="Times New Roman" panose="02020603050405020304" pitchFamily="18" charset="0"/>
              </a:rPr>
              <a:t>(5555)</a:t>
            </a:r>
            <a:r>
              <a:rPr lang="en-US" altLang="zh-CN" b="1" baseline="-25000">
                <a:latin typeface="Times New Roman" panose="02020603050405020304" pitchFamily="18" charset="0"/>
              </a:rPr>
              <a:t>10</a:t>
            </a:r>
            <a:r>
              <a:rPr lang="zh-CN" altLang="en-US" b="1" dirty="0">
                <a:latin typeface="Times New Roman" panose="02020603050405020304" pitchFamily="18" charset="0"/>
              </a:rPr>
              <a:t>＝</a:t>
            </a:r>
            <a:r>
              <a:rPr lang="en-US" altLang="zh-CN" b="1">
                <a:latin typeface="Times New Roman" panose="02020603050405020304" pitchFamily="18" charset="0"/>
              </a:rPr>
              <a:t>5×10</a:t>
            </a:r>
            <a:r>
              <a:rPr lang="en-US" altLang="zh-CN" b="1" baseline="30000">
                <a:latin typeface="Times New Roman" panose="02020603050405020304" pitchFamily="18" charset="0"/>
              </a:rPr>
              <a:t>3</a:t>
            </a:r>
            <a:r>
              <a:rPr lang="en-US" altLang="zh-CN" b="1">
                <a:latin typeface="Times New Roman" panose="02020603050405020304" pitchFamily="18" charset="0"/>
              </a:rPr>
              <a:t> </a:t>
            </a:r>
            <a:r>
              <a:rPr lang="zh-CN" altLang="en-US" b="1" dirty="0">
                <a:latin typeface="Times New Roman" panose="02020603050405020304" pitchFamily="18" charset="0"/>
              </a:rPr>
              <a:t>＋</a:t>
            </a:r>
            <a:r>
              <a:rPr lang="en-US" altLang="zh-CN" b="1">
                <a:latin typeface="Times New Roman" panose="02020603050405020304" pitchFamily="18" charset="0"/>
              </a:rPr>
              <a:t>5×10</a:t>
            </a:r>
            <a:r>
              <a:rPr lang="en-US" altLang="zh-CN" b="1" baseline="30000">
                <a:latin typeface="Times New Roman" panose="02020603050405020304" pitchFamily="18" charset="0"/>
              </a:rPr>
              <a:t>2</a:t>
            </a:r>
            <a:r>
              <a:rPr lang="zh-CN" altLang="en-US" b="1" dirty="0">
                <a:latin typeface="Times New Roman" panose="02020603050405020304" pitchFamily="18" charset="0"/>
              </a:rPr>
              <a:t>＋</a:t>
            </a:r>
            <a:r>
              <a:rPr lang="en-US" altLang="zh-CN" b="1">
                <a:latin typeface="Times New Roman" panose="02020603050405020304" pitchFamily="18" charset="0"/>
              </a:rPr>
              <a:t>5×10</a:t>
            </a:r>
            <a:r>
              <a:rPr lang="en-US" altLang="zh-CN" b="1" baseline="30000">
                <a:latin typeface="Times New Roman" panose="02020603050405020304" pitchFamily="18" charset="0"/>
              </a:rPr>
              <a:t>1</a:t>
            </a:r>
            <a:r>
              <a:rPr lang="zh-CN" altLang="en-US" b="1" dirty="0">
                <a:latin typeface="Times New Roman" panose="02020603050405020304" pitchFamily="18" charset="0"/>
              </a:rPr>
              <a:t>＋</a:t>
            </a:r>
            <a:r>
              <a:rPr lang="en-US" altLang="zh-CN" b="1">
                <a:latin typeface="Times New Roman" panose="02020603050405020304" pitchFamily="18" charset="0"/>
              </a:rPr>
              <a:t>5×10</a:t>
            </a:r>
            <a:r>
              <a:rPr lang="en-US" altLang="zh-CN" b="1" baseline="30000">
                <a:latin typeface="Times New Roman" panose="02020603050405020304" pitchFamily="18" charset="0"/>
              </a:rPr>
              <a:t>0</a:t>
            </a:r>
            <a:endParaRPr lang="en-US" altLang="zh-CN" sz="1800" b="1" baseline="30000">
              <a:latin typeface="Times New Roman" panose="02020603050405020304" pitchFamily="18" charset="0"/>
            </a:endParaRPr>
          </a:p>
        </p:txBody>
      </p:sp>
      <p:sp>
        <p:nvSpPr>
          <p:cNvPr id="613396" name="矩形 613395"/>
          <p:cNvSpPr/>
          <p:nvPr/>
        </p:nvSpPr>
        <p:spPr>
          <a:xfrm>
            <a:off x="304800" y="6221413"/>
            <a:ext cx="8294688" cy="396875"/>
          </a:xfrm>
          <a:prstGeom prst="rect">
            <a:avLst/>
          </a:prstGeom>
          <a:noFill/>
          <a:ln w="9525">
            <a:noFill/>
          </a:ln>
        </p:spPr>
        <p:txBody>
          <a:bodyPr wrap="none" lIns="0" rIns="0" anchor="t" anchorCtr="0">
            <a:spAutoFit/>
          </a:bodyPr>
          <a:p>
            <a:r>
              <a:rPr lang="zh-CN" altLang="en-US" sz="2000" b="1" dirty="0">
                <a:latin typeface="Times New Roman" panose="02020603050405020304" pitchFamily="18" charset="0"/>
              </a:rPr>
              <a:t>又如：</a:t>
            </a:r>
            <a:r>
              <a:rPr lang="en-US" altLang="zh-CN" sz="2000" b="1">
                <a:latin typeface="Times New Roman" panose="02020603050405020304" pitchFamily="18" charset="0"/>
              </a:rPr>
              <a:t>(3176.54)</a:t>
            </a:r>
            <a:r>
              <a:rPr lang="en-US" altLang="zh-CN" sz="2000" b="1" baseline="-25000">
                <a:latin typeface="Times New Roman" panose="02020603050405020304" pitchFamily="18" charset="0"/>
              </a:rPr>
              <a:t>10</a:t>
            </a:r>
            <a:r>
              <a:rPr lang="zh-CN" altLang="en-US" sz="2000" b="1" dirty="0">
                <a:latin typeface="Times New Roman" panose="02020603050405020304" pitchFamily="18" charset="0"/>
              </a:rPr>
              <a:t>＝ </a:t>
            </a:r>
            <a:r>
              <a:rPr lang="en-US" altLang="zh-CN" sz="2000" b="1">
                <a:latin typeface="Times New Roman" panose="02020603050405020304" pitchFamily="18" charset="0"/>
              </a:rPr>
              <a:t>3×10</a:t>
            </a:r>
            <a:r>
              <a:rPr lang="en-US" altLang="zh-CN" sz="2000" b="1" baseline="30000">
                <a:latin typeface="Times New Roman" panose="02020603050405020304" pitchFamily="18" charset="0"/>
              </a:rPr>
              <a:t>3</a:t>
            </a:r>
            <a:r>
              <a:rPr lang="zh-CN" altLang="en-US" sz="2000" b="1" dirty="0">
                <a:latin typeface="Times New Roman" panose="02020603050405020304" pitchFamily="18" charset="0"/>
              </a:rPr>
              <a:t>＋</a:t>
            </a:r>
            <a:r>
              <a:rPr lang="en-US" altLang="zh-CN" sz="2000" b="1">
                <a:latin typeface="Times New Roman" panose="02020603050405020304" pitchFamily="18" charset="0"/>
              </a:rPr>
              <a:t>1×10</a:t>
            </a:r>
            <a:r>
              <a:rPr lang="en-US" altLang="zh-CN" sz="2000" b="1" baseline="30000">
                <a:latin typeface="Times New Roman" panose="02020603050405020304" pitchFamily="18" charset="0"/>
              </a:rPr>
              <a:t>2</a:t>
            </a:r>
            <a:r>
              <a:rPr lang="en-US" altLang="zh-CN" sz="2000" b="1">
                <a:latin typeface="Times New Roman" panose="02020603050405020304" pitchFamily="18" charset="0"/>
              </a:rPr>
              <a:t> </a:t>
            </a:r>
            <a:r>
              <a:rPr lang="zh-CN" altLang="en-US" sz="2000" b="1" dirty="0">
                <a:latin typeface="Times New Roman" panose="02020603050405020304" pitchFamily="18" charset="0"/>
              </a:rPr>
              <a:t>＋</a:t>
            </a:r>
            <a:r>
              <a:rPr lang="en-US" altLang="zh-CN" sz="2000" b="1">
                <a:latin typeface="Times New Roman" panose="02020603050405020304" pitchFamily="18" charset="0"/>
              </a:rPr>
              <a:t>7×10</a:t>
            </a:r>
            <a:r>
              <a:rPr lang="en-US" altLang="zh-CN" sz="2000" b="1" baseline="30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6×10</a:t>
            </a:r>
            <a:r>
              <a:rPr lang="en-US" altLang="zh-CN" sz="2000" b="1" baseline="30000">
                <a:latin typeface="Times New Roman" panose="02020603050405020304" pitchFamily="18" charset="0"/>
              </a:rPr>
              <a:t>0</a:t>
            </a:r>
            <a:r>
              <a:rPr lang="zh-CN" altLang="en-US" sz="2000" b="1" dirty="0">
                <a:latin typeface="Times New Roman" panose="02020603050405020304" pitchFamily="18" charset="0"/>
              </a:rPr>
              <a:t>＋</a:t>
            </a:r>
            <a:r>
              <a:rPr lang="en-US" altLang="zh-CN" sz="2000" b="1">
                <a:latin typeface="Times New Roman" panose="02020603050405020304" pitchFamily="18" charset="0"/>
              </a:rPr>
              <a:t>5×10</a:t>
            </a:r>
            <a:r>
              <a:rPr lang="zh-CN" altLang="en-US" sz="2000" b="1" baseline="30000" dirty="0">
                <a:latin typeface="Times New Roman" panose="02020603050405020304" pitchFamily="18" charset="0"/>
              </a:rPr>
              <a:t>－</a:t>
            </a:r>
            <a:r>
              <a:rPr lang="en-US" altLang="zh-CN" sz="2000" b="1" baseline="30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4 ×10</a:t>
            </a:r>
            <a:r>
              <a:rPr lang="zh-CN" altLang="en-US" sz="2000" b="1" baseline="30000" dirty="0">
                <a:latin typeface="Times New Roman" panose="02020603050405020304" pitchFamily="18" charset="0"/>
              </a:rPr>
              <a:t>－</a:t>
            </a:r>
            <a:r>
              <a:rPr lang="en-US" altLang="zh-CN" sz="2000" b="1" baseline="30000">
                <a:latin typeface="Times New Roman" panose="02020603050405020304" pitchFamily="18" charset="0"/>
              </a:rPr>
              <a:t>2</a:t>
            </a:r>
            <a:endParaRPr lang="en-US" altLang="zh-CN" sz="2000" b="1" baseline="3000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133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13378">
                                            <p:txEl>
                                              <p:charRg st="0" end="15"/>
                                            </p:txEl>
                                          </p:spTgt>
                                        </p:tgtEl>
                                        <p:attrNameLst>
                                          <p:attrName>style.visibility</p:attrName>
                                        </p:attrNameLst>
                                      </p:cBhvr>
                                      <p:to>
                                        <p:strVal val="visible"/>
                                      </p:to>
                                    </p:set>
                                    <p:animEffect transition="in" filter="wipe(left)">
                                      <p:cBhvr>
                                        <p:cTn id="11" dur="500"/>
                                        <p:tgtEl>
                                          <p:spTgt spid="613378">
                                            <p:txEl>
                                              <p:charRg st="0" end="1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13378">
                                            <p:txEl>
                                              <p:charRg st="15" end="35"/>
                                            </p:txEl>
                                          </p:spTgt>
                                        </p:tgtEl>
                                        <p:attrNameLst>
                                          <p:attrName>style.visibility</p:attrName>
                                        </p:attrNameLst>
                                      </p:cBhvr>
                                      <p:to>
                                        <p:strVal val="visible"/>
                                      </p:to>
                                    </p:set>
                                    <p:animEffect transition="in" filter="wipe(left)">
                                      <p:cBhvr>
                                        <p:cTn id="16" dur="500"/>
                                        <p:tgtEl>
                                          <p:spTgt spid="613378">
                                            <p:txEl>
                                              <p:charRg st="15" end="3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13378">
                                            <p:txEl>
                                              <p:charRg st="35" end="46"/>
                                            </p:txEl>
                                          </p:spTgt>
                                        </p:tgtEl>
                                        <p:attrNameLst>
                                          <p:attrName>style.visibility</p:attrName>
                                        </p:attrNameLst>
                                      </p:cBhvr>
                                      <p:to>
                                        <p:strVal val="visible"/>
                                      </p:to>
                                    </p:set>
                                    <p:animEffect transition="in" filter="wipe(left)">
                                      <p:cBhvr>
                                        <p:cTn id="21" dur="500"/>
                                        <p:tgtEl>
                                          <p:spTgt spid="613378">
                                            <p:txEl>
                                              <p:charRg st="35" end="4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iterate type="lt">
                                    <p:tmPct val="100000"/>
                                  </p:iterate>
                                  <p:childTnLst>
                                    <p:set>
                                      <p:cBhvr>
                                        <p:cTn id="25" dur="1" fill="hold">
                                          <p:stCondLst>
                                            <p:cond delay="0"/>
                                          </p:stCondLst>
                                        </p:cTn>
                                        <p:tgtEl>
                                          <p:spTgt spid="613380">
                                            <p:txEl>
                                              <p:charRg st="0" end="8"/>
                                            </p:txEl>
                                          </p:spTgt>
                                        </p:tgtEl>
                                        <p:attrNameLst>
                                          <p:attrName>style.visibility</p:attrName>
                                        </p:attrNameLst>
                                      </p:cBhvr>
                                      <p:to>
                                        <p:strVal val="visible"/>
                                      </p:to>
                                    </p:set>
                                    <p:animEffect transition="in" filter="wipe(up)">
                                      <p:cBhvr>
                                        <p:cTn id="26" dur="75"/>
                                        <p:tgtEl>
                                          <p:spTgt spid="613380">
                                            <p:txEl>
                                              <p:charRg st="0" end="8"/>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2" name="TYPE.WAV"/>
                                        </p:tgtEl>
                                      </p:cMediaNode>
                                    </p:audio>
                                  </p:subTnLst>
                                </p:cTn>
                              </p:par>
                            </p:childTnLst>
                          </p:cTn>
                        </p:par>
                      </p:childTnLst>
                    </p:cTn>
                  </p:par>
                  <p:par>
                    <p:cTn id="27" fill="hold">
                      <p:stCondLst>
                        <p:cond delay="indefinite"/>
                      </p:stCondLst>
                      <p:childTnLst>
                        <p:par>
                          <p:cTn id="28" fill="hold">
                            <p:stCondLst>
                              <p:cond delay="0"/>
                            </p:stCondLst>
                            <p:childTnLst>
                              <p:par>
                                <p:cTn id="29" presetID="18" presetClass="entr" presetSubtype="3" fill="hold" nodeType="clickEffect">
                                  <p:stCondLst>
                                    <p:cond delay="0"/>
                                  </p:stCondLst>
                                  <p:childTnLst>
                                    <p:set>
                                      <p:cBhvr>
                                        <p:cTn id="30" dur="1" fill="hold">
                                          <p:stCondLst>
                                            <p:cond delay="0"/>
                                          </p:stCondLst>
                                        </p:cTn>
                                        <p:tgtEl>
                                          <p:spTgt spid="613385"/>
                                        </p:tgtEl>
                                        <p:attrNameLst>
                                          <p:attrName>style.visibility</p:attrName>
                                        </p:attrNameLst>
                                      </p:cBhvr>
                                      <p:to>
                                        <p:strVal val="visible"/>
                                      </p:to>
                                    </p:set>
                                    <p:animEffect transition="in" filter="strips(upRight)">
                                      <p:cBhvr>
                                        <p:cTn id="31" dur="500"/>
                                        <p:tgtEl>
                                          <p:spTgt spid="613385"/>
                                        </p:tgtEl>
                                      </p:cBhvr>
                                    </p:animEffect>
                                  </p:childTnLst>
                                </p:cTn>
                              </p:par>
                            </p:childTnLst>
                          </p:cTn>
                        </p:par>
                        <p:par>
                          <p:cTn id="32" fill="hold">
                            <p:stCondLst>
                              <p:cond delay="500"/>
                            </p:stCondLst>
                            <p:childTnLst>
                              <p:par>
                                <p:cTn id="33" presetID="22" presetClass="entr" presetSubtype="8" fill="hold" grpId="0" nodeType="afterEffect">
                                  <p:stCondLst>
                                    <p:cond delay="0"/>
                                  </p:stCondLst>
                                  <p:iterate type="lt">
                                    <p:tmPct val="100000"/>
                                  </p:iterate>
                                  <p:childTnLst>
                                    <p:set>
                                      <p:cBhvr>
                                        <p:cTn id="34" dur="1" fill="hold">
                                          <p:stCondLst>
                                            <p:cond delay="0"/>
                                          </p:stCondLst>
                                        </p:cTn>
                                        <p:tgtEl>
                                          <p:spTgt spid="613384"/>
                                        </p:tgtEl>
                                        <p:attrNameLst>
                                          <p:attrName>style.visibility</p:attrName>
                                        </p:attrNameLst>
                                      </p:cBhvr>
                                      <p:to>
                                        <p:strVal val="visible"/>
                                      </p:to>
                                    </p:set>
                                    <p:animEffect transition="in" filter="wipe(left)">
                                      <p:cBhvr>
                                        <p:cTn id="35" dur="75"/>
                                        <p:tgtEl>
                                          <p:spTgt spid="613384"/>
                                        </p:tgtEl>
                                      </p:cBhvr>
                                    </p:animEffect>
                                  </p:childTnLst>
                                  <p:subTnLst>
                                    <p:audio>
                                      <p:cMediaNode>
                                        <p:cTn display="0" masterRel="sameClick">
                                          <p:stCondLst>
                                            <p:cond evt="begin" delay="0">
                                              <p:tn val="33"/>
                                            </p:cond>
                                          </p:stCondLst>
                                          <p:endCondLst>
                                            <p:cond evt="onStopAudio" delay="0">
                                              <p:tgtEl>
                                                <p:sldTgt/>
                                              </p:tgtEl>
                                            </p:cond>
                                          </p:endCondLst>
                                        </p:cTn>
                                        <p:tgtEl>
                                          <p:sndTgt r:embed="rId2" name="TYPE.WAV"/>
                                        </p:tgtEl>
                                      </p:cMediaNode>
                                    </p:audio>
                                  </p:subTnLst>
                                </p:cTn>
                              </p:par>
                            </p:childTnLst>
                          </p:cTn>
                        </p:par>
                      </p:childTnLst>
                    </p:cTn>
                  </p:par>
                  <p:par>
                    <p:cTn id="36" fill="hold">
                      <p:stCondLst>
                        <p:cond delay="indefinite"/>
                      </p:stCondLst>
                      <p:childTnLst>
                        <p:par>
                          <p:cTn id="37" fill="hold">
                            <p:stCondLst>
                              <p:cond delay="0"/>
                            </p:stCondLst>
                            <p:childTnLst>
                              <p:par>
                                <p:cTn id="38" presetID="18" presetClass="entr" presetSubtype="3" fill="hold" nodeType="clickEffect">
                                  <p:stCondLst>
                                    <p:cond delay="0"/>
                                  </p:stCondLst>
                                  <p:childTnLst>
                                    <p:set>
                                      <p:cBhvr>
                                        <p:cTn id="39" dur="1" fill="hold">
                                          <p:stCondLst>
                                            <p:cond delay="0"/>
                                          </p:stCondLst>
                                        </p:cTn>
                                        <p:tgtEl>
                                          <p:spTgt spid="613386"/>
                                        </p:tgtEl>
                                        <p:attrNameLst>
                                          <p:attrName>style.visibility</p:attrName>
                                        </p:attrNameLst>
                                      </p:cBhvr>
                                      <p:to>
                                        <p:strVal val="visible"/>
                                      </p:to>
                                    </p:set>
                                    <p:animEffect transition="in" filter="strips(upRight)">
                                      <p:cBhvr>
                                        <p:cTn id="40" dur="500"/>
                                        <p:tgtEl>
                                          <p:spTgt spid="613386"/>
                                        </p:tgtEl>
                                      </p:cBhvr>
                                    </p:animEffect>
                                  </p:childTnLst>
                                </p:cTn>
                              </p:par>
                            </p:childTnLst>
                          </p:cTn>
                        </p:par>
                        <p:par>
                          <p:cTn id="41" fill="hold">
                            <p:stCondLst>
                              <p:cond delay="500"/>
                            </p:stCondLst>
                            <p:childTnLst>
                              <p:par>
                                <p:cTn id="42" presetID="22" presetClass="entr" presetSubtype="8" fill="hold" grpId="0" nodeType="afterEffect">
                                  <p:stCondLst>
                                    <p:cond delay="0"/>
                                  </p:stCondLst>
                                  <p:iterate type="lt">
                                    <p:tmPct val="100000"/>
                                  </p:iterate>
                                  <p:childTnLst>
                                    <p:set>
                                      <p:cBhvr>
                                        <p:cTn id="43" dur="1" fill="hold">
                                          <p:stCondLst>
                                            <p:cond delay="0"/>
                                          </p:stCondLst>
                                        </p:cTn>
                                        <p:tgtEl>
                                          <p:spTgt spid="613383"/>
                                        </p:tgtEl>
                                        <p:attrNameLst>
                                          <p:attrName>style.visibility</p:attrName>
                                        </p:attrNameLst>
                                      </p:cBhvr>
                                      <p:to>
                                        <p:strVal val="visible"/>
                                      </p:to>
                                    </p:set>
                                    <p:animEffect transition="in" filter="wipe(left)">
                                      <p:cBhvr>
                                        <p:cTn id="44" dur="75"/>
                                        <p:tgtEl>
                                          <p:spTgt spid="613383"/>
                                        </p:tgtEl>
                                      </p:cBhvr>
                                    </p:animEffect>
                                  </p:childTnLst>
                                  <p:subTnLst>
                                    <p:audio>
                                      <p:cMediaNode>
                                        <p:cTn display="0" masterRel="sameClick">
                                          <p:stCondLst>
                                            <p:cond evt="begin" delay="0">
                                              <p:tn val="42"/>
                                            </p:cond>
                                          </p:stCondLst>
                                          <p:endCondLst>
                                            <p:cond evt="onStopAudio" delay="0">
                                              <p:tgtEl>
                                                <p:sldTgt/>
                                              </p:tgtEl>
                                            </p:cond>
                                          </p:endCondLst>
                                        </p:cTn>
                                        <p:tgtEl>
                                          <p:sndTgt r:embed="rId2" name="TYPE.WAV"/>
                                        </p:tgtEl>
                                      </p:cMediaNode>
                                    </p:audio>
                                  </p:subTnLst>
                                </p:cTn>
                              </p:par>
                            </p:childTnLst>
                          </p:cTn>
                        </p:par>
                      </p:childTnLst>
                    </p:cTn>
                  </p:par>
                  <p:par>
                    <p:cTn id="45" fill="hold">
                      <p:stCondLst>
                        <p:cond delay="indefinite"/>
                      </p:stCondLst>
                      <p:childTnLst>
                        <p:par>
                          <p:cTn id="46" fill="hold">
                            <p:stCondLst>
                              <p:cond delay="0"/>
                            </p:stCondLst>
                            <p:childTnLst>
                              <p:par>
                                <p:cTn id="47" presetID="18" presetClass="entr" presetSubtype="3" fill="hold" nodeType="clickEffect">
                                  <p:stCondLst>
                                    <p:cond delay="0"/>
                                  </p:stCondLst>
                                  <p:childTnLst>
                                    <p:set>
                                      <p:cBhvr>
                                        <p:cTn id="48" dur="1" fill="hold">
                                          <p:stCondLst>
                                            <p:cond delay="0"/>
                                          </p:stCondLst>
                                        </p:cTn>
                                        <p:tgtEl>
                                          <p:spTgt spid="613387"/>
                                        </p:tgtEl>
                                        <p:attrNameLst>
                                          <p:attrName>style.visibility</p:attrName>
                                        </p:attrNameLst>
                                      </p:cBhvr>
                                      <p:to>
                                        <p:strVal val="visible"/>
                                      </p:to>
                                    </p:set>
                                    <p:animEffect transition="in" filter="strips(upRight)">
                                      <p:cBhvr>
                                        <p:cTn id="49" dur="500"/>
                                        <p:tgtEl>
                                          <p:spTgt spid="613387"/>
                                        </p:tgtEl>
                                      </p:cBhvr>
                                    </p:animEffect>
                                  </p:childTnLst>
                                </p:cTn>
                              </p:par>
                            </p:childTnLst>
                          </p:cTn>
                        </p:par>
                        <p:par>
                          <p:cTn id="50" fill="hold">
                            <p:stCondLst>
                              <p:cond delay="500"/>
                            </p:stCondLst>
                            <p:childTnLst>
                              <p:par>
                                <p:cTn id="51" presetID="22" presetClass="entr" presetSubtype="8" fill="hold" grpId="0" nodeType="afterEffect">
                                  <p:stCondLst>
                                    <p:cond delay="0"/>
                                  </p:stCondLst>
                                  <p:iterate type="lt">
                                    <p:tmPct val="100000"/>
                                  </p:iterate>
                                  <p:childTnLst>
                                    <p:set>
                                      <p:cBhvr>
                                        <p:cTn id="52" dur="1" fill="hold">
                                          <p:stCondLst>
                                            <p:cond delay="0"/>
                                          </p:stCondLst>
                                        </p:cTn>
                                        <p:tgtEl>
                                          <p:spTgt spid="613382"/>
                                        </p:tgtEl>
                                        <p:attrNameLst>
                                          <p:attrName>style.visibility</p:attrName>
                                        </p:attrNameLst>
                                      </p:cBhvr>
                                      <p:to>
                                        <p:strVal val="visible"/>
                                      </p:to>
                                    </p:set>
                                    <p:animEffect transition="in" filter="wipe(left)">
                                      <p:cBhvr>
                                        <p:cTn id="53" dur="75"/>
                                        <p:tgtEl>
                                          <p:spTgt spid="613382"/>
                                        </p:tgtEl>
                                      </p:cBhvr>
                                    </p:animEffect>
                                  </p:childTnLst>
                                  <p:subTnLst>
                                    <p:audio>
                                      <p:cMediaNode>
                                        <p:cTn display="0" masterRel="sameClick">
                                          <p:stCondLst>
                                            <p:cond evt="begin" delay="0">
                                              <p:tn val="51"/>
                                            </p:cond>
                                          </p:stCondLst>
                                          <p:endCondLst>
                                            <p:cond evt="onStopAudio" delay="0">
                                              <p:tgtEl>
                                                <p:sldTgt/>
                                              </p:tgtEl>
                                            </p:cond>
                                          </p:endCondLst>
                                        </p:cTn>
                                        <p:tgtEl>
                                          <p:sndTgt r:embed="rId2" name="TYPE.WAV"/>
                                        </p:tgtEl>
                                      </p:cMediaNode>
                                    </p:audio>
                                  </p:subTnLst>
                                </p:cTn>
                              </p:par>
                            </p:childTnLst>
                          </p:cTn>
                        </p:par>
                      </p:childTnLst>
                    </p:cTn>
                  </p:par>
                  <p:par>
                    <p:cTn id="54" fill="hold">
                      <p:stCondLst>
                        <p:cond delay="indefinite"/>
                      </p:stCondLst>
                      <p:childTnLst>
                        <p:par>
                          <p:cTn id="55" fill="hold">
                            <p:stCondLst>
                              <p:cond delay="0"/>
                            </p:stCondLst>
                            <p:childTnLst>
                              <p:par>
                                <p:cTn id="56" presetID="18" presetClass="entr" presetSubtype="3" fill="hold" nodeType="clickEffect">
                                  <p:stCondLst>
                                    <p:cond delay="0"/>
                                  </p:stCondLst>
                                  <p:childTnLst>
                                    <p:set>
                                      <p:cBhvr>
                                        <p:cTn id="57" dur="1" fill="hold">
                                          <p:stCondLst>
                                            <p:cond delay="0"/>
                                          </p:stCondLst>
                                        </p:cTn>
                                        <p:tgtEl>
                                          <p:spTgt spid="613388"/>
                                        </p:tgtEl>
                                        <p:attrNameLst>
                                          <p:attrName>style.visibility</p:attrName>
                                        </p:attrNameLst>
                                      </p:cBhvr>
                                      <p:to>
                                        <p:strVal val="visible"/>
                                      </p:to>
                                    </p:set>
                                    <p:animEffect transition="in" filter="strips(upRight)">
                                      <p:cBhvr>
                                        <p:cTn id="58" dur="500"/>
                                        <p:tgtEl>
                                          <p:spTgt spid="613388"/>
                                        </p:tgtEl>
                                      </p:cBhvr>
                                    </p:animEffect>
                                  </p:childTnLst>
                                </p:cTn>
                              </p:par>
                            </p:childTnLst>
                          </p:cTn>
                        </p:par>
                        <p:par>
                          <p:cTn id="59" fill="hold">
                            <p:stCondLst>
                              <p:cond delay="500"/>
                            </p:stCondLst>
                            <p:childTnLst>
                              <p:par>
                                <p:cTn id="60" presetID="22" presetClass="entr" presetSubtype="8" fill="hold" grpId="0" nodeType="afterEffect">
                                  <p:stCondLst>
                                    <p:cond delay="0"/>
                                  </p:stCondLst>
                                  <p:iterate type="lt">
                                    <p:tmPct val="100000"/>
                                  </p:iterate>
                                  <p:childTnLst>
                                    <p:set>
                                      <p:cBhvr>
                                        <p:cTn id="61" dur="1" fill="hold">
                                          <p:stCondLst>
                                            <p:cond delay="0"/>
                                          </p:stCondLst>
                                        </p:cTn>
                                        <p:tgtEl>
                                          <p:spTgt spid="613381"/>
                                        </p:tgtEl>
                                        <p:attrNameLst>
                                          <p:attrName>style.visibility</p:attrName>
                                        </p:attrNameLst>
                                      </p:cBhvr>
                                      <p:to>
                                        <p:strVal val="visible"/>
                                      </p:to>
                                    </p:set>
                                    <p:animEffect transition="in" filter="wipe(left)">
                                      <p:cBhvr>
                                        <p:cTn id="62" dur="75"/>
                                        <p:tgtEl>
                                          <p:spTgt spid="613381"/>
                                        </p:tgtEl>
                                      </p:cBhvr>
                                    </p:animEffect>
                                  </p:childTnLst>
                                  <p:subTnLst>
                                    <p:audio>
                                      <p:cMediaNode>
                                        <p:cTn display="0" masterRel="sameClick">
                                          <p:stCondLst>
                                            <p:cond evt="begin" delay="0">
                                              <p:tn val="60"/>
                                            </p:cond>
                                          </p:stCondLst>
                                          <p:endCondLst>
                                            <p:cond evt="onStopAudio" delay="0">
                                              <p:tgtEl>
                                                <p:sldTgt/>
                                              </p:tgtEl>
                                            </p:cond>
                                          </p:endCondLst>
                                        </p:cTn>
                                        <p:tgtEl>
                                          <p:sndTgt r:embed="rId2" name="TYPE.WAV"/>
                                        </p:tgtEl>
                                      </p:cMediaNode>
                                    </p:audio>
                                  </p:sub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13392"/>
                                        </p:tgtEl>
                                        <p:attrNameLst>
                                          <p:attrName>style.visibility</p:attrName>
                                        </p:attrNameLst>
                                      </p:cBhvr>
                                      <p:to>
                                        <p:strVal val="visible"/>
                                      </p:to>
                                    </p:set>
                                    <p:animEffect transition="in" filter="wipe(left)">
                                      <p:cBhvr>
                                        <p:cTn id="67" dur="500"/>
                                        <p:tgtEl>
                                          <p:spTgt spid="61339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13391"/>
                                        </p:tgtEl>
                                        <p:attrNameLst>
                                          <p:attrName>style.visibility</p:attrName>
                                        </p:attrNameLst>
                                      </p:cBhvr>
                                      <p:to>
                                        <p:strVal val="visible"/>
                                      </p:to>
                                    </p:set>
                                    <p:animEffect transition="in" filter="wipe(left)">
                                      <p:cBhvr>
                                        <p:cTn id="72" dur="500"/>
                                        <p:tgtEl>
                                          <p:spTgt spid="61339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iterate type="lt">
                                    <p:tmPct val="100000"/>
                                  </p:iterate>
                                  <p:childTnLst>
                                    <p:set>
                                      <p:cBhvr>
                                        <p:cTn id="76" dur="1" fill="hold">
                                          <p:stCondLst>
                                            <p:cond delay="0"/>
                                          </p:stCondLst>
                                        </p:cTn>
                                        <p:tgtEl>
                                          <p:spTgt spid="613393">
                                            <p:txEl>
                                              <p:charRg st="0" end="2"/>
                                            </p:txEl>
                                          </p:spTgt>
                                        </p:tgtEl>
                                        <p:attrNameLst>
                                          <p:attrName>style.visibility</p:attrName>
                                        </p:attrNameLst>
                                      </p:cBhvr>
                                      <p:to>
                                        <p:strVal val="visible"/>
                                      </p:to>
                                    </p:set>
                                    <p:animEffect transition="in" filter="wipe(up)">
                                      <p:cBhvr>
                                        <p:cTn id="77" dur="75"/>
                                        <p:tgtEl>
                                          <p:spTgt spid="613393">
                                            <p:txEl>
                                              <p:charRg st="0" end="2"/>
                                            </p:txEl>
                                          </p:spTgt>
                                        </p:tgtEl>
                                      </p:cBhvr>
                                    </p:animEffect>
                                  </p:childTnLst>
                                  <p:subTnLst>
                                    <p:audio>
                                      <p:cMediaNode>
                                        <p:cTn display="0" masterRel="sameClick">
                                          <p:stCondLst>
                                            <p:cond evt="begin" delay="0">
                                              <p:tn val="75"/>
                                            </p:cond>
                                          </p:stCondLst>
                                          <p:endCondLst>
                                            <p:cond evt="onStopAudio" delay="0">
                                              <p:tgtEl>
                                                <p:sldTgt/>
                                              </p:tgtEl>
                                            </p:cond>
                                          </p:endCondLst>
                                        </p:cTn>
                                        <p:tgtEl>
                                          <p:sndTgt r:embed="rId2" name="TYPE.WAV"/>
                                        </p:tgtEl>
                                      </p:cMediaNode>
                                    </p:audio>
                                  </p:subTnLst>
                                </p:cTn>
                              </p:par>
                            </p:childTnLst>
                          </p:cTn>
                        </p:par>
                        <p:par>
                          <p:cTn id="78" fill="hold">
                            <p:stCondLst>
                              <p:cond delay="75"/>
                            </p:stCondLst>
                            <p:childTnLst>
                              <p:par>
                                <p:cTn id="79" presetID="22" presetClass="entr" presetSubtype="8" fill="hold" nodeType="afterEffect">
                                  <p:stCondLst>
                                    <p:cond delay="0"/>
                                  </p:stCondLst>
                                  <p:childTnLst>
                                    <p:set>
                                      <p:cBhvr>
                                        <p:cTn id="80" dur="1" fill="hold">
                                          <p:stCondLst>
                                            <p:cond delay="0"/>
                                          </p:stCondLst>
                                        </p:cTn>
                                        <p:tgtEl>
                                          <p:spTgt spid="613389"/>
                                        </p:tgtEl>
                                        <p:attrNameLst>
                                          <p:attrName>style.visibility</p:attrName>
                                        </p:attrNameLst>
                                      </p:cBhvr>
                                      <p:to>
                                        <p:strVal val="visible"/>
                                      </p:to>
                                    </p:set>
                                    <p:animEffect transition="in" filter="wipe(left)">
                                      <p:cBhvr>
                                        <p:cTn id="81" dur="500"/>
                                        <p:tgtEl>
                                          <p:spTgt spid="613389"/>
                                        </p:tgtEl>
                                      </p:cBhvr>
                                    </p:animEffect>
                                  </p:childTnLst>
                                </p:cTn>
                              </p:par>
                            </p:childTnLst>
                          </p:cTn>
                        </p:par>
                        <p:par>
                          <p:cTn id="82" fill="hold">
                            <p:stCondLst>
                              <p:cond delay="575"/>
                            </p:stCondLst>
                            <p:childTnLst>
                              <p:par>
                                <p:cTn id="83" presetID="22" presetClass="entr" presetSubtype="1" fill="hold" grpId="0" nodeType="afterEffect">
                                  <p:stCondLst>
                                    <p:cond delay="0"/>
                                  </p:stCondLst>
                                  <p:iterate type="lt">
                                    <p:tmPct val="100000"/>
                                  </p:iterate>
                                  <p:childTnLst>
                                    <p:set>
                                      <p:cBhvr>
                                        <p:cTn id="84" dur="1" fill="hold">
                                          <p:stCondLst>
                                            <p:cond delay="0"/>
                                          </p:stCondLst>
                                        </p:cTn>
                                        <p:tgtEl>
                                          <p:spTgt spid="613390">
                                            <p:txEl>
                                              <p:charRg st="0" end="6"/>
                                            </p:txEl>
                                          </p:spTgt>
                                        </p:tgtEl>
                                        <p:attrNameLst>
                                          <p:attrName>style.visibility</p:attrName>
                                        </p:attrNameLst>
                                      </p:cBhvr>
                                      <p:to>
                                        <p:strVal val="visible"/>
                                      </p:to>
                                    </p:set>
                                    <p:animEffect transition="in" filter="wipe(up)">
                                      <p:cBhvr>
                                        <p:cTn id="85" dur="75"/>
                                        <p:tgtEl>
                                          <p:spTgt spid="613390">
                                            <p:txEl>
                                              <p:charRg st="0" end="6"/>
                                            </p:txEl>
                                          </p:spTgt>
                                        </p:tgtEl>
                                      </p:cBhvr>
                                    </p:animEffect>
                                  </p:childTnLst>
                                  <p:subTnLst>
                                    <p:audio>
                                      <p:cMediaNode>
                                        <p:cTn display="0" masterRel="sameClick">
                                          <p:stCondLst>
                                            <p:cond evt="begin" delay="0">
                                              <p:tn val="83"/>
                                            </p:cond>
                                          </p:stCondLst>
                                          <p:endCondLst>
                                            <p:cond evt="onStopAudio" delay="0">
                                              <p:tgtEl>
                                                <p:sldTgt/>
                                              </p:tgtEl>
                                            </p:cond>
                                          </p:endCondLst>
                                        </p:cTn>
                                        <p:tgtEl>
                                          <p:sndTgt r:embed="rId2" name="TYPE.WAV"/>
                                        </p:tgtEl>
                                      </p:cMediaNode>
                                    </p:audio>
                                  </p:sub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613394"/>
                                        </p:tgtEl>
                                        <p:attrNameLst>
                                          <p:attrName>style.visibility</p:attrName>
                                        </p:attrNameLst>
                                      </p:cBhvr>
                                      <p:to>
                                        <p:strVal val="visible"/>
                                      </p:to>
                                    </p:set>
                                    <p:animEffect transition="in" filter="wipe(left)">
                                      <p:cBhvr>
                                        <p:cTn id="90" dur="500"/>
                                        <p:tgtEl>
                                          <p:spTgt spid="613394"/>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613395">
                                            <p:txEl>
                                              <p:charRg st="0" end="36"/>
                                            </p:txEl>
                                          </p:spTgt>
                                        </p:tgtEl>
                                        <p:attrNameLst>
                                          <p:attrName>style.visibility</p:attrName>
                                        </p:attrNameLst>
                                      </p:cBhvr>
                                      <p:to>
                                        <p:strVal val="visible"/>
                                      </p:to>
                                    </p:set>
                                    <p:animEffect transition="in" filter="wipe(left)">
                                      <p:cBhvr>
                                        <p:cTn id="95" dur="500"/>
                                        <p:tgtEl>
                                          <p:spTgt spid="613395">
                                            <p:txEl>
                                              <p:charRg st="0" end="36"/>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613396">
                                            <p:txEl>
                                              <p:charRg st="0" end="56"/>
                                            </p:txEl>
                                          </p:spTgt>
                                        </p:tgtEl>
                                        <p:attrNameLst>
                                          <p:attrName>style.visibility</p:attrName>
                                        </p:attrNameLst>
                                      </p:cBhvr>
                                      <p:to>
                                        <p:strVal val="visible"/>
                                      </p:to>
                                    </p:set>
                                    <p:animEffect transition="in" filter="wipe(left)">
                                      <p:cBhvr>
                                        <p:cTn id="100" dur="500"/>
                                        <p:tgtEl>
                                          <p:spTgt spid="613396">
                                            <p:txEl>
                                              <p:charRg st="0"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378" grpId="0" build="p"/>
      <p:bldP spid="613379" grpId="0" bldLvl="0" animBg="1"/>
      <p:bldP spid="613380" grpId="0" build="p"/>
      <p:bldP spid="613381" grpId="0"/>
      <p:bldP spid="613382" grpId="0"/>
      <p:bldP spid="613383" grpId="0"/>
      <p:bldP spid="613384" grpId="0"/>
      <p:bldP spid="613390" grpId="0" advAuto="1000" build="p"/>
      <p:bldP spid="613391" grpId="0" bldLvl="0" animBg="1"/>
      <p:bldP spid="613392" grpId="0" bldLvl="0" animBg="1"/>
      <p:bldP spid="613393" grpId="0" build="p"/>
      <p:bldP spid="613394" grpId="0" bldLvl="0" animBg="1"/>
      <p:bldP spid="613395" grpId="0" build="p"/>
      <p:bldP spid="613396"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89090" name="矩形 89089"/>
          <p:cNvSpPr/>
          <p:nvPr/>
        </p:nvSpPr>
        <p:spPr>
          <a:xfrm>
            <a:off x="5638800" y="457200"/>
            <a:ext cx="3200400" cy="3935413"/>
          </a:xfrm>
          <a:prstGeom prst="rect">
            <a:avLst/>
          </a:prstGeom>
          <a:noFill/>
          <a:ln w="9525">
            <a:noFill/>
          </a:ln>
        </p:spPr>
        <p:txBody>
          <a:bodyPr>
            <a:spAutoFit/>
          </a:bodyPr>
          <a:p>
            <a:r>
              <a:rPr lang="zh-CN" altLang="en-US" sz="2800" dirty="0">
                <a:latin typeface="Times New Roman" panose="02020603050405020304" pitchFamily="18" charset="0"/>
                <a:ea typeface="黑体" panose="02010609060101010101" pitchFamily="2" charset="-122"/>
              </a:rPr>
              <a:t>　　在一定范围内，</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a:latin typeface="Times New Roman" panose="02020603050405020304" pitchFamily="18" charset="0"/>
                <a:ea typeface="黑体" panose="02010609060101010101" pitchFamily="2" charset="-122"/>
              </a:rPr>
              <a:t>随</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的增大而升高。但当输入电压</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达到</a:t>
            </a:r>
            <a:r>
              <a:rPr lang="en-US" altLang="zh-CN" sz="2800" b="1" dirty="0">
                <a:latin typeface="Times New Roman" panose="02020603050405020304" pitchFamily="18" charset="0"/>
                <a:ea typeface="黑体" panose="02010609060101010101" pitchFamily="2" charset="-122"/>
              </a:rPr>
              <a:t>1.4</a:t>
            </a:r>
            <a:r>
              <a:rPr lang="en-US" altLang="zh-CN" sz="2800" b="1">
                <a:latin typeface="Times New Roman" panose="02020603050405020304" pitchFamily="18" charset="0"/>
                <a:ea typeface="黑体" panose="02010609060101010101" pitchFamily="2" charset="-122"/>
              </a:rPr>
              <a:t>V</a:t>
            </a:r>
            <a:r>
              <a:rPr lang="zh-CN" altLang="en-US" sz="2800" dirty="0">
                <a:latin typeface="Times New Roman" panose="02020603050405020304" pitchFamily="18" charset="0"/>
                <a:ea typeface="黑体" panose="02010609060101010101" pitchFamily="2" charset="-122"/>
              </a:rPr>
              <a:t>以后，</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en-US" altLang="zh-CN" sz="2800" b="1">
                <a:latin typeface="Times New Roman" panose="02020603050405020304" pitchFamily="18" charset="0"/>
                <a:ea typeface="黑体" panose="02010609060101010101" pitchFamily="2" charset="-122"/>
              </a:rPr>
              <a:t> = 2.1V</a:t>
            </a:r>
            <a:r>
              <a:rPr lang="zh-CN" altLang="en-US" sz="2800">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zh-CN" altLang="en-US" sz="2800" dirty="0">
                <a:latin typeface="Times New Roman" panose="02020603050405020304" pitchFamily="18" charset="0"/>
                <a:ea typeface="黑体" panose="02010609060101010101" pitchFamily="2" charset="-122"/>
              </a:rPr>
              <a:t>增大，由于</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B1</a:t>
            </a:r>
            <a:r>
              <a:rPr lang="zh-CN" altLang="en-US" sz="2800" dirty="0">
                <a:latin typeface="Times New Roman" panose="02020603050405020304" pitchFamily="18" charset="0"/>
                <a:ea typeface="黑体" panose="02010609060101010101" pitchFamily="2" charset="-122"/>
              </a:rPr>
              <a:t>不变，故</a:t>
            </a:r>
            <a:r>
              <a:rPr lang="en-US" altLang="zh-CN" sz="2800" b="1" err="1">
                <a:latin typeface="Times New Roman" panose="02020603050405020304" pitchFamily="18" charset="0"/>
                <a:ea typeface="黑体" panose="02010609060101010101" pitchFamily="2" charset="-122"/>
              </a:rPr>
              <a:t>u</a:t>
            </a:r>
            <a:r>
              <a:rPr lang="en-US" altLang="zh-CN" sz="2800" b="1" baseline="-25000" err="1">
                <a:latin typeface="Times New Roman" panose="02020603050405020304" pitchFamily="18" charset="0"/>
                <a:ea typeface="黑体" panose="02010609060101010101" pitchFamily="2" charset="-122"/>
              </a:rPr>
              <a:t>I</a:t>
            </a:r>
            <a:r>
              <a:rPr lang="en-US" altLang="zh-CN" sz="2800" b="1" baseline="-250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 1.4V</a:t>
            </a:r>
            <a:r>
              <a:rPr lang="zh-CN" altLang="en-US" sz="2800" dirty="0">
                <a:latin typeface="Times New Roman" panose="02020603050405020304" pitchFamily="18" charset="0"/>
                <a:ea typeface="黑体" panose="02010609060101010101" pitchFamily="2" charset="-122"/>
              </a:rPr>
              <a:t>也不变。这时</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2</a:t>
            </a:r>
            <a:r>
              <a:rPr lang="zh-CN" altLang="en-US" sz="2800">
                <a:latin typeface="Times New Roman" panose="02020603050405020304" pitchFamily="18" charset="0"/>
                <a:ea typeface="黑体" panose="02010609060101010101" pitchFamily="2" charset="-122"/>
              </a:rPr>
              <a:t>和</a:t>
            </a:r>
            <a:r>
              <a:rPr lang="en-US" altLang="zh-CN" sz="2800" b="1">
                <a:latin typeface="Times New Roman" panose="02020603050405020304" pitchFamily="18" charset="0"/>
                <a:ea typeface="黑体" panose="02010609060101010101" pitchFamily="2" charset="-122"/>
              </a:rPr>
              <a:t>VT</a:t>
            </a:r>
            <a:r>
              <a:rPr lang="en-US" altLang="zh-CN" sz="2800" b="1" baseline="-25000">
                <a:latin typeface="Times New Roman" panose="02020603050405020304" pitchFamily="18" charset="0"/>
                <a:ea typeface="黑体" panose="02010609060101010101" pitchFamily="2" charset="-122"/>
              </a:rPr>
              <a:t>4</a:t>
            </a:r>
            <a:r>
              <a:rPr lang="zh-CN" altLang="en-US" sz="2800" dirty="0">
                <a:latin typeface="Times New Roman" panose="02020603050405020304" pitchFamily="18" charset="0"/>
                <a:ea typeface="黑体" panose="02010609060101010101" pitchFamily="2" charset="-122"/>
              </a:rPr>
              <a:t>饱和导通，输出为低电平。</a:t>
            </a:r>
            <a:endParaRPr lang="zh-CN" altLang="en-US" sz="2800" dirty="0">
              <a:latin typeface="Times New Roman" panose="02020603050405020304" pitchFamily="18" charset="0"/>
              <a:ea typeface="黑体" panose="02010609060101010101" pitchFamily="2" charset="-122"/>
            </a:endParaRPr>
          </a:p>
        </p:txBody>
      </p:sp>
      <p:grpSp>
        <p:nvGrpSpPr>
          <p:cNvPr id="89091" name="组合 89090"/>
          <p:cNvGrpSpPr/>
          <p:nvPr/>
        </p:nvGrpSpPr>
        <p:grpSpPr>
          <a:xfrm>
            <a:off x="228600" y="457200"/>
            <a:ext cx="5181600" cy="4710113"/>
            <a:chOff x="240" y="192"/>
            <a:chExt cx="3264" cy="2967"/>
          </a:xfrm>
        </p:grpSpPr>
        <p:pic>
          <p:nvPicPr>
            <p:cNvPr id="89092" name="图片 89091" descr="R96A0259A"/>
            <p:cNvPicPr>
              <a:picLocks noChangeAspect="1"/>
            </p:cNvPicPr>
            <p:nvPr/>
          </p:nvPicPr>
          <p:blipFill>
            <a:blip r:embed="rId1"/>
            <a:stretch>
              <a:fillRect/>
            </a:stretch>
          </p:blipFill>
          <p:spPr>
            <a:xfrm>
              <a:off x="288" y="192"/>
              <a:ext cx="3216" cy="2598"/>
            </a:xfrm>
            <a:prstGeom prst="rect">
              <a:avLst/>
            </a:prstGeom>
            <a:noFill/>
            <a:ln w="12700" cap="flat" cmpd="sng">
              <a:solidFill>
                <a:srgbClr val="00FF00"/>
              </a:solidFill>
              <a:prstDash val="solid"/>
              <a:miter/>
              <a:headEnd type="none" w="med" len="med"/>
              <a:tailEnd type="none" w="med" len="med"/>
            </a:ln>
          </p:spPr>
        </p:pic>
        <p:sp>
          <p:nvSpPr>
            <p:cNvPr id="89093" name="矩形 89092"/>
            <p:cNvSpPr/>
            <p:nvPr/>
          </p:nvSpPr>
          <p:spPr>
            <a:xfrm>
              <a:off x="240" y="2832"/>
              <a:ext cx="3204" cy="327"/>
            </a:xfrm>
            <a:prstGeom prst="rect">
              <a:avLst/>
            </a:prstGeom>
            <a:noFill/>
            <a:ln w="9525">
              <a:noFill/>
            </a:ln>
          </p:spPr>
          <p:txBody>
            <a:bodyPr wrap="none" anchor="ctr" anchorCtr="0">
              <a:spAutoFit/>
            </a:bodyPr>
            <a:p>
              <a:r>
                <a:rPr lang="zh-CN" altLang="en-US" dirty="0">
                  <a:latin typeface="黑体" panose="02010609060101010101" pitchFamily="2" charset="-122"/>
                  <a:ea typeface="黑体" panose="02010609060101010101" pitchFamily="2" charset="-122"/>
                </a:rPr>
                <a:t>虚框内为</a:t>
              </a:r>
              <a:r>
                <a:rPr lang="en-US" altLang="zh-CN">
                  <a:latin typeface="黑体" panose="02010609060101010101" pitchFamily="2" charset="-122"/>
                  <a:ea typeface="黑体" panose="02010609060101010101" pitchFamily="2" charset="-122"/>
                </a:rPr>
                <a:t>TTL</a:t>
              </a:r>
              <a:r>
                <a:rPr lang="zh-CN" altLang="en-US" dirty="0">
                  <a:latin typeface="黑体" panose="02010609060101010101" pitchFamily="2" charset="-122"/>
                  <a:ea typeface="黑体" panose="02010609060101010101" pitchFamily="2" charset="-122"/>
                </a:rPr>
                <a:t>反相器的部分内部电路</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89094" name="矩形 89093"/>
            <p:cNvSpPr/>
            <p:nvPr/>
          </p:nvSpPr>
          <p:spPr>
            <a:xfrm>
              <a:off x="816" y="528"/>
              <a:ext cx="2640" cy="2064"/>
            </a:xfrm>
            <a:prstGeom prst="rect">
              <a:avLst/>
            </a:prstGeom>
            <a:noFill/>
            <a:ln w="25400" cap="rnd" cmpd="sng">
              <a:solidFill>
                <a:srgbClr val="FF6600"/>
              </a:solidFill>
              <a:prstDash val="sysDot"/>
              <a:miter/>
              <a:headEnd type="none" w="med" len="med"/>
              <a:tailEnd type="none" w="med" len="med"/>
            </a:ln>
          </p:spPr>
          <p:txBody>
            <a:bodyPr/>
            <a:p>
              <a:endParaRPr lang="zh-CN" altLang="en-US"/>
            </a:p>
          </p:txBody>
        </p:sp>
      </p:grpSp>
      <p:graphicFrame>
        <p:nvGraphicFramePr>
          <p:cNvPr id="89095" name="对象 89094"/>
          <p:cNvGraphicFramePr/>
          <p:nvPr/>
        </p:nvGraphicFramePr>
        <p:xfrm>
          <a:off x="5334000" y="4876800"/>
          <a:ext cx="2819400" cy="1801813"/>
        </p:xfrm>
        <a:graphic>
          <a:graphicData uri="http://schemas.openxmlformats.org/presentationml/2006/ole">
            <mc:AlternateContent xmlns:mc="http://schemas.openxmlformats.org/markup-compatibility/2006">
              <mc:Choice xmlns:v="urn:schemas-microsoft-com:vml" Requires="v">
                <p:oleObj spid="_x0000_s3078" name="" r:id="rId2" imgW="8915400" imgH="5695950" progId="Paint.Picture">
                  <p:embed/>
                </p:oleObj>
              </mc:Choice>
              <mc:Fallback>
                <p:oleObj name="" r:id="rId2" imgW="8915400" imgH="5695950" progId="Paint.Picture">
                  <p:embed/>
                  <p:pic>
                    <p:nvPicPr>
                      <p:cNvPr id="0" name="图片 3077"/>
                      <p:cNvPicPr/>
                      <p:nvPr/>
                    </p:nvPicPr>
                    <p:blipFill>
                      <a:blip r:embed="rId3"/>
                      <a:stretch>
                        <a:fillRect/>
                      </a:stretch>
                    </p:blipFill>
                    <p:spPr>
                      <a:xfrm>
                        <a:off x="5334000" y="4876800"/>
                        <a:ext cx="2819400" cy="1801813"/>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89091"/>
                                        </p:tgtEl>
                                        <p:attrNameLst>
                                          <p:attrName>style.visibility</p:attrName>
                                        </p:attrNameLst>
                                      </p:cBhvr>
                                    </p:set>
                                    <p:animEffect transition="in" filter="box(in)">
                                      <p:cBhvr>
                                        <p:cTn id="7" dur="500"/>
                                        <p:tgtEl>
                                          <p:spTgt spid="8909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9095"/>
                                        </p:tgtEl>
                                        <p:attrNameLst>
                                          <p:attrName>style.visibility</p:attrName>
                                        </p:attrNameLst>
                                      </p:cBhvr>
                                    </p:set>
                                    <p:animEffect transition="in" filter="slide(fromBottom)">
                                      <p:cBhvr>
                                        <p:cTn id="11" dur="500"/>
                                        <p:tgtEl>
                                          <p:spTgt spid="8909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9090">
                                            <p:txEl>
                                              <p:charRg st="4294967295" end="4294967295"/>
                                            </p:txEl>
                                          </p:spTgt>
                                        </p:tgtEl>
                                        <p:attrNameLst>
                                          <p:attrName>style.visibility</p:attrName>
                                        </p:attrNameLst>
                                      </p:cBhvr>
                                    </p:set>
                                    <p:animEffect transition="in" filter="blinds(horizontal)">
                                      <p:cBhvr>
                                        <p:cTn id="15" dur="500"/>
                                        <p:tgtEl>
                                          <p:spTgt spid="8909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advAuto="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0114" name="矩形 90113"/>
          <p:cNvSpPr/>
          <p:nvPr/>
        </p:nvSpPr>
        <p:spPr>
          <a:xfrm>
            <a:off x="1066800" y="5638800"/>
            <a:ext cx="6629400" cy="733425"/>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I </a:t>
            </a:r>
            <a:r>
              <a:rPr lang="zh-CN" altLang="en-US" sz="2800" dirty="0">
                <a:latin typeface="Times New Roman" panose="02020603050405020304" pitchFamily="18" charset="0"/>
                <a:ea typeface="黑体" panose="02010609060101010101" pitchFamily="2" charset="-122"/>
              </a:rPr>
              <a:t>不大不小时，工作在线性区或转折区。</a:t>
            </a:r>
            <a:endParaRPr lang="zh-CN" altLang="en-US" sz="2800" dirty="0">
              <a:latin typeface="Times New Roman" panose="02020603050405020304" pitchFamily="18" charset="0"/>
            </a:endParaRPr>
          </a:p>
        </p:txBody>
      </p:sp>
      <p:graphicFrame>
        <p:nvGraphicFramePr>
          <p:cNvPr id="90115" name="对象 90114"/>
          <p:cNvGraphicFramePr/>
          <p:nvPr/>
        </p:nvGraphicFramePr>
        <p:xfrm>
          <a:off x="1981200" y="304800"/>
          <a:ext cx="4724400" cy="3019425"/>
        </p:xfrm>
        <a:graphic>
          <a:graphicData uri="http://schemas.openxmlformats.org/presentationml/2006/ole">
            <mc:AlternateContent xmlns:mc="http://schemas.openxmlformats.org/markup-compatibility/2006">
              <mc:Choice xmlns:v="urn:schemas-microsoft-com:vml" Requires="v">
                <p:oleObj spid="_x0000_s3079" name="" r:id="rId1" imgW="8915400" imgH="5695950" progId="Paint.Picture">
                  <p:embed/>
                </p:oleObj>
              </mc:Choice>
              <mc:Fallback>
                <p:oleObj name="" r:id="rId1" imgW="8915400" imgH="5695950" progId="Paint.Picture">
                  <p:embed/>
                  <p:pic>
                    <p:nvPicPr>
                      <p:cNvPr id="0" name="图片 3078"/>
                      <p:cNvPicPr/>
                      <p:nvPr/>
                    </p:nvPicPr>
                    <p:blipFill>
                      <a:blip r:embed="rId2"/>
                      <a:stretch>
                        <a:fillRect/>
                      </a:stretch>
                    </p:blipFill>
                    <p:spPr>
                      <a:xfrm>
                        <a:off x="1981200" y="304800"/>
                        <a:ext cx="4724400" cy="3019425"/>
                      </a:xfrm>
                      <a:prstGeom prst="rect">
                        <a:avLst/>
                      </a:prstGeom>
                      <a:noFill/>
                      <a:ln w="12700" cap="flat" cmpd="sng">
                        <a:solidFill>
                          <a:srgbClr val="00FF00"/>
                        </a:solidFill>
                        <a:prstDash val="solid"/>
                        <a:miter/>
                        <a:headEnd type="none" w="med" len="med"/>
                        <a:tailEnd type="none" w="med" len="med"/>
                      </a:ln>
                    </p:spPr>
                  </p:pic>
                </p:oleObj>
              </mc:Fallback>
            </mc:AlternateContent>
          </a:graphicData>
        </a:graphic>
      </p:graphicFrame>
      <p:sp>
        <p:nvSpPr>
          <p:cNvPr id="90116" name="直接连接符 90115"/>
          <p:cNvSpPr/>
          <p:nvPr/>
        </p:nvSpPr>
        <p:spPr>
          <a:xfrm>
            <a:off x="3810000" y="304800"/>
            <a:ext cx="0" cy="3429000"/>
          </a:xfrm>
          <a:prstGeom prst="line">
            <a:avLst/>
          </a:prstGeom>
          <a:ln w="25400" cap="flat" cmpd="sng">
            <a:solidFill>
              <a:srgbClr val="FF0000"/>
            </a:solidFill>
            <a:prstDash val="solid"/>
            <a:headEnd type="none" w="med" len="med"/>
            <a:tailEnd type="none" w="med" len="med"/>
          </a:ln>
        </p:spPr>
      </p:sp>
      <p:sp>
        <p:nvSpPr>
          <p:cNvPr id="90117" name="直接连接符 90116"/>
          <p:cNvSpPr/>
          <p:nvPr/>
        </p:nvSpPr>
        <p:spPr>
          <a:xfrm>
            <a:off x="5257800" y="304800"/>
            <a:ext cx="0" cy="3429000"/>
          </a:xfrm>
          <a:prstGeom prst="line">
            <a:avLst/>
          </a:prstGeom>
          <a:ln w="25400" cap="flat" cmpd="sng">
            <a:solidFill>
              <a:srgbClr val="FF0000"/>
            </a:solidFill>
            <a:prstDash val="solid"/>
            <a:headEnd type="none" w="med" len="med"/>
            <a:tailEnd type="none" w="med" len="med"/>
          </a:ln>
        </p:spPr>
      </p:sp>
      <p:sp>
        <p:nvSpPr>
          <p:cNvPr id="90118" name="直接连接符 90117"/>
          <p:cNvSpPr/>
          <p:nvPr/>
        </p:nvSpPr>
        <p:spPr>
          <a:xfrm flipH="1">
            <a:off x="3048000" y="3124200"/>
            <a:ext cx="762000" cy="0"/>
          </a:xfrm>
          <a:prstGeom prst="line">
            <a:avLst/>
          </a:prstGeom>
          <a:ln w="25400" cap="flat" cmpd="sng">
            <a:solidFill>
              <a:srgbClr val="FF00FF"/>
            </a:solidFill>
            <a:prstDash val="solid"/>
            <a:headEnd type="none" w="med" len="med"/>
            <a:tailEnd type="triangle" w="med" len="lg"/>
          </a:ln>
        </p:spPr>
      </p:sp>
      <p:sp>
        <p:nvSpPr>
          <p:cNvPr id="90119" name="直接连接符 90118"/>
          <p:cNvSpPr/>
          <p:nvPr/>
        </p:nvSpPr>
        <p:spPr>
          <a:xfrm>
            <a:off x="5257800" y="3276600"/>
            <a:ext cx="2057400" cy="0"/>
          </a:xfrm>
          <a:prstGeom prst="line">
            <a:avLst/>
          </a:prstGeom>
          <a:ln w="25400" cap="flat" cmpd="sng">
            <a:solidFill>
              <a:srgbClr val="FF6600"/>
            </a:solidFill>
            <a:prstDash val="solid"/>
            <a:headEnd type="none" w="med" len="med"/>
            <a:tailEnd type="triangle" w="med" len="lg"/>
          </a:ln>
        </p:spPr>
      </p:sp>
      <p:sp>
        <p:nvSpPr>
          <p:cNvPr id="90120" name="矩形 90119"/>
          <p:cNvSpPr/>
          <p:nvPr/>
        </p:nvSpPr>
        <p:spPr>
          <a:xfrm>
            <a:off x="1066800" y="4648200"/>
            <a:ext cx="5184775" cy="519113"/>
          </a:xfrm>
          <a:prstGeom prst="rect">
            <a:avLst/>
          </a:prstGeom>
          <a:noFill/>
          <a:ln w="9525">
            <a:noFill/>
          </a:ln>
        </p:spPr>
        <p:txBody>
          <a:bodyPr wrap="none" anchor="t" anchorCtr="0">
            <a:spAutoFit/>
          </a:bodyPr>
          <a:p>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I </a:t>
            </a:r>
            <a:r>
              <a:rPr lang="zh-CN" altLang="en-US" sz="2800" dirty="0">
                <a:latin typeface="Times New Roman" panose="02020603050405020304" pitchFamily="18" charset="0"/>
                <a:ea typeface="黑体" panose="02010609060101010101" pitchFamily="2" charset="-122"/>
              </a:rPr>
              <a:t>较小时，关门，输出高电平；</a:t>
            </a:r>
            <a:endParaRPr lang="zh-CN" altLang="en-US" sz="2800" dirty="0">
              <a:latin typeface="Times New Roman" panose="02020603050405020304" pitchFamily="18" charset="0"/>
              <a:ea typeface="黑体" panose="02010609060101010101" pitchFamily="2" charset="-122"/>
            </a:endParaRPr>
          </a:p>
        </p:txBody>
      </p:sp>
      <p:sp>
        <p:nvSpPr>
          <p:cNvPr id="90121" name="矩形 90120"/>
          <p:cNvSpPr/>
          <p:nvPr/>
        </p:nvSpPr>
        <p:spPr>
          <a:xfrm>
            <a:off x="1066800" y="5257800"/>
            <a:ext cx="5213350" cy="519113"/>
          </a:xfrm>
          <a:prstGeom prst="rect">
            <a:avLst/>
          </a:prstGeom>
          <a:noFill/>
          <a:ln w="9525">
            <a:noFill/>
          </a:ln>
        </p:spPr>
        <p:txBody>
          <a:bodyPr wrap="none" anchor="t" anchorCtr="0">
            <a:spAutoFit/>
          </a:bodyPr>
          <a:p>
            <a:r>
              <a:rPr lang="en-US" altLang="zh-CN" sz="2800">
                <a:latin typeface="Times New Roman" panose="02020603050405020304" pitchFamily="18" charset="0"/>
                <a:ea typeface="黑体" panose="02010609060101010101" pitchFamily="2" charset="-122"/>
              </a:rPr>
              <a:t>R</a:t>
            </a:r>
            <a:r>
              <a:rPr lang="en-US" altLang="zh-CN" sz="2800" baseline="-25000">
                <a:latin typeface="Times New Roman" panose="02020603050405020304" pitchFamily="18" charset="0"/>
                <a:ea typeface="黑体" panose="02010609060101010101" pitchFamily="2" charset="-122"/>
              </a:rPr>
              <a:t>I</a:t>
            </a: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较大时，开门，输出低电平；</a:t>
            </a:r>
            <a:endParaRPr lang="zh-CN" altLang="en-US" sz="2800" dirty="0">
              <a:latin typeface="Times New Roman" panose="02020603050405020304" pitchFamily="18" charset="0"/>
              <a:ea typeface="黑体" panose="02010609060101010101" pitchFamily="2" charset="-122"/>
            </a:endParaRPr>
          </a:p>
        </p:txBody>
      </p:sp>
      <p:sp>
        <p:nvSpPr>
          <p:cNvPr id="90122" name="直接连接符 90121"/>
          <p:cNvSpPr/>
          <p:nvPr/>
        </p:nvSpPr>
        <p:spPr>
          <a:xfrm>
            <a:off x="3810000" y="3429000"/>
            <a:ext cx="1447800" cy="0"/>
          </a:xfrm>
          <a:prstGeom prst="line">
            <a:avLst/>
          </a:prstGeom>
          <a:ln w="25400" cap="flat" cmpd="sng">
            <a:solidFill>
              <a:srgbClr val="FFCC00"/>
            </a:solidFill>
            <a:prstDash val="solid"/>
            <a:headEnd type="triangle" w="med" len="lg"/>
            <a:tailEnd type="triangle" w="med" len="lg"/>
          </a:ln>
        </p:spPr>
      </p:sp>
      <p:sp>
        <p:nvSpPr>
          <p:cNvPr id="90123" name="矩形 90122"/>
          <p:cNvSpPr/>
          <p:nvPr/>
        </p:nvSpPr>
        <p:spPr>
          <a:xfrm>
            <a:off x="3276600" y="3810000"/>
            <a:ext cx="923925" cy="519113"/>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OFF</a:t>
            </a:r>
            <a:endParaRPr lang="en-US" altLang="zh-CN" sz="2800" b="1" baseline="-25000">
              <a:latin typeface="Times New Roman" panose="02020603050405020304" pitchFamily="18" charset="0"/>
              <a:ea typeface="黑体" panose="02010609060101010101" pitchFamily="2" charset="-122"/>
            </a:endParaRPr>
          </a:p>
        </p:txBody>
      </p:sp>
      <p:sp>
        <p:nvSpPr>
          <p:cNvPr id="90124" name="矩形 90123"/>
          <p:cNvSpPr/>
          <p:nvPr/>
        </p:nvSpPr>
        <p:spPr>
          <a:xfrm>
            <a:off x="4876800" y="3733800"/>
            <a:ext cx="803275" cy="519113"/>
          </a:xfrm>
          <a:prstGeom prst="rect">
            <a:avLst/>
          </a:prstGeom>
          <a:noFill/>
          <a:ln w="9525">
            <a:noFill/>
          </a:ln>
        </p:spPr>
        <p:txBody>
          <a:bodyPr wrap="none" anchor="t" anchorCtr="0">
            <a:spAutoFit/>
          </a:bodyPr>
          <a:p>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ON</a:t>
            </a:r>
            <a:endParaRPr lang="en-US" altLang="zh-CN" sz="2800" b="1" baseline="-25000">
              <a:latin typeface="Times New Roman" panose="02020603050405020304" pitchFamily="18" charset="0"/>
              <a:ea typeface="黑体" panose="02010609060101010101" pitchFamily="2" charset="-122"/>
            </a:endParaRPr>
          </a:p>
        </p:txBody>
      </p:sp>
      <p:sp>
        <p:nvSpPr>
          <p:cNvPr id="90125" name="矩形 90124"/>
          <p:cNvSpPr/>
          <p:nvPr/>
        </p:nvSpPr>
        <p:spPr>
          <a:xfrm>
            <a:off x="6019800" y="3962400"/>
            <a:ext cx="2773363" cy="528638"/>
          </a:xfrm>
          <a:prstGeom prst="rect">
            <a:avLst/>
          </a:prstGeom>
          <a:pattFill prst="pct60">
            <a:fgClr>
              <a:srgbClr val="006600"/>
            </a:fgClr>
            <a:bgClr>
              <a:srgbClr val="CC9900"/>
            </a:bgClr>
          </a:pattFill>
          <a:ln w="9525" cap="flat" cmpd="sng">
            <a:solidFill>
              <a:srgbClr val="FFCC00"/>
            </a:solidFill>
            <a:prstDash val="solid"/>
            <a:miter/>
            <a:headEnd type="none" w="med" len="med"/>
            <a:tailEnd type="none" w="med" len="med"/>
          </a:ln>
        </p:spPr>
        <p:txBody>
          <a:bodyPr wrap="none" anchor="t" anchorCtr="0">
            <a:spAutoFit/>
          </a:bodyPr>
          <a:p>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悬空时？</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90115"/>
                                        </p:tgtEl>
                                        <p:attrNameLst>
                                          <p:attrName>style.visibility</p:attrName>
                                        </p:attrNameLst>
                                      </p:cBhvr>
                                    </p:set>
                                    <p:animEffect transition="in" filter="barn(inHorizontal)">
                                      <p:cBhvr>
                                        <p:cTn id="7" dur="500"/>
                                        <p:tgtEl>
                                          <p:spTgt spid="901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0120">
                                            <p:txEl>
                                              <p:charRg st="4294967295" end="4294967295"/>
                                            </p:txEl>
                                          </p:spTgt>
                                        </p:tgtEl>
                                        <p:attrNameLst>
                                          <p:attrName>style.visibility</p:attrName>
                                        </p:attrNameLst>
                                      </p:cBhvr>
                                    </p:set>
                                    <p:anim calcmode="lin" valueType="num">
                                      <p:cBhvr>
                                        <p:cTn id="12" dur="500" fill="hold"/>
                                        <p:tgtEl>
                                          <p:spTgt spid="90120">
                                            <p:txEl>
                                              <p:charRg st="4294967295" end="4294967295"/>
                                            </p:txEl>
                                          </p:spTgt>
                                        </p:tgtEl>
                                        <p:attrNameLst>
                                          <p:attrName>ppt_x</p:attrName>
                                        </p:attrNameLst>
                                      </p:cBhvr>
                                      <p:tavLst>
                                        <p:tav tm="0">
                                          <p:val>
                                            <p:strVal val="0-#ppt_w/2"/>
                                          </p:val>
                                        </p:tav>
                                        <p:tav tm="100000">
                                          <p:val>
                                            <p:strVal val="#ppt_x"/>
                                          </p:val>
                                        </p:tav>
                                      </p:tavLst>
                                    </p:anim>
                                    <p:anim calcmode="lin" valueType="num">
                                      <p:cBhvr>
                                        <p:cTn id="13" dur="500" fill="hold"/>
                                        <p:tgtEl>
                                          <p:spTgt spid="90120">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6" fill="hold" nodeType="afterEffect">
                                  <p:stCondLst>
                                    <p:cond delay="0"/>
                                  </p:stCondLst>
                                  <p:childTnLst>
                                    <p:set>
                                      <p:cBhvr>
                                        <p:cTn id="16" dur="1" fill="hold">
                                          <p:stCondLst>
                                            <p:cond delay="0"/>
                                          </p:stCondLst>
                                        </p:cTn>
                                        <p:tgtEl>
                                          <p:spTgt spid="90116"/>
                                        </p:tgtEl>
                                        <p:attrNameLst>
                                          <p:attrName>style.visibility</p:attrName>
                                        </p:attrNameLst>
                                      </p:cBhvr>
                                    </p:set>
                                    <p:animEffect transition="in" filter="barn(inHorizontal)">
                                      <p:cBhvr>
                                        <p:cTn id="17" dur="500"/>
                                        <p:tgtEl>
                                          <p:spTgt spid="90116"/>
                                        </p:tgtEl>
                                      </p:cBhvr>
                                    </p:animEffect>
                                  </p:childTnLst>
                                </p:cTn>
                              </p:par>
                            </p:childTnLst>
                          </p:cTn>
                        </p:par>
                        <p:par>
                          <p:cTn id="18" fill="hold">
                            <p:stCondLst>
                              <p:cond delay="1000"/>
                            </p:stCondLst>
                            <p:childTnLst>
                              <p:par>
                                <p:cTn id="19" presetID="16" presetClass="entr" presetSubtype="42" fill="hold" nodeType="afterEffect">
                                  <p:stCondLst>
                                    <p:cond delay="0"/>
                                  </p:stCondLst>
                                  <p:childTnLst>
                                    <p:set>
                                      <p:cBhvr>
                                        <p:cTn id="20" dur="1" fill="hold">
                                          <p:stCondLst>
                                            <p:cond delay="0"/>
                                          </p:stCondLst>
                                        </p:cTn>
                                        <p:tgtEl>
                                          <p:spTgt spid="90118"/>
                                        </p:tgtEl>
                                        <p:attrNameLst>
                                          <p:attrName>style.visibility</p:attrName>
                                        </p:attrNameLst>
                                      </p:cBhvr>
                                    </p:set>
                                    <p:animEffect transition="in" filter="barn(outHorizontal)">
                                      <p:cBhvr>
                                        <p:cTn id="21" dur="500"/>
                                        <p:tgtEl>
                                          <p:spTgt spid="901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0121">
                                            <p:txEl>
                                              <p:charRg st="4294967295" end="4294967295"/>
                                            </p:txEl>
                                          </p:spTgt>
                                        </p:tgtEl>
                                        <p:attrNameLst>
                                          <p:attrName>style.visibility</p:attrName>
                                        </p:attrNameLst>
                                      </p:cBhvr>
                                    </p:set>
                                    <p:anim calcmode="lin" valueType="num">
                                      <p:cBhvr>
                                        <p:cTn id="26" dur="500" fill="hold"/>
                                        <p:tgtEl>
                                          <p:spTgt spid="90121">
                                            <p:txEl>
                                              <p:charRg st="4294967295" end="4294967295"/>
                                            </p:txEl>
                                          </p:spTgt>
                                        </p:tgtEl>
                                        <p:attrNameLst>
                                          <p:attrName>ppt_x</p:attrName>
                                        </p:attrNameLst>
                                      </p:cBhvr>
                                      <p:tavLst>
                                        <p:tav tm="0">
                                          <p:val>
                                            <p:strVal val="0-#ppt_w/2"/>
                                          </p:val>
                                        </p:tav>
                                        <p:tav tm="100000">
                                          <p:val>
                                            <p:strVal val="#ppt_x"/>
                                          </p:val>
                                        </p:tav>
                                      </p:tavLst>
                                    </p:anim>
                                    <p:anim calcmode="lin" valueType="num">
                                      <p:cBhvr>
                                        <p:cTn id="27" dur="500" fill="hold"/>
                                        <p:tgtEl>
                                          <p:spTgt spid="90121">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17" presetClass="entr" presetSubtype="10" fill="hold" nodeType="afterEffect">
                                  <p:stCondLst>
                                    <p:cond delay="0"/>
                                  </p:stCondLst>
                                  <p:childTnLst>
                                    <p:set>
                                      <p:cBhvr>
                                        <p:cTn id="30" dur="1" fill="hold">
                                          <p:stCondLst>
                                            <p:cond delay="0"/>
                                          </p:stCondLst>
                                        </p:cTn>
                                        <p:tgtEl>
                                          <p:spTgt spid="90117"/>
                                        </p:tgtEl>
                                        <p:attrNameLst>
                                          <p:attrName>style.visibility</p:attrName>
                                        </p:attrNameLst>
                                      </p:cBhvr>
                                    </p:set>
                                    <p:anim calcmode="lin" valueType="num">
                                      <p:cBhvr>
                                        <p:cTn id="31" dur="500" fill="hold"/>
                                        <p:tgtEl>
                                          <p:spTgt spid="90117"/>
                                        </p:tgtEl>
                                        <p:attrNameLst>
                                          <p:attrName>ppt_w</p:attrName>
                                        </p:attrNameLst>
                                      </p:cBhvr>
                                      <p:tavLst>
                                        <p:tav tm="0">
                                          <p:val>
                                            <p:fltVal val="0.0"/>
                                          </p:val>
                                        </p:tav>
                                        <p:tav tm="100000">
                                          <p:val>
                                            <p:strVal val="#ppt_w"/>
                                          </p:val>
                                        </p:tav>
                                      </p:tavLst>
                                    </p:anim>
                                    <p:anim calcmode="lin" valueType="num">
                                      <p:cBhvr>
                                        <p:cTn id="32" dur="500" fill="hold"/>
                                        <p:tgtEl>
                                          <p:spTgt spid="90117"/>
                                        </p:tgtEl>
                                        <p:attrNameLst>
                                          <p:attrName>ppt_h</p:attrName>
                                        </p:attrNameLst>
                                      </p:cBhvr>
                                      <p:tavLst>
                                        <p:tav tm="0">
                                          <p:val>
                                            <p:strVal val="#ppt_h"/>
                                          </p:val>
                                        </p:tav>
                                        <p:tav tm="100000">
                                          <p:val>
                                            <p:strVal val="#ppt_h"/>
                                          </p:val>
                                        </p:tav>
                                      </p:tavLst>
                                    </p:anim>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90119"/>
                                        </p:tgtEl>
                                        <p:attrNameLst>
                                          <p:attrName>style.visibility</p:attrName>
                                        </p:attrNameLst>
                                      </p:cBhvr>
                                    </p:set>
                                    <p:animEffect transition="in" filter="wipe(up)">
                                      <p:cBhvr>
                                        <p:cTn id="36" dur="500"/>
                                        <p:tgtEl>
                                          <p:spTgt spid="9011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0114">
                                            <p:txEl>
                                              <p:charRg st="4294967295" end="4294967295"/>
                                            </p:txEl>
                                          </p:spTgt>
                                        </p:tgtEl>
                                        <p:attrNameLst>
                                          <p:attrName>style.visibility</p:attrName>
                                        </p:attrNameLst>
                                      </p:cBhvr>
                                    </p:set>
                                    <p:anim calcmode="lin" valueType="num">
                                      <p:cBhvr>
                                        <p:cTn id="41" dur="500" fill="hold"/>
                                        <p:tgtEl>
                                          <p:spTgt spid="90114">
                                            <p:txEl>
                                              <p:charRg st="4294967295" end="4294967295"/>
                                            </p:txEl>
                                          </p:spTgt>
                                        </p:tgtEl>
                                        <p:attrNameLst>
                                          <p:attrName>ppt_x</p:attrName>
                                        </p:attrNameLst>
                                      </p:cBhvr>
                                      <p:tavLst>
                                        <p:tav tm="0">
                                          <p:val>
                                            <p:strVal val="0-#ppt_w/2"/>
                                          </p:val>
                                        </p:tav>
                                        <p:tav tm="100000">
                                          <p:val>
                                            <p:strVal val="#ppt_x"/>
                                          </p:val>
                                        </p:tav>
                                      </p:tavLst>
                                    </p:anim>
                                    <p:anim calcmode="lin" valueType="num">
                                      <p:cBhvr>
                                        <p:cTn id="42" dur="500" fill="hold"/>
                                        <p:tgtEl>
                                          <p:spTgt spid="90114">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23" presetClass="entr" presetSubtype="16" fill="hold" nodeType="afterEffect">
                                  <p:stCondLst>
                                    <p:cond delay="0"/>
                                  </p:stCondLst>
                                  <p:childTnLst>
                                    <p:set>
                                      <p:cBhvr>
                                        <p:cTn id="45" dur="1" fill="hold">
                                          <p:stCondLst>
                                            <p:cond delay="0"/>
                                          </p:stCondLst>
                                        </p:cTn>
                                        <p:tgtEl>
                                          <p:spTgt spid="90122"/>
                                        </p:tgtEl>
                                        <p:attrNameLst>
                                          <p:attrName>style.visibility</p:attrName>
                                        </p:attrNameLst>
                                      </p:cBhvr>
                                    </p:set>
                                    <p:anim calcmode="lin" valueType="num">
                                      <p:cBhvr>
                                        <p:cTn id="46" dur="500" fill="hold"/>
                                        <p:tgtEl>
                                          <p:spTgt spid="90122"/>
                                        </p:tgtEl>
                                        <p:attrNameLst>
                                          <p:attrName>ppt_w</p:attrName>
                                        </p:attrNameLst>
                                      </p:cBhvr>
                                      <p:tavLst>
                                        <p:tav tm="0">
                                          <p:val>
                                            <p:fltVal val="0.0"/>
                                          </p:val>
                                        </p:tav>
                                        <p:tav tm="100000">
                                          <p:val>
                                            <p:strVal val="#ppt_w"/>
                                          </p:val>
                                        </p:tav>
                                      </p:tavLst>
                                    </p:anim>
                                    <p:anim calcmode="lin" valueType="num">
                                      <p:cBhvr>
                                        <p:cTn id="47" dur="500" fill="hold"/>
                                        <p:tgtEl>
                                          <p:spTgt spid="90122"/>
                                        </p:tgtEl>
                                        <p:attrNameLst>
                                          <p:attrName>ppt_h</p:attrName>
                                        </p:attrNameLst>
                                      </p:cBhvr>
                                      <p:tavLst>
                                        <p:tav tm="0">
                                          <p:val>
                                            <p:fltVal val="0.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90123">
                                            <p:txEl>
                                              <p:charRg st="4294967295" end="4294967295"/>
                                            </p:txEl>
                                          </p:spTgt>
                                        </p:tgtEl>
                                        <p:attrNameLst>
                                          <p:attrName>style.visibility</p:attrName>
                                        </p:attrNameLst>
                                      </p:cBhvr>
                                    </p:set>
                                    <p:animEffect transition="in" filter="wipe(up)">
                                      <p:cBhvr>
                                        <p:cTn id="52" dur="500"/>
                                        <p:tgtEl>
                                          <p:spTgt spid="90123">
                                            <p:txEl>
                                              <p:charRg st="4294967295" end="4294967295"/>
                                            </p:txEl>
                                          </p:spTgt>
                                        </p:tgtEl>
                                      </p:cBhvr>
                                    </p:animEffect>
                                  </p:childTnLst>
                                </p:cTn>
                              </p:par>
                            </p:childTnLst>
                          </p:cTn>
                        </p:par>
                        <p:par>
                          <p:cTn id="53" fill="hold">
                            <p:stCondLst>
                              <p:cond delay="500"/>
                            </p:stCondLst>
                            <p:childTnLst>
                              <p:par>
                                <p:cTn id="54" presetID="23" presetClass="entr" presetSubtype="288" fill="hold" grpId="0" nodeType="afterEffect">
                                  <p:stCondLst>
                                    <p:cond delay="0"/>
                                  </p:stCondLst>
                                  <p:childTnLst>
                                    <p:set>
                                      <p:cBhvr>
                                        <p:cTn id="55" dur="1" fill="hold">
                                          <p:stCondLst>
                                            <p:cond delay="0"/>
                                          </p:stCondLst>
                                        </p:cTn>
                                        <p:tgtEl>
                                          <p:spTgt spid="90124">
                                            <p:txEl>
                                              <p:charRg st="4294967295" end="4294967295"/>
                                            </p:txEl>
                                          </p:spTgt>
                                        </p:tgtEl>
                                        <p:attrNameLst>
                                          <p:attrName>style.visibility</p:attrName>
                                        </p:attrNameLst>
                                      </p:cBhvr>
                                    </p:set>
                                    <p:anim calcmode="lin" valueType="num">
                                      <p:cBhvr>
                                        <p:cTn id="56" dur="500" fill="hold"/>
                                        <p:tgtEl>
                                          <p:spTgt spid="90124">
                                            <p:txEl>
                                              <p:charRg st="4294967295" end="4294967295"/>
                                            </p:txEl>
                                          </p:spTgt>
                                        </p:tgtEl>
                                        <p:attrNameLst>
                                          <p:attrName>ppt_w</p:attrName>
                                        </p:attrNameLst>
                                      </p:cBhvr>
                                      <p:tavLst>
                                        <p:tav tm="0">
                                          <p:val>
                                            <p:strVal val="4/3*#ppt_w"/>
                                          </p:val>
                                        </p:tav>
                                        <p:tav tm="100000">
                                          <p:val>
                                            <p:strVal val="#ppt_w"/>
                                          </p:val>
                                        </p:tav>
                                      </p:tavLst>
                                    </p:anim>
                                    <p:anim calcmode="lin" valueType="num">
                                      <p:cBhvr>
                                        <p:cTn id="57" dur="500" fill="hold"/>
                                        <p:tgtEl>
                                          <p:spTgt spid="90124">
                                            <p:txEl>
                                              <p:charRg st="4294967295" end="4294967295"/>
                                            </p:txEl>
                                          </p:spTgt>
                                        </p:tgtEl>
                                        <p:attrNameLst>
                                          <p:attrName>ppt_h</p:attrName>
                                        </p:attrNameLst>
                                      </p:cBhvr>
                                      <p:tavLst>
                                        <p:tav tm="0">
                                          <p:val>
                                            <p:strVal val="4/3*#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9" presetClass="entr" presetSubtype="10" fill="hold" grpId="0" nodeType="clickEffect">
                                  <p:stCondLst>
                                    <p:cond delay="0"/>
                                  </p:stCondLst>
                                  <p:childTnLst>
                                    <p:set>
                                      <p:cBhvr>
                                        <p:cTn id="61" dur="1" fill="hold">
                                          <p:stCondLst>
                                            <p:cond delay="0"/>
                                          </p:stCondLst>
                                        </p:cTn>
                                        <p:tgtEl>
                                          <p:spTgt spid="90125">
                                            <p:txEl>
                                              <p:charRg st="4294967295" end="4294967295"/>
                                            </p:txEl>
                                          </p:spTgt>
                                        </p:tgtEl>
                                        <p:attrNameLst>
                                          <p:attrName>style.visibility</p:attrName>
                                        </p:attrNameLst>
                                      </p:cBhvr>
                                    </p:set>
                                    <p:anim calcmode="lin" valueType="num">
                                      <p:cBhvr>
                                        <p:cTn id="62" dur="5000" fill="hold"/>
                                        <p:tgtEl>
                                          <p:spTgt spid="90125">
                                            <p:txEl>
                                              <p:charRg st="4294967295" end="4294967295"/>
                                            </p:txEl>
                                          </p:spTgt>
                                        </p:tgtEl>
                                        <p:attrNameLst>
                                          <p:attrName>ppt_w</p:attrName>
                                        </p:attrNameLst>
                                      </p:cBhvr>
                                      <p:tavLst>
                                        <p:tav tm="0" fmla="#ppt_w*sin(2.5*pi*$)">
                                          <p:val>
                                            <p:fltVal val="0.0"/>
                                          </p:val>
                                        </p:tav>
                                        <p:tav tm="100000">
                                          <p:val>
                                            <p:fltVal val="1.0"/>
                                          </p:val>
                                        </p:tav>
                                      </p:tavLst>
                                    </p:anim>
                                    <p:anim calcmode="lin" valueType="num">
                                      <p:cBhvr>
                                        <p:cTn id="63" dur="5000" fill="hold"/>
                                        <p:tgtEl>
                                          <p:spTgt spid="90125">
                                            <p:txEl>
                                              <p:charRg st="4294967295" end="429496729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0" grpId="0" animBg="1" advAuto="0"/>
      <p:bldP spid="90121" grpId="0" animBg="1" advAuto="0"/>
      <p:bldP spid="90114" grpId="0" animBg="1" advAuto="0"/>
      <p:bldP spid="90123" grpId="0" animBg="1" advAuto="0"/>
      <p:bldP spid="90124" grpId="0" animBg="1" advAuto="0"/>
      <p:bldP spid="90125" grpId="0" bldLvl="0" animBg="1" advAuto="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1138" name="矩形 91137"/>
          <p:cNvSpPr/>
          <p:nvPr/>
        </p:nvSpPr>
        <p:spPr>
          <a:xfrm>
            <a:off x="685800" y="457200"/>
            <a:ext cx="8001000" cy="1758950"/>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zh-CN" altLang="en-US" sz="2800" dirty="0">
                <a:solidFill>
                  <a:srgbClr val="47FF47"/>
                </a:solidFill>
                <a:latin typeface="Times New Roman" panose="02020603050405020304" pitchFamily="18" charset="0"/>
                <a:ea typeface="黑体" panose="02010609060101010101" pitchFamily="2" charset="-122"/>
              </a:rPr>
              <a:t>　　</a:t>
            </a:r>
            <a:r>
              <a:rPr lang="en-US" altLang="zh-CN" sz="2800" dirty="0">
                <a:solidFill>
                  <a:srgbClr val="47FF47"/>
                </a:solidFill>
                <a:latin typeface="Times New Roman" panose="02020603050405020304" pitchFamily="18" charset="0"/>
                <a:ea typeface="黑体" panose="02010609060101010101" pitchFamily="2" charset="-122"/>
              </a:rPr>
              <a:t>(1)</a:t>
            </a:r>
            <a:r>
              <a:rPr lang="en-US" altLang="zh-CN" sz="2800" dirty="0">
                <a:latin typeface="Times New Roman" panose="02020603050405020304" pitchFamily="18" charset="0"/>
                <a:ea typeface="黑体" panose="02010609060101010101" pitchFamily="2" charset="-122"/>
              </a:rPr>
              <a:t>  </a:t>
            </a:r>
            <a:r>
              <a:rPr lang="zh-CN" altLang="en-US" sz="2800" dirty="0">
                <a:solidFill>
                  <a:srgbClr val="47FF47"/>
                </a:solidFill>
                <a:latin typeface="Times New Roman" panose="02020603050405020304" pitchFamily="18" charset="0"/>
                <a:ea typeface="黑体" panose="02010609060101010101" pitchFamily="2" charset="-122"/>
              </a:rPr>
              <a:t>关门电阻</a:t>
            </a:r>
            <a:r>
              <a:rPr lang="en-US" altLang="zh-CN" sz="2800" b="1">
                <a:solidFill>
                  <a:srgbClr val="47FF47"/>
                </a:solidFill>
                <a:latin typeface="Times New Roman" panose="02020603050405020304" pitchFamily="18" charset="0"/>
                <a:ea typeface="黑体" panose="02010609060101010101" pitchFamily="2" charset="-122"/>
              </a:rPr>
              <a:t>R</a:t>
            </a:r>
            <a:r>
              <a:rPr lang="en-US" altLang="zh-CN" sz="2800" b="1" baseline="-25000">
                <a:solidFill>
                  <a:srgbClr val="47FF47"/>
                </a:solidFill>
                <a:latin typeface="Times New Roman" panose="02020603050405020304" pitchFamily="18" charset="0"/>
                <a:ea typeface="黑体" panose="02010609060101010101" pitchFamily="2" charset="-122"/>
              </a:rPr>
              <a:t>OFF</a:t>
            </a:r>
            <a:r>
              <a:rPr lang="en-US" altLang="zh-CN" sz="2800" b="1" baseline="-2500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在保证门电路输出为额定高电平的条件下，所允许</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的最大值称为关门电阻。典型的</a:t>
            </a:r>
            <a:r>
              <a:rPr lang="en-US" altLang="zh-CN" sz="2800">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OFF</a:t>
            </a:r>
            <a:r>
              <a:rPr lang="en-US" altLang="zh-CN" sz="2800" b="1">
                <a:latin typeface="Times New Roman" panose="02020603050405020304" pitchFamily="18" charset="0"/>
                <a:ea typeface="黑体" panose="02010609060101010101" pitchFamily="2" charset="-122"/>
              </a:rPr>
              <a:t>≈ 0.7kΩ</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p:txBody>
      </p:sp>
      <p:sp>
        <p:nvSpPr>
          <p:cNvPr id="91139" name="矩形 91138"/>
          <p:cNvSpPr/>
          <p:nvPr/>
        </p:nvSpPr>
        <p:spPr>
          <a:xfrm>
            <a:off x="685800" y="2286000"/>
            <a:ext cx="8001000" cy="3981450"/>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zh-CN" altLang="en-US" sz="2800" dirty="0">
                <a:solidFill>
                  <a:srgbClr val="47FF47"/>
                </a:solidFill>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　</a:t>
            </a:r>
            <a:r>
              <a:rPr lang="en-US" altLang="zh-CN" sz="2800" dirty="0">
                <a:solidFill>
                  <a:srgbClr val="47FF47"/>
                </a:solidFill>
                <a:latin typeface="Times New Roman" panose="02020603050405020304" pitchFamily="18" charset="0"/>
                <a:ea typeface="黑体" panose="02010609060101010101" pitchFamily="2" charset="-122"/>
              </a:rPr>
              <a:t>(2)  </a:t>
            </a:r>
            <a:r>
              <a:rPr lang="zh-CN" altLang="en-US" sz="2800" dirty="0">
                <a:solidFill>
                  <a:srgbClr val="47FF47"/>
                </a:solidFill>
                <a:latin typeface="Times New Roman" panose="02020603050405020304" pitchFamily="18" charset="0"/>
                <a:ea typeface="黑体" panose="02010609060101010101" pitchFamily="2" charset="-122"/>
              </a:rPr>
              <a:t>开门电阻</a:t>
            </a:r>
            <a:r>
              <a:rPr lang="en-US" altLang="zh-CN" sz="2800" b="1">
                <a:solidFill>
                  <a:srgbClr val="47FF47"/>
                </a:solidFill>
                <a:latin typeface="Times New Roman" panose="02020603050405020304" pitchFamily="18" charset="0"/>
                <a:ea typeface="黑体" panose="02010609060101010101" pitchFamily="2" charset="-122"/>
              </a:rPr>
              <a:t>R</a:t>
            </a:r>
            <a:r>
              <a:rPr lang="en-US" altLang="zh-CN" sz="2800" b="1" baseline="-25000">
                <a:solidFill>
                  <a:srgbClr val="47FF47"/>
                </a:solidFill>
                <a:latin typeface="Times New Roman" panose="02020603050405020304" pitchFamily="18" charset="0"/>
                <a:ea typeface="黑体" panose="02010609060101010101" pitchFamily="2" charset="-122"/>
              </a:rPr>
              <a:t>ON</a:t>
            </a:r>
            <a:r>
              <a:rPr lang="en-US" altLang="zh-CN"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在保证门电路输出为额定低电平的条件下，所允许</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的最小值称为开门电阻。典型的</a:t>
            </a:r>
            <a:r>
              <a:rPr lang="en-US" altLang="zh-CN" sz="2800">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ON</a:t>
            </a:r>
            <a:r>
              <a:rPr lang="en-US" altLang="zh-CN" sz="2800" b="1">
                <a:latin typeface="Times New Roman" panose="02020603050405020304" pitchFamily="18" charset="0"/>
                <a:ea typeface="黑体" panose="02010609060101010101" pitchFamily="2" charset="-122"/>
              </a:rPr>
              <a:t>≈ 2kΩ</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数字电路中要求输入负载电阻</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a:latin typeface="Times New Roman" panose="02020603050405020304" pitchFamily="18" charset="0"/>
                <a:ea typeface="黑体" panose="02010609060101010101" pitchFamily="2" charset="-122"/>
              </a:rPr>
              <a:t> ≥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ON</a:t>
            </a:r>
            <a:r>
              <a:rPr lang="zh-CN" altLang="en-US" sz="2800">
                <a:latin typeface="Times New Roman" panose="02020603050405020304" pitchFamily="18" charset="0"/>
                <a:ea typeface="黑体" panose="02010609060101010101" pitchFamily="2" charset="-122"/>
              </a:rPr>
              <a:t>或</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a:latin typeface="Times New Roman" panose="02020603050405020304" pitchFamily="18" charset="0"/>
                <a:ea typeface="黑体" panose="02010609060101010101" pitchFamily="2" charset="-122"/>
              </a:rPr>
              <a:t> ≤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OFF</a:t>
            </a:r>
            <a:r>
              <a:rPr lang="en-US" altLang="zh-CN" sz="2800">
                <a:latin typeface="Times New Roman" panose="02020603050405020304" pitchFamily="18" charset="0"/>
                <a:ea typeface="黑体" panose="02010609060101010101" pitchFamily="2" charset="-122"/>
              </a:rPr>
              <a:t> </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否则输入信号将不在高低电平范围内。</a:t>
            </a:r>
            <a:endParaRPr lang="zh-CN" altLang="en-US" sz="2800" dirty="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振荡电路则令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OFF</a:t>
            </a:r>
            <a:r>
              <a:rPr lang="en-US" altLang="zh-CN" sz="2800">
                <a:latin typeface="Times New Roman" panose="02020603050405020304" pitchFamily="18" charset="0"/>
                <a:ea typeface="黑体" panose="02010609060101010101" pitchFamily="2" charset="-122"/>
              </a:rPr>
              <a:t> ≤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I</a:t>
            </a:r>
            <a:r>
              <a:rPr lang="en-US" altLang="zh-CN" sz="2800">
                <a:latin typeface="Times New Roman" panose="02020603050405020304" pitchFamily="18" charset="0"/>
                <a:ea typeface="黑体" panose="02010609060101010101" pitchFamily="2" charset="-122"/>
              </a:rPr>
              <a:t> ≤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ON</a:t>
            </a:r>
            <a:r>
              <a:rPr lang="zh-CN" altLang="en-US" sz="2800" dirty="0">
                <a:latin typeface="Times New Roman" panose="02020603050405020304" pitchFamily="18" charset="0"/>
                <a:ea typeface="黑体" panose="02010609060101010101" pitchFamily="2" charset="-122"/>
              </a:rPr>
              <a:t>使电路处于转折区。</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1139">
                                            <p:txEl>
                                              <p:charRg st="0" end="72"/>
                                            </p:txEl>
                                          </p:spTgt>
                                        </p:tgtEl>
                                        <p:attrNameLst>
                                          <p:attrName>style.visibility</p:attrName>
                                        </p:attrNameLst>
                                      </p:cBhvr>
                                    </p:set>
                                    <p:anim calcmode="lin" valueType="num">
                                      <p:cBhvr>
                                        <p:cTn id="7" dur="500" fill="hold"/>
                                        <p:tgtEl>
                                          <p:spTgt spid="91139">
                                            <p:txEl>
                                              <p:charRg st="0" end="72"/>
                                            </p:txEl>
                                          </p:spTgt>
                                        </p:tgtEl>
                                        <p:attrNameLst>
                                          <p:attrName>ppt_w</p:attrName>
                                        </p:attrNameLst>
                                      </p:cBhvr>
                                      <p:tavLst>
                                        <p:tav tm="0">
                                          <p:val>
                                            <p:fltVal val="0.0"/>
                                          </p:val>
                                        </p:tav>
                                        <p:tav tm="100000">
                                          <p:val>
                                            <p:strVal val="#ppt_w"/>
                                          </p:val>
                                        </p:tav>
                                      </p:tavLst>
                                    </p:anim>
                                    <p:anim calcmode="lin" valueType="num">
                                      <p:cBhvr>
                                        <p:cTn id="8" dur="500" fill="hold"/>
                                        <p:tgtEl>
                                          <p:spTgt spid="91139">
                                            <p:txEl>
                                              <p:charRg st="0" end="72"/>
                                            </p:txEl>
                                          </p:spTgt>
                                        </p:tgtEl>
                                        <p:attrNameLst>
                                          <p:attrName>ppt_h</p:attrName>
                                        </p:attrNameLst>
                                      </p:cBhvr>
                                      <p:tavLst>
                                        <p:tav tm="0">
                                          <p:val>
                                            <p:fltVal val="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1139">
                                            <p:txEl>
                                              <p:charRg st="72" end="126"/>
                                            </p:txEl>
                                          </p:spTgt>
                                        </p:tgtEl>
                                        <p:attrNameLst>
                                          <p:attrName>style.visibility</p:attrName>
                                        </p:attrNameLst>
                                      </p:cBhvr>
                                    </p:set>
                                    <p:anim calcmode="lin" valueType="num">
                                      <p:cBhvr>
                                        <p:cTn id="13" dur="500" fill="hold"/>
                                        <p:tgtEl>
                                          <p:spTgt spid="91139">
                                            <p:txEl>
                                              <p:charRg st="72" end="126"/>
                                            </p:txEl>
                                          </p:spTgt>
                                        </p:tgtEl>
                                        <p:attrNameLst>
                                          <p:attrName>ppt_w</p:attrName>
                                        </p:attrNameLst>
                                      </p:cBhvr>
                                      <p:tavLst>
                                        <p:tav tm="0">
                                          <p:val>
                                            <p:fltVal val="0.0"/>
                                          </p:val>
                                        </p:tav>
                                        <p:tav tm="100000">
                                          <p:val>
                                            <p:strVal val="#ppt_w"/>
                                          </p:val>
                                        </p:tav>
                                      </p:tavLst>
                                    </p:anim>
                                    <p:anim calcmode="lin" valueType="num">
                                      <p:cBhvr>
                                        <p:cTn id="14" dur="500" fill="hold"/>
                                        <p:tgtEl>
                                          <p:spTgt spid="91139">
                                            <p:txEl>
                                              <p:charRg st="72" end="126"/>
                                            </p:txEl>
                                          </p:spTgt>
                                        </p:tgtEl>
                                        <p:attrNameLst>
                                          <p:attrName>ppt_h</p:attrName>
                                        </p:attrNameLst>
                                      </p:cBhvr>
                                      <p:tavLst>
                                        <p:tav tm="0">
                                          <p:val>
                                            <p:fltVal val="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1139">
                                            <p:txEl>
                                              <p:charRg st="126" end="160"/>
                                            </p:txEl>
                                          </p:spTgt>
                                        </p:tgtEl>
                                        <p:attrNameLst>
                                          <p:attrName>style.visibility</p:attrName>
                                        </p:attrNameLst>
                                      </p:cBhvr>
                                    </p:set>
                                    <p:anim calcmode="lin" valueType="num">
                                      <p:cBhvr>
                                        <p:cTn id="19" dur="500" fill="hold"/>
                                        <p:tgtEl>
                                          <p:spTgt spid="91139">
                                            <p:txEl>
                                              <p:charRg st="126" end="160"/>
                                            </p:txEl>
                                          </p:spTgt>
                                        </p:tgtEl>
                                        <p:attrNameLst>
                                          <p:attrName>ppt_w</p:attrName>
                                        </p:attrNameLst>
                                      </p:cBhvr>
                                      <p:tavLst>
                                        <p:tav tm="0">
                                          <p:val>
                                            <p:fltVal val="0.0"/>
                                          </p:val>
                                        </p:tav>
                                        <p:tav tm="100000">
                                          <p:val>
                                            <p:strVal val="#ppt_w"/>
                                          </p:val>
                                        </p:tav>
                                      </p:tavLst>
                                    </p:anim>
                                    <p:anim calcmode="lin" valueType="num">
                                      <p:cBhvr>
                                        <p:cTn id="20" dur="500" fill="hold"/>
                                        <p:tgtEl>
                                          <p:spTgt spid="91139">
                                            <p:txEl>
                                              <p:charRg st="126" end="160"/>
                                            </p:txEl>
                                          </p:spTgt>
                                        </p:tgtEl>
                                        <p:attrNameLst>
                                          <p:attrName>ppt_h</p:attrName>
                                        </p:attrNameLst>
                                      </p:cBhvr>
                                      <p:tavLst>
                                        <p:tav tm="0">
                                          <p:val>
                                            <p:fltVal val="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advAuto="0" build="p"/>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2162" name="矩形 92161"/>
          <p:cNvSpPr/>
          <p:nvPr/>
        </p:nvSpPr>
        <p:spPr>
          <a:xfrm>
            <a:off x="685800" y="0"/>
            <a:ext cx="2139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3. </a:t>
            </a:r>
            <a:r>
              <a:rPr lang="zh-CN" altLang="en-US" sz="2800" dirty="0">
                <a:solidFill>
                  <a:schemeClr val="accent1"/>
                </a:solidFill>
                <a:latin typeface="黑体" panose="02010609060101010101" pitchFamily="2" charset="-122"/>
                <a:ea typeface="黑体" panose="02010609060101010101" pitchFamily="2" charset="-122"/>
              </a:rPr>
              <a:t>输出特性</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92163" name="矩形 92162"/>
          <p:cNvSpPr/>
          <p:nvPr/>
        </p:nvSpPr>
        <p:spPr>
          <a:xfrm>
            <a:off x="685800" y="685800"/>
            <a:ext cx="7118350" cy="519113"/>
          </a:xfrm>
          <a:prstGeom prst="rect">
            <a:avLst/>
          </a:prstGeom>
          <a:noFill/>
          <a:ln w="9525">
            <a:noFill/>
          </a:ln>
        </p:spPr>
        <p:txBody>
          <a:bodyPr wrap="none" anchor="t" anchorCtr="0">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指输出电压与输出电流之间的关系曲线。</a:t>
            </a:r>
            <a:endParaRPr lang="zh-CN" altLang="en-US" sz="2800" dirty="0">
              <a:latin typeface="黑体" panose="02010609060101010101" pitchFamily="2" charset="-122"/>
              <a:ea typeface="黑体" panose="02010609060101010101" pitchFamily="2" charset="-122"/>
            </a:endParaRPr>
          </a:p>
        </p:txBody>
      </p:sp>
      <p:sp>
        <p:nvSpPr>
          <p:cNvPr id="92164" name="矩形 92163"/>
          <p:cNvSpPr/>
          <p:nvPr/>
        </p:nvSpPr>
        <p:spPr>
          <a:xfrm>
            <a:off x="533400" y="1143000"/>
            <a:ext cx="7772400" cy="733425"/>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(1) </a:t>
            </a:r>
            <a:r>
              <a:rPr lang="zh-CN" altLang="en-US" sz="2800" dirty="0">
                <a:latin typeface="Times New Roman" panose="02020603050405020304" pitchFamily="18" charset="0"/>
                <a:ea typeface="黑体" panose="02010609060101010101" pitchFamily="2" charset="-122"/>
              </a:rPr>
              <a:t>输出高电平时的输出特性</a:t>
            </a:r>
            <a:endParaRPr lang="zh-CN" altLang="en-US" sz="2800" dirty="0">
              <a:latin typeface="Times New Roman" panose="02020603050405020304" pitchFamily="18" charset="0"/>
              <a:ea typeface="黑体" panose="02010609060101010101" pitchFamily="2" charset="-122"/>
            </a:endParaRPr>
          </a:p>
        </p:txBody>
      </p:sp>
      <p:sp>
        <p:nvSpPr>
          <p:cNvPr id="92165" name="矩形 92164"/>
          <p:cNvSpPr/>
          <p:nvPr/>
        </p:nvSpPr>
        <p:spPr>
          <a:xfrm>
            <a:off x="762000" y="5562600"/>
            <a:ext cx="7720013" cy="733425"/>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负载电流</a:t>
            </a:r>
            <a:r>
              <a:rPr lang="en-US" altLang="zh-CN" sz="2800" err="1">
                <a:latin typeface="Times New Roman" panose="02020603050405020304" pitchFamily="18" charset="0"/>
                <a:ea typeface="黑体" panose="02010609060101010101" pitchFamily="2" charset="-122"/>
              </a:rPr>
              <a:t>i</a:t>
            </a:r>
            <a:r>
              <a:rPr lang="en-US" altLang="zh-CN" sz="2800" baseline="-25000" err="1">
                <a:latin typeface="Times New Roman" panose="02020603050405020304" pitchFamily="18" charset="0"/>
                <a:ea typeface="黑体" panose="02010609060101010101" pitchFamily="2" charset="-122"/>
              </a:rPr>
              <a:t>L</a:t>
            </a:r>
            <a:r>
              <a:rPr lang="zh-CN" altLang="en-US" sz="2800" dirty="0">
                <a:latin typeface="Times New Roman" panose="02020603050405020304" pitchFamily="18" charset="0"/>
                <a:ea typeface="黑体" panose="02010609060101010101" pitchFamily="2" charset="-122"/>
              </a:rPr>
              <a:t>不可过大，否则输出高电平会降低。</a:t>
            </a:r>
            <a:endParaRPr lang="zh-CN" altLang="en-US" sz="2800" dirty="0">
              <a:latin typeface="Times New Roman" panose="02020603050405020304" pitchFamily="18" charset="0"/>
              <a:ea typeface="黑体" panose="02010609060101010101" pitchFamily="2" charset="-122"/>
            </a:endParaRPr>
          </a:p>
        </p:txBody>
      </p:sp>
      <p:sp>
        <p:nvSpPr>
          <p:cNvPr id="92166" name="矩形 92165"/>
          <p:cNvSpPr/>
          <p:nvPr/>
        </p:nvSpPr>
        <p:spPr>
          <a:xfrm>
            <a:off x="2362200" y="4876800"/>
            <a:ext cx="5105400" cy="822325"/>
          </a:xfrm>
          <a:prstGeom prst="rect">
            <a:avLst/>
          </a:prstGeom>
          <a:noFill/>
          <a:ln w="9525">
            <a:noFill/>
          </a:ln>
        </p:spPr>
        <p:txBody>
          <a:bodyPr>
            <a:spAutoFit/>
          </a:bodyPr>
          <a:p>
            <a:r>
              <a:rPr lang="zh-CN" altLang="en-US" dirty="0">
                <a:latin typeface="黑体" panose="02010609060101010101" pitchFamily="2" charset="-122"/>
                <a:ea typeface="黑体" panose="02010609060101010101" pitchFamily="2" charset="-122"/>
              </a:rPr>
              <a:t>图</a:t>
            </a:r>
            <a:r>
              <a:rPr lang="en-US" altLang="zh-CN" dirty="0">
                <a:latin typeface="黑体" panose="02010609060101010101" pitchFamily="2" charset="-122"/>
                <a:ea typeface="黑体" panose="02010609060101010101" pitchFamily="2" charset="-122"/>
              </a:rPr>
              <a:t>2-13  </a:t>
            </a:r>
            <a:r>
              <a:rPr lang="zh-CN" altLang="en-US" dirty="0">
                <a:latin typeface="黑体" panose="02010609060101010101" pitchFamily="2" charset="-122"/>
                <a:ea typeface="黑体" panose="02010609060101010101" pitchFamily="2" charset="-122"/>
              </a:rPr>
              <a:t>输出高电平时的输出特性</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特性曲线</a:t>
            </a:r>
            <a:endParaRPr lang="zh-CN" altLang="en-US" dirty="0">
              <a:latin typeface="黑体" panose="02010609060101010101" pitchFamily="2" charset="-122"/>
              <a:ea typeface="黑体" panose="02010609060101010101" pitchFamily="2" charset="-122"/>
            </a:endParaRPr>
          </a:p>
        </p:txBody>
      </p:sp>
      <p:grpSp>
        <p:nvGrpSpPr>
          <p:cNvPr id="92167" name="组合 92166"/>
          <p:cNvGrpSpPr/>
          <p:nvPr/>
        </p:nvGrpSpPr>
        <p:grpSpPr>
          <a:xfrm>
            <a:off x="2057400" y="1981200"/>
            <a:ext cx="5326063" cy="2849563"/>
            <a:chOff x="1296" y="1248"/>
            <a:chExt cx="3355" cy="1795"/>
          </a:xfrm>
        </p:grpSpPr>
        <p:pic>
          <p:nvPicPr>
            <p:cNvPr id="92168" name="文本占位符 92167" descr="R96A0263"/>
            <p:cNvPicPr>
              <a:picLocks noChangeAspect="1"/>
            </p:cNvPicPr>
            <p:nvPr>
              <p:ph type="body" idx="1"/>
            </p:nvPr>
          </p:nvPicPr>
          <p:blipFill>
            <a:blip r:embed="rId1"/>
            <a:stretch>
              <a:fillRect/>
            </a:stretch>
          </p:blipFill>
          <p:spPr>
            <a:xfrm>
              <a:off x="1296" y="1248"/>
              <a:ext cx="3355" cy="1795"/>
            </a:xfrm>
            <a:ln w="19050">
              <a:solidFill>
                <a:srgbClr val="00FF00"/>
              </a:solidFill>
              <a:miter/>
            </a:ln>
          </p:spPr>
        </p:pic>
        <p:sp>
          <p:nvSpPr>
            <p:cNvPr id="92169" name="直接连接符 92168"/>
            <p:cNvSpPr/>
            <p:nvPr/>
          </p:nvSpPr>
          <p:spPr>
            <a:xfrm flipV="1">
              <a:off x="3360" y="1872"/>
              <a:ext cx="0" cy="720"/>
            </a:xfrm>
            <a:prstGeom prst="line">
              <a:avLst/>
            </a:prstGeom>
            <a:ln w="25400" cap="flat" cmpd="sng">
              <a:solidFill>
                <a:srgbClr val="FF0000"/>
              </a:solidFill>
              <a:prstDash val="dash"/>
              <a:headEnd type="none" w="med" len="med"/>
              <a:tailEnd type="none" w="med" len="med"/>
            </a:ln>
          </p:spPr>
        </p:sp>
        <p:sp>
          <p:nvSpPr>
            <p:cNvPr id="92170" name="直接连接符 92169"/>
            <p:cNvSpPr/>
            <p:nvPr/>
          </p:nvSpPr>
          <p:spPr>
            <a:xfrm flipH="1">
              <a:off x="3072" y="1872"/>
              <a:ext cx="288" cy="0"/>
            </a:xfrm>
            <a:prstGeom prst="line">
              <a:avLst/>
            </a:prstGeom>
            <a:ln w="25400" cap="flat" cmpd="sng">
              <a:solidFill>
                <a:srgbClr val="FF0000"/>
              </a:solidFill>
              <a:prstDash val="dash"/>
              <a:headEnd type="none" w="med" len="med"/>
              <a:tailEnd type="none" w="med" len="med"/>
            </a:ln>
          </p:spPr>
        </p:sp>
      </p:grpSp>
      <p:sp>
        <p:nvSpPr>
          <p:cNvPr id="92171" name="矩形 92170" descr="紫色网格"/>
          <p:cNvSpPr/>
          <p:nvPr/>
        </p:nvSpPr>
        <p:spPr>
          <a:xfrm>
            <a:off x="1066800" y="3733800"/>
            <a:ext cx="1971675" cy="528638"/>
          </a:xfrm>
          <a:prstGeom prst="rect">
            <a:avLst/>
          </a:prstGeom>
          <a:blipFill rotWithShape="0">
            <a:blip r:embed="rId2"/>
          </a:blipFill>
          <a:ln w="9525" cap="flat" cmpd="sng">
            <a:solidFill>
              <a:srgbClr val="FF9900"/>
            </a:solidFill>
            <a:prstDash val="solid"/>
            <a:miter/>
            <a:headEnd type="none" w="med" len="med"/>
            <a:tailEnd type="none" w="med" len="med"/>
          </a:ln>
        </p:spPr>
        <p:txBody>
          <a:bodyPr wrap="none" anchor="t" anchorCtr="0">
            <a:spAutoFit/>
          </a:bodyPr>
          <a:p>
            <a:r>
              <a:rPr lang="zh-CN" altLang="en-US" sz="2800" dirty="0">
                <a:solidFill>
                  <a:srgbClr val="FF0000"/>
                </a:solidFill>
                <a:latin typeface="Times New Roman" panose="02020603050405020304" pitchFamily="18" charset="0"/>
                <a:ea typeface="黑体" panose="02010609060101010101" pitchFamily="2" charset="-122"/>
              </a:rPr>
              <a:t>拉电流负载</a:t>
            </a:r>
            <a:endParaRPr lang="zh-CN" altLang="en-US" sz="2800" dirty="0">
              <a:solidFill>
                <a:srgbClr val="FF0000"/>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63">
                                            <p:txEl>
                                              <p:charRg st="4294967295" end="4294967295"/>
                                            </p:txEl>
                                          </p:spTgt>
                                        </p:tgtEl>
                                        <p:attrNameLst>
                                          <p:attrName>style.visibility</p:attrName>
                                        </p:attrNameLst>
                                      </p:cBhvr>
                                    </p:set>
                                    <p:anim calcmode="lin" valueType="num">
                                      <p:cBhvr>
                                        <p:cTn id="7" dur="500" fill="hold"/>
                                        <p:tgtEl>
                                          <p:spTgt spid="92163">
                                            <p:txEl>
                                              <p:charRg st="4294967295" end="4294967295"/>
                                            </p:txEl>
                                          </p:spTgt>
                                        </p:tgtEl>
                                        <p:attrNameLst>
                                          <p:attrName>ppt_x</p:attrName>
                                        </p:attrNameLst>
                                      </p:cBhvr>
                                      <p:tavLst>
                                        <p:tav tm="0">
                                          <p:val>
                                            <p:strVal val="0-#ppt_w/2"/>
                                          </p:val>
                                        </p:tav>
                                        <p:tav tm="100000">
                                          <p:val>
                                            <p:strVal val="#ppt_x"/>
                                          </p:val>
                                        </p:tav>
                                      </p:tavLst>
                                    </p:anim>
                                    <p:anim calcmode="lin" valueType="num">
                                      <p:cBhvr>
                                        <p:cTn id="8" dur="500" fill="hold"/>
                                        <p:tgtEl>
                                          <p:spTgt spid="92163">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2164">
                                            <p:txEl>
                                              <p:charRg st="4294967295" end="4294967295"/>
                                            </p:txEl>
                                          </p:spTgt>
                                        </p:tgtEl>
                                        <p:attrNameLst>
                                          <p:attrName>style.visibility</p:attrName>
                                        </p:attrNameLst>
                                      </p:cBhvr>
                                    </p:set>
                                    <p:anim calcmode="lin" valueType="num">
                                      <p:cBhvr>
                                        <p:cTn id="12" dur="500" fill="hold"/>
                                        <p:tgtEl>
                                          <p:spTgt spid="92164">
                                            <p:txEl>
                                              <p:charRg st="4294967295" end="4294967295"/>
                                            </p:txEl>
                                          </p:spTgt>
                                        </p:tgtEl>
                                        <p:attrNameLst>
                                          <p:attrName>ppt_x</p:attrName>
                                        </p:attrNameLst>
                                      </p:cBhvr>
                                      <p:tavLst>
                                        <p:tav tm="0">
                                          <p:val>
                                            <p:strVal val="0-#ppt_w/2"/>
                                          </p:val>
                                        </p:tav>
                                        <p:tav tm="100000">
                                          <p:val>
                                            <p:strVal val="#ppt_x"/>
                                          </p:val>
                                        </p:tav>
                                      </p:tavLst>
                                    </p:anim>
                                    <p:anim calcmode="lin" valueType="num">
                                      <p:cBhvr>
                                        <p:cTn id="13" dur="500" fill="hold"/>
                                        <p:tgtEl>
                                          <p:spTgt spid="92164">
                                            <p:txEl>
                                              <p:charRg st="4294967295" end="4294967295"/>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 presetClass="entr" presetSubtype="16" fill="hold" nodeType="afterEffect">
                                  <p:stCondLst>
                                    <p:cond delay="0"/>
                                  </p:stCondLst>
                                  <p:childTnLst>
                                    <p:set>
                                      <p:cBhvr>
                                        <p:cTn id="16" dur="1" fill="hold">
                                          <p:stCondLst>
                                            <p:cond delay="0"/>
                                          </p:stCondLst>
                                        </p:cTn>
                                        <p:tgtEl>
                                          <p:spTgt spid="92167"/>
                                        </p:tgtEl>
                                        <p:attrNameLst>
                                          <p:attrName>style.visibility</p:attrName>
                                        </p:attrNameLst>
                                      </p:cBhvr>
                                    </p:set>
                                    <p:animEffect transition="in" filter="box(in)">
                                      <p:cBhvr>
                                        <p:cTn id="17" dur="500"/>
                                        <p:tgtEl>
                                          <p:spTgt spid="92167"/>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92166">
                                            <p:txEl>
                                              <p:charRg st="4294967295" end="4294967295"/>
                                            </p:txEl>
                                          </p:spTgt>
                                        </p:tgtEl>
                                        <p:attrNameLst>
                                          <p:attrName>style.visibility</p:attrName>
                                        </p:attrNameLst>
                                      </p:cBhvr>
                                    </p:set>
                                    <p:anim calcmode="lin" valueType="num">
                                      <p:cBhvr>
                                        <p:cTn id="21" dur="500" fill="hold"/>
                                        <p:tgtEl>
                                          <p:spTgt spid="92166">
                                            <p:txEl>
                                              <p:charRg st="4294967295" end="4294967295"/>
                                            </p:txEl>
                                          </p:spTgt>
                                        </p:tgtEl>
                                        <p:attrNameLst>
                                          <p:attrName>ppt_x</p:attrName>
                                        </p:attrNameLst>
                                      </p:cBhvr>
                                      <p:tavLst>
                                        <p:tav tm="0">
                                          <p:val>
                                            <p:strVal val="0-#ppt_w/2"/>
                                          </p:val>
                                        </p:tav>
                                        <p:tav tm="100000">
                                          <p:val>
                                            <p:strVal val="#ppt_x"/>
                                          </p:val>
                                        </p:tav>
                                      </p:tavLst>
                                    </p:anim>
                                    <p:anim calcmode="lin" valueType="num">
                                      <p:cBhvr>
                                        <p:cTn id="22" dur="500" fill="hold"/>
                                        <p:tgtEl>
                                          <p:spTgt spid="92166">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2171">
                                            <p:txEl>
                                              <p:charRg st="4294967295" end="4294967295"/>
                                            </p:txEl>
                                          </p:spTgt>
                                        </p:tgtEl>
                                        <p:attrNameLst>
                                          <p:attrName>style.visibility</p:attrName>
                                        </p:attrNameLst>
                                      </p:cBhvr>
                                    </p:set>
                                    <p:anim calcmode="lin" valueType="num">
                                      <p:cBhvr>
                                        <p:cTn id="27" dur="500" fill="hold"/>
                                        <p:tgtEl>
                                          <p:spTgt spid="92171">
                                            <p:txEl>
                                              <p:charRg st="4294967295" end="4294967295"/>
                                            </p:txEl>
                                          </p:spTgt>
                                        </p:tgtEl>
                                        <p:attrNameLst>
                                          <p:attrName>ppt_x</p:attrName>
                                        </p:attrNameLst>
                                      </p:cBhvr>
                                      <p:tavLst>
                                        <p:tav tm="0">
                                          <p:val>
                                            <p:strVal val="0-#ppt_w/2"/>
                                          </p:val>
                                        </p:tav>
                                        <p:tav tm="100000">
                                          <p:val>
                                            <p:strVal val="#ppt_x"/>
                                          </p:val>
                                        </p:tav>
                                      </p:tavLst>
                                    </p:anim>
                                    <p:anim calcmode="lin" valueType="num">
                                      <p:cBhvr>
                                        <p:cTn id="28" dur="500" fill="hold"/>
                                        <p:tgtEl>
                                          <p:spTgt spid="92171">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grpId="0" nodeType="clickEffect">
                                  <p:stCondLst>
                                    <p:cond delay="0"/>
                                  </p:stCondLst>
                                  <p:childTnLst>
                                    <p:set>
                                      <p:cBhvr>
                                        <p:cTn id="32" dur="1" fill="hold">
                                          <p:stCondLst>
                                            <p:cond delay="0"/>
                                          </p:stCondLst>
                                        </p:cTn>
                                        <p:tgtEl>
                                          <p:spTgt spid="92165">
                                            <p:txEl>
                                              <p:charRg st="4294967295" end="4294967295"/>
                                            </p:txEl>
                                          </p:spTgt>
                                        </p:tgtEl>
                                        <p:attrNameLst>
                                          <p:attrName>style.visibility</p:attrName>
                                        </p:attrNameLst>
                                      </p:cBhvr>
                                    </p:set>
                                    <p:animEffect transition="in" filter="barn(outHorizontal)">
                                      <p:cBhvr>
                                        <p:cTn id="33" dur="500"/>
                                        <p:tgtEl>
                                          <p:spTgt spid="9216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animBg="1" advAuto="0"/>
      <p:bldP spid="92164" grpId="0" animBg="1" advAuto="0"/>
      <p:bldP spid="92166" grpId="0" animBg="1" advAuto="0"/>
      <p:bldP spid="92171" grpId="0" bldLvl="0" animBg="1" advAuto="0"/>
      <p:bldP spid="92165" grpId="0" animBg="1" advAuto="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3186" name="矩形 93185"/>
          <p:cNvSpPr/>
          <p:nvPr/>
        </p:nvSpPr>
        <p:spPr>
          <a:xfrm>
            <a:off x="533400" y="4800600"/>
            <a:ext cx="6985000" cy="822325"/>
          </a:xfrm>
          <a:prstGeom prst="rect">
            <a:avLst/>
          </a:prstGeom>
          <a:noFill/>
          <a:ln w="9525">
            <a:noFill/>
          </a:ln>
        </p:spPr>
        <p:txBody>
          <a:bodyPr anchor="ctr" anchorCtr="0">
            <a:spAutoFit/>
          </a:bodyPr>
          <a:p>
            <a:pPr indent="1543050"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a:t>
            </a:r>
            <a:r>
              <a:rPr lang="en-US" altLang="zh-CN" dirty="0">
                <a:latin typeface="黑体" panose="02010609060101010101" pitchFamily="2" charset="-122"/>
                <a:ea typeface="黑体" panose="02010609060101010101" pitchFamily="2" charset="-122"/>
              </a:rPr>
              <a:t>14</a:t>
            </a:r>
            <a:r>
              <a:rPr lang="zh-CN" altLang="en-US" dirty="0">
                <a:latin typeface="黑体" panose="02010609060101010101" pitchFamily="2" charset="-122"/>
                <a:ea typeface="黑体" panose="02010609060101010101" pitchFamily="2" charset="-122"/>
              </a:rPr>
              <a:t>　输出低电平时的输出特性</a:t>
            </a:r>
            <a:endParaRPr lang="zh-CN" altLang="en-US" dirty="0">
              <a:latin typeface="黑体" panose="02010609060101010101" pitchFamily="2" charset="-122"/>
              <a:ea typeface="黑体" panose="02010609060101010101" pitchFamily="2" charset="-122"/>
            </a:endParaRPr>
          </a:p>
          <a:p>
            <a:pPr indent="1543050"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特性曲线</a:t>
            </a:r>
            <a:endParaRPr lang="zh-CN" altLang="en-US" dirty="0">
              <a:latin typeface="黑体" panose="02010609060101010101" pitchFamily="2" charset="-122"/>
              <a:ea typeface="黑体" panose="02010609060101010101" pitchFamily="2" charset="-122"/>
            </a:endParaRPr>
          </a:p>
        </p:txBody>
      </p:sp>
      <p:sp>
        <p:nvSpPr>
          <p:cNvPr id="93187" name="矩形 93186"/>
          <p:cNvSpPr/>
          <p:nvPr/>
        </p:nvSpPr>
        <p:spPr>
          <a:xfrm>
            <a:off x="1143000" y="152400"/>
            <a:ext cx="4806950" cy="73342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(2) </a:t>
            </a:r>
            <a:r>
              <a:rPr lang="zh-CN" altLang="en-US" sz="2800" dirty="0">
                <a:latin typeface="黑体" panose="02010609060101010101" pitchFamily="2" charset="-122"/>
                <a:ea typeface="黑体" panose="02010609060101010101" pitchFamily="2" charset="-122"/>
              </a:rPr>
              <a:t>输出低电平时的输出特性</a:t>
            </a:r>
            <a:endParaRPr lang="zh-CN" altLang="en-US" sz="2800" dirty="0">
              <a:latin typeface="黑体" panose="02010609060101010101" pitchFamily="2" charset="-122"/>
              <a:ea typeface="黑体" panose="02010609060101010101" pitchFamily="2" charset="-122"/>
            </a:endParaRPr>
          </a:p>
        </p:txBody>
      </p:sp>
      <p:sp>
        <p:nvSpPr>
          <p:cNvPr id="93188" name="矩形 93187"/>
          <p:cNvSpPr/>
          <p:nvPr/>
        </p:nvSpPr>
        <p:spPr>
          <a:xfrm>
            <a:off x="762000" y="5486400"/>
            <a:ext cx="7720013" cy="733425"/>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负载电流</a:t>
            </a:r>
            <a:r>
              <a:rPr lang="en-US" altLang="zh-CN" sz="2800" err="1">
                <a:latin typeface="Times New Roman" panose="02020603050405020304" pitchFamily="18" charset="0"/>
                <a:ea typeface="黑体" panose="02010609060101010101" pitchFamily="2" charset="-122"/>
              </a:rPr>
              <a:t>i</a:t>
            </a:r>
            <a:r>
              <a:rPr lang="en-US" altLang="zh-CN" sz="2800" baseline="-25000" err="1">
                <a:latin typeface="Times New Roman" panose="02020603050405020304" pitchFamily="18" charset="0"/>
                <a:ea typeface="黑体" panose="02010609060101010101" pitchFamily="2" charset="-122"/>
              </a:rPr>
              <a:t>L</a:t>
            </a:r>
            <a:r>
              <a:rPr lang="zh-CN" altLang="en-US" sz="2800" dirty="0">
                <a:latin typeface="Times New Roman" panose="02020603050405020304" pitchFamily="18" charset="0"/>
                <a:ea typeface="黑体" panose="02010609060101010101" pitchFamily="2" charset="-122"/>
              </a:rPr>
              <a:t>不可过大，否则输出低电平会升高。</a:t>
            </a:r>
            <a:endParaRPr lang="zh-CN" altLang="en-US" sz="2800" dirty="0">
              <a:latin typeface="Times New Roman" panose="02020603050405020304" pitchFamily="18" charset="0"/>
              <a:ea typeface="黑体" panose="02010609060101010101" pitchFamily="2" charset="-122"/>
            </a:endParaRPr>
          </a:p>
        </p:txBody>
      </p:sp>
      <p:grpSp>
        <p:nvGrpSpPr>
          <p:cNvPr id="93189" name="组合 93188"/>
          <p:cNvGrpSpPr/>
          <p:nvPr/>
        </p:nvGrpSpPr>
        <p:grpSpPr>
          <a:xfrm>
            <a:off x="1066800" y="990600"/>
            <a:ext cx="6996113" cy="3695700"/>
            <a:chOff x="672" y="624"/>
            <a:chExt cx="4407" cy="2328"/>
          </a:xfrm>
        </p:grpSpPr>
        <p:pic>
          <p:nvPicPr>
            <p:cNvPr id="93190" name="图片 93189" descr="R96A0264"/>
            <p:cNvPicPr>
              <a:picLocks noChangeAspect="1"/>
            </p:cNvPicPr>
            <p:nvPr/>
          </p:nvPicPr>
          <p:blipFill>
            <a:blip r:embed="rId1"/>
            <a:stretch>
              <a:fillRect/>
            </a:stretch>
          </p:blipFill>
          <p:spPr>
            <a:xfrm>
              <a:off x="672" y="624"/>
              <a:ext cx="4407" cy="2328"/>
            </a:xfrm>
            <a:prstGeom prst="rect">
              <a:avLst/>
            </a:prstGeom>
            <a:noFill/>
            <a:ln w="19050" cap="flat" cmpd="sng">
              <a:solidFill>
                <a:srgbClr val="00FF00"/>
              </a:solidFill>
              <a:prstDash val="solid"/>
              <a:miter/>
              <a:headEnd type="none" w="med" len="med"/>
              <a:tailEnd type="none" w="med" len="med"/>
            </a:ln>
          </p:spPr>
        </p:pic>
        <p:sp>
          <p:nvSpPr>
            <p:cNvPr id="93191" name="直接连接符 93190"/>
            <p:cNvSpPr/>
            <p:nvPr/>
          </p:nvSpPr>
          <p:spPr>
            <a:xfrm flipV="1">
              <a:off x="3888" y="2112"/>
              <a:ext cx="0" cy="240"/>
            </a:xfrm>
            <a:prstGeom prst="line">
              <a:avLst/>
            </a:prstGeom>
            <a:ln w="25400" cap="flat" cmpd="sng">
              <a:solidFill>
                <a:srgbClr val="FF0000"/>
              </a:solidFill>
              <a:prstDash val="dash"/>
              <a:headEnd type="none" w="med" len="med"/>
              <a:tailEnd type="none" w="med" len="med"/>
            </a:ln>
          </p:spPr>
        </p:sp>
        <p:sp>
          <p:nvSpPr>
            <p:cNvPr id="93192" name="直接连接符 93191"/>
            <p:cNvSpPr/>
            <p:nvPr/>
          </p:nvSpPr>
          <p:spPr>
            <a:xfrm flipH="1">
              <a:off x="3024" y="2112"/>
              <a:ext cx="864" cy="0"/>
            </a:xfrm>
            <a:prstGeom prst="line">
              <a:avLst/>
            </a:prstGeom>
            <a:ln w="25400" cap="flat" cmpd="sng">
              <a:solidFill>
                <a:srgbClr val="FF0000"/>
              </a:solidFill>
              <a:prstDash val="dash"/>
              <a:headEnd type="none" w="med" len="med"/>
              <a:tailEnd type="none" w="med" len="med"/>
            </a:ln>
          </p:spPr>
        </p:sp>
      </p:grpSp>
      <p:sp>
        <p:nvSpPr>
          <p:cNvPr id="93193" name="矩形 93192"/>
          <p:cNvSpPr/>
          <p:nvPr/>
        </p:nvSpPr>
        <p:spPr>
          <a:xfrm>
            <a:off x="457200" y="4876800"/>
            <a:ext cx="8305800" cy="1384300"/>
          </a:xfrm>
          <a:prstGeom prst="rect">
            <a:avLst/>
          </a:prstGeom>
          <a:solidFill>
            <a:srgbClr val="344E00"/>
          </a:solidFill>
          <a:ln w="9525" cap="flat" cmpd="sng">
            <a:solidFill>
              <a:srgbClr val="FF9900"/>
            </a:solidFill>
            <a:prstDash val="solid"/>
            <a:miter/>
            <a:headEnd type="none" w="med" len="med"/>
            <a:tailEnd type="none" w="med" len="med"/>
          </a:ln>
        </p:spPr>
        <p:txBody>
          <a:bodyPr>
            <a:spAutoFit/>
          </a:bodyPr>
          <a:p>
            <a:pPr>
              <a:lnSpc>
                <a:spcPct val="150000"/>
              </a:lnSpc>
              <a:spcBef>
                <a:spcPct val="20000"/>
              </a:spcBef>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zh-CN" altLang="en-US" sz="2800" dirty="0">
                <a:solidFill>
                  <a:schemeClr val="bg1"/>
                </a:solidFill>
                <a:latin typeface="Times New Roman" panose="02020603050405020304" pitchFamily="18" charset="0"/>
                <a:ea typeface="黑体" panose="02010609060101010101" pitchFamily="2" charset="-122"/>
              </a:rPr>
              <a:t>一般灌电流在</a:t>
            </a:r>
            <a:r>
              <a:rPr lang="en-US" altLang="zh-CN" sz="2800" b="1" dirty="0">
                <a:solidFill>
                  <a:schemeClr val="bg1"/>
                </a:solidFill>
                <a:latin typeface="Times New Roman" panose="02020603050405020304" pitchFamily="18" charset="0"/>
                <a:ea typeface="黑体" panose="02010609060101010101" pitchFamily="2" charset="-122"/>
              </a:rPr>
              <a:t>20 </a:t>
            </a:r>
            <a:r>
              <a:rPr lang="en-US" altLang="zh-CN" sz="2800" b="1" err="1">
                <a:solidFill>
                  <a:schemeClr val="bg1"/>
                </a:solidFill>
                <a:latin typeface="Times New Roman" panose="02020603050405020304" pitchFamily="18" charset="0"/>
                <a:ea typeface="黑体" panose="02010609060101010101" pitchFamily="2" charset="-122"/>
              </a:rPr>
              <a:t>mA</a:t>
            </a:r>
            <a:r>
              <a:rPr lang="zh-CN" altLang="en-US" sz="2800" dirty="0">
                <a:solidFill>
                  <a:schemeClr val="bg1"/>
                </a:solidFill>
                <a:latin typeface="Times New Roman" panose="02020603050405020304" pitchFamily="18" charset="0"/>
                <a:ea typeface="黑体" panose="02010609060101010101" pitchFamily="2" charset="-122"/>
              </a:rPr>
              <a:t>以下时，电路可以正常工作。典型</a:t>
            </a:r>
            <a:r>
              <a:rPr lang="en-US" altLang="zh-CN" sz="2800" b="1">
                <a:solidFill>
                  <a:schemeClr val="bg1"/>
                </a:solidFill>
                <a:latin typeface="Times New Roman" panose="02020603050405020304" pitchFamily="18" charset="0"/>
                <a:ea typeface="黑体" panose="02010609060101010101" pitchFamily="2" charset="-122"/>
              </a:rPr>
              <a:t>TTL</a:t>
            </a:r>
            <a:r>
              <a:rPr lang="zh-CN" altLang="en-US" sz="2800" dirty="0">
                <a:solidFill>
                  <a:schemeClr val="bg1"/>
                </a:solidFill>
                <a:latin typeface="Times New Roman" panose="02020603050405020304" pitchFamily="18" charset="0"/>
                <a:ea typeface="黑体" panose="02010609060101010101" pitchFamily="2" charset="-122"/>
              </a:rPr>
              <a:t>门电路的灌电流负载为</a:t>
            </a:r>
            <a:r>
              <a:rPr lang="en-US" altLang="zh-CN" sz="2800" b="1" dirty="0">
                <a:solidFill>
                  <a:schemeClr val="bg1"/>
                </a:solidFill>
                <a:latin typeface="Times New Roman" panose="02020603050405020304" pitchFamily="18" charset="0"/>
                <a:ea typeface="黑体" panose="02010609060101010101" pitchFamily="2" charset="-122"/>
              </a:rPr>
              <a:t>12.8 </a:t>
            </a:r>
            <a:r>
              <a:rPr lang="en-US" altLang="zh-CN" sz="2800" b="1" err="1">
                <a:solidFill>
                  <a:schemeClr val="bg1"/>
                </a:solidFill>
                <a:latin typeface="Times New Roman" panose="02020603050405020304" pitchFamily="18" charset="0"/>
                <a:ea typeface="黑体" panose="02010609060101010101" pitchFamily="2" charset="-122"/>
              </a:rPr>
              <a:t>mA</a:t>
            </a:r>
            <a:r>
              <a:rPr lang="zh-CN" altLang="en-US" sz="2800">
                <a:solidFill>
                  <a:schemeClr val="bg1"/>
                </a:solidFill>
                <a:latin typeface="Times New Roman" panose="02020603050405020304" pitchFamily="18" charset="0"/>
                <a:ea typeface="黑体" panose="02010609060101010101" pitchFamily="2" charset="-122"/>
              </a:rPr>
              <a:t>。</a:t>
            </a:r>
            <a:r>
              <a:rPr lang="zh-CN" altLang="en-US" sz="2800">
                <a:latin typeface="Times New Roman" panose="02020603050405020304" pitchFamily="18" charset="0"/>
                <a:ea typeface="黑体" panose="02010609060101010101" pitchFamily="2" charset="-122"/>
              </a:rPr>
              <a:t> </a:t>
            </a:r>
            <a:endParaRPr lang="zh-CN" altLang="en-US" sz="2800">
              <a:latin typeface="Times New Roman" panose="02020603050405020304" pitchFamily="18" charset="0"/>
              <a:ea typeface="黑体" panose="02010609060101010101" pitchFamily="2" charset="-122"/>
            </a:endParaRPr>
          </a:p>
        </p:txBody>
      </p:sp>
      <p:sp>
        <p:nvSpPr>
          <p:cNvPr id="93194" name="矩形 93193" descr="紫色网格"/>
          <p:cNvSpPr/>
          <p:nvPr/>
        </p:nvSpPr>
        <p:spPr>
          <a:xfrm>
            <a:off x="304800" y="4191000"/>
            <a:ext cx="1971675" cy="528638"/>
          </a:xfrm>
          <a:prstGeom prst="rect">
            <a:avLst/>
          </a:prstGeom>
          <a:blipFill rotWithShape="0">
            <a:blip r:embed="rId2"/>
          </a:blipFill>
          <a:ln w="9525" cap="flat" cmpd="sng">
            <a:solidFill>
              <a:srgbClr val="FF9900"/>
            </a:solidFill>
            <a:prstDash val="solid"/>
            <a:miter/>
            <a:headEnd type="none" w="med" len="med"/>
            <a:tailEnd type="none" w="med" len="med"/>
          </a:ln>
        </p:spPr>
        <p:txBody>
          <a:bodyPr wrap="none" anchor="t" anchorCtr="0">
            <a:spAutoFit/>
          </a:bodyPr>
          <a:p>
            <a:r>
              <a:rPr lang="zh-CN" altLang="en-US" sz="2800" dirty="0">
                <a:solidFill>
                  <a:srgbClr val="FF0000"/>
                </a:solidFill>
                <a:latin typeface="Times New Roman" panose="02020603050405020304" pitchFamily="18" charset="0"/>
                <a:ea typeface="黑体" panose="02010609060101010101" pitchFamily="2" charset="-122"/>
              </a:rPr>
              <a:t>灌电流负载</a:t>
            </a:r>
            <a:endParaRPr lang="zh-CN" altLang="en-US" sz="2800" dirty="0">
              <a:solidFill>
                <a:srgbClr val="FF0000"/>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3189"/>
                                        </p:tgtEl>
                                        <p:attrNameLst>
                                          <p:attrName>style.visibility</p:attrName>
                                        </p:attrNameLst>
                                      </p:cBhvr>
                                    </p:set>
                                    <p:animEffect transition="in" filter="blinds(horizontal)">
                                      <p:cBhvr>
                                        <p:cTn id="7" dur="500"/>
                                        <p:tgtEl>
                                          <p:spTgt spid="9318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3186">
                                            <p:txEl>
                                              <p:charRg st="4294967295" end="4294967295"/>
                                            </p:txEl>
                                          </p:spTgt>
                                        </p:tgtEl>
                                        <p:attrNameLst>
                                          <p:attrName>style.visibility</p:attrName>
                                        </p:attrNameLst>
                                      </p:cBhvr>
                                    </p:set>
                                    <p:anim calcmode="lin" valueType="num">
                                      <p:cBhvr>
                                        <p:cTn id="11" dur="500" fill="hold"/>
                                        <p:tgtEl>
                                          <p:spTgt spid="93186">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93186">
                                            <p:txEl>
                                              <p:charRg st="4294967295" end="4294967295"/>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93194">
                                            <p:txEl>
                                              <p:charRg st="4294967295" end="4294967295"/>
                                            </p:txEl>
                                          </p:spTgt>
                                        </p:tgtEl>
                                        <p:attrNameLst>
                                          <p:attrName>style.visibility</p:attrName>
                                        </p:attrNameLst>
                                      </p:cBhvr>
                                    </p:set>
                                    <p:anim calcmode="lin" valueType="num">
                                      <p:cBhvr>
                                        <p:cTn id="16" dur="500" fill="hold"/>
                                        <p:tgtEl>
                                          <p:spTgt spid="93194">
                                            <p:txEl>
                                              <p:charRg st="4294967295" end="4294967295"/>
                                            </p:txEl>
                                          </p:spTgt>
                                        </p:tgtEl>
                                        <p:attrNameLst>
                                          <p:attrName>ppt_x</p:attrName>
                                        </p:attrNameLst>
                                      </p:cBhvr>
                                      <p:tavLst>
                                        <p:tav tm="0">
                                          <p:val>
                                            <p:strVal val="0-#ppt_w/2"/>
                                          </p:val>
                                        </p:tav>
                                        <p:tav tm="100000">
                                          <p:val>
                                            <p:strVal val="#ppt_x"/>
                                          </p:val>
                                        </p:tav>
                                      </p:tavLst>
                                    </p:anim>
                                    <p:anim calcmode="lin" valueType="num">
                                      <p:cBhvr>
                                        <p:cTn id="17" dur="500" fill="hold"/>
                                        <p:tgtEl>
                                          <p:spTgt spid="9319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93188">
                                            <p:txEl>
                                              <p:charRg st="4294967295" end="4294967295"/>
                                            </p:txEl>
                                          </p:spTgt>
                                        </p:tgtEl>
                                        <p:attrNameLst>
                                          <p:attrName>style.visibility</p:attrName>
                                        </p:attrNameLst>
                                      </p:cBhvr>
                                    </p:set>
                                    <p:anim calcmode="lin" valueType="num">
                                      <p:cBhvr>
                                        <p:cTn id="22" dur="500" fill="hold"/>
                                        <p:tgtEl>
                                          <p:spTgt spid="93188">
                                            <p:txEl>
                                              <p:charRg st="4294967295" end="4294967295"/>
                                            </p:txEl>
                                          </p:spTgt>
                                        </p:tgtEl>
                                        <p:attrNameLst>
                                          <p:attrName>ppt_x</p:attrName>
                                        </p:attrNameLst>
                                      </p:cBhvr>
                                      <p:tavLst>
                                        <p:tav tm="0">
                                          <p:val>
                                            <p:strVal val="0-#ppt_w/2"/>
                                          </p:val>
                                        </p:tav>
                                        <p:tav tm="100000">
                                          <p:val>
                                            <p:strVal val="#ppt_x"/>
                                          </p:val>
                                        </p:tav>
                                      </p:tavLst>
                                    </p:anim>
                                    <p:anim calcmode="lin" valueType="num">
                                      <p:cBhvr>
                                        <p:cTn id="23" dur="500" fill="hold"/>
                                        <p:tgtEl>
                                          <p:spTgt spid="93188">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3193">
                                            <p:txEl>
                                              <p:charRg st="4294967295" end="4294967295"/>
                                            </p:txEl>
                                          </p:spTgt>
                                        </p:tgtEl>
                                        <p:attrNameLst>
                                          <p:attrName>style.visibility</p:attrName>
                                        </p:attrNameLst>
                                      </p:cBhvr>
                                    </p:set>
                                    <p:animEffect transition="in" filter="wipe(left)">
                                      <p:cBhvr>
                                        <p:cTn id="28" dur="500"/>
                                        <p:tgtEl>
                                          <p:spTgt spid="9319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nimBg="1" advAuto="0"/>
      <p:bldP spid="93194" grpId="0" bldLvl="0" animBg="1" advAuto="0"/>
      <p:bldP spid="93188" grpId="0" animBg="1" advAuto="0"/>
      <p:bldP spid="93193" grpId="0" bldLvl="0" animBg="1" advAuto="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4210" name="标题 94209"/>
          <p:cNvSpPr>
            <a:spLocks noGrp="1"/>
          </p:cNvSpPr>
          <p:nvPr>
            <p:ph type="title"/>
          </p:nvPr>
        </p:nvSpPr>
        <p:spPr>
          <a:xfrm>
            <a:off x="304800" y="443865"/>
            <a:ext cx="7772400" cy="762000"/>
          </a:xfrm>
        </p:spPr>
        <p:txBody>
          <a:bodyPr lIns="92075" tIns="46038" rIns="92075" bIns="46038" anchor="ctr" anchorCtr="0"/>
          <a:p>
            <a:pPr marL="838200" indent="-838200" algn="l"/>
            <a:r>
              <a:rPr lang="en-US" altLang="zh-CN" sz="3200" b="1">
                <a:latin typeface="宋体" panose="02010600030101010101" pitchFamily="2" charset="-122"/>
              </a:rPr>
              <a:t> </a:t>
            </a:r>
            <a:r>
              <a:rPr lang="zh-CN" altLang="en-US" sz="3200" b="1">
                <a:solidFill>
                  <a:schemeClr val="bg1"/>
                </a:solidFill>
                <a:ea typeface="宋体" panose="02010600030101010101" pitchFamily="2" charset="-122"/>
              </a:rPr>
              <a:t>四、</a:t>
            </a:r>
            <a:r>
              <a:rPr lang="en-US" altLang="zh-CN" sz="3200" b="1">
                <a:solidFill>
                  <a:schemeClr val="bg1"/>
                </a:solidFill>
              </a:rPr>
              <a:t> TTL</a:t>
            </a:r>
            <a:r>
              <a:rPr lang="zh-CN" altLang="en-US" sz="3200" b="1" dirty="0">
                <a:solidFill>
                  <a:schemeClr val="bg1"/>
                </a:solidFill>
              </a:rPr>
              <a:t>反相器的其它参数</a:t>
            </a:r>
            <a:r>
              <a:rPr lang="zh-CN" altLang="en-US" dirty="0">
                <a:solidFill>
                  <a:schemeClr val="bg1"/>
                </a:solidFill>
              </a:rPr>
              <a:t> </a:t>
            </a:r>
            <a:endParaRPr lang="zh-CN" altLang="en-US" dirty="0">
              <a:solidFill>
                <a:schemeClr val="bg1"/>
              </a:solidFill>
            </a:endParaRPr>
          </a:p>
        </p:txBody>
      </p:sp>
      <p:sp>
        <p:nvSpPr>
          <p:cNvPr id="94211" name="矩形 94210"/>
          <p:cNvSpPr/>
          <p:nvPr/>
        </p:nvSpPr>
        <p:spPr>
          <a:xfrm>
            <a:off x="609600" y="990600"/>
            <a:ext cx="3841750" cy="733425"/>
          </a:xfrm>
          <a:prstGeom prst="rect">
            <a:avLst/>
          </a:prstGeom>
          <a:noFill/>
          <a:ln w="9525">
            <a:noFill/>
          </a:ln>
        </p:spPr>
        <p:txBody>
          <a:bodyPr wrap="none" anchor="t" anchorCtr="0">
            <a:spAutoFit/>
          </a:bodyPr>
          <a:p>
            <a:pPr>
              <a:lnSpc>
                <a:spcPct val="150000"/>
              </a:lnSpc>
            </a:pPr>
            <a:r>
              <a:rPr lang="en-US" altLang="zh-CN" sz="2800" dirty="0">
                <a:solidFill>
                  <a:schemeClr val="accent1"/>
                </a:solidFill>
                <a:latin typeface="Times New Roman" panose="02020603050405020304" pitchFamily="18" charset="0"/>
                <a:ea typeface="黑体" panose="02010609060101010101" pitchFamily="2" charset="-122"/>
              </a:rPr>
              <a:t>1. </a:t>
            </a:r>
            <a:r>
              <a:rPr lang="zh-CN" altLang="en-US" sz="2800" dirty="0">
                <a:solidFill>
                  <a:schemeClr val="accent1"/>
                </a:solidFill>
                <a:latin typeface="Times New Roman" panose="02020603050405020304" pitchFamily="18" charset="0"/>
                <a:ea typeface="黑体" panose="02010609060101010101" pitchFamily="2" charset="-122"/>
              </a:rPr>
              <a:t>平均传输延迟时间</a:t>
            </a:r>
            <a:r>
              <a:rPr lang="en-US" altLang="zh-CN" sz="2800" b="1" i="1" err="1">
                <a:solidFill>
                  <a:schemeClr val="accent1"/>
                </a:solidFill>
                <a:latin typeface="Times New Roman" panose="02020603050405020304" pitchFamily="18" charset="0"/>
                <a:ea typeface="黑体" panose="02010609060101010101" pitchFamily="2" charset="-122"/>
              </a:rPr>
              <a:t>t</a:t>
            </a:r>
            <a:r>
              <a:rPr lang="en-US" altLang="zh-CN" sz="2800" b="1" baseline="-25000" err="1">
                <a:solidFill>
                  <a:schemeClr val="accent1"/>
                </a:solidFill>
                <a:latin typeface="Times New Roman" panose="02020603050405020304" pitchFamily="18" charset="0"/>
                <a:ea typeface="黑体" panose="02010609060101010101" pitchFamily="2" charset="-122"/>
              </a:rPr>
              <a:t>pd</a:t>
            </a:r>
            <a:r>
              <a:rPr lang="en-US" altLang="zh-CN" sz="2800" err="1">
                <a:solidFill>
                  <a:srgbClr val="47FF47"/>
                </a:solidFill>
                <a:latin typeface="Times New Roman" panose="02020603050405020304" pitchFamily="18" charset="0"/>
                <a:ea typeface="黑体" panose="02010609060101010101" pitchFamily="2" charset="-122"/>
              </a:rPr>
              <a:t> </a:t>
            </a:r>
            <a:endParaRPr lang="en-US" altLang="zh-CN" sz="2800" err="1">
              <a:solidFill>
                <a:srgbClr val="47FF47"/>
              </a:solidFill>
              <a:latin typeface="Times New Roman" panose="02020603050405020304" pitchFamily="18" charset="0"/>
              <a:ea typeface="黑体" panose="02010609060101010101" pitchFamily="2" charset="-122"/>
            </a:endParaRPr>
          </a:p>
        </p:txBody>
      </p:sp>
      <p:sp>
        <p:nvSpPr>
          <p:cNvPr id="94212" name="矩形 94211"/>
          <p:cNvSpPr/>
          <p:nvPr/>
        </p:nvSpPr>
        <p:spPr>
          <a:xfrm>
            <a:off x="609600" y="1676400"/>
            <a:ext cx="8351838" cy="647700"/>
          </a:xfrm>
          <a:prstGeom prst="rect">
            <a:avLst/>
          </a:prstGeom>
          <a:noFill/>
          <a:ln w="9525">
            <a:noFill/>
          </a:ln>
        </p:spPr>
        <p:txBody>
          <a:bodyPr>
            <a:spAutoFit/>
          </a:bodyPr>
          <a:p>
            <a:pPr>
              <a:lnSpc>
                <a:spcPct val="130000"/>
              </a:lnSpc>
            </a:pPr>
            <a:r>
              <a:rPr lang="zh-CN" altLang="en-US" sz="2800" dirty="0">
                <a:latin typeface="Times New Roman" panose="02020603050405020304" pitchFamily="18" charset="0"/>
                <a:ea typeface="黑体" panose="02010609060101010101" pitchFamily="2" charset="-122"/>
              </a:rPr>
              <a:t>　平均传输延迟时间</a:t>
            </a:r>
            <a:r>
              <a:rPr lang="en-US" altLang="zh-CN" sz="2800" b="1" i="1">
                <a:latin typeface="Times New Roman" panose="02020603050405020304" pitchFamily="18" charset="0"/>
                <a:ea typeface="黑体" panose="02010609060101010101" pitchFamily="2" charset="-122"/>
              </a:rPr>
              <a:t>t</a:t>
            </a:r>
            <a:r>
              <a:rPr lang="en-US" altLang="zh-CN" sz="2800" b="1" baseline="-25000">
                <a:latin typeface="Times New Roman" panose="02020603050405020304" pitchFamily="18" charset="0"/>
                <a:ea typeface="黑体" panose="02010609060101010101" pitchFamily="2" charset="-122"/>
              </a:rPr>
              <a:t>pd</a:t>
            </a:r>
            <a:r>
              <a:rPr lang="zh-CN" altLang="en-US" sz="2800" dirty="0">
                <a:latin typeface="Times New Roman" panose="02020603050405020304" pitchFamily="18" charset="0"/>
                <a:ea typeface="黑体" panose="02010609060101010101" pitchFamily="2" charset="-122"/>
              </a:rPr>
              <a:t>表征了门电路的开关速度。              </a:t>
            </a:r>
            <a:endParaRPr lang="zh-CN" altLang="en-US" sz="2800">
              <a:latin typeface="Times New Roman" panose="02020603050405020304" pitchFamily="18" charset="0"/>
              <a:ea typeface="黑体" panose="02010609060101010101" pitchFamily="2" charset="-122"/>
            </a:endParaRPr>
          </a:p>
        </p:txBody>
      </p:sp>
      <p:sp>
        <p:nvSpPr>
          <p:cNvPr id="94213" name="矩形 94212"/>
          <p:cNvSpPr/>
          <p:nvPr/>
        </p:nvSpPr>
        <p:spPr>
          <a:xfrm>
            <a:off x="5181600" y="2971800"/>
            <a:ext cx="3467100" cy="647700"/>
          </a:xfrm>
          <a:prstGeom prst="rect">
            <a:avLst/>
          </a:prstGeom>
          <a:noFill/>
          <a:ln w="9525">
            <a:noFill/>
          </a:ln>
        </p:spPr>
        <p:txBody>
          <a:bodyPr wrap="none" anchor="t" anchorCtr="0">
            <a:spAutoFit/>
          </a:bodyPr>
          <a:p>
            <a:pPr>
              <a:lnSpc>
                <a:spcPct val="130000"/>
              </a:lnSpc>
            </a:pPr>
            <a:r>
              <a:rPr lang="en-US" altLang="zh-CN" sz="2800" b="1" i="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pd</a:t>
            </a:r>
            <a:r>
              <a:rPr lang="en-US" altLang="zh-CN" sz="2800" b="1">
                <a:latin typeface="Times New Roman" panose="02020603050405020304" pitchFamily="18" charset="0"/>
                <a:ea typeface="黑体" panose="02010609060101010101" pitchFamily="2" charset="-122"/>
              </a:rPr>
              <a:t> = </a:t>
            </a:r>
            <a:r>
              <a:rPr lang="zh-CN" altLang="en-US" sz="2800" b="1">
                <a:latin typeface="Times New Roman" panose="02020603050405020304" pitchFamily="18" charset="0"/>
                <a:ea typeface="黑体" panose="02010609060101010101" pitchFamily="2" charset="-122"/>
              </a:rPr>
              <a:t>（</a:t>
            </a:r>
            <a:r>
              <a:rPr lang="en-US" altLang="zh-CN" sz="2800" b="1" i="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pLH</a:t>
            </a:r>
            <a:r>
              <a:rPr lang="en-US" altLang="zh-CN" sz="2800" b="1">
                <a:latin typeface="Times New Roman" panose="02020603050405020304" pitchFamily="18" charset="0"/>
                <a:ea typeface="黑体" panose="02010609060101010101" pitchFamily="2" charset="-122"/>
              </a:rPr>
              <a:t> +</a:t>
            </a:r>
            <a:r>
              <a:rPr lang="en-US" altLang="zh-CN" sz="2800" b="1" i="1" err="1">
                <a:latin typeface="Times New Roman" panose="02020603050405020304" pitchFamily="18" charset="0"/>
                <a:ea typeface="黑体" panose="02010609060101010101" pitchFamily="2" charset="-122"/>
              </a:rPr>
              <a:t>t</a:t>
            </a:r>
            <a:r>
              <a:rPr lang="en-US" altLang="zh-CN" sz="2800" b="1" baseline="-25000" err="1">
                <a:latin typeface="Times New Roman" panose="02020603050405020304" pitchFamily="18" charset="0"/>
                <a:ea typeface="黑体" panose="02010609060101010101" pitchFamily="2" charset="-122"/>
              </a:rPr>
              <a:t>pHL</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/2</a:t>
            </a:r>
            <a:r>
              <a:rPr lang="en-US" altLang="zh-CN" sz="2800">
                <a:latin typeface="Times New Roman" panose="02020603050405020304" pitchFamily="18" charset="0"/>
                <a:ea typeface="黑体" panose="02010609060101010101" pitchFamily="2" charset="-122"/>
              </a:rPr>
              <a:t> </a:t>
            </a:r>
            <a:endParaRPr lang="en-US" altLang="zh-CN" sz="2800">
              <a:latin typeface="Times New Roman" panose="02020603050405020304" pitchFamily="18" charset="0"/>
              <a:ea typeface="黑体" panose="02010609060101010101" pitchFamily="2" charset="-122"/>
            </a:endParaRPr>
          </a:p>
        </p:txBody>
      </p:sp>
      <p:sp>
        <p:nvSpPr>
          <p:cNvPr id="94214" name="矩形 94213"/>
          <p:cNvSpPr/>
          <p:nvPr/>
        </p:nvSpPr>
        <p:spPr>
          <a:xfrm>
            <a:off x="457200" y="5867400"/>
            <a:ext cx="5086350" cy="519113"/>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2-15  TTL</a:t>
            </a:r>
            <a:r>
              <a:rPr lang="zh-CN" altLang="en-US" dirty="0">
                <a:latin typeface="黑体" panose="02010609060101010101" pitchFamily="2" charset="-122"/>
                <a:ea typeface="黑体" panose="02010609060101010101" pitchFamily="2" charset="-122"/>
              </a:rPr>
              <a:t>反相器的平均延迟时间</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pic>
        <p:nvPicPr>
          <p:cNvPr id="94215" name="文本占位符 94214" descr="R96A0265"/>
          <p:cNvPicPr>
            <a:picLocks noChangeAspect="1"/>
          </p:cNvPicPr>
          <p:nvPr>
            <p:ph type="body" idx="1"/>
          </p:nvPr>
        </p:nvPicPr>
        <p:blipFill>
          <a:blip r:embed="rId1"/>
          <a:stretch>
            <a:fillRect/>
          </a:stretch>
        </p:blipFill>
        <p:spPr>
          <a:xfrm>
            <a:off x="762000" y="2438400"/>
            <a:ext cx="4191000" cy="3465513"/>
          </a:xfrm>
          <a:ln w="19050">
            <a:solidFill>
              <a:srgbClr val="00FF00"/>
            </a:solidFill>
            <a:miter/>
          </a:ln>
        </p:spPr>
      </p:pic>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4212">
                                            <p:txEl>
                                              <p:charRg st="4294967295" end="4294967295"/>
                                            </p:txEl>
                                          </p:spTgt>
                                        </p:tgtEl>
                                        <p:attrNameLst>
                                          <p:attrName>style.visibility</p:attrName>
                                        </p:attrNameLst>
                                      </p:cBhvr>
                                    </p:set>
                                    <p:animEffect transition="in" filter="slide(fromBottom)">
                                      <p:cBhvr>
                                        <p:cTn id="7" dur="500"/>
                                        <p:tgtEl>
                                          <p:spTgt spid="94212">
                                            <p:txEl>
                                              <p:charRg st="4294967295" end="4294967295"/>
                                            </p:txEl>
                                          </p:spTgt>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94214">
                                            <p:txEl>
                                              <p:charRg st="4294967295" end="4294967295"/>
                                            </p:txEl>
                                          </p:spTgt>
                                        </p:tgtEl>
                                        <p:attrNameLst>
                                          <p:attrName>style.visibility</p:attrName>
                                        </p:attrNameLst>
                                      </p:cBhvr>
                                    </p:set>
                                    <p:animEffect transition="in" filter="barn(inHorizontal)">
                                      <p:cBhvr>
                                        <p:cTn id="11" dur="500"/>
                                        <p:tgtEl>
                                          <p:spTgt spid="94214">
                                            <p:txEl>
                                              <p:charRg st="4294967295" end="429496729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94213">
                                            <p:txEl>
                                              <p:charRg st="4294967295" end="4294967295"/>
                                            </p:txEl>
                                          </p:spTgt>
                                        </p:tgtEl>
                                        <p:attrNameLst>
                                          <p:attrName>style.visibility</p:attrName>
                                        </p:attrNameLst>
                                      </p:cBhvr>
                                    </p:set>
                                    <p:anim calcmode="lin" valueType="num">
                                      <p:cBhvr>
                                        <p:cTn id="16" dur="500" fill="hold"/>
                                        <p:tgtEl>
                                          <p:spTgt spid="94213">
                                            <p:txEl>
                                              <p:charRg st="4294967295" end="4294967295"/>
                                            </p:txEl>
                                          </p:spTgt>
                                        </p:tgtEl>
                                        <p:attrNameLst>
                                          <p:attrName>ppt_x</p:attrName>
                                        </p:attrNameLst>
                                      </p:cBhvr>
                                      <p:tavLst>
                                        <p:tav tm="0">
                                          <p:val>
                                            <p:strVal val="1+#ppt_w/2"/>
                                          </p:val>
                                        </p:tav>
                                        <p:tav tm="100000">
                                          <p:val>
                                            <p:strVal val="#ppt_x"/>
                                          </p:val>
                                        </p:tav>
                                      </p:tavLst>
                                    </p:anim>
                                    <p:anim calcmode="lin" valueType="num">
                                      <p:cBhvr>
                                        <p:cTn id="17" dur="500" fill="hold"/>
                                        <p:tgtEl>
                                          <p:spTgt spid="9421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advAuto="0"/>
      <p:bldP spid="94214" grpId="0" animBg="1" advAuto="0"/>
      <p:bldP spid="94213" grpId="0" animBg="1" advAuto="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5234" name="矩形 95233"/>
          <p:cNvSpPr/>
          <p:nvPr/>
        </p:nvSpPr>
        <p:spPr>
          <a:xfrm>
            <a:off x="533400" y="304800"/>
            <a:ext cx="5695950"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2</a:t>
            </a:r>
            <a:r>
              <a:rPr lang="zh-CN" altLang="en-US" sz="2800" dirty="0">
                <a:solidFill>
                  <a:schemeClr val="accent1"/>
                </a:solidFill>
                <a:latin typeface="黑体" panose="02010609060101010101" pitchFamily="2" charset="-122"/>
                <a:ea typeface="黑体" panose="02010609060101010101" pitchFamily="2" charset="-122"/>
              </a:rPr>
              <a:t>． </a:t>
            </a:r>
            <a:r>
              <a:rPr lang="en-US" altLang="zh-CN" sz="2800">
                <a:solidFill>
                  <a:schemeClr val="accent1"/>
                </a:solidFill>
                <a:latin typeface="黑体" panose="02010609060101010101" pitchFamily="2" charset="-122"/>
                <a:ea typeface="黑体" panose="02010609060101010101" pitchFamily="2" charset="-122"/>
              </a:rPr>
              <a:t>TTL</a:t>
            </a:r>
            <a:r>
              <a:rPr lang="zh-CN" altLang="en-US" sz="2800" dirty="0">
                <a:solidFill>
                  <a:schemeClr val="accent1"/>
                </a:solidFill>
                <a:latin typeface="黑体" panose="02010609060101010101" pitchFamily="2" charset="-122"/>
                <a:ea typeface="黑体" panose="02010609060101010101" pitchFamily="2" charset="-122"/>
              </a:rPr>
              <a:t>门电路主要参数的典型数据</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95235" name="矩形 95234"/>
          <p:cNvSpPr/>
          <p:nvPr/>
        </p:nvSpPr>
        <p:spPr>
          <a:xfrm>
            <a:off x="1447800" y="914400"/>
            <a:ext cx="6983095" cy="521970"/>
          </a:xfrm>
          <a:prstGeom prst="rect">
            <a:avLst/>
          </a:prstGeom>
          <a:noFill/>
          <a:ln w="9525">
            <a:noFill/>
          </a:ln>
        </p:spPr>
        <p:txBody>
          <a:bodyPr wrap="none" anchor="t" anchorCtr="0">
            <a:spAutoFit/>
          </a:bodyPr>
          <a:p>
            <a:r>
              <a:rPr lang="zh-CN" altLang="en-US" dirty="0">
                <a:latin typeface="黑体" panose="02010609060101010101" pitchFamily="2" charset="-122"/>
                <a:ea typeface="黑体" panose="02010609060101010101" pitchFamily="2" charset="-122"/>
              </a:rPr>
              <a:t>表</a:t>
            </a:r>
            <a:r>
              <a:rPr lang="en-US" altLang="zh-CN" dirty="0">
                <a:latin typeface="黑体" panose="02010609060101010101" pitchFamily="2" charset="-122"/>
                <a:ea typeface="黑体" panose="02010609060101010101" pitchFamily="2" charset="-122"/>
              </a:rPr>
              <a:t>1  74</a:t>
            </a:r>
            <a:r>
              <a:rPr lang="zh-CN" altLang="en-US" dirty="0">
                <a:latin typeface="黑体" panose="02010609060101010101" pitchFamily="2" charset="-122"/>
                <a:ea typeface="黑体" panose="02010609060101010101" pitchFamily="2" charset="-122"/>
              </a:rPr>
              <a:t>系列</a:t>
            </a:r>
            <a:r>
              <a:rPr lang="en-US" altLang="zh-CN">
                <a:latin typeface="黑体" panose="02010609060101010101" pitchFamily="2" charset="-122"/>
                <a:ea typeface="黑体" panose="02010609060101010101" pitchFamily="2" charset="-122"/>
              </a:rPr>
              <a:t>TTL</a:t>
            </a:r>
            <a:r>
              <a:rPr lang="zh-CN" altLang="en-US" dirty="0">
                <a:latin typeface="黑体" panose="02010609060101010101" pitchFamily="2" charset="-122"/>
                <a:ea typeface="黑体" panose="02010609060101010101" pitchFamily="2" charset="-122"/>
              </a:rPr>
              <a:t>门电路主要参数的典型数据</a:t>
            </a:r>
            <a:endParaRPr lang="zh-CN" altLang="en-US" dirty="0">
              <a:latin typeface="黑体" panose="02010609060101010101" pitchFamily="2" charset="-122"/>
              <a:ea typeface="黑体" panose="02010609060101010101" pitchFamily="2" charset="-122"/>
            </a:endParaRPr>
          </a:p>
        </p:txBody>
      </p:sp>
      <p:grpSp>
        <p:nvGrpSpPr>
          <p:cNvPr id="95236" name="组合 95235"/>
          <p:cNvGrpSpPr/>
          <p:nvPr/>
        </p:nvGrpSpPr>
        <p:grpSpPr>
          <a:xfrm>
            <a:off x="1295400" y="1447800"/>
            <a:ext cx="6400800" cy="4876800"/>
            <a:chOff x="-3" y="-3"/>
            <a:chExt cx="1762" cy="3846"/>
          </a:xfrm>
        </p:grpSpPr>
        <p:grpSp>
          <p:nvGrpSpPr>
            <p:cNvPr id="95237" name="组合 95236"/>
            <p:cNvGrpSpPr/>
            <p:nvPr/>
          </p:nvGrpSpPr>
          <p:grpSpPr>
            <a:xfrm>
              <a:off x="0" y="0"/>
              <a:ext cx="1756" cy="3840"/>
              <a:chOff x="0" y="0"/>
              <a:chExt cx="1756" cy="3840"/>
            </a:xfrm>
          </p:grpSpPr>
          <p:grpSp>
            <p:nvGrpSpPr>
              <p:cNvPr id="95238" name="组合 95237"/>
              <p:cNvGrpSpPr/>
              <p:nvPr/>
            </p:nvGrpSpPr>
            <p:grpSpPr>
              <a:xfrm>
                <a:off x="0" y="0"/>
                <a:ext cx="1094" cy="384"/>
                <a:chOff x="0" y="0"/>
                <a:chExt cx="1094" cy="384"/>
              </a:xfrm>
            </p:grpSpPr>
            <p:sp>
              <p:nvSpPr>
                <p:cNvPr id="95239" name="矩形 95238"/>
                <p:cNvSpPr/>
                <p:nvPr/>
              </p:nvSpPr>
              <p:spPr>
                <a:xfrm>
                  <a:off x="0" y="0"/>
                  <a:ext cx="1094" cy="384"/>
                </a:xfrm>
                <a:prstGeom prst="rect">
                  <a:avLst/>
                </a:prstGeom>
                <a:solidFill>
                  <a:srgbClr val="FFEEA7"/>
                </a:solidFill>
                <a:ln w="9525">
                  <a:noFill/>
                </a:ln>
              </p:spPr>
              <p:txBody>
                <a:bodyPr/>
                <a:p>
                  <a:endParaRPr lang="zh-CN" altLang="en-US"/>
                </a:p>
              </p:txBody>
            </p:sp>
            <p:grpSp>
              <p:nvGrpSpPr>
                <p:cNvPr id="95240" name="组合 95239"/>
                <p:cNvGrpSpPr/>
                <p:nvPr/>
              </p:nvGrpSpPr>
              <p:grpSpPr>
                <a:xfrm>
                  <a:off x="0" y="0"/>
                  <a:ext cx="1094" cy="384"/>
                  <a:chOff x="0" y="0"/>
                  <a:chExt cx="1094" cy="384"/>
                </a:xfrm>
              </p:grpSpPr>
              <p:sp>
                <p:nvSpPr>
                  <p:cNvPr id="95241" name="矩形 95240"/>
                  <p:cNvSpPr/>
                  <p:nvPr/>
                </p:nvSpPr>
                <p:spPr>
                  <a:xfrm>
                    <a:off x="43" y="0"/>
                    <a:ext cx="1008" cy="384"/>
                  </a:xfrm>
                  <a:prstGeom prst="rect">
                    <a:avLst/>
                  </a:prstGeom>
                  <a:solidFill>
                    <a:srgbClr val="FFEEA7"/>
                  </a:solidFill>
                  <a:ln w="9525">
                    <a:noFill/>
                  </a:ln>
                </p:spPr>
                <p:txBody>
                  <a:bodyPr anchor="ctr" anchorCtr="0"/>
                  <a:p>
                    <a:pPr algn="ctr"/>
                    <a:r>
                      <a:rPr lang="zh-CN" altLang="en-US" dirty="0">
                        <a:solidFill>
                          <a:schemeClr val="bg2"/>
                        </a:solidFill>
                        <a:latin typeface="Times New Roman" panose="02020603050405020304" pitchFamily="18" charset="0"/>
                        <a:ea typeface="黑体" panose="02010609060101010101" pitchFamily="2" charset="-122"/>
                      </a:rPr>
                      <a:t>参 数 名 称</a:t>
                    </a:r>
                    <a:endParaRPr lang="zh-CN" altLang="en-US" dirty="0">
                      <a:solidFill>
                        <a:schemeClr val="bg2"/>
                      </a:solidFill>
                      <a:latin typeface="Times New Roman" panose="02020603050405020304" pitchFamily="18" charset="0"/>
                    </a:endParaRPr>
                  </a:p>
                </p:txBody>
              </p:sp>
              <p:sp>
                <p:nvSpPr>
                  <p:cNvPr id="95242" name="矩形 95241"/>
                  <p:cNvSpPr/>
                  <p:nvPr/>
                </p:nvSpPr>
                <p:spPr>
                  <a:xfrm>
                    <a:off x="0" y="0"/>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43" name="组合 95242"/>
              <p:cNvGrpSpPr/>
              <p:nvPr/>
            </p:nvGrpSpPr>
            <p:grpSpPr>
              <a:xfrm>
                <a:off x="1094" y="0"/>
                <a:ext cx="662" cy="384"/>
                <a:chOff x="1094" y="0"/>
                <a:chExt cx="662" cy="384"/>
              </a:xfrm>
            </p:grpSpPr>
            <p:sp>
              <p:nvSpPr>
                <p:cNvPr id="95244" name="矩形 95243"/>
                <p:cNvSpPr/>
                <p:nvPr/>
              </p:nvSpPr>
              <p:spPr>
                <a:xfrm>
                  <a:off x="1094" y="0"/>
                  <a:ext cx="662" cy="384"/>
                </a:xfrm>
                <a:prstGeom prst="rect">
                  <a:avLst/>
                </a:prstGeom>
                <a:solidFill>
                  <a:srgbClr val="FFEEA7"/>
                </a:solidFill>
                <a:ln w="9525">
                  <a:noFill/>
                </a:ln>
              </p:spPr>
              <p:txBody>
                <a:bodyPr/>
                <a:p>
                  <a:endParaRPr lang="zh-CN" altLang="en-US"/>
                </a:p>
              </p:txBody>
            </p:sp>
            <p:grpSp>
              <p:nvGrpSpPr>
                <p:cNvPr id="95245" name="组合 95244"/>
                <p:cNvGrpSpPr/>
                <p:nvPr/>
              </p:nvGrpSpPr>
              <p:grpSpPr>
                <a:xfrm>
                  <a:off x="1094" y="0"/>
                  <a:ext cx="662" cy="384"/>
                  <a:chOff x="1094" y="0"/>
                  <a:chExt cx="662" cy="384"/>
                </a:xfrm>
              </p:grpSpPr>
              <p:sp>
                <p:nvSpPr>
                  <p:cNvPr id="95246" name="矩形 95245"/>
                  <p:cNvSpPr/>
                  <p:nvPr/>
                </p:nvSpPr>
                <p:spPr>
                  <a:xfrm>
                    <a:off x="1137" y="0"/>
                    <a:ext cx="576" cy="384"/>
                  </a:xfrm>
                  <a:prstGeom prst="rect">
                    <a:avLst/>
                  </a:prstGeom>
                  <a:solidFill>
                    <a:srgbClr val="FFEEA7"/>
                  </a:solidFill>
                  <a:ln w="9525">
                    <a:noFill/>
                  </a:ln>
                </p:spPr>
                <p:txBody>
                  <a:bodyPr anchor="ctr" anchorCtr="0"/>
                  <a:p>
                    <a:pPr algn="ctr"/>
                    <a:r>
                      <a:rPr lang="zh-CN" altLang="en-US" dirty="0">
                        <a:solidFill>
                          <a:schemeClr val="bg2"/>
                        </a:solidFill>
                        <a:latin typeface="Times New Roman" panose="02020603050405020304" pitchFamily="18" charset="0"/>
                        <a:ea typeface="黑体" panose="02010609060101010101" pitchFamily="2" charset="-122"/>
                      </a:rPr>
                      <a:t>典 型 数 据</a:t>
                    </a:r>
                    <a:endParaRPr lang="zh-CN" altLang="en-US" dirty="0">
                      <a:solidFill>
                        <a:schemeClr val="bg2"/>
                      </a:solidFill>
                      <a:latin typeface="Times New Roman" panose="02020603050405020304" pitchFamily="18" charset="0"/>
                    </a:endParaRPr>
                  </a:p>
                </p:txBody>
              </p:sp>
              <p:sp>
                <p:nvSpPr>
                  <p:cNvPr id="95247" name="矩形 95246"/>
                  <p:cNvSpPr/>
                  <p:nvPr/>
                </p:nvSpPr>
                <p:spPr>
                  <a:xfrm>
                    <a:off x="1094" y="0"/>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48" name="组合 95247"/>
              <p:cNvGrpSpPr/>
              <p:nvPr/>
            </p:nvGrpSpPr>
            <p:grpSpPr>
              <a:xfrm>
                <a:off x="0" y="384"/>
                <a:ext cx="1094" cy="384"/>
                <a:chOff x="0" y="384"/>
                <a:chExt cx="1094" cy="384"/>
              </a:xfrm>
            </p:grpSpPr>
            <p:sp>
              <p:nvSpPr>
                <p:cNvPr id="95249" name="矩形 95248"/>
                <p:cNvSpPr/>
                <p:nvPr/>
              </p:nvSpPr>
              <p:spPr>
                <a:xfrm>
                  <a:off x="0" y="384"/>
                  <a:ext cx="1094" cy="384"/>
                </a:xfrm>
                <a:prstGeom prst="rect">
                  <a:avLst/>
                </a:prstGeom>
                <a:solidFill>
                  <a:srgbClr val="FFF6D1"/>
                </a:solidFill>
                <a:ln w="9525">
                  <a:noFill/>
                </a:ln>
              </p:spPr>
              <p:txBody>
                <a:bodyPr/>
                <a:p>
                  <a:endParaRPr lang="zh-CN" altLang="en-US"/>
                </a:p>
              </p:txBody>
            </p:sp>
            <p:grpSp>
              <p:nvGrpSpPr>
                <p:cNvPr id="95250" name="组合 95249"/>
                <p:cNvGrpSpPr/>
                <p:nvPr/>
              </p:nvGrpSpPr>
              <p:grpSpPr>
                <a:xfrm>
                  <a:off x="0" y="384"/>
                  <a:ext cx="1094" cy="384"/>
                  <a:chOff x="0" y="384"/>
                  <a:chExt cx="1094" cy="384"/>
                </a:xfrm>
              </p:grpSpPr>
              <p:sp>
                <p:nvSpPr>
                  <p:cNvPr id="95251" name="矩形 95250"/>
                  <p:cNvSpPr/>
                  <p:nvPr/>
                </p:nvSpPr>
                <p:spPr>
                  <a:xfrm>
                    <a:off x="43" y="384"/>
                    <a:ext cx="1008"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导通电源电流 </a:t>
                    </a:r>
                    <a:r>
                      <a:rPr lang="en-US" altLang="zh-CN" b="1">
                        <a:solidFill>
                          <a:schemeClr val="bg2"/>
                        </a:solidFill>
                        <a:latin typeface="Times New Roman" panose="02020603050405020304" pitchFamily="18" charset="0"/>
                        <a:ea typeface="黑体" panose="02010609060101010101" pitchFamily="2" charset="-122"/>
                      </a:rPr>
                      <a:t>I</a:t>
                    </a:r>
                    <a:r>
                      <a:rPr lang="en-US" altLang="zh-CN" b="1" baseline="-30000">
                        <a:solidFill>
                          <a:schemeClr val="bg2"/>
                        </a:solidFill>
                        <a:latin typeface="Times New Roman" panose="02020603050405020304" pitchFamily="18" charset="0"/>
                        <a:ea typeface="黑体" panose="02010609060101010101" pitchFamily="2" charset="-122"/>
                      </a:rPr>
                      <a:t>CCL</a:t>
                    </a:r>
                    <a:endParaRPr lang="en-US" altLang="zh-CN" b="1">
                      <a:solidFill>
                        <a:schemeClr val="bg2"/>
                      </a:solidFill>
                      <a:latin typeface="Times New Roman" panose="02020603050405020304" pitchFamily="18" charset="0"/>
                    </a:endParaRPr>
                  </a:p>
                </p:txBody>
              </p:sp>
              <p:sp>
                <p:nvSpPr>
                  <p:cNvPr id="95252" name="矩形 95251"/>
                  <p:cNvSpPr/>
                  <p:nvPr/>
                </p:nvSpPr>
                <p:spPr>
                  <a:xfrm>
                    <a:off x="0" y="384"/>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53" name="组合 95252"/>
              <p:cNvGrpSpPr/>
              <p:nvPr/>
            </p:nvGrpSpPr>
            <p:grpSpPr>
              <a:xfrm>
                <a:off x="1094" y="384"/>
                <a:ext cx="662" cy="384"/>
                <a:chOff x="1094" y="384"/>
                <a:chExt cx="662" cy="384"/>
              </a:xfrm>
            </p:grpSpPr>
            <p:sp>
              <p:nvSpPr>
                <p:cNvPr id="95254" name="矩形 95253"/>
                <p:cNvSpPr/>
                <p:nvPr/>
              </p:nvSpPr>
              <p:spPr>
                <a:xfrm>
                  <a:off x="1094" y="384"/>
                  <a:ext cx="662" cy="384"/>
                </a:xfrm>
                <a:prstGeom prst="rect">
                  <a:avLst/>
                </a:prstGeom>
                <a:solidFill>
                  <a:srgbClr val="FFF6D1"/>
                </a:solidFill>
                <a:ln w="9525">
                  <a:noFill/>
                </a:ln>
              </p:spPr>
              <p:txBody>
                <a:bodyPr/>
                <a:p>
                  <a:endParaRPr lang="zh-CN" altLang="en-US"/>
                </a:p>
              </p:txBody>
            </p:sp>
            <p:grpSp>
              <p:nvGrpSpPr>
                <p:cNvPr id="95255" name="组合 95254"/>
                <p:cNvGrpSpPr/>
                <p:nvPr/>
              </p:nvGrpSpPr>
              <p:grpSpPr>
                <a:xfrm>
                  <a:off x="1094" y="384"/>
                  <a:ext cx="662" cy="384"/>
                  <a:chOff x="1094" y="384"/>
                  <a:chExt cx="662" cy="384"/>
                </a:xfrm>
              </p:grpSpPr>
              <p:sp>
                <p:nvSpPr>
                  <p:cNvPr id="95256" name="矩形 95255"/>
                  <p:cNvSpPr/>
                  <p:nvPr/>
                </p:nvSpPr>
                <p:spPr>
                  <a:xfrm>
                    <a:off x="1137" y="384"/>
                    <a:ext cx="576"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≤10 </a:t>
                    </a:r>
                    <a:r>
                      <a:rPr lang="en-US" altLang="zh-CN" b="1" err="1">
                        <a:solidFill>
                          <a:schemeClr val="bg2"/>
                        </a:solidFill>
                        <a:latin typeface="Times New Roman" panose="02020603050405020304" pitchFamily="18" charset="0"/>
                        <a:ea typeface="黑体" panose="02010609060101010101" pitchFamily="2" charset="-122"/>
                      </a:rPr>
                      <a:t>mA</a:t>
                    </a:r>
                    <a:endParaRPr lang="en-US" altLang="zh-CN" b="1" err="1">
                      <a:solidFill>
                        <a:schemeClr val="bg2"/>
                      </a:solidFill>
                      <a:latin typeface="Times New Roman" panose="02020603050405020304" pitchFamily="18" charset="0"/>
                    </a:endParaRPr>
                  </a:p>
                </p:txBody>
              </p:sp>
              <p:sp>
                <p:nvSpPr>
                  <p:cNvPr id="95257" name="矩形 95256"/>
                  <p:cNvSpPr/>
                  <p:nvPr/>
                </p:nvSpPr>
                <p:spPr>
                  <a:xfrm>
                    <a:off x="1094" y="384"/>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58" name="组合 95257"/>
              <p:cNvGrpSpPr/>
              <p:nvPr/>
            </p:nvGrpSpPr>
            <p:grpSpPr>
              <a:xfrm>
                <a:off x="0" y="768"/>
                <a:ext cx="1094" cy="384"/>
                <a:chOff x="0" y="768"/>
                <a:chExt cx="1094" cy="384"/>
              </a:xfrm>
            </p:grpSpPr>
            <p:sp>
              <p:nvSpPr>
                <p:cNvPr id="95259" name="矩形 95258"/>
                <p:cNvSpPr/>
                <p:nvPr/>
              </p:nvSpPr>
              <p:spPr>
                <a:xfrm>
                  <a:off x="0" y="768"/>
                  <a:ext cx="1094" cy="384"/>
                </a:xfrm>
                <a:prstGeom prst="rect">
                  <a:avLst/>
                </a:prstGeom>
                <a:solidFill>
                  <a:srgbClr val="FFF2BD"/>
                </a:solidFill>
                <a:ln w="9525">
                  <a:noFill/>
                </a:ln>
              </p:spPr>
              <p:txBody>
                <a:bodyPr/>
                <a:p>
                  <a:endParaRPr lang="zh-CN" altLang="en-US"/>
                </a:p>
              </p:txBody>
            </p:sp>
            <p:grpSp>
              <p:nvGrpSpPr>
                <p:cNvPr id="95260" name="组合 95259"/>
                <p:cNvGrpSpPr/>
                <p:nvPr/>
              </p:nvGrpSpPr>
              <p:grpSpPr>
                <a:xfrm>
                  <a:off x="0" y="768"/>
                  <a:ext cx="1094" cy="384"/>
                  <a:chOff x="0" y="768"/>
                  <a:chExt cx="1094" cy="384"/>
                </a:xfrm>
              </p:grpSpPr>
              <p:sp>
                <p:nvSpPr>
                  <p:cNvPr id="95261" name="矩形 95260"/>
                  <p:cNvSpPr/>
                  <p:nvPr/>
                </p:nvSpPr>
                <p:spPr>
                  <a:xfrm>
                    <a:off x="43" y="768"/>
                    <a:ext cx="1008"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截止电源电流 </a:t>
                    </a:r>
                    <a:r>
                      <a:rPr lang="en-US" altLang="zh-CN" b="1">
                        <a:solidFill>
                          <a:schemeClr val="bg2"/>
                        </a:solidFill>
                        <a:latin typeface="Times New Roman" panose="02020603050405020304" pitchFamily="18" charset="0"/>
                        <a:ea typeface="黑体" panose="02010609060101010101" pitchFamily="2" charset="-122"/>
                      </a:rPr>
                      <a:t>I</a:t>
                    </a:r>
                    <a:r>
                      <a:rPr lang="en-US" altLang="zh-CN" b="1" baseline="-30000">
                        <a:solidFill>
                          <a:schemeClr val="bg2"/>
                        </a:solidFill>
                        <a:latin typeface="Times New Roman" panose="02020603050405020304" pitchFamily="18" charset="0"/>
                        <a:ea typeface="黑体" panose="02010609060101010101" pitchFamily="2" charset="-122"/>
                      </a:rPr>
                      <a:t>CCH</a:t>
                    </a:r>
                    <a:endParaRPr lang="en-US" altLang="zh-CN" b="1">
                      <a:solidFill>
                        <a:schemeClr val="bg2"/>
                      </a:solidFill>
                      <a:latin typeface="Times New Roman" panose="02020603050405020304" pitchFamily="18" charset="0"/>
                    </a:endParaRPr>
                  </a:p>
                </p:txBody>
              </p:sp>
              <p:sp>
                <p:nvSpPr>
                  <p:cNvPr id="95262" name="矩形 95261"/>
                  <p:cNvSpPr/>
                  <p:nvPr/>
                </p:nvSpPr>
                <p:spPr>
                  <a:xfrm>
                    <a:off x="0" y="768"/>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63" name="组合 95262"/>
              <p:cNvGrpSpPr/>
              <p:nvPr/>
            </p:nvGrpSpPr>
            <p:grpSpPr>
              <a:xfrm>
                <a:off x="1094" y="768"/>
                <a:ext cx="662" cy="384"/>
                <a:chOff x="1094" y="768"/>
                <a:chExt cx="662" cy="384"/>
              </a:xfrm>
            </p:grpSpPr>
            <p:sp>
              <p:nvSpPr>
                <p:cNvPr id="95264" name="矩形 95263"/>
                <p:cNvSpPr/>
                <p:nvPr/>
              </p:nvSpPr>
              <p:spPr>
                <a:xfrm>
                  <a:off x="1094" y="768"/>
                  <a:ext cx="662" cy="384"/>
                </a:xfrm>
                <a:prstGeom prst="rect">
                  <a:avLst/>
                </a:prstGeom>
                <a:solidFill>
                  <a:srgbClr val="FFF2BD"/>
                </a:solidFill>
                <a:ln w="9525">
                  <a:noFill/>
                </a:ln>
              </p:spPr>
              <p:txBody>
                <a:bodyPr/>
                <a:p>
                  <a:endParaRPr lang="zh-CN" altLang="en-US"/>
                </a:p>
              </p:txBody>
            </p:sp>
            <p:grpSp>
              <p:nvGrpSpPr>
                <p:cNvPr id="95265" name="组合 95264"/>
                <p:cNvGrpSpPr/>
                <p:nvPr/>
              </p:nvGrpSpPr>
              <p:grpSpPr>
                <a:xfrm>
                  <a:off x="1094" y="768"/>
                  <a:ext cx="662" cy="384"/>
                  <a:chOff x="1094" y="768"/>
                  <a:chExt cx="662" cy="384"/>
                </a:xfrm>
              </p:grpSpPr>
              <p:sp>
                <p:nvSpPr>
                  <p:cNvPr id="95266" name="矩形 95265"/>
                  <p:cNvSpPr/>
                  <p:nvPr/>
                </p:nvSpPr>
                <p:spPr>
                  <a:xfrm>
                    <a:off x="1137" y="768"/>
                    <a:ext cx="576"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≤5 </a:t>
                    </a:r>
                    <a:r>
                      <a:rPr lang="en-US" altLang="zh-CN" b="1" err="1">
                        <a:solidFill>
                          <a:schemeClr val="bg2"/>
                        </a:solidFill>
                        <a:latin typeface="Times New Roman" panose="02020603050405020304" pitchFamily="18" charset="0"/>
                        <a:ea typeface="黑体" panose="02010609060101010101" pitchFamily="2" charset="-122"/>
                      </a:rPr>
                      <a:t>mA</a:t>
                    </a:r>
                    <a:endParaRPr lang="en-US" altLang="zh-CN" b="1" err="1">
                      <a:solidFill>
                        <a:schemeClr val="bg2"/>
                      </a:solidFill>
                      <a:latin typeface="Times New Roman" panose="02020603050405020304" pitchFamily="18" charset="0"/>
                    </a:endParaRPr>
                  </a:p>
                </p:txBody>
              </p:sp>
              <p:sp>
                <p:nvSpPr>
                  <p:cNvPr id="95267" name="矩形 95266"/>
                  <p:cNvSpPr/>
                  <p:nvPr/>
                </p:nvSpPr>
                <p:spPr>
                  <a:xfrm>
                    <a:off x="1094" y="768"/>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68" name="组合 95267"/>
              <p:cNvGrpSpPr/>
              <p:nvPr/>
            </p:nvGrpSpPr>
            <p:grpSpPr>
              <a:xfrm>
                <a:off x="0" y="1152"/>
                <a:ext cx="1094" cy="384"/>
                <a:chOff x="0" y="1152"/>
                <a:chExt cx="1094" cy="384"/>
              </a:xfrm>
            </p:grpSpPr>
            <p:sp>
              <p:nvSpPr>
                <p:cNvPr id="95269" name="矩形 95268"/>
                <p:cNvSpPr/>
                <p:nvPr/>
              </p:nvSpPr>
              <p:spPr>
                <a:xfrm>
                  <a:off x="0" y="1152"/>
                  <a:ext cx="1094" cy="384"/>
                </a:xfrm>
                <a:prstGeom prst="rect">
                  <a:avLst/>
                </a:prstGeom>
                <a:solidFill>
                  <a:srgbClr val="FFF6D1"/>
                </a:solidFill>
                <a:ln w="9525">
                  <a:noFill/>
                </a:ln>
              </p:spPr>
              <p:txBody>
                <a:bodyPr/>
                <a:p>
                  <a:endParaRPr lang="zh-CN" altLang="en-US"/>
                </a:p>
              </p:txBody>
            </p:sp>
            <p:grpSp>
              <p:nvGrpSpPr>
                <p:cNvPr id="95270" name="组合 95269"/>
                <p:cNvGrpSpPr/>
                <p:nvPr/>
              </p:nvGrpSpPr>
              <p:grpSpPr>
                <a:xfrm>
                  <a:off x="0" y="1152"/>
                  <a:ext cx="1094" cy="384"/>
                  <a:chOff x="0" y="1152"/>
                  <a:chExt cx="1094" cy="384"/>
                </a:xfrm>
              </p:grpSpPr>
              <p:sp>
                <p:nvSpPr>
                  <p:cNvPr id="95271" name="矩形 95270"/>
                  <p:cNvSpPr/>
                  <p:nvPr/>
                </p:nvSpPr>
                <p:spPr>
                  <a:xfrm>
                    <a:off x="43" y="1152"/>
                    <a:ext cx="1008"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输出高电平   </a:t>
                    </a:r>
                    <a:r>
                      <a:rPr lang="en-US" altLang="zh-CN" b="1">
                        <a:solidFill>
                          <a:schemeClr val="bg2"/>
                        </a:solidFill>
                        <a:latin typeface="Times New Roman" panose="02020603050405020304" pitchFamily="18" charset="0"/>
                        <a:ea typeface="黑体" panose="02010609060101010101" pitchFamily="2" charset="-122"/>
                      </a:rPr>
                      <a:t>U</a:t>
                    </a:r>
                    <a:r>
                      <a:rPr lang="en-US" altLang="zh-CN" b="1" baseline="-30000">
                        <a:solidFill>
                          <a:schemeClr val="bg2"/>
                        </a:solidFill>
                        <a:latin typeface="Times New Roman" panose="02020603050405020304" pitchFamily="18" charset="0"/>
                        <a:ea typeface="黑体" panose="02010609060101010101" pitchFamily="2" charset="-122"/>
                      </a:rPr>
                      <a:t>OH</a:t>
                    </a:r>
                    <a:endParaRPr lang="en-US" altLang="zh-CN" b="1">
                      <a:solidFill>
                        <a:schemeClr val="bg2"/>
                      </a:solidFill>
                      <a:latin typeface="Times New Roman" panose="02020603050405020304" pitchFamily="18" charset="0"/>
                    </a:endParaRPr>
                  </a:p>
                </p:txBody>
              </p:sp>
              <p:sp>
                <p:nvSpPr>
                  <p:cNvPr id="95272" name="矩形 95271"/>
                  <p:cNvSpPr/>
                  <p:nvPr/>
                </p:nvSpPr>
                <p:spPr>
                  <a:xfrm>
                    <a:off x="0" y="1152"/>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73" name="组合 95272"/>
              <p:cNvGrpSpPr/>
              <p:nvPr/>
            </p:nvGrpSpPr>
            <p:grpSpPr>
              <a:xfrm>
                <a:off x="1094" y="1152"/>
                <a:ext cx="662" cy="384"/>
                <a:chOff x="1094" y="1152"/>
                <a:chExt cx="662" cy="384"/>
              </a:xfrm>
            </p:grpSpPr>
            <p:sp>
              <p:nvSpPr>
                <p:cNvPr id="95274" name="矩形 95273"/>
                <p:cNvSpPr/>
                <p:nvPr/>
              </p:nvSpPr>
              <p:spPr>
                <a:xfrm>
                  <a:off x="1094" y="1152"/>
                  <a:ext cx="662" cy="384"/>
                </a:xfrm>
                <a:prstGeom prst="rect">
                  <a:avLst/>
                </a:prstGeom>
                <a:solidFill>
                  <a:srgbClr val="FFF6D1"/>
                </a:solidFill>
                <a:ln w="9525">
                  <a:noFill/>
                </a:ln>
              </p:spPr>
              <p:txBody>
                <a:bodyPr/>
                <a:p>
                  <a:endParaRPr lang="zh-CN" altLang="en-US"/>
                </a:p>
              </p:txBody>
            </p:sp>
            <p:grpSp>
              <p:nvGrpSpPr>
                <p:cNvPr id="95275" name="组合 95274"/>
                <p:cNvGrpSpPr/>
                <p:nvPr/>
              </p:nvGrpSpPr>
              <p:grpSpPr>
                <a:xfrm>
                  <a:off x="1094" y="1152"/>
                  <a:ext cx="662" cy="384"/>
                  <a:chOff x="1094" y="1152"/>
                  <a:chExt cx="662" cy="384"/>
                </a:xfrm>
              </p:grpSpPr>
              <p:sp>
                <p:nvSpPr>
                  <p:cNvPr id="95276" name="矩形 95275"/>
                  <p:cNvSpPr/>
                  <p:nvPr/>
                </p:nvSpPr>
                <p:spPr>
                  <a:xfrm>
                    <a:off x="1137" y="1152"/>
                    <a:ext cx="576"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≥3 </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ndParaRPr>
                  </a:p>
                </p:txBody>
              </p:sp>
              <p:sp>
                <p:nvSpPr>
                  <p:cNvPr id="95277" name="矩形 95276"/>
                  <p:cNvSpPr/>
                  <p:nvPr/>
                </p:nvSpPr>
                <p:spPr>
                  <a:xfrm>
                    <a:off x="1094" y="1152"/>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78" name="组合 95277"/>
              <p:cNvGrpSpPr/>
              <p:nvPr/>
            </p:nvGrpSpPr>
            <p:grpSpPr>
              <a:xfrm>
                <a:off x="0" y="1536"/>
                <a:ext cx="1094" cy="384"/>
                <a:chOff x="0" y="1536"/>
                <a:chExt cx="1094" cy="384"/>
              </a:xfrm>
            </p:grpSpPr>
            <p:sp>
              <p:nvSpPr>
                <p:cNvPr id="95279" name="矩形 95278"/>
                <p:cNvSpPr/>
                <p:nvPr/>
              </p:nvSpPr>
              <p:spPr>
                <a:xfrm>
                  <a:off x="0" y="1536"/>
                  <a:ext cx="1094" cy="384"/>
                </a:xfrm>
                <a:prstGeom prst="rect">
                  <a:avLst/>
                </a:prstGeom>
                <a:solidFill>
                  <a:srgbClr val="FFF2BD"/>
                </a:solidFill>
                <a:ln w="9525">
                  <a:noFill/>
                </a:ln>
              </p:spPr>
              <p:txBody>
                <a:bodyPr/>
                <a:p>
                  <a:endParaRPr lang="zh-CN" altLang="en-US"/>
                </a:p>
              </p:txBody>
            </p:sp>
            <p:grpSp>
              <p:nvGrpSpPr>
                <p:cNvPr id="95280" name="组合 95279"/>
                <p:cNvGrpSpPr/>
                <p:nvPr/>
              </p:nvGrpSpPr>
              <p:grpSpPr>
                <a:xfrm>
                  <a:off x="0" y="1536"/>
                  <a:ext cx="1094" cy="384"/>
                  <a:chOff x="0" y="1536"/>
                  <a:chExt cx="1094" cy="384"/>
                </a:xfrm>
              </p:grpSpPr>
              <p:sp>
                <p:nvSpPr>
                  <p:cNvPr id="95281" name="矩形 95280"/>
                  <p:cNvSpPr/>
                  <p:nvPr/>
                </p:nvSpPr>
                <p:spPr>
                  <a:xfrm>
                    <a:off x="43" y="1536"/>
                    <a:ext cx="1008"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输出低电平   </a:t>
                    </a:r>
                    <a:r>
                      <a:rPr lang="en-US" altLang="zh-CN" b="1">
                        <a:solidFill>
                          <a:schemeClr val="bg2"/>
                        </a:solidFill>
                        <a:latin typeface="Times New Roman" panose="02020603050405020304" pitchFamily="18" charset="0"/>
                        <a:ea typeface="黑体" panose="02010609060101010101" pitchFamily="2" charset="-122"/>
                      </a:rPr>
                      <a:t>U</a:t>
                    </a:r>
                    <a:r>
                      <a:rPr lang="en-US" altLang="zh-CN" b="1" baseline="-30000">
                        <a:solidFill>
                          <a:schemeClr val="bg2"/>
                        </a:solidFill>
                        <a:latin typeface="Times New Roman" panose="02020603050405020304" pitchFamily="18" charset="0"/>
                        <a:ea typeface="黑体" panose="02010609060101010101" pitchFamily="2" charset="-122"/>
                      </a:rPr>
                      <a:t>OL</a:t>
                    </a:r>
                    <a:endParaRPr lang="en-US" altLang="zh-CN" b="1">
                      <a:solidFill>
                        <a:schemeClr val="bg2"/>
                      </a:solidFill>
                      <a:latin typeface="Times New Roman" panose="02020603050405020304" pitchFamily="18" charset="0"/>
                    </a:endParaRPr>
                  </a:p>
                </p:txBody>
              </p:sp>
              <p:sp>
                <p:nvSpPr>
                  <p:cNvPr id="95282" name="矩形 95281"/>
                  <p:cNvSpPr/>
                  <p:nvPr/>
                </p:nvSpPr>
                <p:spPr>
                  <a:xfrm>
                    <a:off x="0" y="1536"/>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83" name="组合 95282"/>
              <p:cNvGrpSpPr/>
              <p:nvPr/>
            </p:nvGrpSpPr>
            <p:grpSpPr>
              <a:xfrm>
                <a:off x="1094" y="1536"/>
                <a:ext cx="662" cy="384"/>
                <a:chOff x="1094" y="1536"/>
                <a:chExt cx="662" cy="384"/>
              </a:xfrm>
            </p:grpSpPr>
            <p:sp>
              <p:nvSpPr>
                <p:cNvPr id="95284" name="矩形 95283"/>
                <p:cNvSpPr/>
                <p:nvPr/>
              </p:nvSpPr>
              <p:spPr>
                <a:xfrm>
                  <a:off x="1094" y="1536"/>
                  <a:ext cx="662" cy="384"/>
                </a:xfrm>
                <a:prstGeom prst="rect">
                  <a:avLst/>
                </a:prstGeom>
                <a:solidFill>
                  <a:srgbClr val="FFF2BD"/>
                </a:solidFill>
                <a:ln w="9525">
                  <a:noFill/>
                </a:ln>
              </p:spPr>
              <p:txBody>
                <a:bodyPr/>
                <a:p>
                  <a:endParaRPr lang="zh-CN" altLang="en-US"/>
                </a:p>
              </p:txBody>
            </p:sp>
            <p:grpSp>
              <p:nvGrpSpPr>
                <p:cNvPr id="95285" name="组合 95284"/>
                <p:cNvGrpSpPr/>
                <p:nvPr/>
              </p:nvGrpSpPr>
              <p:grpSpPr>
                <a:xfrm>
                  <a:off x="1094" y="1536"/>
                  <a:ext cx="662" cy="384"/>
                  <a:chOff x="1094" y="1536"/>
                  <a:chExt cx="662" cy="384"/>
                </a:xfrm>
              </p:grpSpPr>
              <p:sp>
                <p:nvSpPr>
                  <p:cNvPr id="95286" name="矩形 95285"/>
                  <p:cNvSpPr/>
                  <p:nvPr/>
                </p:nvSpPr>
                <p:spPr>
                  <a:xfrm>
                    <a:off x="1137" y="1536"/>
                    <a:ext cx="576"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≤0.35 </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ndParaRPr>
                  </a:p>
                </p:txBody>
              </p:sp>
              <p:sp>
                <p:nvSpPr>
                  <p:cNvPr id="95287" name="矩形 95286"/>
                  <p:cNvSpPr/>
                  <p:nvPr/>
                </p:nvSpPr>
                <p:spPr>
                  <a:xfrm>
                    <a:off x="1094" y="1536"/>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88" name="组合 95287"/>
              <p:cNvGrpSpPr/>
              <p:nvPr/>
            </p:nvGrpSpPr>
            <p:grpSpPr>
              <a:xfrm>
                <a:off x="0" y="1920"/>
                <a:ext cx="1094" cy="384"/>
                <a:chOff x="0" y="1920"/>
                <a:chExt cx="1094" cy="384"/>
              </a:xfrm>
            </p:grpSpPr>
            <p:sp>
              <p:nvSpPr>
                <p:cNvPr id="95289" name="矩形 95288"/>
                <p:cNvSpPr/>
                <p:nvPr/>
              </p:nvSpPr>
              <p:spPr>
                <a:xfrm>
                  <a:off x="0" y="1920"/>
                  <a:ext cx="1094" cy="384"/>
                </a:xfrm>
                <a:prstGeom prst="rect">
                  <a:avLst/>
                </a:prstGeom>
                <a:solidFill>
                  <a:srgbClr val="FFF6D1"/>
                </a:solidFill>
                <a:ln w="9525">
                  <a:noFill/>
                </a:ln>
              </p:spPr>
              <p:txBody>
                <a:bodyPr/>
                <a:p>
                  <a:endParaRPr lang="zh-CN" altLang="en-US"/>
                </a:p>
              </p:txBody>
            </p:sp>
            <p:grpSp>
              <p:nvGrpSpPr>
                <p:cNvPr id="95290" name="组合 95289"/>
                <p:cNvGrpSpPr/>
                <p:nvPr/>
              </p:nvGrpSpPr>
              <p:grpSpPr>
                <a:xfrm>
                  <a:off x="0" y="1920"/>
                  <a:ext cx="1094" cy="384"/>
                  <a:chOff x="0" y="1920"/>
                  <a:chExt cx="1094" cy="384"/>
                </a:xfrm>
              </p:grpSpPr>
              <p:sp>
                <p:nvSpPr>
                  <p:cNvPr id="95291" name="矩形 95290"/>
                  <p:cNvSpPr/>
                  <p:nvPr/>
                </p:nvSpPr>
                <p:spPr>
                  <a:xfrm>
                    <a:off x="43" y="1920"/>
                    <a:ext cx="1008"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输入短路电流 </a:t>
                    </a:r>
                    <a:r>
                      <a:rPr lang="en-US" altLang="zh-CN" b="1">
                        <a:solidFill>
                          <a:schemeClr val="bg2"/>
                        </a:solidFill>
                        <a:latin typeface="Times New Roman" panose="02020603050405020304" pitchFamily="18" charset="0"/>
                        <a:ea typeface="黑体" panose="02010609060101010101" pitchFamily="2" charset="-122"/>
                      </a:rPr>
                      <a:t>I</a:t>
                    </a:r>
                    <a:r>
                      <a:rPr lang="en-US" altLang="zh-CN" b="1" baseline="-30000">
                        <a:solidFill>
                          <a:schemeClr val="bg2"/>
                        </a:solidFill>
                        <a:latin typeface="Times New Roman" panose="02020603050405020304" pitchFamily="18" charset="0"/>
                        <a:ea typeface="黑体" panose="02010609060101010101" pitchFamily="2" charset="-122"/>
                      </a:rPr>
                      <a:t>IS</a:t>
                    </a:r>
                    <a:endParaRPr lang="en-US" altLang="zh-CN" b="1">
                      <a:solidFill>
                        <a:schemeClr val="bg2"/>
                      </a:solidFill>
                      <a:latin typeface="Times New Roman" panose="02020603050405020304" pitchFamily="18" charset="0"/>
                    </a:endParaRPr>
                  </a:p>
                </p:txBody>
              </p:sp>
              <p:sp>
                <p:nvSpPr>
                  <p:cNvPr id="95292" name="矩形 95291"/>
                  <p:cNvSpPr/>
                  <p:nvPr/>
                </p:nvSpPr>
                <p:spPr>
                  <a:xfrm>
                    <a:off x="0" y="1920"/>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93" name="组合 95292"/>
              <p:cNvGrpSpPr/>
              <p:nvPr/>
            </p:nvGrpSpPr>
            <p:grpSpPr>
              <a:xfrm>
                <a:off x="1094" y="1920"/>
                <a:ext cx="662" cy="384"/>
                <a:chOff x="1094" y="1920"/>
                <a:chExt cx="662" cy="384"/>
              </a:xfrm>
            </p:grpSpPr>
            <p:sp>
              <p:nvSpPr>
                <p:cNvPr id="95294" name="矩形 95293"/>
                <p:cNvSpPr/>
                <p:nvPr/>
              </p:nvSpPr>
              <p:spPr>
                <a:xfrm>
                  <a:off x="1094" y="1920"/>
                  <a:ext cx="662" cy="384"/>
                </a:xfrm>
                <a:prstGeom prst="rect">
                  <a:avLst/>
                </a:prstGeom>
                <a:solidFill>
                  <a:srgbClr val="FFF6D1"/>
                </a:solidFill>
                <a:ln w="9525">
                  <a:noFill/>
                </a:ln>
              </p:spPr>
              <p:txBody>
                <a:bodyPr/>
                <a:p>
                  <a:endParaRPr lang="zh-CN" altLang="en-US"/>
                </a:p>
              </p:txBody>
            </p:sp>
            <p:grpSp>
              <p:nvGrpSpPr>
                <p:cNvPr id="95295" name="组合 95294"/>
                <p:cNvGrpSpPr/>
                <p:nvPr/>
              </p:nvGrpSpPr>
              <p:grpSpPr>
                <a:xfrm>
                  <a:off x="1094" y="1920"/>
                  <a:ext cx="662" cy="384"/>
                  <a:chOff x="1094" y="1920"/>
                  <a:chExt cx="662" cy="384"/>
                </a:xfrm>
              </p:grpSpPr>
              <p:sp>
                <p:nvSpPr>
                  <p:cNvPr id="95296" name="矩形 95295"/>
                  <p:cNvSpPr/>
                  <p:nvPr/>
                </p:nvSpPr>
                <p:spPr>
                  <a:xfrm>
                    <a:off x="1137" y="1920"/>
                    <a:ext cx="576"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≤2.2 </a:t>
                    </a:r>
                    <a:r>
                      <a:rPr lang="en-US" altLang="zh-CN" b="1" err="1">
                        <a:solidFill>
                          <a:schemeClr val="bg2"/>
                        </a:solidFill>
                        <a:latin typeface="Times New Roman" panose="02020603050405020304" pitchFamily="18" charset="0"/>
                        <a:ea typeface="黑体" panose="02010609060101010101" pitchFamily="2" charset="-122"/>
                      </a:rPr>
                      <a:t>mA</a:t>
                    </a:r>
                    <a:endParaRPr lang="en-US" altLang="zh-CN" b="1" err="1">
                      <a:solidFill>
                        <a:schemeClr val="bg2"/>
                      </a:solidFill>
                      <a:latin typeface="Times New Roman" panose="02020603050405020304" pitchFamily="18" charset="0"/>
                    </a:endParaRPr>
                  </a:p>
                </p:txBody>
              </p:sp>
              <p:sp>
                <p:nvSpPr>
                  <p:cNvPr id="95297" name="矩形 95296"/>
                  <p:cNvSpPr/>
                  <p:nvPr/>
                </p:nvSpPr>
                <p:spPr>
                  <a:xfrm>
                    <a:off x="1094" y="1920"/>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298" name="组合 95297"/>
              <p:cNvGrpSpPr/>
              <p:nvPr/>
            </p:nvGrpSpPr>
            <p:grpSpPr>
              <a:xfrm>
                <a:off x="0" y="2304"/>
                <a:ext cx="1094" cy="384"/>
                <a:chOff x="0" y="2304"/>
                <a:chExt cx="1094" cy="384"/>
              </a:xfrm>
            </p:grpSpPr>
            <p:sp>
              <p:nvSpPr>
                <p:cNvPr id="95299" name="矩形 95298"/>
                <p:cNvSpPr/>
                <p:nvPr/>
              </p:nvSpPr>
              <p:spPr>
                <a:xfrm>
                  <a:off x="0" y="2304"/>
                  <a:ext cx="1094" cy="384"/>
                </a:xfrm>
                <a:prstGeom prst="rect">
                  <a:avLst/>
                </a:prstGeom>
                <a:solidFill>
                  <a:srgbClr val="FFF2BD"/>
                </a:solidFill>
                <a:ln w="9525">
                  <a:noFill/>
                </a:ln>
              </p:spPr>
              <p:txBody>
                <a:bodyPr/>
                <a:p>
                  <a:endParaRPr lang="zh-CN" altLang="en-US"/>
                </a:p>
              </p:txBody>
            </p:sp>
            <p:grpSp>
              <p:nvGrpSpPr>
                <p:cNvPr id="95300" name="组合 95299"/>
                <p:cNvGrpSpPr/>
                <p:nvPr/>
              </p:nvGrpSpPr>
              <p:grpSpPr>
                <a:xfrm>
                  <a:off x="0" y="2304"/>
                  <a:ext cx="1094" cy="384"/>
                  <a:chOff x="0" y="2304"/>
                  <a:chExt cx="1094" cy="384"/>
                </a:xfrm>
              </p:grpSpPr>
              <p:sp>
                <p:nvSpPr>
                  <p:cNvPr id="95301" name="矩形 95300"/>
                  <p:cNvSpPr/>
                  <p:nvPr/>
                </p:nvSpPr>
                <p:spPr>
                  <a:xfrm>
                    <a:off x="43" y="2304"/>
                    <a:ext cx="1008"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输入漏电流   </a:t>
                    </a:r>
                    <a:r>
                      <a:rPr lang="en-US" altLang="zh-CN" b="1">
                        <a:solidFill>
                          <a:schemeClr val="bg2"/>
                        </a:solidFill>
                        <a:latin typeface="Times New Roman" panose="02020603050405020304" pitchFamily="18" charset="0"/>
                        <a:ea typeface="黑体" panose="02010609060101010101" pitchFamily="2" charset="-122"/>
                      </a:rPr>
                      <a:t>I</a:t>
                    </a:r>
                    <a:r>
                      <a:rPr lang="en-US" altLang="zh-CN" b="1" baseline="-30000">
                        <a:solidFill>
                          <a:schemeClr val="bg2"/>
                        </a:solidFill>
                        <a:latin typeface="Times New Roman" panose="02020603050405020304" pitchFamily="18" charset="0"/>
                        <a:ea typeface="黑体" panose="02010609060101010101" pitchFamily="2" charset="-122"/>
                      </a:rPr>
                      <a:t>IH</a:t>
                    </a:r>
                    <a:endParaRPr lang="en-US" altLang="zh-CN" b="1">
                      <a:solidFill>
                        <a:schemeClr val="bg2"/>
                      </a:solidFill>
                      <a:latin typeface="Times New Roman" panose="02020603050405020304" pitchFamily="18" charset="0"/>
                    </a:endParaRPr>
                  </a:p>
                </p:txBody>
              </p:sp>
              <p:sp>
                <p:nvSpPr>
                  <p:cNvPr id="95302" name="矩形 95301"/>
                  <p:cNvSpPr/>
                  <p:nvPr/>
                </p:nvSpPr>
                <p:spPr>
                  <a:xfrm>
                    <a:off x="0" y="2304"/>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03" name="组合 95302"/>
              <p:cNvGrpSpPr/>
              <p:nvPr/>
            </p:nvGrpSpPr>
            <p:grpSpPr>
              <a:xfrm>
                <a:off x="1094" y="2304"/>
                <a:ext cx="662" cy="384"/>
                <a:chOff x="1094" y="2304"/>
                <a:chExt cx="662" cy="384"/>
              </a:xfrm>
            </p:grpSpPr>
            <p:sp>
              <p:nvSpPr>
                <p:cNvPr id="95304" name="矩形 95303"/>
                <p:cNvSpPr/>
                <p:nvPr/>
              </p:nvSpPr>
              <p:spPr>
                <a:xfrm>
                  <a:off x="1094" y="2304"/>
                  <a:ext cx="662" cy="384"/>
                </a:xfrm>
                <a:prstGeom prst="rect">
                  <a:avLst/>
                </a:prstGeom>
                <a:solidFill>
                  <a:srgbClr val="FFF2BD"/>
                </a:solidFill>
                <a:ln w="9525">
                  <a:noFill/>
                </a:ln>
              </p:spPr>
              <p:txBody>
                <a:bodyPr/>
                <a:p>
                  <a:endParaRPr lang="zh-CN" altLang="en-US"/>
                </a:p>
              </p:txBody>
            </p:sp>
            <p:grpSp>
              <p:nvGrpSpPr>
                <p:cNvPr id="95305" name="组合 95304"/>
                <p:cNvGrpSpPr/>
                <p:nvPr/>
              </p:nvGrpSpPr>
              <p:grpSpPr>
                <a:xfrm>
                  <a:off x="1094" y="2304"/>
                  <a:ext cx="662" cy="384"/>
                  <a:chOff x="1094" y="2304"/>
                  <a:chExt cx="662" cy="384"/>
                </a:xfrm>
              </p:grpSpPr>
              <p:sp>
                <p:nvSpPr>
                  <p:cNvPr id="95306" name="矩形 95305"/>
                  <p:cNvSpPr/>
                  <p:nvPr/>
                </p:nvSpPr>
                <p:spPr>
                  <a:xfrm>
                    <a:off x="1137" y="2304"/>
                    <a:ext cx="576"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≤70</a:t>
                    </a:r>
                    <a:r>
                      <a:rPr lang="en-US" altLang="zh-CN" b="1">
                        <a:solidFill>
                          <a:schemeClr val="bg2"/>
                        </a:solidFill>
                        <a:latin typeface="Times New Roman" panose="02020603050405020304" pitchFamily="18" charset="0"/>
                        <a:ea typeface="黑体" panose="02010609060101010101" pitchFamily="2" charset="-122"/>
                      </a:rPr>
                      <a:t>μA</a:t>
                    </a:r>
                    <a:endParaRPr lang="en-US" altLang="zh-CN" b="1">
                      <a:solidFill>
                        <a:schemeClr val="bg2"/>
                      </a:solidFill>
                      <a:latin typeface="Times New Roman" panose="02020603050405020304" pitchFamily="18" charset="0"/>
                    </a:endParaRPr>
                  </a:p>
                </p:txBody>
              </p:sp>
              <p:sp>
                <p:nvSpPr>
                  <p:cNvPr id="95307" name="矩形 95306"/>
                  <p:cNvSpPr/>
                  <p:nvPr/>
                </p:nvSpPr>
                <p:spPr>
                  <a:xfrm>
                    <a:off x="1094" y="2304"/>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08" name="组合 95307"/>
              <p:cNvGrpSpPr/>
              <p:nvPr/>
            </p:nvGrpSpPr>
            <p:grpSpPr>
              <a:xfrm>
                <a:off x="0" y="2688"/>
                <a:ext cx="1094" cy="384"/>
                <a:chOff x="0" y="2688"/>
                <a:chExt cx="1094" cy="384"/>
              </a:xfrm>
            </p:grpSpPr>
            <p:sp>
              <p:nvSpPr>
                <p:cNvPr id="95309" name="矩形 95308"/>
                <p:cNvSpPr/>
                <p:nvPr/>
              </p:nvSpPr>
              <p:spPr>
                <a:xfrm>
                  <a:off x="0" y="2688"/>
                  <a:ext cx="1094" cy="384"/>
                </a:xfrm>
                <a:prstGeom prst="rect">
                  <a:avLst/>
                </a:prstGeom>
                <a:solidFill>
                  <a:srgbClr val="FFF6D1"/>
                </a:solidFill>
                <a:ln w="9525">
                  <a:noFill/>
                </a:ln>
              </p:spPr>
              <p:txBody>
                <a:bodyPr/>
                <a:p>
                  <a:endParaRPr lang="zh-CN" altLang="en-US"/>
                </a:p>
              </p:txBody>
            </p:sp>
            <p:grpSp>
              <p:nvGrpSpPr>
                <p:cNvPr id="95310" name="组合 95309"/>
                <p:cNvGrpSpPr/>
                <p:nvPr/>
              </p:nvGrpSpPr>
              <p:grpSpPr>
                <a:xfrm>
                  <a:off x="0" y="2688"/>
                  <a:ext cx="1094" cy="384"/>
                  <a:chOff x="0" y="2688"/>
                  <a:chExt cx="1094" cy="384"/>
                </a:xfrm>
              </p:grpSpPr>
              <p:sp>
                <p:nvSpPr>
                  <p:cNvPr id="95311" name="矩形 95310"/>
                  <p:cNvSpPr/>
                  <p:nvPr/>
                </p:nvSpPr>
                <p:spPr>
                  <a:xfrm>
                    <a:off x="43" y="2688"/>
                    <a:ext cx="1008"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开门电平     </a:t>
                    </a:r>
                    <a:r>
                      <a:rPr lang="en-US" altLang="zh-CN" b="1">
                        <a:solidFill>
                          <a:schemeClr val="bg2"/>
                        </a:solidFill>
                        <a:latin typeface="Times New Roman" panose="02020603050405020304" pitchFamily="18" charset="0"/>
                        <a:ea typeface="黑体" panose="02010609060101010101" pitchFamily="2" charset="-122"/>
                      </a:rPr>
                      <a:t>U</a:t>
                    </a:r>
                    <a:r>
                      <a:rPr lang="en-US" altLang="zh-CN" b="1" baseline="-30000">
                        <a:solidFill>
                          <a:schemeClr val="bg2"/>
                        </a:solidFill>
                        <a:latin typeface="Times New Roman" panose="02020603050405020304" pitchFamily="18" charset="0"/>
                        <a:ea typeface="黑体" panose="02010609060101010101" pitchFamily="2" charset="-122"/>
                      </a:rPr>
                      <a:t>ON</a:t>
                    </a:r>
                    <a:endParaRPr lang="en-US" altLang="zh-CN" b="1">
                      <a:solidFill>
                        <a:schemeClr val="bg2"/>
                      </a:solidFill>
                      <a:latin typeface="Times New Roman" panose="02020603050405020304" pitchFamily="18" charset="0"/>
                    </a:endParaRPr>
                  </a:p>
                </p:txBody>
              </p:sp>
              <p:sp>
                <p:nvSpPr>
                  <p:cNvPr id="95312" name="矩形 95311"/>
                  <p:cNvSpPr/>
                  <p:nvPr/>
                </p:nvSpPr>
                <p:spPr>
                  <a:xfrm>
                    <a:off x="0" y="2688"/>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13" name="组合 95312"/>
              <p:cNvGrpSpPr/>
              <p:nvPr/>
            </p:nvGrpSpPr>
            <p:grpSpPr>
              <a:xfrm>
                <a:off x="1094" y="2688"/>
                <a:ext cx="662" cy="384"/>
                <a:chOff x="1094" y="2688"/>
                <a:chExt cx="662" cy="384"/>
              </a:xfrm>
            </p:grpSpPr>
            <p:sp>
              <p:nvSpPr>
                <p:cNvPr id="95314" name="矩形 95313"/>
                <p:cNvSpPr/>
                <p:nvPr/>
              </p:nvSpPr>
              <p:spPr>
                <a:xfrm>
                  <a:off x="1094" y="2688"/>
                  <a:ext cx="662" cy="384"/>
                </a:xfrm>
                <a:prstGeom prst="rect">
                  <a:avLst/>
                </a:prstGeom>
                <a:solidFill>
                  <a:srgbClr val="FFF6D1"/>
                </a:solidFill>
                <a:ln w="9525">
                  <a:noFill/>
                </a:ln>
              </p:spPr>
              <p:txBody>
                <a:bodyPr/>
                <a:p>
                  <a:endParaRPr lang="zh-CN" altLang="en-US"/>
                </a:p>
              </p:txBody>
            </p:sp>
            <p:grpSp>
              <p:nvGrpSpPr>
                <p:cNvPr id="95315" name="组合 95314"/>
                <p:cNvGrpSpPr/>
                <p:nvPr/>
              </p:nvGrpSpPr>
              <p:grpSpPr>
                <a:xfrm>
                  <a:off x="1094" y="2688"/>
                  <a:ext cx="662" cy="384"/>
                  <a:chOff x="1094" y="2688"/>
                  <a:chExt cx="662" cy="384"/>
                </a:xfrm>
              </p:grpSpPr>
              <p:sp>
                <p:nvSpPr>
                  <p:cNvPr id="95316" name="矩形 95315"/>
                  <p:cNvSpPr/>
                  <p:nvPr/>
                </p:nvSpPr>
                <p:spPr>
                  <a:xfrm>
                    <a:off x="1137" y="2688"/>
                    <a:ext cx="576"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≤1.8 </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ndParaRPr>
                  </a:p>
                </p:txBody>
              </p:sp>
              <p:sp>
                <p:nvSpPr>
                  <p:cNvPr id="95317" name="矩形 95316"/>
                  <p:cNvSpPr/>
                  <p:nvPr/>
                </p:nvSpPr>
                <p:spPr>
                  <a:xfrm>
                    <a:off x="1094" y="2688"/>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18" name="组合 95317"/>
              <p:cNvGrpSpPr/>
              <p:nvPr/>
            </p:nvGrpSpPr>
            <p:grpSpPr>
              <a:xfrm>
                <a:off x="0" y="3072"/>
                <a:ext cx="1094" cy="384"/>
                <a:chOff x="0" y="3072"/>
                <a:chExt cx="1094" cy="384"/>
              </a:xfrm>
            </p:grpSpPr>
            <p:sp>
              <p:nvSpPr>
                <p:cNvPr id="95319" name="矩形 95318"/>
                <p:cNvSpPr/>
                <p:nvPr/>
              </p:nvSpPr>
              <p:spPr>
                <a:xfrm>
                  <a:off x="0" y="3072"/>
                  <a:ext cx="1094" cy="384"/>
                </a:xfrm>
                <a:prstGeom prst="rect">
                  <a:avLst/>
                </a:prstGeom>
                <a:solidFill>
                  <a:srgbClr val="FFF2BD"/>
                </a:solidFill>
                <a:ln w="9525">
                  <a:noFill/>
                </a:ln>
              </p:spPr>
              <p:txBody>
                <a:bodyPr/>
                <a:p>
                  <a:endParaRPr lang="zh-CN" altLang="en-US"/>
                </a:p>
              </p:txBody>
            </p:sp>
            <p:grpSp>
              <p:nvGrpSpPr>
                <p:cNvPr id="95320" name="组合 95319"/>
                <p:cNvGrpSpPr/>
                <p:nvPr/>
              </p:nvGrpSpPr>
              <p:grpSpPr>
                <a:xfrm>
                  <a:off x="0" y="3072"/>
                  <a:ext cx="1094" cy="384"/>
                  <a:chOff x="0" y="3072"/>
                  <a:chExt cx="1094" cy="384"/>
                </a:xfrm>
              </p:grpSpPr>
              <p:sp>
                <p:nvSpPr>
                  <p:cNvPr id="95321" name="矩形 95320"/>
                  <p:cNvSpPr/>
                  <p:nvPr/>
                </p:nvSpPr>
                <p:spPr>
                  <a:xfrm>
                    <a:off x="43" y="3072"/>
                    <a:ext cx="1008"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关门电平     </a:t>
                    </a:r>
                    <a:r>
                      <a:rPr lang="en-US" altLang="zh-CN" b="1">
                        <a:solidFill>
                          <a:schemeClr val="bg2"/>
                        </a:solidFill>
                        <a:latin typeface="Times New Roman" panose="02020603050405020304" pitchFamily="18" charset="0"/>
                        <a:ea typeface="黑体" panose="02010609060101010101" pitchFamily="2" charset="-122"/>
                      </a:rPr>
                      <a:t>U</a:t>
                    </a:r>
                    <a:r>
                      <a:rPr lang="en-US" altLang="zh-CN" b="1" baseline="-30000">
                        <a:solidFill>
                          <a:schemeClr val="bg2"/>
                        </a:solidFill>
                        <a:latin typeface="Times New Roman" panose="02020603050405020304" pitchFamily="18" charset="0"/>
                        <a:ea typeface="黑体" panose="02010609060101010101" pitchFamily="2" charset="-122"/>
                      </a:rPr>
                      <a:t>OFF</a:t>
                    </a:r>
                    <a:endParaRPr lang="en-US" altLang="zh-CN" b="1">
                      <a:solidFill>
                        <a:schemeClr val="bg2"/>
                      </a:solidFill>
                      <a:latin typeface="Times New Roman" panose="02020603050405020304" pitchFamily="18" charset="0"/>
                    </a:endParaRPr>
                  </a:p>
                </p:txBody>
              </p:sp>
              <p:sp>
                <p:nvSpPr>
                  <p:cNvPr id="95322" name="矩形 95321"/>
                  <p:cNvSpPr/>
                  <p:nvPr/>
                </p:nvSpPr>
                <p:spPr>
                  <a:xfrm>
                    <a:off x="0" y="3072"/>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23" name="组合 95322"/>
              <p:cNvGrpSpPr/>
              <p:nvPr/>
            </p:nvGrpSpPr>
            <p:grpSpPr>
              <a:xfrm>
                <a:off x="1094" y="3072"/>
                <a:ext cx="662" cy="384"/>
                <a:chOff x="1094" y="3072"/>
                <a:chExt cx="662" cy="384"/>
              </a:xfrm>
            </p:grpSpPr>
            <p:sp>
              <p:nvSpPr>
                <p:cNvPr id="95324" name="矩形 95323"/>
                <p:cNvSpPr/>
                <p:nvPr/>
              </p:nvSpPr>
              <p:spPr>
                <a:xfrm>
                  <a:off x="1094" y="3072"/>
                  <a:ext cx="662" cy="384"/>
                </a:xfrm>
                <a:prstGeom prst="rect">
                  <a:avLst/>
                </a:prstGeom>
                <a:solidFill>
                  <a:srgbClr val="FFF2BD"/>
                </a:solidFill>
                <a:ln w="9525">
                  <a:noFill/>
                </a:ln>
              </p:spPr>
              <p:txBody>
                <a:bodyPr/>
                <a:p>
                  <a:endParaRPr lang="zh-CN" altLang="en-US"/>
                </a:p>
              </p:txBody>
            </p:sp>
            <p:grpSp>
              <p:nvGrpSpPr>
                <p:cNvPr id="95325" name="组合 95324"/>
                <p:cNvGrpSpPr/>
                <p:nvPr/>
              </p:nvGrpSpPr>
              <p:grpSpPr>
                <a:xfrm>
                  <a:off x="1094" y="3072"/>
                  <a:ext cx="662" cy="384"/>
                  <a:chOff x="1094" y="3072"/>
                  <a:chExt cx="662" cy="384"/>
                </a:xfrm>
              </p:grpSpPr>
              <p:sp>
                <p:nvSpPr>
                  <p:cNvPr id="95326" name="矩形 95325"/>
                  <p:cNvSpPr/>
                  <p:nvPr/>
                </p:nvSpPr>
                <p:spPr>
                  <a:xfrm>
                    <a:off x="1137" y="3072"/>
                    <a:ext cx="576" cy="384"/>
                  </a:xfrm>
                  <a:prstGeom prst="rect">
                    <a:avLst/>
                  </a:prstGeom>
                  <a:solidFill>
                    <a:srgbClr val="FFF2BD"/>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≥0.8 </a:t>
                    </a:r>
                    <a:r>
                      <a:rPr lang="en-US" altLang="zh-CN" b="1">
                        <a:solidFill>
                          <a:schemeClr val="bg2"/>
                        </a:solidFill>
                        <a:latin typeface="Times New Roman" panose="02020603050405020304" pitchFamily="18" charset="0"/>
                        <a:ea typeface="黑体" panose="02010609060101010101" pitchFamily="2" charset="-122"/>
                      </a:rPr>
                      <a:t>V</a:t>
                    </a:r>
                    <a:endParaRPr lang="en-US" altLang="zh-CN" b="1">
                      <a:solidFill>
                        <a:schemeClr val="bg2"/>
                      </a:solidFill>
                      <a:latin typeface="Times New Roman" panose="02020603050405020304" pitchFamily="18" charset="0"/>
                    </a:endParaRPr>
                  </a:p>
                </p:txBody>
              </p:sp>
              <p:sp>
                <p:nvSpPr>
                  <p:cNvPr id="95327" name="矩形 95326"/>
                  <p:cNvSpPr/>
                  <p:nvPr/>
                </p:nvSpPr>
                <p:spPr>
                  <a:xfrm>
                    <a:off x="1094" y="3072"/>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28" name="组合 95327"/>
              <p:cNvGrpSpPr/>
              <p:nvPr/>
            </p:nvGrpSpPr>
            <p:grpSpPr>
              <a:xfrm>
                <a:off x="0" y="3456"/>
                <a:ext cx="1094" cy="384"/>
                <a:chOff x="0" y="3456"/>
                <a:chExt cx="1094" cy="384"/>
              </a:xfrm>
            </p:grpSpPr>
            <p:sp>
              <p:nvSpPr>
                <p:cNvPr id="95329" name="矩形 95328"/>
                <p:cNvSpPr/>
                <p:nvPr/>
              </p:nvSpPr>
              <p:spPr>
                <a:xfrm>
                  <a:off x="0" y="3456"/>
                  <a:ext cx="1094" cy="384"/>
                </a:xfrm>
                <a:prstGeom prst="rect">
                  <a:avLst/>
                </a:prstGeom>
                <a:solidFill>
                  <a:srgbClr val="FFF6D1"/>
                </a:solidFill>
                <a:ln w="9525">
                  <a:noFill/>
                </a:ln>
              </p:spPr>
              <p:txBody>
                <a:bodyPr/>
                <a:p>
                  <a:endParaRPr lang="zh-CN" altLang="en-US"/>
                </a:p>
              </p:txBody>
            </p:sp>
            <p:grpSp>
              <p:nvGrpSpPr>
                <p:cNvPr id="95330" name="组合 95329"/>
                <p:cNvGrpSpPr/>
                <p:nvPr/>
              </p:nvGrpSpPr>
              <p:grpSpPr>
                <a:xfrm>
                  <a:off x="0" y="3456"/>
                  <a:ext cx="1094" cy="384"/>
                  <a:chOff x="0" y="3456"/>
                  <a:chExt cx="1094" cy="384"/>
                </a:xfrm>
              </p:grpSpPr>
              <p:sp>
                <p:nvSpPr>
                  <p:cNvPr id="95331" name="矩形 95330"/>
                  <p:cNvSpPr/>
                  <p:nvPr/>
                </p:nvSpPr>
                <p:spPr>
                  <a:xfrm>
                    <a:off x="43" y="3456"/>
                    <a:ext cx="1008"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zh-CN" altLang="en-US" dirty="0">
                        <a:solidFill>
                          <a:schemeClr val="bg2"/>
                        </a:solidFill>
                        <a:latin typeface="Times New Roman" panose="02020603050405020304" pitchFamily="18" charset="0"/>
                        <a:ea typeface="黑体" panose="02010609060101010101" pitchFamily="2" charset="-122"/>
                      </a:rPr>
                      <a:t>平均传输时间 </a:t>
                    </a:r>
                    <a:r>
                      <a:rPr lang="en-US" altLang="zh-CN" b="1" err="1">
                        <a:solidFill>
                          <a:schemeClr val="bg2"/>
                        </a:solidFill>
                        <a:latin typeface="Times New Roman" panose="02020603050405020304" pitchFamily="18" charset="0"/>
                        <a:ea typeface="黑体" panose="02010609060101010101" pitchFamily="2" charset="-122"/>
                      </a:rPr>
                      <a:t>t</a:t>
                    </a:r>
                    <a:r>
                      <a:rPr lang="en-US" altLang="zh-CN" b="1" baseline="-30000" err="1">
                        <a:solidFill>
                          <a:schemeClr val="bg2"/>
                        </a:solidFill>
                        <a:latin typeface="Times New Roman" panose="02020603050405020304" pitchFamily="18" charset="0"/>
                        <a:ea typeface="黑体" panose="02010609060101010101" pitchFamily="2" charset="-122"/>
                      </a:rPr>
                      <a:t>pd</a:t>
                    </a:r>
                    <a:endParaRPr lang="en-US" altLang="zh-CN" b="1" err="1">
                      <a:solidFill>
                        <a:schemeClr val="bg2"/>
                      </a:solidFill>
                      <a:latin typeface="Times New Roman" panose="02020603050405020304" pitchFamily="18" charset="0"/>
                    </a:endParaRPr>
                  </a:p>
                </p:txBody>
              </p:sp>
              <p:sp>
                <p:nvSpPr>
                  <p:cNvPr id="95332" name="矩形 95331"/>
                  <p:cNvSpPr/>
                  <p:nvPr/>
                </p:nvSpPr>
                <p:spPr>
                  <a:xfrm>
                    <a:off x="0" y="3456"/>
                    <a:ext cx="109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95333" name="组合 95332"/>
              <p:cNvGrpSpPr/>
              <p:nvPr/>
            </p:nvGrpSpPr>
            <p:grpSpPr>
              <a:xfrm>
                <a:off x="1094" y="3456"/>
                <a:ext cx="662" cy="384"/>
                <a:chOff x="1094" y="3456"/>
                <a:chExt cx="662" cy="384"/>
              </a:xfrm>
            </p:grpSpPr>
            <p:sp>
              <p:nvSpPr>
                <p:cNvPr id="95334" name="矩形 95333"/>
                <p:cNvSpPr/>
                <p:nvPr/>
              </p:nvSpPr>
              <p:spPr>
                <a:xfrm>
                  <a:off x="1094" y="3456"/>
                  <a:ext cx="662" cy="384"/>
                </a:xfrm>
                <a:prstGeom prst="rect">
                  <a:avLst/>
                </a:prstGeom>
                <a:solidFill>
                  <a:srgbClr val="FFF6D1"/>
                </a:solidFill>
                <a:ln w="9525">
                  <a:noFill/>
                </a:ln>
              </p:spPr>
              <p:txBody>
                <a:bodyPr/>
                <a:p>
                  <a:endParaRPr lang="zh-CN" altLang="en-US"/>
                </a:p>
              </p:txBody>
            </p:sp>
            <p:grpSp>
              <p:nvGrpSpPr>
                <p:cNvPr id="95335" name="组合 95334"/>
                <p:cNvGrpSpPr/>
                <p:nvPr/>
              </p:nvGrpSpPr>
              <p:grpSpPr>
                <a:xfrm>
                  <a:off x="1094" y="3456"/>
                  <a:ext cx="662" cy="384"/>
                  <a:chOff x="1094" y="3456"/>
                  <a:chExt cx="662" cy="384"/>
                </a:xfrm>
              </p:grpSpPr>
              <p:sp>
                <p:nvSpPr>
                  <p:cNvPr id="95336" name="矩形 95335"/>
                  <p:cNvSpPr/>
                  <p:nvPr/>
                </p:nvSpPr>
                <p:spPr>
                  <a:xfrm>
                    <a:off x="1137" y="3456"/>
                    <a:ext cx="576" cy="384"/>
                  </a:xfrm>
                  <a:prstGeom prst="rect">
                    <a:avLst/>
                  </a:prstGeom>
                  <a:solidFill>
                    <a:srgbClr val="FFF6D1"/>
                  </a:solidFill>
                  <a:ln w="9525">
                    <a:noFill/>
                  </a:ln>
                </p:spPr>
                <p:txBody>
                  <a:bodyPr anchor="ctr" anchorCtr="0"/>
                  <a:p>
                    <a:pPr algn="just"/>
                    <a:r>
                      <a:rPr lang="en-US" altLang="zh-CN" dirty="0">
                        <a:solidFill>
                          <a:schemeClr val="bg2"/>
                        </a:solidFill>
                        <a:latin typeface="Times New Roman" panose="02020603050405020304" pitchFamily="18" charset="0"/>
                        <a:ea typeface="黑体" panose="02010609060101010101" pitchFamily="2" charset="-122"/>
                      </a:rPr>
                      <a:t>  </a:t>
                    </a:r>
                    <a:r>
                      <a:rPr lang="en-US" altLang="zh-CN" b="1" dirty="0">
                        <a:solidFill>
                          <a:schemeClr val="bg2"/>
                        </a:solidFill>
                        <a:latin typeface="Times New Roman" panose="02020603050405020304" pitchFamily="18" charset="0"/>
                        <a:ea typeface="黑体" panose="02010609060101010101" pitchFamily="2" charset="-122"/>
                      </a:rPr>
                      <a:t>≤30 </a:t>
                    </a:r>
                    <a:r>
                      <a:rPr lang="en-US" altLang="zh-CN" b="1">
                        <a:solidFill>
                          <a:schemeClr val="bg2"/>
                        </a:solidFill>
                        <a:latin typeface="Times New Roman" panose="02020603050405020304" pitchFamily="18" charset="0"/>
                        <a:ea typeface="黑体" panose="02010609060101010101" pitchFamily="2" charset="-122"/>
                      </a:rPr>
                      <a:t>ns</a:t>
                    </a:r>
                    <a:endParaRPr lang="en-US" altLang="zh-CN" b="1">
                      <a:solidFill>
                        <a:schemeClr val="bg2"/>
                      </a:solidFill>
                      <a:latin typeface="Times New Roman" panose="02020603050405020304" pitchFamily="18" charset="0"/>
                    </a:endParaRPr>
                  </a:p>
                </p:txBody>
              </p:sp>
              <p:sp>
                <p:nvSpPr>
                  <p:cNvPr id="95337" name="矩形 95336"/>
                  <p:cNvSpPr/>
                  <p:nvPr/>
                </p:nvSpPr>
                <p:spPr>
                  <a:xfrm>
                    <a:off x="1094" y="3456"/>
                    <a:ext cx="662"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95338" name="矩形 95337"/>
            <p:cNvSpPr/>
            <p:nvPr/>
          </p:nvSpPr>
          <p:spPr>
            <a:xfrm>
              <a:off x="-3" y="-3"/>
              <a:ext cx="1762" cy="384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7282" name="矩形 97281" descr="绿色大理石"/>
          <p:cNvSpPr/>
          <p:nvPr/>
        </p:nvSpPr>
        <p:spPr>
          <a:xfrm>
            <a:off x="1524000" y="4777423"/>
            <a:ext cx="67056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lIns="92075" tIns="46038" rIns="92075" bIns="46038" anchor="b" anchorCtr="0">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三、</a:t>
            </a:r>
            <a:r>
              <a:rPr lang="zh-CN" altLang="en-US" sz="3200" b="1" dirty="0">
                <a:solidFill>
                  <a:schemeClr val="folHlink"/>
                </a:solidFill>
                <a:effectLst>
                  <a:outerShdw blurRad="38100" dist="38100" dir="2700000">
                    <a:srgbClr val="000000"/>
                  </a:outerShdw>
                </a:effectLst>
                <a:latin typeface="Arial" panose="020B0604020202020204" pitchFamily="34" charset="0"/>
              </a:rPr>
              <a:t>　三态输出门电路（</a:t>
            </a:r>
            <a:r>
              <a:rPr lang="en-US" altLang="zh-CN" sz="3200" b="1">
                <a:solidFill>
                  <a:schemeClr val="folHlink"/>
                </a:solidFill>
                <a:effectLst>
                  <a:outerShdw blurRad="38100" dist="38100" dir="2700000">
                    <a:srgbClr val="000000"/>
                  </a:outerShdw>
                </a:effectLst>
                <a:latin typeface="Arial" panose="020B0604020202020204" pitchFamily="34" charset="0"/>
              </a:rPr>
              <a:t>TSL</a:t>
            </a:r>
            <a:r>
              <a:rPr lang="zh-CN" altLang="en-US" sz="3200" b="1" dirty="0">
                <a:solidFill>
                  <a:schemeClr val="folHlink"/>
                </a:solidFill>
                <a:effectLst>
                  <a:outerShdw blurRad="38100" dist="38100" dir="2700000">
                    <a:srgbClr val="000000"/>
                  </a:outerShdw>
                </a:effectLst>
                <a:latin typeface="Arial" panose="020B0604020202020204" pitchFamily="34" charset="0"/>
              </a:rPr>
              <a:t>门）</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97283" name="矩形 97282" descr="绿色大理石"/>
          <p:cNvSpPr/>
          <p:nvPr/>
        </p:nvSpPr>
        <p:spPr>
          <a:xfrm>
            <a:off x="1524000" y="2438400"/>
            <a:ext cx="66294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一、</a:t>
            </a:r>
            <a:r>
              <a:rPr lang="en-US" altLang="zh-CN" sz="3200" b="1">
                <a:solidFill>
                  <a:schemeClr val="folHlink"/>
                </a:solidFill>
                <a:effectLst>
                  <a:outerShdw blurRad="38100" dist="38100" dir="2700000">
                    <a:srgbClr val="000000"/>
                  </a:outerShdw>
                </a:effectLst>
                <a:latin typeface="Arial" panose="020B0604020202020204" pitchFamily="34" charset="0"/>
              </a:rPr>
              <a:t> </a:t>
            </a:r>
            <a:r>
              <a:rPr lang="zh-CN" altLang="en-US" sz="3200" b="1">
                <a:solidFill>
                  <a:schemeClr val="folHlink"/>
                </a:solidFill>
                <a:effectLst>
                  <a:outerShdw blurRad="38100" dist="38100" dir="2700000">
                    <a:srgbClr val="000000"/>
                  </a:outerShdw>
                </a:effectLst>
                <a:latin typeface="Arial" panose="020B0604020202020204" pitchFamily="34" charset="0"/>
              </a:rPr>
              <a:t>　</a:t>
            </a:r>
            <a:r>
              <a:rPr lang="en-US" altLang="zh-CN" sz="3200" b="1">
                <a:solidFill>
                  <a:schemeClr val="folHlink"/>
                </a:solidFill>
                <a:effectLst>
                  <a:outerShdw blurRad="38100" dist="38100" dir="2700000">
                    <a:srgbClr val="000000"/>
                  </a:outerShdw>
                </a:effectLst>
                <a:latin typeface="Arial" panose="020B0604020202020204" pitchFamily="34" charset="0"/>
              </a:rPr>
              <a:t>TTL</a:t>
            </a:r>
            <a:r>
              <a:rPr lang="zh-CN" altLang="en-US" sz="3200" b="1" dirty="0">
                <a:solidFill>
                  <a:schemeClr val="folHlink"/>
                </a:solidFill>
                <a:effectLst>
                  <a:outerShdw blurRad="38100" dist="38100" dir="2700000">
                    <a:srgbClr val="000000"/>
                  </a:outerShdw>
                </a:effectLst>
                <a:latin typeface="Arial" panose="020B0604020202020204" pitchFamily="34" charset="0"/>
              </a:rPr>
              <a:t>与非门 </a:t>
            </a:r>
            <a:endParaRPr lang="zh-CN" altLang="en-US" sz="3200" b="1" dirty="0">
              <a:solidFill>
                <a:schemeClr val="folHlink"/>
              </a:solidFill>
              <a:effectLst>
                <a:outerShdw blurRad="38100" dist="38100" dir="2700000">
                  <a:srgbClr val="000000"/>
                </a:outerShdw>
              </a:effectLst>
              <a:latin typeface="Arial" panose="020B0604020202020204" pitchFamily="34" charset="0"/>
            </a:endParaRPr>
          </a:p>
        </p:txBody>
      </p:sp>
      <p:sp>
        <p:nvSpPr>
          <p:cNvPr id="97284" name="矩形 97283" descr="绿色大理石"/>
          <p:cNvSpPr/>
          <p:nvPr/>
        </p:nvSpPr>
        <p:spPr>
          <a:xfrm>
            <a:off x="1524000" y="3505200"/>
            <a:ext cx="6629400" cy="583565"/>
          </a:xfrm>
          <a:prstGeom prst="rect">
            <a:avLst/>
          </a:prstGeom>
          <a:blipFill rotWithShape="0">
            <a:blip r:embed="rId1"/>
          </a:blipFill>
          <a:ln w="57150" cap="flat" cmpd="thinThick">
            <a:solidFill>
              <a:srgbClr val="008000"/>
            </a:solidFill>
            <a:prstDash val="solid"/>
            <a:miter/>
            <a:headEnd type="none" w="med" len="med"/>
            <a:tailEnd type="none" w="med" len="med"/>
          </a:ln>
        </p:spPr>
        <p:txBody>
          <a:bodyPr>
            <a:spAutoFit/>
          </a:bodyPr>
          <a:p>
            <a:r>
              <a:rPr lang="zh-CN" altLang="en-US" sz="3200" b="1">
                <a:solidFill>
                  <a:schemeClr val="folHlink"/>
                </a:solidFill>
                <a:effectLst>
                  <a:outerShdw blurRad="38100" dist="38100" dir="2700000">
                    <a:srgbClr val="000000"/>
                  </a:outerShdw>
                </a:effectLst>
                <a:latin typeface="Arial" panose="020B0604020202020204" pitchFamily="34" charset="0"/>
                <a:ea typeface="宋体" panose="02010600030101010101" pitchFamily="2" charset="-122"/>
              </a:rPr>
              <a:t>二、</a:t>
            </a:r>
            <a:r>
              <a:rPr lang="en-US" altLang="zh-CN" sz="3200" b="1">
                <a:solidFill>
                  <a:schemeClr val="folHlink"/>
                </a:solidFill>
                <a:effectLst>
                  <a:outerShdw blurRad="38100" dist="38100" dir="2700000">
                    <a:srgbClr val="000000"/>
                  </a:outerShdw>
                </a:effectLst>
                <a:latin typeface="Arial" panose="020B0604020202020204" pitchFamily="34" charset="0"/>
                <a:hlinkMouseOver r:id="rId2" action="ppaction://hlinksldjump"/>
              </a:rPr>
              <a:t> </a:t>
            </a:r>
            <a:r>
              <a:rPr lang="zh-CN" altLang="en-US" sz="3200" b="1" dirty="0">
                <a:solidFill>
                  <a:schemeClr val="folHlink"/>
                </a:solidFill>
                <a:effectLst>
                  <a:outerShdw blurRad="38100" dist="38100" dir="2700000">
                    <a:srgbClr val="000000"/>
                  </a:outerShdw>
                </a:effectLst>
                <a:latin typeface="Arial" panose="020B0604020202020204" pitchFamily="34" charset="0"/>
              </a:rPr>
              <a:t>　集电极开路门（</a:t>
            </a:r>
            <a:r>
              <a:rPr lang="en-US" altLang="zh-CN" sz="3200" b="1">
                <a:solidFill>
                  <a:schemeClr val="folHlink"/>
                </a:solidFill>
                <a:effectLst>
                  <a:outerShdw blurRad="38100" dist="38100" dir="2700000">
                    <a:srgbClr val="000000"/>
                  </a:outerShdw>
                </a:effectLst>
                <a:latin typeface="Arial" panose="020B0604020202020204" pitchFamily="34" charset="0"/>
              </a:rPr>
              <a:t>OC</a:t>
            </a:r>
            <a:r>
              <a:rPr lang="zh-CN" altLang="en-US" sz="3200" b="1" dirty="0">
                <a:solidFill>
                  <a:schemeClr val="folHlink"/>
                </a:solidFill>
                <a:effectLst>
                  <a:outerShdw blurRad="38100" dist="38100" dir="2700000">
                    <a:srgbClr val="000000"/>
                  </a:outerShdw>
                </a:effectLst>
                <a:latin typeface="Arial" panose="020B0604020202020204" pitchFamily="34" charset="0"/>
              </a:rPr>
              <a:t>门）</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97285" name="矩形 97284"/>
          <p:cNvSpPr/>
          <p:nvPr/>
        </p:nvSpPr>
        <p:spPr>
          <a:xfrm>
            <a:off x="1340485" y="914400"/>
            <a:ext cx="6396990" cy="645160"/>
          </a:xfrm>
          <a:prstGeom prst="rect">
            <a:avLst/>
          </a:prstGeom>
          <a:noFill/>
          <a:ln w="9525">
            <a:noFill/>
          </a:ln>
        </p:spPr>
        <p:txBody>
          <a:bodyPr wrap="square">
            <a:spAutoFit/>
          </a:bodyPr>
          <a:p>
            <a:r>
              <a:rPr lang="en-US" altLang="zh-CN" sz="3600" b="1">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10.2.4  </a:t>
            </a: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其它类型</a:t>
            </a:r>
            <a:r>
              <a:rPr lang="en-US" altLang="zh-CN" sz="3600" b="1">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TTL</a:t>
            </a:r>
            <a:r>
              <a:rPr lang="zh-CN" altLang="en-US" sz="3600" b="1" dirty="0">
                <a:solidFill>
                  <a:srgbClr val="FE8E3A"/>
                </a:solidFill>
                <a:effectLst>
                  <a:outerShdw blurRad="38100" dist="38100" dir="2700000">
                    <a:srgbClr val="C0C0C0"/>
                  </a:outerShdw>
                </a:effectLst>
                <a:latin typeface="Times New Roman" panose="02020603050405020304" pitchFamily="18" charset="0"/>
                <a:ea typeface="楷体_GB2312" pitchFamily="49" charset="-122"/>
                <a:cs typeface="Times New Roman" panose="02020603050405020304" pitchFamily="18" charset="0"/>
              </a:rPr>
              <a:t>门电路</a:t>
            </a:r>
            <a:r>
              <a:rPr lang="zh-CN" altLang="en-US" sz="3600" b="1" dirty="0">
                <a:solidFill>
                  <a:srgbClr val="FE8E3A"/>
                </a:solidFill>
                <a:effectLst>
                  <a:outerShdw blurRad="38100" dist="38100" dir="2700000">
                    <a:srgbClr val="C0C0C0"/>
                  </a:outerShdw>
                </a:effectLst>
                <a:latin typeface="楷体_GB2312" pitchFamily="49" charset="-122"/>
                <a:ea typeface="楷体_GB2312" pitchFamily="49" charset="-122"/>
              </a:rPr>
              <a:t> </a:t>
            </a:r>
            <a:endParaRPr lang="zh-CN" altLang="en-US" sz="3600" b="1" dirty="0">
              <a:solidFill>
                <a:srgbClr val="FE8E3A"/>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99330" name="标题 99329"/>
          <p:cNvSpPr>
            <a:spLocks noGrp="1"/>
          </p:cNvSpPr>
          <p:nvPr>
            <p:ph type="title"/>
          </p:nvPr>
        </p:nvSpPr>
        <p:spPr>
          <a:xfrm>
            <a:off x="533400" y="251460"/>
            <a:ext cx="7772400" cy="762000"/>
          </a:xfrm>
        </p:spPr>
        <p:txBody>
          <a:bodyPr lIns="92075" tIns="46038" rIns="92075" bIns="46038" anchor="ctr" anchorCtr="0"/>
          <a:p>
            <a:pPr algn="l"/>
            <a:r>
              <a:rPr lang="zh-CN" altLang="en-US" sz="3200" b="1">
                <a:solidFill>
                  <a:schemeClr val="bg1"/>
                </a:solidFill>
                <a:ea typeface="宋体" panose="02010600030101010101" pitchFamily="2" charset="-122"/>
              </a:rPr>
              <a:t>一、</a:t>
            </a:r>
            <a:r>
              <a:rPr lang="en-US" altLang="zh-CN" sz="3200" b="1">
                <a:solidFill>
                  <a:schemeClr val="bg1"/>
                </a:solidFill>
              </a:rPr>
              <a:t>   TTL</a:t>
            </a:r>
            <a:r>
              <a:rPr lang="zh-CN" altLang="en-US" sz="3200" b="1" dirty="0">
                <a:solidFill>
                  <a:schemeClr val="bg1"/>
                </a:solidFill>
              </a:rPr>
              <a:t>与非门</a:t>
            </a:r>
            <a:r>
              <a:rPr lang="zh-CN" altLang="en-US" dirty="0"/>
              <a:t> </a:t>
            </a:r>
            <a:endParaRPr lang="zh-CN" altLang="en-US"/>
          </a:p>
        </p:txBody>
      </p:sp>
      <p:sp>
        <p:nvSpPr>
          <p:cNvPr id="99331" name="矩形 99330"/>
          <p:cNvSpPr/>
          <p:nvPr/>
        </p:nvSpPr>
        <p:spPr>
          <a:xfrm>
            <a:off x="762000" y="4724400"/>
            <a:ext cx="7772400" cy="111760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每一个发射极能各自独立形成正向偏置的发射结，并可使三极管进入放大或饱和区。	</a:t>
            </a:r>
            <a:endParaRPr lang="zh-CN" altLang="en-US" sz="2800" dirty="0">
              <a:latin typeface="黑体" panose="02010609060101010101" pitchFamily="2" charset="-122"/>
              <a:ea typeface="黑体" panose="02010609060101010101" pitchFamily="2" charset="-122"/>
            </a:endParaRPr>
          </a:p>
        </p:txBody>
      </p:sp>
      <p:pic>
        <p:nvPicPr>
          <p:cNvPr id="99332" name="图片 99331" descr="R96A0266"/>
          <p:cNvPicPr>
            <a:picLocks noChangeAspect="1"/>
          </p:cNvPicPr>
          <p:nvPr/>
        </p:nvPicPr>
        <p:blipFill>
          <a:blip r:embed="rId1"/>
          <a:stretch>
            <a:fillRect/>
          </a:stretch>
        </p:blipFill>
        <p:spPr>
          <a:xfrm>
            <a:off x="457200" y="1600200"/>
            <a:ext cx="3505200" cy="2417763"/>
          </a:xfrm>
          <a:prstGeom prst="rect">
            <a:avLst/>
          </a:prstGeom>
          <a:noFill/>
          <a:ln w="19050" cap="flat" cmpd="sng">
            <a:solidFill>
              <a:srgbClr val="00FF00"/>
            </a:solidFill>
            <a:prstDash val="solid"/>
            <a:miter/>
            <a:headEnd type="none" w="med" len="med"/>
            <a:tailEnd type="none" w="med" len="med"/>
          </a:ln>
        </p:spPr>
      </p:pic>
      <p:sp>
        <p:nvSpPr>
          <p:cNvPr id="99333" name="矩形 99332"/>
          <p:cNvSpPr/>
          <p:nvPr/>
        </p:nvSpPr>
        <p:spPr>
          <a:xfrm>
            <a:off x="838200" y="4191000"/>
            <a:ext cx="3613150" cy="45720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2-16  </a:t>
            </a:r>
            <a:r>
              <a:rPr lang="zh-CN" altLang="en-US" dirty="0">
                <a:latin typeface="黑体" panose="02010609060101010101" pitchFamily="2" charset="-122"/>
                <a:ea typeface="黑体" panose="02010609060101010101" pitchFamily="2" charset="-122"/>
              </a:rPr>
              <a:t>多发射极三极管</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pic>
        <p:nvPicPr>
          <p:cNvPr id="99334" name="图片 99333" descr="R96A0256c"/>
          <p:cNvPicPr>
            <a:picLocks noChangeAspect="1"/>
          </p:cNvPicPr>
          <p:nvPr/>
        </p:nvPicPr>
        <p:blipFill>
          <a:blip r:embed="rId2"/>
          <a:stretch>
            <a:fillRect/>
          </a:stretch>
        </p:blipFill>
        <p:spPr>
          <a:xfrm>
            <a:off x="5562600" y="1676400"/>
            <a:ext cx="2522538" cy="2590800"/>
          </a:xfrm>
          <a:prstGeom prst="rect">
            <a:avLst/>
          </a:prstGeom>
          <a:noFill/>
          <a:ln w="9525">
            <a:noFill/>
          </a:ln>
        </p:spPr>
      </p:pic>
      <p:sp>
        <p:nvSpPr>
          <p:cNvPr id="99335" name="右箭头 99334"/>
          <p:cNvSpPr/>
          <p:nvPr/>
        </p:nvSpPr>
        <p:spPr>
          <a:xfrm>
            <a:off x="4191000" y="2438400"/>
            <a:ext cx="533400" cy="533400"/>
          </a:xfrm>
          <a:prstGeom prst="rightArrow">
            <a:avLst>
              <a:gd name="adj1" fmla="val 50000"/>
              <a:gd name="adj2" fmla="val 25000"/>
            </a:avLst>
          </a:prstGeom>
          <a:noFill/>
          <a:ln w="25400" cap="flat" cmpd="sng">
            <a:solidFill>
              <a:srgbClr val="FF9900"/>
            </a:solidFill>
            <a:prstDash val="solid"/>
            <a:miter/>
            <a:headEnd type="none" w="med" len="med"/>
            <a:tailEnd type="none" w="med" len="med"/>
          </a:ln>
        </p:spPr>
        <p:txBody>
          <a:bodyPr/>
          <a:p>
            <a:endParaRPr lang="zh-CN" altLang="en-US"/>
          </a:p>
        </p:txBody>
      </p:sp>
      <p:sp>
        <p:nvSpPr>
          <p:cNvPr id="99336" name="矩形 99335"/>
          <p:cNvSpPr/>
          <p:nvPr/>
        </p:nvSpPr>
        <p:spPr>
          <a:xfrm>
            <a:off x="533400" y="972185"/>
            <a:ext cx="6051550" cy="604838"/>
          </a:xfrm>
          <a:prstGeom prst="rect">
            <a:avLst/>
          </a:prstGeom>
          <a:noFill/>
          <a:ln w="9525">
            <a:noFill/>
          </a:ln>
        </p:spPr>
        <p:txBody>
          <a:bodyPr wrap="none" anchor="t" anchorCtr="0">
            <a:spAutoFit/>
          </a:bodyPr>
          <a:p>
            <a:pPr>
              <a:lnSpc>
                <a:spcPct val="120000"/>
              </a:lnSpc>
              <a:spcBef>
                <a:spcPct val="20000"/>
              </a:spcBef>
              <a:buClr>
                <a:schemeClr val="accent2"/>
              </a:buClr>
              <a:buSzPct val="80000"/>
              <a:buFont typeface="Wingdings" panose="05000000000000000000" pitchFamily="2" charset="2"/>
            </a:pPr>
            <a:r>
              <a:rPr lang="en-US" altLang="zh-CN" sz="2800" dirty="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a:t>
            </a:r>
            <a:r>
              <a:rPr lang="en-US" altLang="zh-CN" sz="2800">
                <a:solidFill>
                  <a:schemeClr val="accent1"/>
                </a:solidFill>
                <a:latin typeface="黑体" panose="02010609060101010101" pitchFamily="2" charset="-122"/>
                <a:ea typeface="黑体" panose="02010609060101010101" pitchFamily="2" charset="-122"/>
              </a:rPr>
              <a:t>TTL</a:t>
            </a:r>
            <a:r>
              <a:rPr lang="zh-CN" altLang="en-US" sz="2800" dirty="0">
                <a:solidFill>
                  <a:schemeClr val="accent1"/>
                </a:solidFill>
                <a:latin typeface="黑体" panose="02010609060101010101" pitchFamily="2" charset="-122"/>
                <a:ea typeface="黑体" panose="02010609060101010101" pitchFamily="2" charset="-122"/>
              </a:rPr>
              <a:t>与非门的电路结构及工作原理 </a:t>
            </a:r>
            <a:endParaRPr lang="zh-CN" altLang="en-US" sz="2800" dirty="0">
              <a:solidFill>
                <a:schemeClr val="accent1"/>
              </a:solidFill>
              <a:latin typeface="黑体" panose="02010609060101010101" pitchFamily="2" charset="-122"/>
              <a:ea typeface="黑体" panose="02010609060101010101" pitchFamily="2" charset="-122"/>
            </a:endParaRPr>
          </a:p>
        </p:txBody>
      </p:sp>
      <p:grpSp>
        <p:nvGrpSpPr>
          <p:cNvPr id="99337" name="组合 99336"/>
          <p:cNvGrpSpPr/>
          <p:nvPr/>
        </p:nvGrpSpPr>
        <p:grpSpPr>
          <a:xfrm>
            <a:off x="4572000" y="2438400"/>
            <a:ext cx="2266950" cy="1443038"/>
            <a:chOff x="2880" y="1536"/>
            <a:chExt cx="1428" cy="909"/>
          </a:xfrm>
        </p:grpSpPr>
        <p:sp>
          <p:nvSpPr>
            <p:cNvPr id="99338" name="矩形 99337"/>
            <p:cNvSpPr/>
            <p:nvPr/>
          </p:nvSpPr>
          <p:spPr>
            <a:xfrm>
              <a:off x="2880" y="2112"/>
              <a:ext cx="788" cy="333"/>
            </a:xfrm>
            <a:prstGeom prst="rect">
              <a:avLst/>
            </a:prstGeom>
            <a:solidFill>
              <a:srgbClr val="CCFFCC"/>
            </a:solidFill>
            <a:ln w="9525" cap="flat" cmpd="sng">
              <a:solidFill>
                <a:srgbClr val="FF99CC"/>
              </a:solidFill>
              <a:prstDash val="solid"/>
              <a:miter/>
              <a:headEnd type="none" w="med" len="med"/>
              <a:tailEnd type="none" w="med" len="med"/>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有</a:t>
              </a:r>
              <a:r>
                <a:rPr lang="en-US" altLang="zh-CN" sz="2800" b="1" dirty="0">
                  <a:solidFill>
                    <a:schemeClr val="hlink"/>
                  </a:solidFill>
                  <a:latin typeface="Times New Roman" panose="02020603050405020304" pitchFamily="18" charset="0"/>
                  <a:ea typeface="黑体" panose="02010609060101010101" pitchFamily="2" charset="-122"/>
                </a:rPr>
                <a:t>0.3</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99339" name="矩形 99338"/>
            <p:cNvSpPr/>
            <p:nvPr/>
          </p:nvSpPr>
          <p:spPr>
            <a:xfrm>
              <a:off x="3072" y="1536"/>
              <a:ext cx="1236" cy="333"/>
            </a:xfrm>
            <a:prstGeom prst="rect">
              <a:avLst/>
            </a:prstGeom>
            <a:solidFill>
              <a:srgbClr val="CCFFCC"/>
            </a:solidFill>
            <a:ln w="9525" cap="flat" cmpd="sng">
              <a:solidFill>
                <a:srgbClr val="FF99CC"/>
              </a:solidFill>
              <a:prstDash val="solid"/>
              <a:miter/>
              <a:headEnd type="none" w="med" len="med"/>
              <a:tailEnd type="none" w="med" len="med"/>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箝位于</a:t>
              </a:r>
              <a:r>
                <a:rPr lang="en-US" altLang="zh-CN" sz="2800" b="1" dirty="0">
                  <a:solidFill>
                    <a:schemeClr val="hlink"/>
                  </a:solidFill>
                  <a:latin typeface="Times New Roman" panose="02020603050405020304" pitchFamily="18" charset="0"/>
                  <a:ea typeface="黑体" panose="02010609060101010101" pitchFamily="2" charset="-122"/>
                </a:rPr>
                <a:t>1.0</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grpSp>
      <p:grpSp>
        <p:nvGrpSpPr>
          <p:cNvPr id="99340" name="组合 99339"/>
          <p:cNvGrpSpPr/>
          <p:nvPr/>
        </p:nvGrpSpPr>
        <p:grpSpPr>
          <a:xfrm>
            <a:off x="4572000" y="1447800"/>
            <a:ext cx="3962400" cy="3271838"/>
            <a:chOff x="2880" y="912"/>
            <a:chExt cx="2496" cy="2061"/>
          </a:xfrm>
        </p:grpSpPr>
        <p:sp>
          <p:nvSpPr>
            <p:cNvPr id="99341" name="矩形 99340"/>
            <p:cNvSpPr/>
            <p:nvPr/>
          </p:nvSpPr>
          <p:spPr>
            <a:xfrm>
              <a:off x="2880" y="2640"/>
              <a:ext cx="1012" cy="333"/>
            </a:xfrm>
            <a:prstGeom prst="rect">
              <a:avLst/>
            </a:prstGeom>
            <a:solidFill>
              <a:srgbClr val="E2C5FF"/>
            </a:solidFill>
            <a:ln w="9525" cap="flat" cmpd="sng">
              <a:solidFill>
                <a:srgbClr val="FF99CC"/>
              </a:solidFill>
              <a:prstDash val="solid"/>
              <a:miter/>
              <a:headEnd type="none" w="med" len="med"/>
              <a:tailEnd type="none" w="med" len="med"/>
            </a:ln>
          </p:spPr>
          <p:txBody>
            <a:bodyPr wrap="none" anchor="t" anchorCtr="0">
              <a:spAutoFit/>
            </a:bodyPr>
            <a:p>
              <a:r>
                <a:rPr lang="zh-CN" altLang="en-US" sz="2800" dirty="0">
                  <a:solidFill>
                    <a:schemeClr val="hlink"/>
                  </a:solidFill>
                  <a:latin typeface="Times New Roman" panose="02020603050405020304" pitchFamily="18" charset="0"/>
                  <a:ea typeface="黑体" panose="02010609060101010101" pitchFamily="2" charset="-122"/>
                </a:rPr>
                <a:t>全为</a:t>
              </a:r>
              <a:r>
                <a:rPr lang="en-US" altLang="zh-CN" sz="2800" b="1" dirty="0">
                  <a:solidFill>
                    <a:schemeClr val="hlink"/>
                  </a:solidFill>
                  <a:latin typeface="Times New Roman" panose="02020603050405020304" pitchFamily="18" charset="0"/>
                  <a:ea typeface="黑体" panose="02010609060101010101" pitchFamily="2" charset="-122"/>
                </a:rPr>
                <a:t>3.6</a:t>
              </a:r>
              <a:r>
                <a:rPr lang="en-US" altLang="zh-CN" sz="2800" b="1">
                  <a:solidFill>
                    <a:schemeClr val="hlink"/>
                  </a:solidFill>
                  <a:latin typeface="Times New Roman" panose="02020603050405020304" pitchFamily="18" charset="0"/>
                  <a:ea typeface="黑体" panose="02010609060101010101" pitchFamily="2" charset="-122"/>
                </a:rPr>
                <a:t>V</a:t>
              </a:r>
              <a:endParaRPr lang="en-US" altLang="zh-CN" sz="2800" b="1">
                <a:solidFill>
                  <a:schemeClr val="hlink"/>
                </a:solidFill>
                <a:latin typeface="Times New Roman" panose="02020603050405020304" pitchFamily="18" charset="0"/>
                <a:ea typeface="黑体" panose="02010609060101010101" pitchFamily="2" charset="-122"/>
              </a:endParaRPr>
            </a:p>
          </p:txBody>
        </p:sp>
        <p:sp>
          <p:nvSpPr>
            <p:cNvPr id="99342" name="矩形 99341"/>
            <p:cNvSpPr/>
            <p:nvPr/>
          </p:nvSpPr>
          <p:spPr>
            <a:xfrm>
              <a:off x="4800" y="912"/>
              <a:ext cx="576" cy="871"/>
            </a:xfrm>
            <a:prstGeom prst="rect">
              <a:avLst/>
            </a:prstGeom>
            <a:solidFill>
              <a:srgbClr val="E2C5FF"/>
            </a:solidFill>
            <a:ln w="9525" cap="flat" cmpd="sng">
              <a:solidFill>
                <a:srgbClr val="FF99CC"/>
              </a:solidFill>
              <a:prstDash val="solid"/>
              <a:miter/>
              <a:headEnd type="none" w="med" len="med"/>
              <a:tailEnd type="none" w="med" len="med"/>
            </a:ln>
          </p:spPr>
          <p:txBody>
            <a:bodyPr>
              <a:spAutoFit/>
            </a:bodyPr>
            <a:p>
              <a:r>
                <a:rPr lang="zh-CN" altLang="en-US" sz="2800" dirty="0">
                  <a:solidFill>
                    <a:schemeClr val="hlink"/>
                  </a:solidFill>
                  <a:latin typeface="Times New Roman" panose="02020603050405020304" pitchFamily="18" charset="0"/>
                  <a:ea typeface="黑体" panose="02010609060101010101" pitchFamily="2" charset="-122"/>
                </a:rPr>
                <a:t>集电结导通</a:t>
              </a:r>
              <a:endParaRPr lang="zh-CN" altLang="en-US" sz="2800" dirty="0">
                <a:solidFill>
                  <a:schemeClr val="hlink"/>
                </a:solidFill>
                <a:latin typeface="Times New Roman" panose="02020603050405020304" pitchFamily="18" charset="0"/>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9332"/>
                                        </p:tgtEl>
                                        <p:attrNameLst>
                                          <p:attrName>style.visibility</p:attrName>
                                        </p:attrNameLst>
                                      </p:cBhvr>
                                    </p:set>
                                    <p:animEffect transition="in" filter="blinds(horizontal)">
                                      <p:cBhvr>
                                        <p:cTn id="7" dur="500"/>
                                        <p:tgtEl>
                                          <p:spTgt spid="9933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99333">
                                            <p:txEl>
                                              <p:charRg st="4294967295" end="4294967295"/>
                                            </p:txEl>
                                          </p:spTgt>
                                        </p:tgtEl>
                                        <p:attrNameLst>
                                          <p:attrName>style.visibility</p:attrName>
                                        </p:attrNameLst>
                                      </p:cBhvr>
                                    </p:set>
                                    <p:anim calcmode="lin" valueType="num">
                                      <p:cBhvr>
                                        <p:cTn id="11" dur="500" fill="hold"/>
                                        <p:tgtEl>
                                          <p:spTgt spid="99333">
                                            <p:txEl>
                                              <p:charRg st="4294967295" end="4294967295"/>
                                            </p:txEl>
                                          </p:spTgt>
                                        </p:tgtEl>
                                        <p:attrNameLst>
                                          <p:attrName>ppt_w</p:attrName>
                                        </p:attrNameLst>
                                      </p:cBhvr>
                                      <p:tavLst>
                                        <p:tav tm="0">
                                          <p:val>
                                            <p:fltVal val="0.0"/>
                                          </p:val>
                                        </p:tav>
                                        <p:tav tm="100000">
                                          <p:val>
                                            <p:strVal val="#ppt_w"/>
                                          </p:val>
                                        </p:tav>
                                      </p:tavLst>
                                    </p:anim>
                                    <p:anim calcmode="lin" valueType="num">
                                      <p:cBhvr>
                                        <p:cTn id="12" dur="500" fill="hold"/>
                                        <p:tgtEl>
                                          <p:spTgt spid="99333">
                                            <p:txEl>
                                              <p:charRg st="4294967295" end="4294967295"/>
                                            </p:txEl>
                                          </p:spTgt>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99335"/>
                                        </p:tgtEl>
                                        <p:attrNameLst>
                                          <p:attrName>style.visibility</p:attrName>
                                        </p:attrNameLst>
                                      </p:cBhvr>
                                    </p:set>
                                    <p:animEffect transition="in" filter="barn(outHorizontal)">
                                      <p:cBhvr>
                                        <p:cTn id="17" dur="500"/>
                                        <p:tgtEl>
                                          <p:spTgt spid="99335"/>
                                        </p:tgtEl>
                                      </p:cBhvr>
                                    </p:animEffect>
                                  </p:childTnLst>
                                </p:cTn>
                              </p:par>
                            </p:childTnLst>
                          </p:cTn>
                        </p:par>
                        <p:par>
                          <p:cTn id="18" fill="hold">
                            <p:stCondLst>
                              <p:cond delay="500"/>
                            </p:stCondLst>
                            <p:childTnLst>
                              <p:par>
                                <p:cTn id="19" presetID="12" presetClass="entr" presetSubtype="8" fill="hold" nodeType="afterEffect">
                                  <p:stCondLst>
                                    <p:cond delay="0"/>
                                  </p:stCondLst>
                                  <p:childTnLst>
                                    <p:set>
                                      <p:cBhvr>
                                        <p:cTn id="20" dur="1" fill="hold">
                                          <p:stCondLst>
                                            <p:cond delay="0"/>
                                          </p:stCondLst>
                                        </p:cTn>
                                        <p:tgtEl>
                                          <p:spTgt spid="99334"/>
                                        </p:tgtEl>
                                        <p:attrNameLst>
                                          <p:attrName>style.visibility</p:attrName>
                                        </p:attrNameLst>
                                      </p:cBhvr>
                                    </p:set>
                                    <p:animEffect transition="in" filter="slide(fromLeft)">
                                      <p:cBhvr>
                                        <p:cTn id="21" dur="500"/>
                                        <p:tgtEl>
                                          <p:spTgt spid="9933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99331">
                                            <p:txEl>
                                              <p:charRg st="0" end="41"/>
                                            </p:txEl>
                                          </p:spTgt>
                                        </p:tgtEl>
                                        <p:attrNameLst>
                                          <p:attrName>style.visibility</p:attrName>
                                        </p:attrNameLst>
                                      </p:cBhvr>
                                    </p:set>
                                    <p:animEffect transition="in" filter="barn(outHorizontal)">
                                      <p:cBhvr>
                                        <p:cTn id="26" dur="500"/>
                                        <p:tgtEl>
                                          <p:spTgt spid="99331">
                                            <p:txEl>
                                              <p:charRg st="0" end="4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99337"/>
                                        </p:tgtEl>
                                        <p:attrNameLst>
                                          <p:attrName>style.visibility</p:attrName>
                                        </p:attrNameLst>
                                      </p:cBhvr>
                                    </p:set>
                                    <p:anim calcmode="lin" valueType="num">
                                      <p:cBhvr>
                                        <p:cTn id="31" dur="1000" fill="hold"/>
                                        <p:tgtEl>
                                          <p:spTgt spid="99337"/>
                                        </p:tgtEl>
                                        <p:attrNameLst>
                                          <p:attrName>ppt_w</p:attrName>
                                        </p:attrNameLst>
                                      </p:cBhvr>
                                      <p:tavLst>
                                        <p:tav tm="0">
                                          <p:val>
                                            <p:fltVal val="0.0"/>
                                          </p:val>
                                        </p:tav>
                                        <p:tav tm="100000">
                                          <p:val>
                                            <p:strVal val="#ppt_w"/>
                                          </p:val>
                                        </p:tav>
                                      </p:tavLst>
                                    </p:anim>
                                    <p:anim calcmode="lin" valueType="num">
                                      <p:cBhvr>
                                        <p:cTn id="32" dur="1000" fill="hold"/>
                                        <p:tgtEl>
                                          <p:spTgt spid="99337"/>
                                        </p:tgtEl>
                                        <p:attrNameLst>
                                          <p:attrName>ppt_h</p:attrName>
                                        </p:attrNameLst>
                                      </p:cBhvr>
                                      <p:tavLst>
                                        <p:tav tm="0">
                                          <p:val>
                                            <p:fltVal val="0.0"/>
                                          </p:val>
                                        </p:tav>
                                        <p:tav tm="100000">
                                          <p:val>
                                            <p:strVal val="#ppt_h"/>
                                          </p:val>
                                        </p:tav>
                                      </p:tavLst>
                                    </p:anim>
                                    <p:anim calcmode="lin" valueType="num">
                                      <p:cBhvr>
                                        <p:cTn id="33" dur="1000" fill="hold"/>
                                        <p:tgtEl>
                                          <p:spTgt spid="99337"/>
                                        </p:tgtEl>
                                        <p:attrNameLst>
                                          <p:attrName>ppt_x</p:attrName>
                                        </p:attrNameLst>
                                      </p:cBhvr>
                                      <p:tavLst>
                                        <p:tav tm="0" fmla="#ppt_x+(cos(-2*pi*(1-$))*-#ppt_x-sin(-2*pi*(1-$))*(1-#ppt_y))*(1-$)">
                                          <p:val>
                                            <p:fltVal val="0.0"/>
                                          </p:val>
                                        </p:tav>
                                        <p:tav tm="100000">
                                          <p:val>
                                            <p:fltVal val="1.0"/>
                                          </p:val>
                                        </p:tav>
                                      </p:tavLst>
                                    </p:anim>
                                    <p:anim calcmode="lin" valueType="num">
                                      <p:cBhvr>
                                        <p:cTn id="34" dur="1000" fill="hold"/>
                                        <p:tgtEl>
                                          <p:spTgt spid="99337"/>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528" fill="hold" nodeType="clickEffect">
                                  <p:stCondLst>
                                    <p:cond delay="0"/>
                                  </p:stCondLst>
                                  <p:childTnLst>
                                    <p:set>
                                      <p:cBhvr>
                                        <p:cTn id="38" dur="1" fill="hold">
                                          <p:stCondLst>
                                            <p:cond delay="0"/>
                                          </p:stCondLst>
                                        </p:cTn>
                                        <p:tgtEl>
                                          <p:spTgt spid="99340"/>
                                        </p:tgtEl>
                                        <p:attrNameLst>
                                          <p:attrName>style.visibility</p:attrName>
                                        </p:attrNameLst>
                                      </p:cBhvr>
                                    </p:set>
                                    <p:anim calcmode="lin" valueType="num">
                                      <p:cBhvr>
                                        <p:cTn id="39" dur="500" fill="hold"/>
                                        <p:tgtEl>
                                          <p:spTgt spid="99340"/>
                                        </p:tgtEl>
                                        <p:attrNameLst>
                                          <p:attrName>ppt_w</p:attrName>
                                        </p:attrNameLst>
                                      </p:cBhvr>
                                      <p:tavLst>
                                        <p:tav tm="0">
                                          <p:val>
                                            <p:fltVal val="0.0"/>
                                          </p:val>
                                        </p:tav>
                                        <p:tav tm="100000">
                                          <p:val>
                                            <p:strVal val="#ppt_w"/>
                                          </p:val>
                                        </p:tav>
                                      </p:tavLst>
                                    </p:anim>
                                    <p:anim calcmode="lin" valueType="num">
                                      <p:cBhvr>
                                        <p:cTn id="40" dur="500" fill="hold"/>
                                        <p:tgtEl>
                                          <p:spTgt spid="99340"/>
                                        </p:tgtEl>
                                        <p:attrNameLst>
                                          <p:attrName>ppt_h</p:attrName>
                                        </p:attrNameLst>
                                      </p:cBhvr>
                                      <p:tavLst>
                                        <p:tav tm="0">
                                          <p:val>
                                            <p:fltVal val="0.0"/>
                                          </p:val>
                                        </p:tav>
                                        <p:tav tm="100000">
                                          <p:val>
                                            <p:strVal val="#ppt_h"/>
                                          </p:val>
                                        </p:tav>
                                      </p:tavLst>
                                    </p:anim>
                                    <p:anim calcmode="lin" valueType="num">
                                      <p:cBhvr>
                                        <p:cTn id="41" dur="500" fill="hold"/>
                                        <p:tgtEl>
                                          <p:spTgt spid="99340"/>
                                        </p:tgtEl>
                                        <p:attrNameLst>
                                          <p:attrName>ppt_x</p:attrName>
                                        </p:attrNameLst>
                                      </p:cBhvr>
                                      <p:tavLst>
                                        <p:tav tm="0">
                                          <p:val>
                                            <p:fltVal val="0.5"/>
                                          </p:val>
                                        </p:tav>
                                        <p:tav tm="100000">
                                          <p:val>
                                            <p:strVal val="#ppt_x"/>
                                          </p:val>
                                        </p:tav>
                                      </p:tavLst>
                                    </p:anim>
                                    <p:anim calcmode="lin" valueType="num">
                                      <p:cBhvr>
                                        <p:cTn id="42" dur="500" fill="hold"/>
                                        <p:tgtEl>
                                          <p:spTgt spid="993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nimBg="1" advAuto="0"/>
      <p:bldP spid="99331" grpId="0" animBg="1" advAuto="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00354" name="图片 100353" descr="R96A0267"/>
          <p:cNvPicPr>
            <a:picLocks noChangeAspect="1"/>
          </p:cNvPicPr>
          <p:nvPr/>
        </p:nvPicPr>
        <p:blipFill>
          <a:blip r:embed="rId1"/>
          <a:stretch>
            <a:fillRect/>
          </a:stretch>
        </p:blipFill>
        <p:spPr>
          <a:xfrm>
            <a:off x="381000" y="304800"/>
            <a:ext cx="8305800" cy="4916488"/>
          </a:xfrm>
          <a:prstGeom prst="rect">
            <a:avLst/>
          </a:prstGeom>
          <a:noFill/>
          <a:ln w="19050" cap="flat" cmpd="sng">
            <a:solidFill>
              <a:srgbClr val="00FF00"/>
            </a:solidFill>
            <a:prstDash val="solid"/>
            <a:miter/>
            <a:headEnd type="none" w="med" len="med"/>
            <a:tailEnd type="none" w="med" len="med"/>
          </a:ln>
        </p:spPr>
      </p:pic>
      <p:sp>
        <p:nvSpPr>
          <p:cNvPr id="100355" name="矩形 100354"/>
          <p:cNvSpPr/>
          <p:nvPr/>
        </p:nvSpPr>
        <p:spPr>
          <a:xfrm>
            <a:off x="2362200" y="5410200"/>
            <a:ext cx="4298950" cy="822325"/>
          </a:xfrm>
          <a:prstGeom prst="rect">
            <a:avLst/>
          </a:prstGeom>
          <a:noFill/>
          <a:ln w="9525">
            <a:noFill/>
          </a:ln>
        </p:spPr>
        <p:txBody>
          <a:bodyPr wrap="none" anchor="ctr" anchorCtr="0">
            <a:spAutoFit/>
          </a:bodyPr>
          <a:p>
            <a:pPr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2-</a:t>
            </a:r>
            <a:r>
              <a:rPr lang="en-US" altLang="zh-CN" dirty="0">
                <a:latin typeface="黑体" panose="02010609060101010101" pitchFamily="2" charset="-122"/>
                <a:ea typeface="黑体" panose="02010609060101010101" pitchFamily="2" charset="-122"/>
              </a:rPr>
              <a:t>17</a:t>
            </a:r>
            <a:r>
              <a:rPr lang="zh-CN" altLang="en-US" dirty="0">
                <a:latin typeface="黑体" panose="02010609060101010101" pitchFamily="2" charset="-122"/>
                <a:ea typeface="黑体" panose="02010609060101010101" pitchFamily="2" charset="-122"/>
              </a:rPr>
              <a:t>　三输入</a:t>
            </a:r>
            <a:r>
              <a:rPr lang="en-US" altLang="zh-CN">
                <a:latin typeface="黑体" panose="02010609060101010101" pitchFamily="2" charset="-122"/>
                <a:ea typeface="黑体" panose="02010609060101010101" pitchFamily="2" charset="-122"/>
              </a:rPr>
              <a:t>TTL</a:t>
            </a:r>
            <a:r>
              <a:rPr lang="zh-CN" altLang="en-US" dirty="0">
                <a:latin typeface="黑体" panose="02010609060101010101" pitchFamily="2" charset="-122"/>
                <a:ea typeface="黑体" panose="02010609060101010101" pitchFamily="2" charset="-122"/>
              </a:rPr>
              <a:t>与非门电路</a:t>
            </a:r>
            <a:endParaRPr lang="zh-CN" altLang="en-US" dirty="0">
              <a:latin typeface="黑体" panose="02010609060101010101" pitchFamily="2" charset="-122"/>
              <a:ea typeface="黑体" panose="02010609060101010101" pitchFamily="2" charset="-122"/>
            </a:endParaRPr>
          </a:p>
          <a:p>
            <a:pPr algn="ctr"/>
            <a:r>
              <a:rPr lang="en-US" altLang="zh-CN">
                <a:latin typeface="黑体" panose="02010609060101010101" pitchFamily="2" charset="-122"/>
                <a:ea typeface="黑体" panose="02010609060101010101" pitchFamily="2" charset="-122"/>
              </a:rPr>
              <a:t>(a)</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 </a:t>
            </a:r>
            <a:r>
              <a:rPr lang="zh-CN" altLang="en-US" dirty="0">
                <a:latin typeface="黑体" panose="02010609060101010101" pitchFamily="2" charset="-122"/>
                <a:ea typeface="黑体" panose="02010609060101010101" pitchFamily="2" charset="-122"/>
              </a:rPr>
              <a:t>逻辑符号</a:t>
            </a:r>
            <a:endParaRPr lang="zh-CN" altLang="en-US" dirty="0">
              <a:latin typeface="黑体" panose="02010609060101010101" pitchFamily="2" charset="-122"/>
              <a:ea typeface="黑体" panose="02010609060101010101" pitchFamily="2" charset="-122"/>
            </a:endParaRPr>
          </a:p>
        </p:txBody>
      </p:sp>
      <p:grpSp>
        <p:nvGrpSpPr>
          <p:cNvPr id="100356" name="组合 100355"/>
          <p:cNvGrpSpPr/>
          <p:nvPr/>
        </p:nvGrpSpPr>
        <p:grpSpPr>
          <a:xfrm>
            <a:off x="762000" y="3581400"/>
            <a:ext cx="5538788" cy="747713"/>
            <a:chOff x="480" y="2256"/>
            <a:chExt cx="3489" cy="471"/>
          </a:xfrm>
        </p:grpSpPr>
        <p:sp>
          <p:nvSpPr>
            <p:cNvPr id="100357" name="矩形 100356"/>
            <p:cNvSpPr/>
            <p:nvPr/>
          </p:nvSpPr>
          <p:spPr>
            <a:xfrm>
              <a:off x="480" y="2400"/>
              <a:ext cx="480" cy="327"/>
            </a:xfrm>
            <a:prstGeom prst="rect">
              <a:avLst/>
            </a:prstGeom>
            <a:noFill/>
            <a:ln w="9525">
              <a:noFill/>
            </a:ln>
          </p:spPr>
          <p:txBody>
            <a:bodyPr>
              <a:spAutoFit/>
            </a:bodyPr>
            <a:p>
              <a:r>
                <a:rPr lang="zh-CN" altLang="en-US" sz="2800" dirty="0">
                  <a:solidFill>
                    <a:srgbClr val="0000FF"/>
                  </a:solidFill>
                  <a:latin typeface="黑体" panose="02010609060101010101" pitchFamily="2" charset="-122"/>
                  <a:ea typeface="黑体" panose="02010609060101010101" pitchFamily="2" charset="-122"/>
                </a:rPr>
                <a:t>全</a:t>
              </a:r>
              <a:r>
                <a:rPr lang="en-US" altLang="zh-CN" sz="2800" dirty="0">
                  <a:solidFill>
                    <a:srgbClr val="0000FF"/>
                  </a:solidFill>
                  <a:latin typeface="黑体" panose="02010609060101010101" pitchFamily="2" charset="-122"/>
                  <a:ea typeface="黑体" panose="02010609060101010101" pitchFamily="2" charset="-122"/>
                </a:rPr>
                <a:t>1</a:t>
              </a:r>
              <a:endParaRPr lang="en-US" altLang="zh-CN" sz="2800" dirty="0">
                <a:solidFill>
                  <a:srgbClr val="0000FF"/>
                </a:solidFill>
                <a:latin typeface="黑体" panose="02010609060101010101" pitchFamily="2" charset="-122"/>
                <a:ea typeface="黑体" panose="02010609060101010101" pitchFamily="2" charset="-122"/>
              </a:endParaRPr>
            </a:p>
          </p:txBody>
        </p:sp>
        <p:sp>
          <p:nvSpPr>
            <p:cNvPr id="100358" name="矩形 100357"/>
            <p:cNvSpPr/>
            <p:nvPr/>
          </p:nvSpPr>
          <p:spPr>
            <a:xfrm>
              <a:off x="3168" y="2256"/>
              <a:ext cx="801" cy="462"/>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solidFill>
                    <a:srgbClr val="0000FF"/>
                  </a:solidFill>
                  <a:latin typeface="黑体" panose="02010609060101010101" pitchFamily="2" charset="-122"/>
                  <a:ea typeface="黑体" panose="02010609060101010101" pitchFamily="2" charset="-122"/>
                </a:rPr>
                <a:t>输出</a:t>
              </a:r>
              <a:r>
                <a:rPr lang="en-US" altLang="zh-CN" sz="2800" dirty="0">
                  <a:solidFill>
                    <a:srgbClr val="0000FF"/>
                  </a:solidFill>
                  <a:latin typeface="黑体" panose="02010609060101010101" pitchFamily="2" charset="-122"/>
                  <a:ea typeface="黑体" panose="02010609060101010101" pitchFamily="2" charset="-122"/>
                </a:rPr>
                <a:t>0</a:t>
              </a:r>
              <a:endParaRPr lang="en-US" altLang="zh-CN" sz="2800" dirty="0">
                <a:solidFill>
                  <a:srgbClr val="0000FF"/>
                </a:solidFill>
                <a:latin typeface="黑体" panose="02010609060101010101" pitchFamily="2" charset="-122"/>
                <a:ea typeface="黑体" panose="02010609060101010101" pitchFamily="2" charset="-122"/>
              </a:endParaRPr>
            </a:p>
          </p:txBody>
        </p:sp>
      </p:grpSp>
      <p:grpSp>
        <p:nvGrpSpPr>
          <p:cNvPr id="100359" name="组合 100358"/>
          <p:cNvGrpSpPr/>
          <p:nvPr/>
        </p:nvGrpSpPr>
        <p:grpSpPr>
          <a:xfrm>
            <a:off x="762000" y="1676400"/>
            <a:ext cx="5562600" cy="2119313"/>
            <a:chOff x="480" y="1056"/>
            <a:chExt cx="3504" cy="1335"/>
          </a:xfrm>
        </p:grpSpPr>
        <p:sp>
          <p:nvSpPr>
            <p:cNvPr id="100360" name="矩形 100359"/>
            <p:cNvSpPr/>
            <p:nvPr/>
          </p:nvSpPr>
          <p:spPr>
            <a:xfrm>
              <a:off x="480" y="2064"/>
              <a:ext cx="452" cy="327"/>
            </a:xfrm>
            <a:prstGeom prst="rect">
              <a:avLst/>
            </a:prstGeom>
            <a:noFill/>
            <a:ln w="9525">
              <a:noFill/>
            </a:ln>
          </p:spPr>
          <p:txBody>
            <a:bodyPr wrap="none" anchor="t" anchorCtr="0">
              <a:spAutoFit/>
            </a:bodyPr>
            <a:p>
              <a:r>
                <a:rPr lang="zh-CN" altLang="en-US" sz="2800" dirty="0">
                  <a:solidFill>
                    <a:schemeClr val="hlink"/>
                  </a:solidFill>
                  <a:latin typeface="黑体" panose="02010609060101010101" pitchFamily="2" charset="-122"/>
                  <a:ea typeface="黑体" panose="02010609060101010101" pitchFamily="2" charset="-122"/>
                </a:rPr>
                <a:t>有</a:t>
              </a:r>
              <a:r>
                <a:rPr lang="en-US" altLang="zh-CN" sz="2800" dirty="0">
                  <a:solidFill>
                    <a:schemeClr val="hlink"/>
                  </a:solidFill>
                  <a:latin typeface="黑体" panose="02010609060101010101" pitchFamily="2" charset="-122"/>
                  <a:ea typeface="黑体" panose="02010609060101010101" pitchFamily="2" charset="-122"/>
                </a:rPr>
                <a:t>0</a:t>
              </a:r>
              <a:endParaRPr lang="en-US" altLang="zh-CN" sz="2800" dirty="0">
                <a:solidFill>
                  <a:schemeClr val="hlink"/>
                </a:solidFill>
                <a:latin typeface="黑体" panose="02010609060101010101" pitchFamily="2" charset="-122"/>
                <a:ea typeface="黑体" panose="02010609060101010101" pitchFamily="2" charset="-122"/>
              </a:endParaRPr>
            </a:p>
          </p:txBody>
        </p:sp>
        <p:sp>
          <p:nvSpPr>
            <p:cNvPr id="100361" name="矩形 100360"/>
            <p:cNvSpPr/>
            <p:nvPr/>
          </p:nvSpPr>
          <p:spPr>
            <a:xfrm>
              <a:off x="3168" y="1920"/>
              <a:ext cx="816" cy="462"/>
            </a:xfrm>
            <a:prstGeom prst="rect">
              <a:avLst/>
            </a:prstGeom>
            <a:noFill/>
            <a:ln w="9525">
              <a:noFill/>
            </a:ln>
          </p:spPr>
          <p:txBody>
            <a:bodyPr>
              <a:spAutoFit/>
            </a:bodyPr>
            <a:p>
              <a:pPr>
                <a:lnSpc>
                  <a:spcPct val="150000"/>
                </a:lnSpc>
                <a:spcBef>
                  <a:spcPct val="50000"/>
                </a:spcBef>
                <a:buClr>
                  <a:schemeClr val="accent2"/>
                </a:buClr>
                <a:buSzPct val="80000"/>
                <a:buFont typeface="Wingdings" panose="05000000000000000000" pitchFamily="2" charset="2"/>
              </a:pPr>
              <a:r>
                <a:rPr lang="zh-CN" altLang="en-US" sz="2800" dirty="0">
                  <a:solidFill>
                    <a:schemeClr val="hlink"/>
                  </a:solidFill>
                  <a:latin typeface="黑体" panose="02010609060101010101" pitchFamily="2" charset="-122"/>
                  <a:ea typeface="黑体" panose="02010609060101010101" pitchFamily="2" charset="-122"/>
                </a:rPr>
                <a:t>输出</a:t>
              </a:r>
              <a:r>
                <a:rPr lang="en-US" altLang="zh-CN" sz="2800" dirty="0">
                  <a:solidFill>
                    <a:schemeClr val="hlink"/>
                  </a:solidFill>
                  <a:latin typeface="黑体" panose="02010609060101010101" pitchFamily="2" charset="-122"/>
                  <a:ea typeface="黑体" panose="02010609060101010101" pitchFamily="2" charset="-122"/>
                </a:rPr>
                <a:t>1</a:t>
              </a:r>
              <a:endParaRPr lang="en-US" altLang="zh-CN" sz="2800" dirty="0">
                <a:solidFill>
                  <a:schemeClr val="hlink"/>
                </a:solidFill>
                <a:latin typeface="黑体" panose="02010609060101010101" pitchFamily="2" charset="-122"/>
                <a:ea typeface="黑体" panose="02010609060101010101" pitchFamily="2" charset="-122"/>
              </a:endParaRPr>
            </a:p>
          </p:txBody>
        </p:sp>
        <p:sp>
          <p:nvSpPr>
            <p:cNvPr id="100362" name="矩形 100361"/>
            <p:cNvSpPr/>
            <p:nvPr/>
          </p:nvSpPr>
          <p:spPr>
            <a:xfrm>
              <a:off x="672" y="1056"/>
              <a:ext cx="390" cy="327"/>
            </a:xfrm>
            <a:prstGeom prst="rect">
              <a:avLst/>
            </a:prstGeom>
            <a:noFill/>
            <a:ln w="9525">
              <a:noFill/>
            </a:ln>
          </p:spPr>
          <p:txBody>
            <a:bodyPr wrap="none" anchor="t" anchorCtr="0">
              <a:spAutoFit/>
            </a:bodyPr>
            <a:p>
              <a:r>
                <a:rPr lang="en-US" altLang="zh-CN" sz="2800" b="1">
                  <a:solidFill>
                    <a:schemeClr val="hlink"/>
                  </a:solidFill>
                  <a:latin typeface="Times New Roman" panose="02020603050405020304" pitchFamily="18" charset="0"/>
                  <a:ea typeface="黑体" panose="02010609060101010101" pitchFamily="2" charset="-122"/>
                </a:rPr>
                <a:t>1V</a:t>
              </a:r>
              <a:endParaRPr lang="en-US" altLang="zh-CN" sz="2800" b="1">
                <a:solidFill>
                  <a:schemeClr val="hlink"/>
                </a:solidFill>
                <a:latin typeface="Times New Roman" panose="02020603050405020304" pitchFamily="18" charset="0"/>
                <a:ea typeface="黑体" panose="02010609060101010101" pitchFamily="2" charset="-122"/>
              </a:endParaRPr>
            </a:p>
          </p:txBody>
        </p:sp>
      </p:grpSp>
      <p:sp>
        <p:nvSpPr>
          <p:cNvPr id="100363" name="矩形 100362"/>
          <p:cNvSpPr/>
          <p:nvPr/>
        </p:nvSpPr>
        <p:spPr>
          <a:xfrm>
            <a:off x="1752600" y="1524000"/>
            <a:ext cx="885825" cy="733425"/>
          </a:xfrm>
          <a:prstGeom prst="rect">
            <a:avLst/>
          </a:prstGeom>
          <a:noFill/>
          <a:ln w="9525">
            <a:noFill/>
          </a:ln>
        </p:spPr>
        <p:txBody>
          <a:bodyPr wrap="none" anchor="t" anchorCtr="0">
            <a:spAutoFit/>
          </a:bodyPr>
          <a:p>
            <a:pPr>
              <a:lnSpc>
                <a:spcPct val="150000"/>
              </a:lnSpc>
              <a:spcBef>
                <a:spcPct val="50000"/>
              </a:spcBef>
              <a:buClr>
                <a:schemeClr val="accent2"/>
              </a:buClr>
              <a:buSzPct val="80000"/>
              <a:buFont typeface="Wingdings" panose="05000000000000000000" pitchFamily="2" charset="2"/>
            </a:pPr>
            <a:r>
              <a:rPr lang="en-US" altLang="zh-CN" sz="2800" b="1" dirty="0">
                <a:solidFill>
                  <a:srgbClr val="0000FF"/>
                </a:solidFill>
                <a:latin typeface="Times New Roman" panose="02020603050405020304" pitchFamily="18" charset="0"/>
                <a:ea typeface="黑体" panose="02010609060101010101" pitchFamily="2" charset="-122"/>
              </a:rPr>
              <a:t>2.1</a:t>
            </a:r>
            <a:r>
              <a:rPr lang="en-US" altLang="zh-CN" sz="2800" b="1">
                <a:solidFill>
                  <a:srgbClr val="0000FF"/>
                </a:solidFill>
                <a:latin typeface="Times New Roman" panose="02020603050405020304" pitchFamily="18" charset="0"/>
                <a:ea typeface="黑体" panose="02010609060101010101" pitchFamily="2" charset="-122"/>
              </a:rPr>
              <a:t>V</a:t>
            </a:r>
            <a:endParaRPr lang="en-US" altLang="zh-CN" sz="2800" b="1">
              <a:solidFill>
                <a:srgbClr val="0000FF"/>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0354"/>
                                        </p:tgtEl>
                                        <p:attrNameLst>
                                          <p:attrName>style.visibility</p:attrName>
                                        </p:attrNameLst>
                                      </p:cBhvr>
                                    </p:set>
                                    <p:animEffect transition="in" filter="dissolve">
                                      <p:cBhvr>
                                        <p:cTn id="7" dur="500"/>
                                        <p:tgtEl>
                                          <p:spTgt spid="10035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0355">
                                            <p:txEl>
                                              <p:charRg st="4294967295" end="4294967295"/>
                                            </p:txEl>
                                          </p:spTgt>
                                        </p:tgtEl>
                                        <p:attrNameLst>
                                          <p:attrName>style.visibility</p:attrName>
                                        </p:attrNameLst>
                                      </p:cBhvr>
                                    </p:set>
                                    <p:anim calcmode="lin" valueType="num">
                                      <p:cBhvr>
                                        <p:cTn id="11" dur="500" fill="hold"/>
                                        <p:tgtEl>
                                          <p:spTgt spid="100355">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00355">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nodeType="clickEffect">
                                  <p:stCondLst>
                                    <p:cond delay="0"/>
                                  </p:stCondLst>
                                  <p:childTnLst>
                                    <p:set>
                                      <p:cBhvr>
                                        <p:cTn id="16" dur="1" fill="hold">
                                          <p:stCondLst>
                                            <p:cond delay="0"/>
                                          </p:stCondLst>
                                        </p:cTn>
                                        <p:tgtEl>
                                          <p:spTgt spid="100359"/>
                                        </p:tgtEl>
                                        <p:attrNameLst>
                                          <p:attrName>style.visibility</p:attrName>
                                        </p:attrNameLst>
                                      </p:cBhvr>
                                    </p:set>
                                    <p:anim calcmode="lin" valueType="num">
                                      <p:cBhvr>
                                        <p:cTn id="17" dur="1000" fill="hold"/>
                                        <p:tgtEl>
                                          <p:spTgt spid="100359"/>
                                        </p:tgtEl>
                                        <p:attrNameLst>
                                          <p:attrName>ppt_w</p:attrName>
                                        </p:attrNameLst>
                                      </p:cBhvr>
                                      <p:tavLst>
                                        <p:tav tm="0">
                                          <p:val>
                                            <p:fltVal val="0.0"/>
                                          </p:val>
                                        </p:tav>
                                        <p:tav tm="100000">
                                          <p:val>
                                            <p:strVal val="#ppt_w"/>
                                          </p:val>
                                        </p:tav>
                                      </p:tavLst>
                                    </p:anim>
                                    <p:anim calcmode="lin" valueType="num">
                                      <p:cBhvr>
                                        <p:cTn id="18" dur="1000" fill="hold"/>
                                        <p:tgtEl>
                                          <p:spTgt spid="100359"/>
                                        </p:tgtEl>
                                        <p:attrNameLst>
                                          <p:attrName>ppt_h</p:attrName>
                                        </p:attrNameLst>
                                      </p:cBhvr>
                                      <p:tavLst>
                                        <p:tav tm="0">
                                          <p:val>
                                            <p:fltVal val="0.0"/>
                                          </p:val>
                                        </p:tav>
                                        <p:tav tm="100000">
                                          <p:val>
                                            <p:strVal val="#ppt_h"/>
                                          </p:val>
                                        </p:tav>
                                      </p:tavLst>
                                    </p:anim>
                                    <p:anim calcmode="lin" valueType="num">
                                      <p:cBhvr>
                                        <p:cTn id="19" dur="1000" fill="hold"/>
                                        <p:tgtEl>
                                          <p:spTgt spid="100359"/>
                                        </p:tgtEl>
                                        <p:attrNameLst>
                                          <p:attrName>ppt_x</p:attrName>
                                        </p:attrNameLst>
                                      </p:cBhvr>
                                      <p:tavLst>
                                        <p:tav tm="0" fmla="#ppt_x+(cos(-2*pi*(1-$))*-#ppt_x-sin(-2*pi*(1-$))*(1-#ppt_y))*(1-$)">
                                          <p:val>
                                            <p:fltVal val="0.0"/>
                                          </p:val>
                                        </p:tav>
                                        <p:tav tm="100000">
                                          <p:val>
                                            <p:fltVal val="1.0"/>
                                          </p:val>
                                        </p:tav>
                                      </p:tavLst>
                                    </p:anim>
                                    <p:anim calcmode="lin" valueType="num">
                                      <p:cBhvr>
                                        <p:cTn id="20" dur="1000" fill="hold"/>
                                        <p:tgtEl>
                                          <p:spTgt spid="100359"/>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0356"/>
                                        </p:tgtEl>
                                        <p:attrNameLst>
                                          <p:attrName>style.visibility</p:attrName>
                                        </p:attrNameLst>
                                      </p:cBhvr>
                                    </p:set>
                                    <p:animEffect transition="in" filter="wipe(up)">
                                      <p:cBhvr>
                                        <p:cTn id="25" dur="500"/>
                                        <p:tgtEl>
                                          <p:spTgt spid="100356"/>
                                        </p:tgtEl>
                                      </p:cBhvr>
                                    </p:animEffect>
                                  </p:childTnLst>
                                </p:cTn>
                              </p:par>
                            </p:childTnLst>
                          </p:cTn>
                        </p:par>
                        <p:par>
                          <p:cTn id="26" fill="hold">
                            <p:stCondLst>
                              <p:cond delay="500"/>
                            </p:stCondLst>
                            <p:childTnLst>
                              <p:par>
                                <p:cTn id="27" presetID="16" presetClass="entr" presetSubtype="42" fill="hold" grpId="0" nodeType="afterEffect">
                                  <p:stCondLst>
                                    <p:cond delay="0"/>
                                  </p:stCondLst>
                                  <p:childTnLst>
                                    <p:set>
                                      <p:cBhvr>
                                        <p:cTn id="28" dur="1" fill="hold">
                                          <p:stCondLst>
                                            <p:cond delay="0"/>
                                          </p:stCondLst>
                                        </p:cTn>
                                        <p:tgtEl>
                                          <p:spTgt spid="100363">
                                            <p:txEl>
                                              <p:charRg st="4294967295" end="4294967295"/>
                                            </p:txEl>
                                          </p:spTgt>
                                        </p:tgtEl>
                                        <p:attrNameLst>
                                          <p:attrName>style.visibility</p:attrName>
                                        </p:attrNameLst>
                                      </p:cBhvr>
                                    </p:set>
                                    <p:animEffect transition="in" filter="barn(outHorizontal)">
                                      <p:cBhvr>
                                        <p:cTn id="29" dur="500"/>
                                        <p:tgtEl>
                                          <p:spTgt spid="10036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animBg="1" advAuto="0"/>
      <p:bldP spid="100363"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02" name="文本框 614401"/>
          <p:cNvSpPr txBox="1"/>
          <p:nvPr/>
        </p:nvSpPr>
        <p:spPr>
          <a:xfrm>
            <a:off x="302895" y="0"/>
            <a:ext cx="2089150" cy="519113"/>
          </a:xfrm>
          <a:prstGeom prst="rect">
            <a:avLst/>
          </a:prstGeom>
          <a:solidFill>
            <a:srgbClr val="FFFF66"/>
          </a:solidFill>
          <a:ln w="9525">
            <a:noFill/>
          </a:ln>
        </p:spPr>
        <p:txBody>
          <a:bodyPr>
            <a:spAutoFit/>
          </a:bodyPr>
          <a:p>
            <a:pPr>
              <a:spcBef>
                <a:spcPct val="50000"/>
              </a:spcBef>
            </a:pPr>
            <a:r>
              <a:rPr lang="en-US" altLang="zh-CN" sz="2800" b="1">
                <a:solidFill>
                  <a:srgbClr val="FF3300"/>
                </a:solidFill>
                <a:effectLst>
                  <a:outerShdw blurRad="38100" dist="38100" dir="2700000">
                    <a:srgbClr val="000000"/>
                  </a:outerShdw>
                </a:effectLst>
                <a:latin typeface="Times New Roman" panose="02020603050405020304" pitchFamily="18" charset="0"/>
                <a:ea typeface="幼圆" pitchFamily="49" charset="-122"/>
              </a:rPr>
              <a:t>2</a:t>
            </a:r>
            <a:r>
              <a:rPr lang="zh-CN" altLang="en-US" sz="2800" b="1" dirty="0">
                <a:solidFill>
                  <a:srgbClr val="FF3300"/>
                </a:solidFill>
                <a:effectLst>
                  <a:outerShdw blurRad="38100" dist="38100" dir="2700000">
                    <a:srgbClr val="000000"/>
                  </a:outerShdw>
                </a:effectLst>
                <a:latin typeface="Times New Roman" panose="02020603050405020304" pitchFamily="18" charset="0"/>
                <a:ea typeface="幼圆" pitchFamily="49" charset="-122"/>
              </a:rPr>
              <a:t>、二进制</a:t>
            </a:r>
            <a:endParaRPr lang="zh-CN" altLang="en-US" sz="2800" b="1">
              <a:solidFill>
                <a:srgbClr val="FF3300"/>
              </a:solidFill>
              <a:effectLst>
                <a:outerShdw blurRad="38100" dist="38100" dir="2700000">
                  <a:srgbClr val="000000"/>
                </a:outerShdw>
              </a:effectLst>
              <a:latin typeface="Times New Roman" panose="02020603050405020304" pitchFamily="18" charset="0"/>
              <a:ea typeface="幼圆" pitchFamily="49" charset="-122"/>
            </a:endParaRPr>
          </a:p>
        </p:txBody>
      </p:sp>
      <p:sp>
        <p:nvSpPr>
          <p:cNvPr id="614403" name="矩形 614402"/>
          <p:cNvSpPr/>
          <p:nvPr/>
        </p:nvSpPr>
        <p:spPr>
          <a:xfrm>
            <a:off x="228600" y="705803"/>
            <a:ext cx="8915400" cy="21336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lvl="0">
              <a:buNone/>
            </a:pPr>
            <a:r>
              <a:rPr lang="zh-CN" altLang="en-US" sz="2400" b="1" dirty="0"/>
              <a:t>数码为：</a:t>
            </a:r>
            <a:r>
              <a:rPr lang="en-US" altLang="zh-CN" sz="2400" b="1"/>
              <a:t>0</a:t>
            </a:r>
            <a:r>
              <a:rPr lang="zh-CN" altLang="en-US" sz="2400" b="1" dirty="0"/>
              <a:t>、</a:t>
            </a:r>
            <a:r>
              <a:rPr lang="en-US" altLang="zh-CN" sz="2400" b="1"/>
              <a:t>1</a:t>
            </a:r>
            <a:r>
              <a:rPr lang="zh-CN" altLang="en-US" sz="2400" b="1" dirty="0"/>
              <a:t>；基数是</a:t>
            </a:r>
            <a:r>
              <a:rPr lang="en-US" altLang="zh-CN" sz="2400" b="1"/>
              <a:t>2</a:t>
            </a:r>
            <a:r>
              <a:rPr lang="zh-CN" altLang="en-US" sz="2400" b="1" dirty="0"/>
              <a:t>。</a:t>
            </a:r>
            <a:endParaRPr lang="zh-CN" altLang="en-US" sz="2400" b="1" dirty="0"/>
          </a:p>
          <a:p>
            <a:pPr lvl="0">
              <a:buNone/>
            </a:pPr>
            <a:r>
              <a:rPr lang="zh-CN" altLang="en-US" sz="2400" b="1" dirty="0"/>
              <a:t>运算规律：逢二进一，即：</a:t>
            </a:r>
            <a:r>
              <a:rPr lang="en-US" altLang="zh-CN" sz="2400" b="1"/>
              <a:t>1</a:t>
            </a:r>
            <a:r>
              <a:rPr lang="zh-CN" altLang="en-US" sz="2400" b="1" dirty="0"/>
              <a:t>＋</a:t>
            </a:r>
            <a:r>
              <a:rPr lang="en-US" altLang="zh-CN" sz="2400" b="1"/>
              <a:t>1</a:t>
            </a:r>
            <a:r>
              <a:rPr lang="zh-CN" altLang="en-US" sz="2400" b="1" dirty="0"/>
              <a:t>＝</a:t>
            </a:r>
            <a:r>
              <a:rPr lang="en-US" altLang="zh-CN" sz="2400" b="1"/>
              <a:t>10</a:t>
            </a:r>
            <a:r>
              <a:rPr lang="zh-CN" altLang="en-US" sz="2400" b="1" dirty="0"/>
              <a:t>。</a:t>
            </a:r>
            <a:endParaRPr lang="zh-CN" altLang="en-US" sz="2400" b="1" dirty="0"/>
          </a:p>
          <a:p>
            <a:pPr lvl="0">
              <a:buNone/>
            </a:pPr>
            <a:r>
              <a:rPr lang="zh-CN" altLang="en-US" sz="2400" b="1" dirty="0"/>
              <a:t>二进制数的权展开式：</a:t>
            </a:r>
            <a:endParaRPr lang="zh-CN" altLang="en-US" sz="2400" b="1" dirty="0"/>
          </a:p>
          <a:p>
            <a:pPr lvl="0">
              <a:buNone/>
            </a:pPr>
            <a:r>
              <a:rPr lang="zh-CN" altLang="en-US" sz="2400" b="1" dirty="0"/>
              <a:t>如：</a:t>
            </a:r>
            <a:r>
              <a:rPr lang="en-US" altLang="zh-CN" sz="2400" b="1"/>
              <a:t>(1011.01)</a:t>
            </a:r>
            <a:r>
              <a:rPr lang="en-US" altLang="zh-CN" sz="2400" b="1" baseline="-25000"/>
              <a:t>2</a:t>
            </a:r>
            <a:r>
              <a:rPr lang="zh-CN" altLang="en-US" sz="2400" b="1" dirty="0"/>
              <a:t>＝ </a:t>
            </a:r>
            <a:r>
              <a:rPr lang="en-US" altLang="zh-CN" sz="2400" b="1"/>
              <a:t>1×2</a:t>
            </a:r>
            <a:r>
              <a:rPr lang="en-US" altLang="zh-CN" sz="2400" b="1" baseline="30000"/>
              <a:t>3</a:t>
            </a:r>
            <a:r>
              <a:rPr lang="en-US" altLang="zh-CN" sz="2400" b="1"/>
              <a:t> +0×2</a:t>
            </a:r>
            <a:r>
              <a:rPr lang="en-US" altLang="zh-CN" sz="2400" b="1" baseline="30000"/>
              <a:t>2</a:t>
            </a:r>
            <a:r>
              <a:rPr lang="en-US" altLang="zh-CN" sz="2400" b="1"/>
              <a:t> </a:t>
            </a:r>
            <a:r>
              <a:rPr lang="zh-CN" altLang="en-US" sz="2400" b="1" dirty="0"/>
              <a:t>＋</a:t>
            </a:r>
            <a:r>
              <a:rPr lang="en-US" altLang="zh-CN" sz="2400" b="1"/>
              <a:t>1×2</a:t>
            </a:r>
            <a:r>
              <a:rPr lang="en-US" altLang="zh-CN" sz="2400" b="1" baseline="30000"/>
              <a:t>1</a:t>
            </a:r>
            <a:r>
              <a:rPr lang="zh-CN" altLang="en-US" sz="2400" b="1" dirty="0"/>
              <a:t>＋</a:t>
            </a:r>
            <a:r>
              <a:rPr lang="en-US" altLang="zh-CN" sz="2400" b="1"/>
              <a:t>1×2</a:t>
            </a:r>
            <a:r>
              <a:rPr lang="en-US" altLang="zh-CN" sz="2400" b="1" baseline="30000"/>
              <a:t>0</a:t>
            </a:r>
            <a:r>
              <a:rPr lang="zh-CN" altLang="en-US" sz="2400" b="1" dirty="0"/>
              <a:t>＋</a:t>
            </a:r>
            <a:r>
              <a:rPr lang="en-US" altLang="zh-CN" sz="2400" b="1"/>
              <a:t>0×2</a:t>
            </a:r>
            <a:r>
              <a:rPr lang="zh-CN" altLang="en-US" sz="2400" b="1" baseline="30000" dirty="0"/>
              <a:t>－</a:t>
            </a:r>
            <a:r>
              <a:rPr lang="en-US" altLang="zh-CN" sz="2400" b="1" baseline="30000"/>
              <a:t>1</a:t>
            </a:r>
            <a:r>
              <a:rPr lang="zh-CN" altLang="en-US" sz="2400" b="1" dirty="0"/>
              <a:t>＋</a:t>
            </a:r>
            <a:r>
              <a:rPr lang="en-US" altLang="zh-CN" sz="2400" b="1"/>
              <a:t>1 ×2</a:t>
            </a:r>
            <a:r>
              <a:rPr lang="zh-CN" altLang="en-US" sz="2400" b="1" baseline="30000" dirty="0"/>
              <a:t>－</a:t>
            </a:r>
            <a:r>
              <a:rPr lang="en-US" altLang="zh-CN" sz="2400" b="1" baseline="30000"/>
              <a:t>2 </a:t>
            </a:r>
            <a:r>
              <a:rPr lang="zh-CN" altLang="en-US" sz="2400" b="1" baseline="30000" dirty="0"/>
              <a:t>　</a:t>
            </a:r>
            <a:r>
              <a:rPr lang="zh-CN" altLang="en-US" sz="2400" b="1" dirty="0"/>
              <a:t>＝</a:t>
            </a:r>
            <a:r>
              <a:rPr lang="en-US" altLang="zh-CN" sz="2400" b="1"/>
              <a:t>(11.75)</a:t>
            </a:r>
            <a:r>
              <a:rPr lang="en-US" altLang="zh-CN" sz="2400" b="1" baseline="-25000"/>
              <a:t>10</a:t>
            </a:r>
            <a:endParaRPr lang="en-US" altLang="zh-CN" sz="2400" b="1" baseline="-25000"/>
          </a:p>
        </p:txBody>
      </p:sp>
      <p:sp>
        <p:nvSpPr>
          <p:cNvPr id="614404" name="文本框 614403"/>
          <p:cNvSpPr txBox="1"/>
          <p:nvPr/>
        </p:nvSpPr>
        <p:spPr>
          <a:xfrm>
            <a:off x="1981200" y="4895215"/>
            <a:ext cx="5867400" cy="1004888"/>
          </a:xfrm>
          <a:prstGeom prst="rect">
            <a:avLst/>
          </a:prstGeom>
          <a:noFill/>
          <a:ln w="9525">
            <a:noFill/>
          </a:ln>
        </p:spPr>
        <p:txBody>
          <a:bodyPr lIns="0" rIns="0">
            <a:spAutoFit/>
          </a:bodyPr>
          <a:p>
            <a:pPr>
              <a:spcBef>
                <a:spcPct val="50000"/>
              </a:spcBef>
            </a:pPr>
            <a:r>
              <a:rPr lang="zh-CN" altLang="en-US" b="1" dirty="0">
                <a:latin typeface="Times New Roman" panose="02020603050405020304" pitchFamily="18" charset="0"/>
              </a:rPr>
              <a:t>加法规则：</a:t>
            </a:r>
            <a:r>
              <a:rPr lang="en-US" altLang="zh-CN" b="1">
                <a:latin typeface="Times New Roman" panose="02020603050405020304" pitchFamily="18" charset="0"/>
              </a:rPr>
              <a:t>0+0=0</a:t>
            </a:r>
            <a:r>
              <a:rPr lang="zh-CN" altLang="en-US" b="1" dirty="0">
                <a:latin typeface="Times New Roman" panose="02020603050405020304" pitchFamily="18" charset="0"/>
              </a:rPr>
              <a:t>，</a:t>
            </a:r>
            <a:r>
              <a:rPr lang="en-US" altLang="zh-CN" b="1">
                <a:latin typeface="Times New Roman" panose="02020603050405020304" pitchFamily="18" charset="0"/>
              </a:rPr>
              <a:t>0+1=1</a:t>
            </a:r>
            <a:r>
              <a:rPr lang="zh-CN" altLang="en-US" b="1" dirty="0">
                <a:latin typeface="Times New Roman" panose="02020603050405020304" pitchFamily="18" charset="0"/>
              </a:rPr>
              <a:t>，</a:t>
            </a:r>
            <a:r>
              <a:rPr lang="en-US" altLang="zh-CN" b="1">
                <a:latin typeface="Times New Roman" panose="02020603050405020304" pitchFamily="18" charset="0"/>
              </a:rPr>
              <a:t>1+0=1</a:t>
            </a:r>
            <a:r>
              <a:rPr lang="zh-CN" altLang="en-US" b="1" dirty="0">
                <a:latin typeface="Times New Roman" panose="02020603050405020304" pitchFamily="18" charset="0"/>
              </a:rPr>
              <a:t>，</a:t>
            </a:r>
            <a:r>
              <a:rPr lang="en-US" altLang="zh-CN" b="1">
                <a:latin typeface="Times New Roman" panose="02020603050405020304" pitchFamily="18" charset="0"/>
              </a:rPr>
              <a:t>1+1=10</a:t>
            </a:r>
            <a:endParaRPr lang="en-US" altLang="zh-CN" b="1">
              <a:latin typeface="Times New Roman" panose="02020603050405020304" pitchFamily="18" charset="0"/>
            </a:endParaRPr>
          </a:p>
          <a:p>
            <a:pPr>
              <a:spcBef>
                <a:spcPct val="50000"/>
              </a:spcBef>
            </a:pPr>
            <a:r>
              <a:rPr lang="zh-CN" altLang="en-US" b="1" dirty="0">
                <a:latin typeface="Times New Roman" panose="02020603050405020304" pitchFamily="18" charset="0"/>
              </a:rPr>
              <a:t>乘法规则：</a:t>
            </a:r>
            <a:r>
              <a:rPr lang="en-US" altLang="zh-CN" b="1">
                <a:latin typeface="Times New Roman" panose="02020603050405020304" pitchFamily="18" charset="0"/>
              </a:rPr>
              <a:t>0·0=0</a:t>
            </a:r>
            <a:r>
              <a:rPr lang="zh-CN" altLang="en-US" b="1" dirty="0">
                <a:latin typeface="Times New Roman" panose="02020603050405020304" pitchFamily="18" charset="0"/>
              </a:rPr>
              <a:t>， </a:t>
            </a:r>
            <a:r>
              <a:rPr lang="en-US" altLang="zh-CN" b="1">
                <a:latin typeface="Times New Roman" panose="02020603050405020304" pitchFamily="18" charset="0"/>
              </a:rPr>
              <a:t>0·1=0 </a:t>
            </a:r>
            <a:r>
              <a:rPr lang="zh-CN" altLang="en-US" b="1" dirty="0">
                <a:latin typeface="Times New Roman" panose="02020603050405020304" pitchFamily="18" charset="0"/>
              </a:rPr>
              <a:t>，</a:t>
            </a:r>
            <a:r>
              <a:rPr lang="en-US" altLang="zh-CN" b="1">
                <a:latin typeface="Times New Roman" panose="02020603050405020304" pitchFamily="18" charset="0"/>
              </a:rPr>
              <a:t>1·0=0</a:t>
            </a:r>
            <a:r>
              <a:rPr lang="zh-CN" altLang="en-US" b="1" dirty="0">
                <a:latin typeface="Times New Roman" panose="02020603050405020304" pitchFamily="18" charset="0"/>
              </a:rPr>
              <a:t>，</a:t>
            </a:r>
            <a:r>
              <a:rPr lang="en-US" altLang="zh-CN" b="1">
                <a:latin typeface="Times New Roman" panose="02020603050405020304" pitchFamily="18" charset="0"/>
              </a:rPr>
              <a:t>1·1=1</a:t>
            </a:r>
            <a:endParaRPr lang="en-US" altLang="zh-CN" b="1">
              <a:latin typeface="Times New Roman" panose="02020603050405020304" pitchFamily="18" charset="0"/>
            </a:endParaRPr>
          </a:p>
        </p:txBody>
      </p:sp>
      <p:sp>
        <p:nvSpPr>
          <p:cNvPr id="614405" name="文本框 614404"/>
          <p:cNvSpPr txBox="1"/>
          <p:nvPr/>
        </p:nvSpPr>
        <p:spPr>
          <a:xfrm>
            <a:off x="685800" y="4895215"/>
            <a:ext cx="990600" cy="1066800"/>
          </a:xfrm>
          <a:prstGeom prst="rect">
            <a:avLst/>
          </a:prstGeom>
          <a:solidFill>
            <a:srgbClr val="66CCFF"/>
          </a:solidFill>
          <a:ln w="9525">
            <a:noFill/>
          </a:ln>
        </p:spPr>
        <p:txBody>
          <a:bodyPr lIns="0" rIns="0">
            <a:spAutoFit/>
          </a:bodyPr>
          <a:p>
            <a:pPr>
              <a:spcBef>
                <a:spcPct val="50000"/>
              </a:spcBef>
            </a:pPr>
            <a:r>
              <a:rPr lang="zh-CN" altLang="en-US" sz="3200" b="1" dirty="0">
                <a:solidFill>
                  <a:schemeClr val="bg1"/>
                </a:solidFill>
                <a:latin typeface="Times New Roman" panose="02020603050405020304" pitchFamily="18" charset="0"/>
                <a:ea typeface="楷体_GB2312" pitchFamily="49" charset="-122"/>
              </a:rPr>
              <a:t>运算规则</a:t>
            </a:r>
            <a:endParaRPr lang="zh-CN" altLang="en-US">
              <a:latin typeface="Times New Roman" panose="02020603050405020304" pitchFamily="18" charset="0"/>
            </a:endParaRPr>
          </a:p>
        </p:txBody>
      </p:sp>
      <p:sp>
        <p:nvSpPr>
          <p:cNvPr id="614406" name="文本框 614405"/>
          <p:cNvSpPr txBox="1"/>
          <p:nvPr/>
        </p:nvSpPr>
        <p:spPr>
          <a:xfrm>
            <a:off x="2667000" y="3220403"/>
            <a:ext cx="6153150" cy="592137"/>
          </a:xfrm>
          <a:prstGeom prst="rect">
            <a:avLst/>
          </a:prstGeom>
          <a:noFill/>
          <a:ln w="12700" cap="flat" cmpd="sng">
            <a:solidFill>
              <a:srgbClr val="339933"/>
            </a:solidFill>
            <a:prstDash val="solid"/>
            <a:miter/>
            <a:headEnd type="none" w="sm" len="sm"/>
            <a:tailEnd type="none" w="sm" len="sm"/>
          </a:ln>
        </p:spPr>
        <p:txBody>
          <a:bodyPr>
            <a:spAutoFit/>
          </a:bodyPr>
          <a:p>
            <a:pPr marL="342900" indent="-342900" algn="ctr" eaLnBrk="0" hangingPunct="0">
              <a:spcBef>
                <a:spcPct val="50000"/>
              </a:spcBef>
              <a:buClr>
                <a:schemeClr val="tx2"/>
              </a:buClr>
              <a:buSzPct val="75000"/>
              <a:buFont typeface="Monotype Sorts" pitchFamily="2" charset="2"/>
            </a:pPr>
            <a:r>
              <a:rPr lang="zh-CN" altLang="en-US" sz="3200" b="1" dirty="0">
                <a:latin typeface="Times New Roman" panose="02020603050405020304" pitchFamily="18" charset="0"/>
                <a:ea typeface="隶书" pitchFamily="49" charset="-122"/>
              </a:rPr>
              <a:t>各数位的权是２的幂</a:t>
            </a:r>
            <a:endParaRPr lang="zh-CN" altLang="en-US" sz="3200" b="1">
              <a:latin typeface="Times New Roman" panose="02020603050405020304" pitchFamily="18" charset="0"/>
              <a:ea typeface="隶书" pitchFamily="49" charset="-122"/>
            </a:endParaRPr>
          </a:p>
        </p:txBody>
      </p:sp>
      <p:sp>
        <p:nvSpPr>
          <p:cNvPr id="614407" name="直接连接符 614406"/>
          <p:cNvSpPr/>
          <p:nvPr/>
        </p:nvSpPr>
        <p:spPr>
          <a:xfrm flipV="1">
            <a:off x="3132138" y="2463165"/>
            <a:ext cx="0" cy="762000"/>
          </a:xfrm>
          <a:prstGeom prst="line">
            <a:avLst/>
          </a:prstGeom>
          <a:ln w="57150" cap="flat" cmpd="sng">
            <a:solidFill>
              <a:srgbClr val="FF3300"/>
            </a:solidFill>
            <a:prstDash val="solid"/>
            <a:headEnd type="none" w="sm" len="sm"/>
            <a:tailEnd type="triangle" w="med" len="med"/>
          </a:ln>
        </p:spPr>
      </p:sp>
      <p:sp>
        <p:nvSpPr>
          <p:cNvPr id="614408" name="直接连接符 614407"/>
          <p:cNvSpPr/>
          <p:nvPr/>
        </p:nvSpPr>
        <p:spPr>
          <a:xfrm flipV="1">
            <a:off x="4140200" y="2463165"/>
            <a:ext cx="0" cy="762000"/>
          </a:xfrm>
          <a:prstGeom prst="line">
            <a:avLst/>
          </a:prstGeom>
          <a:ln w="57150" cap="flat" cmpd="sng">
            <a:solidFill>
              <a:srgbClr val="FF3300"/>
            </a:solidFill>
            <a:prstDash val="solid"/>
            <a:headEnd type="none" w="sm" len="sm"/>
            <a:tailEnd type="triangle" w="med" len="med"/>
          </a:ln>
        </p:spPr>
      </p:sp>
      <p:sp>
        <p:nvSpPr>
          <p:cNvPr id="614409" name="直接连接符 614408"/>
          <p:cNvSpPr/>
          <p:nvPr/>
        </p:nvSpPr>
        <p:spPr>
          <a:xfrm flipV="1">
            <a:off x="6227763" y="2463165"/>
            <a:ext cx="0" cy="762000"/>
          </a:xfrm>
          <a:prstGeom prst="line">
            <a:avLst/>
          </a:prstGeom>
          <a:ln w="57150" cap="flat" cmpd="sng">
            <a:solidFill>
              <a:srgbClr val="FF3300"/>
            </a:solidFill>
            <a:prstDash val="solid"/>
            <a:headEnd type="none" w="sm" len="sm"/>
            <a:tailEnd type="triangle" w="med" len="med"/>
          </a:ln>
        </p:spPr>
      </p:sp>
      <p:sp>
        <p:nvSpPr>
          <p:cNvPr id="614410" name="直接连接符 614409"/>
          <p:cNvSpPr/>
          <p:nvPr/>
        </p:nvSpPr>
        <p:spPr>
          <a:xfrm flipV="1">
            <a:off x="7308850" y="2463165"/>
            <a:ext cx="0" cy="762000"/>
          </a:xfrm>
          <a:prstGeom prst="line">
            <a:avLst/>
          </a:prstGeom>
          <a:ln w="57150" cap="flat" cmpd="sng">
            <a:solidFill>
              <a:srgbClr val="FF3300"/>
            </a:solidFill>
            <a:prstDash val="solid"/>
            <a:headEnd type="none" w="sm" len="sm"/>
            <a:tailEnd type="triangle" w="med" len="med"/>
          </a:ln>
        </p:spPr>
      </p:sp>
      <p:sp>
        <p:nvSpPr>
          <p:cNvPr id="614411" name="直接连接符 614410"/>
          <p:cNvSpPr/>
          <p:nvPr/>
        </p:nvSpPr>
        <p:spPr>
          <a:xfrm flipV="1">
            <a:off x="5219700" y="2463165"/>
            <a:ext cx="0" cy="762000"/>
          </a:xfrm>
          <a:prstGeom prst="line">
            <a:avLst/>
          </a:prstGeom>
          <a:ln w="57150" cap="flat" cmpd="sng">
            <a:solidFill>
              <a:srgbClr val="FF3300"/>
            </a:solidFill>
            <a:prstDash val="solid"/>
            <a:headEnd type="none" w="sm" len="sm"/>
            <a:tailEnd type="triangle" w="med" len="med"/>
          </a:ln>
        </p:spPr>
      </p:sp>
      <p:sp>
        <p:nvSpPr>
          <p:cNvPr id="614412" name="文本框 614411"/>
          <p:cNvSpPr txBox="1"/>
          <p:nvPr/>
        </p:nvSpPr>
        <p:spPr>
          <a:xfrm>
            <a:off x="609600" y="3676015"/>
            <a:ext cx="8001000" cy="457200"/>
          </a:xfrm>
          <a:prstGeom prst="rect">
            <a:avLst/>
          </a:prstGeom>
          <a:noFill/>
          <a:ln w="9525">
            <a:noFill/>
          </a:ln>
        </p:spPr>
        <p:txBody>
          <a:bodyPr lIns="0" rIns="0">
            <a:spAutoFit/>
          </a:bodyPr>
          <a:p>
            <a:pPr>
              <a:spcBef>
                <a:spcPct val="50000"/>
              </a:spcBef>
            </a:pPr>
            <a:endParaRPr lang="zh-CN" altLang="en-US" dirty="0">
              <a:solidFill>
                <a:srgbClr val="CC3300"/>
              </a:solidFill>
              <a:latin typeface="Times New Roman" panose="02020603050405020304" pitchFamily="18" charset="0"/>
            </a:endParaRPr>
          </a:p>
        </p:txBody>
      </p:sp>
      <p:sp>
        <p:nvSpPr>
          <p:cNvPr id="614413" name="文本框 614412"/>
          <p:cNvSpPr txBox="1"/>
          <p:nvPr/>
        </p:nvSpPr>
        <p:spPr>
          <a:xfrm>
            <a:off x="457200" y="3915728"/>
            <a:ext cx="7931150" cy="822325"/>
          </a:xfrm>
          <a:prstGeom prst="rect">
            <a:avLst/>
          </a:prstGeom>
          <a:noFill/>
          <a:ln w="9525">
            <a:noFill/>
          </a:ln>
        </p:spPr>
        <p:txBody>
          <a:bodyPr lIns="0" rIns="0">
            <a:spAutoFit/>
          </a:bodyPr>
          <a:p>
            <a:pPr>
              <a:spcBef>
                <a:spcPct val="50000"/>
              </a:spcBef>
            </a:pPr>
            <a:r>
              <a:rPr lang="zh-CN" altLang="en-US" b="1" dirty="0">
                <a:latin typeface="Times New Roman" panose="02020603050405020304" pitchFamily="18" charset="0"/>
              </a:rPr>
              <a:t>二进制数只有</a:t>
            </a:r>
            <a:r>
              <a:rPr lang="en-US" altLang="zh-CN" b="1">
                <a:latin typeface="Times New Roman" panose="02020603050405020304" pitchFamily="18" charset="0"/>
              </a:rPr>
              <a:t>0</a:t>
            </a:r>
            <a:r>
              <a:rPr lang="zh-CN" altLang="en-US" b="1" dirty="0">
                <a:latin typeface="Times New Roman" panose="02020603050405020304" pitchFamily="18" charset="0"/>
              </a:rPr>
              <a:t>和</a:t>
            </a:r>
            <a:r>
              <a:rPr lang="en-US" altLang="zh-CN" b="1">
                <a:latin typeface="Times New Roman" panose="02020603050405020304" pitchFamily="18" charset="0"/>
              </a:rPr>
              <a:t>1</a:t>
            </a:r>
            <a:r>
              <a:rPr lang="zh-CN" altLang="en-US" b="1" dirty="0">
                <a:latin typeface="Times New Roman" panose="02020603050405020304" pitchFamily="18" charset="0"/>
              </a:rPr>
              <a:t>两个数码，它的每一位都可以用电子元件来实现，且运算规则简单，相应的运算电路也容易实现。</a:t>
            </a:r>
            <a:endParaRPr lang="zh-CN" altLang="en-US" b="1">
              <a:latin typeface="Times New Roman" panose="02020603050405020304" pitchFamily="18" charset="0"/>
            </a:endParaRPr>
          </a:p>
        </p:txBody>
      </p:sp>
      <p:sp>
        <p:nvSpPr>
          <p:cNvPr id="614414" name="直接连接符 614413"/>
          <p:cNvSpPr/>
          <p:nvPr/>
        </p:nvSpPr>
        <p:spPr>
          <a:xfrm flipV="1">
            <a:off x="8532813" y="2463165"/>
            <a:ext cx="0" cy="762000"/>
          </a:xfrm>
          <a:prstGeom prst="line">
            <a:avLst/>
          </a:prstGeom>
          <a:ln w="57150" cap="flat" cmpd="sng">
            <a:solidFill>
              <a:srgbClr val="FF3300"/>
            </a:solidFill>
            <a:prstDash val="solid"/>
            <a:headEnd type="none" w="sm" len="sm"/>
            <a:tailEnd type="triangle" w="med" len="med"/>
          </a:ln>
        </p:spPr>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144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14403">
                                            <p:txEl>
                                              <p:charRg st="0" end="14"/>
                                            </p:txEl>
                                          </p:spTgt>
                                        </p:tgtEl>
                                        <p:attrNameLst>
                                          <p:attrName>style.visibility</p:attrName>
                                        </p:attrNameLst>
                                      </p:cBhvr>
                                      <p:to>
                                        <p:strVal val="visible"/>
                                      </p:to>
                                    </p:set>
                                    <p:animEffect transition="in" filter="wipe(left)">
                                      <p:cBhvr>
                                        <p:cTn id="11" dur="500"/>
                                        <p:tgtEl>
                                          <p:spTgt spid="614403">
                                            <p:txEl>
                                              <p:charRg st="0" end="1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14403">
                                            <p:txEl>
                                              <p:charRg st="14" end="34"/>
                                            </p:txEl>
                                          </p:spTgt>
                                        </p:tgtEl>
                                        <p:attrNameLst>
                                          <p:attrName>style.visibility</p:attrName>
                                        </p:attrNameLst>
                                      </p:cBhvr>
                                      <p:to>
                                        <p:strVal val="visible"/>
                                      </p:to>
                                    </p:set>
                                    <p:animEffect transition="in" filter="wipe(left)">
                                      <p:cBhvr>
                                        <p:cTn id="16" dur="500"/>
                                        <p:tgtEl>
                                          <p:spTgt spid="614403">
                                            <p:txEl>
                                              <p:charRg st="14" end="3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14403">
                                            <p:txEl>
                                              <p:charRg st="34" end="45"/>
                                            </p:txEl>
                                          </p:spTgt>
                                        </p:tgtEl>
                                        <p:attrNameLst>
                                          <p:attrName>style.visibility</p:attrName>
                                        </p:attrNameLst>
                                      </p:cBhvr>
                                      <p:to>
                                        <p:strVal val="visible"/>
                                      </p:to>
                                    </p:set>
                                    <p:animEffect transition="in" filter="wipe(left)">
                                      <p:cBhvr>
                                        <p:cTn id="21" dur="500"/>
                                        <p:tgtEl>
                                          <p:spTgt spid="614403">
                                            <p:txEl>
                                              <p:charRg st="34" end="4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14403">
                                            <p:txEl>
                                              <p:charRg st="45" end="106"/>
                                            </p:txEl>
                                          </p:spTgt>
                                        </p:tgtEl>
                                        <p:attrNameLst>
                                          <p:attrName>style.visibility</p:attrName>
                                        </p:attrNameLst>
                                      </p:cBhvr>
                                      <p:to>
                                        <p:strVal val="visible"/>
                                      </p:to>
                                    </p:set>
                                    <p:animEffect transition="in" filter="wipe(left)">
                                      <p:cBhvr>
                                        <p:cTn id="26" dur="500"/>
                                        <p:tgtEl>
                                          <p:spTgt spid="614403">
                                            <p:txEl>
                                              <p:charRg st="45" end="10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14407"/>
                                        </p:tgtEl>
                                        <p:attrNameLst>
                                          <p:attrName>style.visibility</p:attrName>
                                        </p:attrNameLst>
                                      </p:cBhvr>
                                      <p:to>
                                        <p:strVal val="visible"/>
                                      </p:to>
                                    </p:set>
                                    <p:animEffect transition="in" filter="slide(fromBottom)">
                                      <p:cBhvr>
                                        <p:cTn id="31" dur="500"/>
                                        <p:tgtEl>
                                          <p:spTgt spid="614407"/>
                                        </p:tgtEl>
                                      </p:cBhvr>
                                    </p:animEffect>
                                  </p:childTnLst>
                                  <p:subTnLst>
                                    <p:audio>
                                      <p:cMediaNode>
                                        <p:cTn display="0" masterRel="sameClick">
                                          <p:stCondLst>
                                            <p:cond evt="begin" delay="0">
                                              <p:tn val="29"/>
                                            </p:cond>
                                          </p:stCondLst>
                                          <p:endCondLst>
                                            <p:cond evt="onStopAudio" delay="0">
                                              <p:tgtEl>
                                                <p:sldTgt/>
                                              </p:tgtEl>
                                            </p:cond>
                                          </p:endCondLst>
                                        </p:cTn>
                                        <p:tgtEl>
                                          <p:sndTgt r:embed="rId2" name="click.wav"/>
                                        </p:tgtEl>
                                      </p:cMediaNode>
                                    </p:audio>
                                  </p:subTnLst>
                                </p:cTn>
                              </p:par>
                            </p:childTnLst>
                          </p:cTn>
                        </p:par>
                        <p:par>
                          <p:cTn id="32" fill="hold">
                            <p:stCondLst>
                              <p:cond delay="500"/>
                            </p:stCondLst>
                            <p:childTnLst>
                              <p:par>
                                <p:cTn id="33" presetID="12" presetClass="entr" presetSubtype="4" fill="hold" nodeType="afterEffect">
                                  <p:stCondLst>
                                    <p:cond delay="0"/>
                                  </p:stCondLst>
                                  <p:childTnLst>
                                    <p:set>
                                      <p:cBhvr>
                                        <p:cTn id="34" dur="1" fill="hold">
                                          <p:stCondLst>
                                            <p:cond delay="0"/>
                                          </p:stCondLst>
                                        </p:cTn>
                                        <p:tgtEl>
                                          <p:spTgt spid="614408"/>
                                        </p:tgtEl>
                                        <p:attrNameLst>
                                          <p:attrName>style.visibility</p:attrName>
                                        </p:attrNameLst>
                                      </p:cBhvr>
                                      <p:to>
                                        <p:strVal val="visible"/>
                                      </p:to>
                                    </p:set>
                                    <p:animEffect transition="in" filter="slide(fromBottom)">
                                      <p:cBhvr>
                                        <p:cTn id="35" dur="500"/>
                                        <p:tgtEl>
                                          <p:spTgt spid="614408"/>
                                        </p:tgtEl>
                                      </p:cBhvr>
                                    </p:animEffec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36" fill="hold">
                            <p:stCondLst>
                              <p:cond delay="1000"/>
                            </p:stCondLst>
                            <p:childTnLst>
                              <p:par>
                                <p:cTn id="37" presetID="12" presetClass="entr" presetSubtype="4" fill="hold" nodeType="afterEffect">
                                  <p:stCondLst>
                                    <p:cond delay="0"/>
                                  </p:stCondLst>
                                  <p:childTnLst>
                                    <p:set>
                                      <p:cBhvr>
                                        <p:cTn id="38" dur="1" fill="hold">
                                          <p:stCondLst>
                                            <p:cond delay="0"/>
                                          </p:stCondLst>
                                        </p:cTn>
                                        <p:tgtEl>
                                          <p:spTgt spid="614411"/>
                                        </p:tgtEl>
                                        <p:attrNameLst>
                                          <p:attrName>style.visibility</p:attrName>
                                        </p:attrNameLst>
                                      </p:cBhvr>
                                      <p:to>
                                        <p:strVal val="visible"/>
                                      </p:to>
                                    </p:set>
                                    <p:animEffect transition="in" filter="slide(fromBottom)">
                                      <p:cBhvr>
                                        <p:cTn id="39" dur="500"/>
                                        <p:tgtEl>
                                          <p:spTgt spid="614411"/>
                                        </p:tgtEl>
                                      </p:cBhvr>
                                    </p:animEffect>
                                  </p:childTnLst>
                                  <p:subTnLst>
                                    <p:audio>
                                      <p:cMediaNode>
                                        <p:cTn display="0" masterRel="sameClick">
                                          <p:stCondLst>
                                            <p:cond evt="begin" delay="0">
                                              <p:tn val="37"/>
                                            </p:cond>
                                          </p:stCondLst>
                                          <p:endCondLst>
                                            <p:cond evt="onStopAudio" delay="0">
                                              <p:tgtEl>
                                                <p:sldTgt/>
                                              </p:tgtEl>
                                            </p:cond>
                                          </p:endCondLst>
                                        </p:cTn>
                                        <p:tgtEl>
                                          <p:sndTgt r:embed="rId2" name="click.wav"/>
                                        </p:tgtEl>
                                      </p:cMediaNode>
                                    </p:audio>
                                  </p:subTnLst>
                                </p:cTn>
                              </p:par>
                            </p:childTnLst>
                          </p:cTn>
                        </p:par>
                        <p:par>
                          <p:cTn id="40" fill="hold">
                            <p:stCondLst>
                              <p:cond delay="1500"/>
                            </p:stCondLst>
                            <p:childTnLst>
                              <p:par>
                                <p:cTn id="41" presetID="12" presetClass="entr" presetSubtype="4" fill="hold" nodeType="afterEffect">
                                  <p:stCondLst>
                                    <p:cond delay="0"/>
                                  </p:stCondLst>
                                  <p:childTnLst>
                                    <p:set>
                                      <p:cBhvr>
                                        <p:cTn id="42" dur="1" fill="hold">
                                          <p:stCondLst>
                                            <p:cond delay="0"/>
                                          </p:stCondLst>
                                        </p:cTn>
                                        <p:tgtEl>
                                          <p:spTgt spid="614409"/>
                                        </p:tgtEl>
                                        <p:attrNameLst>
                                          <p:attrName>style.visibility</p:attrName>
                                        </p:attrNameLst>
                                      </p:cBhvr>
                                      <p:to>
                                        <p:strVal val="visible"/>
                                      </p:to>
                                    </p:set>
                                    <p:animEffect transition="in" filter="slide(fromBottom)">
                                      <p:cBhvr>
                                        <p:cTn id="43" dur="500"/>
                                        <p:tgtEl>
                                          <p:spTgt spid="614409"/>
                                        </p:tgtEl>
                                      </p:cBhvr>
                                    </p:animEffec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par>
                          <p:cTn id="44" fill="hold">
                            <p:stCondLst>
                              <p:cond delay="2000"/>
                            </p:stCondLst>
                            <p:childTnLst>
                              <p:par>
                                <p:cTn id="45" presetID="12" presetClass="entr" presetSubtype="4" fill="hold" nodeType="afterEffect">
                                  <p:stCondLst>
                                    <p:cond delay="0"/>
                                  </p:stCondLst>
                                  <p:childTnLst>
                                    <p:set>
                                      <p:cBhvr>
                                        <p:cTn id="46" dur="1" fill="hold">
                                          <p:stCondLst>
                                            <p:cond delay="0"/>
                                          </p:stCondLst>
                                        </p:cTn>
                                        <p:tgtEl>
                                          <p:spTgt spid="614410"/>
                                        </p:tgtEl>
                                        <p:attrNameLst>
                                          <p:attrName>style.visibility</p:attrName>
                                        </p:attrNameLst>
                                      </p:cBhvr>
                                      <p:to>
                                        <p:strVal val="visible"/>
                                      </p:to>
                                    </p:set>
                                    <p:animEffect transition="in" filter="slide(fromBottom)">
                                      <p:cBhvr>
                                        <p:cTn id="47" dur="500"/>
                                        <p:tgtEl>
                                          <p:spTgt spid="614410"/>
                                        </p:tgtEl>
                                      </p:cBhvr>
                                    </p:animEffec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par>
                          <p:cTn id="48" fill="hold">
                            <p:stCondLst>
                              <p:cond delay="2500"/>
                            </p:stCondLst>
                            <p:childTnLst>
                              <p:par>
                                <p:cTn id="49" presetID="5" presetClass="entr" presetSubtype="10" fill="hold" grpId="0" nodeType="afterEffect">
                                  <p:stCondLst>
                                    <p:cond delay="0"/>
                                  </p:stCondLst>
                                  <p:childTnLst>
                                    <p:set>
                                      <p:cBhvr>
                                        <p:cTn id="50" dur="1" fill="hold">
                                          <p:stCondLst>
                                            <p:cond delay="0"/>
                                          </p:stCondLst>
                                        </p:cTn>
                                        <p:tgtEl>
                                          <p:spTgt spid="614406"/>
                                        </p:tgtEl>
                                        <p:attrNameLst>
                                          <p:attrName>style.visibility</p:attrName>
                                        </p:attrNameLst>
                                      </p:cBhvr>
                                      <p:to>
                                        <p:strVal val="visible"/>
                                      </p:to>
                                    </p:set>
                                    <p:animEffect transition="in" filter="checkerboard(across)">
                                      <p:cBhvr>
                                        <p:cTn id="51" dur="500"/>
                                        <p:tgtEl>
                                          <p:spTgt spid="61440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iterate type="lt">
                                    <p:tmPct val="100000"/>
                                  </p:iterate>
                                  <p:childTnLst>
                                    <p:set>
                                      <p:cBhvr>
                                        <p:cTn id="55" dur="1" fill="hold">
                                          <p:stCondLst>
                                            <p:cond delay="0"/>
                                          </p:stCondLst>
                                        </p:cTn>
                                        <p:tgtEl>
                                          <p:spTgt spid="614413">
                                            <p:txEl>
                                              <p:charRg st="0" end="53"/>
                                            </p:txEl>
                                          </p:spTgt>
                                        </p:tgtEl>
                                        <p:attrNameLst>
                                          <p:attrName>style.visibility</p:attrName>
                                        </p:attrNameLst>
                                      </p:cBhvr>
                                      <p:to>
                                        <p:strVal val="visible"/>
                                      </p:to>
                                    </p:set>
                                    <p:animEffect transition="in" filter="wipe(up)">
                                      <p:cBhvr>
                                        <p:cTn id="56" dur="75"/>
                                        <p:tgtEl>
                                          <p:spTgt spid="614413">
                                            <p:txEl>
                                              <p:charRg st="0" end="53"/>
                                            </p:txEl>
                                          </p:spTgt>
                                        </p:tgtEl>
                                      </p:cBhvr>
                                    </p:animEffect>
                                  </p:childTnLst>
                                  <p:subTnLst>
                                    <p:audio>
                                      <p:cMediaNode>
                                        <p:cTn display="0" masterRel="sameClick">
                                          <p:stCondLst>
                                            <p:cond evt="begin" delay="0">
                                              <p:tn val="54"/>
                                            </p:cond>
                                          </p:stCondLst>
                                          <p:endCondLst>
                                            <p:cond evt="onStopAudio" delay="0">
                                              <p:tgtEl>
                                                <p:sldTgt/>
                                              </p:tgtEl>
                                            </p:cond>
                                          </p:endCondLst>
                                        </p:cTn>
                                        <p:tgtEl>
                                          <p:sndTgt r:embed="rId3" name="TYPE.WAV"/>
                                        </p:tgtEl>
                                      </p:cMediaNode>
                                    </p:audio>
                                  </p:sub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614405"/>
                                        </p:tgtEl>
                                        <p:attrNameLst>
                                          <p:attrName>style.visibility</p:attrName>
                                        </p:attrNameLst>
                                      </p:cBhvr>
                                      <p:to>
                                        <p:strVal val="visible"/>
                                      </p:to>
                                    </p:set>
                                    <p:animEffect transition="in" filter="dissolve">
                                      <p:cBhvr>
                                        <p:cTn id="61" dur="500"/>
                                        <p:tgtEl>
                                          <p:spTgt spid="61440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14404">
                                            <p:txEl>
                                              <p:charRg st="0" end="30"/>
                                            </p:txEl>
                                          </p:spTgt>
                                        </p:tgtEl>
                                        <p:attrNameLst>
                                          <p:attrName>style.visibility</p:attrName>
                                        </p:attrNameLst>
                                      </p:cBhvr>
                                      <p:to>
                                        <p:strVal val="visible"/>
                                      </p:to>
                                    </p:set>
                                    <p:animEffect transition="in" filter="wipe(left)">
                                      <p:cBhvr>
                                        <p:cTn id="66" dur="500"/>
                                        <p:tgtEl>
                                          <p:spTgt spid="614404">
                                            <p:txEl>
                                              <p:charRg st="0" end="3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14404">
                                            <p:txEl>
                                              <p:charRg st="30" end="61"/>
                                            </p:txEl>
                                          </p:spTgt>
                                        </p:tgtEl>
                                        <p:attrNameLst>
                                          <p:attrName>style.visibility</p:attrName>
                                        </p:attrNameLst>
                                      </p:cBhvr>
                                      <p:to>
                                        <p:strVal val="visible"/>
                                      </p:to>
                                    </p:set>
                                    <p:animEffect transition="in" filter="wipe(left)">
                                      <p:cBhvr>
                                        <p:cTn id="71" dur="500"/>
                                        <p:tgtEl>
                                          <p:spTgt spid="614404">
                                            <p:txEl>
                                              <p:charRg st="30" end="61"/>
                                            </p:txEl>
                                          </p:spTgt>
                                        </p:tgtEl>
                                      </p:cBhvr>
                                    </p:animEffect>
                                  </p:childTnLst>
                                </p:cTn>
                              </p:par>
                            </p:childTnLst>
                          </p:cTn>
                        </p:par>
                        <p:par>
                          <p:cTn id="72" fill="hold">
                            <p:stCondLst>
                              <p:cond delay="500"/>
                            </p:stCondLst>
                            <p:childTnLst>
                              <p:par>
                                <p:cTn id="73" presetID="12" presetClass="entr" presetSubtype="4" fill="hold" nodeType="afterEffect">
                                  <p:stCondLst>
                                    <p:cond delay="0"/>
                                  </p:stCondLst>
                                  <p:childTnLst>
                                    <p:set>
                                      <p:cBhvr>
                                        <p:cTn id="74" dur="1" fill="hold">
                                          <p:stCondLst>
                                            <p:cond delay="0"/>
                                          </p:stCondLst>
                                        </p:cTn>
                                        <p:tgtEl>
                                          <p:spTgt spid="614414"/>
                                        </p:tgtEl>
                                        <p:attrNameLst>
                                          <p:attrName>style.visibility</p:attrName>
                                        </p:attrNameLst>
                                      </p:cBhvr>
                                      <p:to>
                                        <p:strVal val="visible"/>
                                      </p:to>
                                    </p:set>
                                    <p:animEffect transition="in" filter="slide(fromBottom)">
                                      <p:cBhvr>
                                        <p:cTn id="75" dur="500"/>
                                        <p:tgtEl>
                                          <p:spTgt spid="614414"/>
                                        </p:tgtEl>
                                      </p:cBhvr>
                                    </p:animEffec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02" grpId="0" bldLvl="0" animBg="1"/>
      <p:bldP spid="614403" grpId="0" build="p"/>
      <p:bldP spid="614404" grpId="0" build="p"/>
      <p:bldP spid="614405" grpId="0" bldLvl="0" animBg="1"/>
      <p:bldP spid="614406" grpId="0" bldLvl="0" animBg="1"/>
      <p:bldP spid="61441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5A9BE2"/>
        </a:solidFill>
        <a:effectLst/>
      </p:bgPr>
    </p:bg>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1378" name="矩形 101377"/>
          <p:cNvSpPr/>
          <p:nvPr/>
        </p:nvSpPr>
        <p:spPr>
          <a:xfrm>
            <a:off x="228600" y="1066800"/>
            <a:ext cx="8596313" cy="2143125"/>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为了提高工作速度，降低功耗，提高抗干扰能力，各生产厂家对门电路作了多次改进。</a:t>
            </a:r>
            <a:endParaRPr lang="zh-CN" altLang="en-US" sz="2800" dirty="0">
              <a:latin typeface="黑体" panose="02010609060101010101" pitchFamily="2" charset="-122"/>
              <a:ea typeface="黑体" panose="02010609060101010101" pitchFamily="2" charset="-122"/>
            </a:endParaRPr>
          </a:p>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en-US" altLang="zh-CN" sz="2800" dirty="0">
                <a:latin typeface="黑体" panose="02010609060101010101" pitchFamily="2" charset="-122"/>
                <a:ea typeface="黑体" panose="02010609060101010101" pitchFamily="2" charset="-122"/>
              </a:rPr>
              <a:t>74</a:t>
            </a:r>
            <a:r>
              <a:rPr lang="zh-CN" altLang="en-US" sz="2800" dirty="0">
                <a:latin typeface="黑体" panose="02010609060101010101" pitchFamily="2" charset="-122"/>
                <a:ea typeface="黑体" panose="02010609060101010101" pitchFamily="2" charset="-122"/>
              </a:rPr>
              <a:t>系列与</a:t>
            </a:r>
            <a:r>
              <a:rPr lang="en-US" altLang="zh-CN" sz="2800" dirty="0">
                <a:latin typeface="黑体" panose="02010609060101010101" pitchFamily="2" charset="-122"/>
                <a:ea typeface="黑体" panose="02010609060101010101" pitchFamily="2" charset="-122"/>
              </a:rPr>
              <a:t>54</a:t>
            </a:r>
            <a:r>
              <a:rPr lang="zh-CN" altLang="en-US" sz="2800" dirty="0">
                <a:latin typeface="黑体" panose="02010609060101010101" pitchFamily="2" charset="-122"/>
                <a:ea typeface="黑体" panose="02010609060101010101" pitchFamily="2" charset="-122"/>
              </a:rPr>
              <a:t>系列的电路具有完全相同的电路结构和电气性能参数。其不同之处见下表所示。</a:t>
            </a:r>
            <a:endParaRPr lang="zh-CN" altLang="en-US" sz="2800" dirty="0">
              <a:latin typeface="黑体" panose="02010609060101010101" pitchFamily="2" charset="-122"/>
              <a:ea typeface="黑体" panose="02010609060101010101" pitchFamily="2" charset="-122"/>
            </a:endParaRPr>
          </a:p>
        </p:txBody>
      </p:sp>
      <p:grpSp>
        <p:nvGrpSpPr>
          <p:cNvPr id="101379" name="组合 101378"/>
          <p:cNvGrpSpPr/>
          <p:nvPr/>
        </p:nvGrpSpPr>
        <p:grpSpPr>
          <a:xfrm>
            <a:off x="609600" y="3505200"/>
            <a:ext cx="7696200" cy="2443163"/>
            <a:chOff x="288" y="2160"/>
            <a:chExt cx="4848" cy="1539"/>
          </a:xfrm>
        </p:grpSpPr>
        <p:grpSp>
          <p:nvGrpSpPr>
            <p:cNvPr id="101380" name="组合 101379"/>
            <p:cNvGrpSpPr/>
            <p:nvPr/>
          </p:nvGrpSpPr>
          <p:grpSpPr>
            <a:xfrm>
              <a:off x="288" y="2160"/>
              <a:ext cx="4848" cy="1539"/>
              <a:chOff x="-3" y="-3"/>
              <a:chExt cx="1963" cy="1254"/>
            </a:xfrm>
          </p:grpSpPr>
          <p:grpSp>
            <p:nvGrpSpPr>
              <p:cNvPr id="101381" name="组合 101380"/>
              <p:cNvGrpSpPr/>
              <p:nvPr/>
            </p:nvGrpSpPr>
            <p:grpSpPr>
              <a:xfrm>
                <a:off x="0" y="0"/>
                <a:ext cx="1957" cy="1248"/>
                <a:chOff x="0" y="0"/>
                <a:chExt cx="1957" cy="1248"/>
              </a:xfrm>
            </p:grpSpPr>
            <p:grpSp>
              <p:nvGrpSpPr>
                <p:cNvPr id="101382" name="组合 101381"/>
                <p:cNvGrpSpPr/>
                <p:nvPr/>
              </p:nvGrpSpPr>
              <p:grpSpPr>
                <a:xfrm>
                  <a:off x="0" y="0"/>
                  <a:ext cx="849" cy="480"/>
                  <a:chOff x="0" y="0"/>
                  <a:chExt cx="849" cy="480"/>
                </a:xfrm>
              </p:grpSpPr>
              <p:sp>
                <p:nvSpPr>
                  <p:cNvPr id="101383" name="矩形 101382"/>
                  <p:cNvSpPr/>
                  <p:nvPr/>
                </p:nvSpPr>
                <p:spPr>
                  <a:xfrm>
                    <a:off x="0" y="0"/>
                    <a:ext cx="849" cy="480"/>
                  </a:xfrm>
                  <a:prstGeom prst="rect">
                    <a:avLst/>
                  </a:prstGeom>
                  <a:solidFill>
                    <a:srgbClr val="FFEFAD"/>
                  </a:solidFill>
                  <a:ln w="9525">
                    <a:noFill/>
                  </a:ln>
                </p:spPr>
                <p:txBody>
                  <a:bodyPr/>
                  <a:p>
                    <a:endParaRPr lang="zh-CN" altLang="en-US"/>
                  </a:p>
                </p:txBody>
              </p:sp>
              <p:grpSp>
                <p:nvGrpSpPr>
                  <p:cNvPr id="101384" name="组合 101383"/>
                  <p:cNvGrpSpPr/>
                  <p:nvPr/>
                </p:nvGrpSpPr>
                <p:grpSpPr>
                  <a:xfrm>
                    <a:off x="0" y="0"/>
                    <a:ext cx="849" cy="480"/>
                    <a:chOff x="0" y="0"/>
                    <a:chExt cx="849" cy="480"/>
                  </a:xfrm>
                </p:grpSpPr>
                <p:sp>
                  <p:nvSpPr>
                    <p:cNvPr id="101385" name="矩形 101384"/>
                    <p:cNvSpPr/>
                    <p:nvPr/>
                  </p:nvSpPr>
                  <p:spPr>
                    <a:xfrm>
                      <a:off x="43" y="0"/>
                      <a:ext cx="763" cy="480"/>
                    </a:xfrm>
                    <a:prstGeom prst="rect">
                      <a:avLst/>
                    </a:prstGeom>
                    <a:solidFill>
                      <a:srgbClr val="FFEFAD"/>
                    </a:solidFill>
                    <a:ln w="9525">
                      <a:noFill/>
                    </a:ln>
                  </p:spPr>
                  <p:txBody>
                    <a:bodyPr/>
                    <a:p>
                      <a:pPr algn="just"/>
                      <a:r>
                        <a:rPr lang="en-US" altLang="zh-CN" b="1" dirty="0">
                          <a:solidFill>
                            <a:schemeClr val="bg2"/>
                          </a:solidFill>
                          <a:latin typeface="Times New Roman" panose="02020603050405020304" pitchFamily="18" charset="0"/>
                        </a:rPr>
                        <a:t>         </a:t>
                      </a:r>
                      <a:r>
                        <a:rPr lang="zh-CN" altLang="en-US" b="1" dirty="0">
                          <a:solidFill>
                            <a:schemeClr val="bg2"/>
                          </a:solidFill>
                          <a:latin typeface="Times New Roman" panose="02020603050405020304" pitchFamily="18" charset="0"/>
                        </a:rPr>
                        <a:t>　　系列</a:t>
                      </a:r>
                      <a:endParaRPr lang="zh-CN" altLang="en-US" b="1" dirty="0">
                        <a:solidFill>
                          <a:schemeClr val="bg2"/>
                        </a:solidFill>
                        <a:latin typeface="Times New Roman" panose="02020603050405020304" pitchFamily="18" charset="0"/>
                      </a:endParaRPr>
                    </a:p>
                    <a:p>
                      <a:pPr algn="just" eaLnBrk="0" hangingPunct="0"/>
                      <a:r>
                        <a:rPr lang="zh-CN" altLang="en-US" b="1" dirty="0">
                          <a:solidFill>
                            <a:schemeClr val="bg2"/>
                          </a:solidFill>
                          <a:latin typeface="Times New Roman" panose="02020603050405020304" pitchFamily="18" charset="0"/>
                        </a:rPr>
                        <a:t>参数</a:t>
                      </a:r>
                      <a:endParaRPr lang="zh-CN" altLang="en-US" b="1" dirty="0">
                        <a:solidFill>
                          <a:schemeClr val="bg2"/>
                        </a:solidFill>
                        <a:latin typeface="Times New Roman" panose="02020603050405020304" pitchFamily="18" charset="0"/>
                      </a:endParaRPr>
                    </a:p>
                  </p:txBody>
                </p:sp>
                <p:sp>
                  <p:nvSpPr>
                    <p:cNvPr id="101386" name="矩形 101385"/>
                    <p:cNvSpPr/>
                    <p:nvPr/>
                  </p:nvSpPr>
                  <p:spPr>
                    <a:xfrm>
                      <a:off x="0" y="0"/>
                      <a:ext cx="84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387" name="组合 101386"/>
                <p:cNvGrpSpPr/>
                <p:nvPr/>
              </p:nvGrpSpPr>
              <p:grpSpPr>
                <a:xfrm>
                  <a:off x="849" y="0"/>
                  <a:ext cx="518" cy="480"/>
                  <a:chOff x="849" y="0"/>
                  <a:chExt cx="518" cy="480"/>
                </a:xfrm>
              </p:grpSpPr>
              <p:sp>
                <p:nvSpPr>
                  <p:cNvPr id="101388" name="矩形 101387"/>
                  <p:cNvSpPr/>
                  <p:nvPr/>
                </p:nvSpPr>
                <p:spPr>
                  <a:xfrm>
                    <a:off x="849" y="0"/>
                    <a:ext cx="518" cy="480"/>
                  </a:xfrm>
                  <a:prstGeom prst="rect">
                    <a:avLst/>
                  </a:prstGeom>
                  <a:solidFill>
                    <a:srgbClr val="FFEFAD"/>
                  </a:solidFill>
                  <a:ln w="9525">
                    <a:noFill/>
                  </a:ln>
                </p:spPr>
                <p:txBody>
                  <a:bodyPr/>
                  <a:p>
                    <a:endParaRPr lang="zh-CN" altLang="en-US"/>
                  </a:p>
                </p:txBody>
              </p:sp>
              <p:grpSp>
                <p:nvGrpSpPr>
                  <p:cNvPr id="101389" name="组合 101388"/>
                  <p:cNvGrpSpPr/>
                  <p:nvPr/>
                </p:nvGrpSpPr>
                <p:grpSpPr>
                  <a:xfrm>
                    <a:off x="849" y="0"/>
                    <a:ext cx="518" cy="480"/>
                    <a:chOff x="849" y="0"/>
                    <a:chExt cx="518" cy="480"/>
                  </a:xfrm>
                </p:grpSpPr>
                <p:sp>
                  <p:nvSpPr>
                    <p:cNvPr id="101390" name="矩形 101389"/>
                    <p:cNvSpPr/>
                    <p:nvPr/>
                  </p:nvSpPr>
                  <p:spPr>
                    <a:xfrm>
                      <a:off x="892" y="0"/>
                      <a:ext cx="432" cy="480"/>
                    </a:xfrm>
                    <a:prstGeom prst="rect">
                      <a:avLst/>
                    </a:prstGeom>
                    <a:solidFill>
                      <a:srgbClr val="FFEFAD"/>
                    </a:solidFill>
                    <a:ln w="9525">
                      <a:noFill/>
                    </a:ln>
                  </p:spPr>
                  <p:txBody>
                    <a:bodyPr anchor="ctr" anchorCtr="0"/>
                    <a:p>
                      <a:pPr algn="ctr"/>
                      <a:r>
                        <a:rPr lang="en-US" altLang="zh-CN" b="1" dirty="0">
                          <a:solidFill>
                            <a:schemeClr val="bg2"/>
                          </a:solidFill>
                          <a:latin typeface="Times New Roman" panose="02020603050405020304" pitchFamily="18" charset="0"/>
                        </a:rPr>
                        <a:t>74</a:t>
                      </a:r>
                      <a:r>
                        <a:rPr lang="zh-CN" altLang="en-US" b="1" dirty="0">
                          <a:solidFill>
                            <a:schemeClr val="bg2"/>
                          </a:solidFill>
                          <a:latin typeface="Times New Roman" panose="02020603050405020304" pitchFamily="18" charset="0"/>
                        </a:rPr>
                        <a:t>系列</a:t>
                      </a:r>
                      <a:endParaRPr lang="zh-CN" altLang="en-US" b="1" dirty="0">
                        <a:solidFill>
                          <a:schemeClr val="bg2"/>
                        </a:solidFill>
                        <a:latin typeface="Times New Roman" panose="02020603050405020304" pitchFamily="18" charset="0"/>
                      </a:endParaRPr>
                    </a:p>
                  </p:txBody>
                </p:sp>
                <p:sp>
                  <p:nvSpPr>
                    <p:cNvPr id="101391" name="矩形 101390"/>
                    <p:cNvSpPr/>
                    <p:nvPr/>
                  </p:nvSpPr>
                  <p:spPr>
                    <a:xfrm>
                      <a:off x="849" y="0"/>
                      <a:ext cx="51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392" name="组合 101391"/>
                <p:cNvGrpSpPr/>
                <p:nvPr/>
              </p:nvGrpSpPr>
              <p:grpSpPr>
                <a:xfrm>
                  <a:off x="1367" y="0"/>
                  <a:ext cx="590" cy="480"/>
                  <a:chOff x="1367" y="0"/>
                  <a:chExt cx="590" cy="480"/>
                </a:xfrm>
              </p:grpSpPr>
              <p:sp>
                <p:nvSpPr>
                  <p:cNvPr id="101393" name="矩形 101392"/>
                  <p:cNvSpPr/>
                  <p:nvPr/>
                </p:nvSpPr>
                <p:spPr>
                  <a:xfrm>
                    <a:off x="1367" y="0"/>
                    <a:ext cx="590" cy="480"/>
                  </a:xfrm>
                  <a:prstGeom prst="rect">
                    <a:avLst/>
                  </a:prstGeom>
                  <a:solidFill>
                    <a:srgbClr val="FFEFAD"/>
                  </a:solidFill>
                  <a:ln w="9525">
                    <a:noFill/>
                  </a:ln>
                </p:spPr>
                <p:txBody>
                  <a:bodyPr/>
                  <a:p>
                    <a:endParaRPr lang="zh-CN" altLang="en-US"/>
                  </a:p>
                </p:txBody>
              </p:sp>
              <p:grpSp>
                <p:nvGrpSpPr>
                  <p:cNvPr id="101394" name="组合 101393"/>
                  <p:cNvGrpSpPr/>
                  <p:nvPr/>
                </p:nvGrpSpPr>
                <p:grpSpPr>
                  <a:xfrm>
                    <a:off x="1367" y="0"/>
                    <a:ext cx="590" cy="480"/>
                    <a:chOff x="1367" y="0"/>
                    <a:chExt cx="590" cy="480"/>
                  </a:xfrm>
                </p:grpSpPr>
                <p:sp>
                  <p:nvSpPr>
                    <p:cNvPr id="101395" name="矩形 101394"/>
                    <p:cNvSpPr/>
                    <p:nvPr/>
                  </p:nvSpPr>
                  <p:spPr>
                    <a:xfrm>
                      <a:off x="1410" y="0"/>
                      <a:ext cx="504" cy="480"/>
                    </a:xfrm>
                    <a:prstGeom prst="rect">
                      <a:avLst/>
                    </a:prstGeom>
                    <a:solidFill>
                      <a:srgbClr val="FFEFAD"/>
                    </a:solidFill>
                    <a:ln w="9525">
                      <a:noFill/>
                    </a:ln>
                  </p:spPr>
                  <p:txBody>
                    <a:bodyPr anchor="ctr" anchorCtr="0"/>
                    <a:p>
                      <a:pPr algn="ctr"/>
                      <a:r>
                        <a:rPr lang="en-US" altLang="zh-CN" b="1" dirty="0">
                          <a:solidFill>
                            <a:schemeClr val="bg2"/>
                          </a:solidFill>
                          <a:latin typeface="Times New Roman" panose="02020603050405020304" pitchFamily="18" charset="0"/>
                        </a:rPr>
                        <a:t>54</a:t>
                      </a:r>
                      <a:r>
                        <a:rPr lang="zh-CN" altLang="en-US" b="1" dirty="0">
                          <a:solidFill>
                            <a:schemeClr val="bg2"/>
                          </a:solidFill>
                          <a:latin typeface="Times New Roman" panose="02020603050405020304" pitchFamily="18" charset="0"/>
                        </a:rPr>
                        <a:t>系列</a:t>
                      </a:r>
                      <a:endParaRPr lang="zh-CN" altLang="en-US" b="1" dirty="0">
                        <a:solidFill>
                          <a:schemeClr val="bg2"/>
                        </a:solidFill>
                        <a:latin typeface="Times New Roman" panose="02020603050405020304" pitchFamily="18" charset="0"/>
                      </a:endParaRPr>
                    </a:p>
                  </p:txBody>
                </p:sp>
                <p:sp>
                  <p:nvSpPr>
                    <p:cNvPr id="101396" name="矩形 101395"/>
                    <p:cNvSpPr/>
                    <p:nvPr/>
                  </p:nvSpPr>
                  <p:spPr>
                    <a:xfrm>
                      <a:off x="1367" y="0"/>
                      <a:ext cx="590"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397" name="组合 101396"/>
                <p:cNvGrpSpPr/>
                <p:nvPr/>
              </p:nvGrpSpPr>
              <p:grpSpPr>
                <a:xfrm>
                  <a:off x="0" y="480"/>
                  <a:ext cx="849" cy="384"/>
                  <a:chOff x="0" y="480"/>
                  <a:chExt cx="849" cy="384"/>
                </a:xfrm>
              </p:grpSpPr>
              <p:sp>
                <p:nvSpPr>
                  <p:cNvPr id="101398" name="矩形 101397"/>
                  <p:cNvSpPr/>
                  <p:nvPr/>
                </p:nvSpPr>
                <p:spPr>
                  <a:xfrm>
                    <a:off x="0" y="480"/>
                    <a:ext cx="849" cy="384"/>
                  </a:xfrm>
                  <a:prstGeom prst="rect">
                    <a:avLst/>
                  </a:prstGeom>
                  <a:solidFill>
                    <a:srgbClr val="FFF7D5"/>
                  </a:solidFill>
                  <a:ln w="9525">
                    <a:noFill/>
                  </a:ln>
                </p:spPr>
                <p:txBody>
                  <a:bodyPr/>
                  <a:p>
                    <a:endParaRPr lang="zh-CN" altLang="en-US"/>
                  </a:p>
                </p:txBody>
              </p:sp>
              <p:grpSp>
                <p:nvGrpSpPr>
                  <p:cNvPr id="101399" name="组合 101398"/>
                  <p:cNvGrpSpPr/>
                  <p:nvPr/>
                </p:nvGrpSpPr>
                <p:grpSpPr>
                  <a:xfrm>
                    <a:off x="0" y="480"/>
                    <a:ext cx="849" cy="384"/>
                    <a:chOff x="0" y="480"/>
                    <a:chExt cx="849" cy="384"/>
                  </a:xfrm>
                </p:grpSpPr>
                <p:sp>
                  <p:nvSpPr>
                    <p:cNvPr id="101400" name="矩形 101399"/>
                    <p:cNvSpPr/>
                    <p:nvPr/>
                  </p:nvSpPr>
                  <p:spPr>
                    <a:xfrm>
                      <a:off x="43" y="480"/>
                      <a:ext cx="763" cy="384"/>
                    </a:xfrm>
                    <a:prstGeom prst="rect">
                      <a:avLst/>
                    </a:prstGeom>
                    <a:solidFill>
                      <a:srgbClr val="FFF7D5"/>
                    </a:solidFill>
                    <a:ln w="9525">
                      <a:noFill/>
                    </a:ln>
                  </p:spPr>
                  <p:txBody>
                    <a:bodyPr anchor="ctr" anchorCtr="0"/>
                    <a:p>
                      <a:pPr algn="ctr"/>
                      <a:r>
                        <a:rPr lang="zh-CN" altLang="en-US" b="1" dirty="0">
                          <a:solidFill>
                            <a:schemeClr val="bg2"/>
                          </a:solidFill>
                          <a:latin typeface="Times New Roman" panose="02020603050405020304" pitchFamily="18" charset="0"/>
                        </a:rPr>
                        <a:t>工作环境温度</a:t>
                      </a:r>
                      <a:endParaRPr lang="zh-CN" altLang="en-US" b="1" dirty="0">
                        <a:solidFill>
                          <a:schemeClr val="bg2"/>
                        </a:solidFill>
                        <a:latin typeface="Times New Roman" panose="02020603050405020304" pitchFamily="18" charset="0"/>
                      </a:endParaRPr>
                    </a:p>
                  </p:txBody>
                </p:sp>
                <p:sp>
                  <p:nvSpPr>
                    <p:cNvPr id="101401" name="矩形 101400"/>
                    <p:cNvSpPr/>
                    <p:nvPr/>
                  </p:nvSpPr>
                  <p:spPr>
                    <a:xfrm>
                      <a:off x="0" y="480"/>
                      <a:ext cx="84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402" name="组合 101401"/>
                <p:cNvGrpSpPr/>
                <p:nvPr/>
              </p:nvGrpSpPr>
              <p:grpSpPr>
                <a:xfrm>
                  <a:off x="849" y="480"/>
                  <a:ext cx="518" cy="384"/>
                  <a:chOff x="849" y="480"/>
                  <a:chExt cx="518" cy="384"/>
                </a:xfrm>
              </p:grpSpPr>
              <p:sp>
                <p:nvSpPr>
                  <p:cNvPr id="101403" name="矩形 101402"/>
                  <p:cNvSpPr/>
                  <p:nvPr/>
                </p:nvSpPr>
                <p:spPr>
                  <a:xfrm>
                    <a:off x="849" y="480"/>
                    <a:ext cx="518" cy="384"/>
                  </a:xfrm>
                  <a:prstGeom prst="rect">
                    <a:avLst/>
                  </a:prstGeom>
                  <a:solidFill>
                    <a:srgbClr val="FFF7D5"/>
                  </a:solidFill>
                  <a:ln w="9525">
                    <a:noFill/>
                  </a:ln>
                </p:spPr>
                <p:txBody>
                  <a:bodyPr/>
                  <a:p>
                    <a:endParaRPr lang="zh-CN" altLang="en-US"/>
                  </a:p>
                </p:txBody>
              </p:sp>
              <p:grpSp>
                <p:nvGrpSpPr>
                  <p:cNvPr id="101404" name="组合 101403"/>
                  <p:cNvGrpSpPr/>
                  <p:nvPr/>
                </p:nvGrpSpPr>
                <p:grpSpPr>
                  <a:xfrm>
                    <a:off x="849" y="480"/>
                    <a:ext cx="518" cy="384"/>
                    <a:chOff x="849" y="480"/>
                    <a:chExt cx="518" cy="384"/>
                  </a:xfrm>
                </p:grpSpPr>
                <p:sp>
                  <p:nvSpPr>
                    <p:cNvPr id="101405" name="矩形 101404"/>
                    <p:cNvSpPr/>
                    <p:nvPr/>
                  </p:nvSpPr>
                  <p:spPr>
                    <a:xfrm>
                      <a:off x="892" y="480"/>
                      <a:ext cx="432" cy="384"/>
                    </a:xfrm>
                    <a:prstGeom prst="rect">
                      <a:avLst/>
                    </a:prstGeom>
                    <a:solidFill>
                      <a:srgbClr val="FFF7D5"/>
                    </a:solidFill>
                    <a:ln w="9525">
                      <a:noFill/>
                    </a:ln>
                  </p:spPr>
                  <p:txBody>
                    <a:bodyPr anchor="ctr" anchorCtr="0"/>
                    <a:p>
                      <a:pPr algn="ctr"/>
                      <a:r>
                        <a:rPr lang="en-US" altLang="zh-CN" b="1" dirty="0">
                          <a:solidFill>
                            <a:schemeClr val="bg2"/>
                          </a:solidFill>
                          <a:latin typeface="Times New Roman" panose="02020603050405020304" pitchFamily="18" charset="0"/>
                        </a:rPr>
                        <a:t>0~70</a:t>
                      </a:r>
                      <a:r>
                        <a:rPr lang="en-US" altLang="zh-CN" b="1" baseline="30000">
                          <a:solidFill>
                            <a:schemeClr val="bg2"/>
                          </a:solidFill>
                          <a:latin typeface="Times New Roman" panose="02020603050405020304" pitchFamily="18" charset="0"/>
                        </a:rPr>
                        <a:t>O</a:t>
                      </a:r>
                      <a:r>
                        <a:rPr lang="en-US" altLang="zh-CN" b="1">
                          <a:solidFill>
                            <a:schemeClr val="bg2"/>
                          </a:solidFill>
                          <a:latin typeface="Times New Roman" panose="02020603050405020304" pitchFamily="18" charset="0"/>
                        </a:rPr>
                        <a:t>C</a:t>
                      </a:r>
                      <a:endParaRPr lang="en-US" altLang="zh-CN" b="1">
                        <a:solidFill>
                          <a:schemeClr val="bg2"/>
                        </a:solidFill>
                        <a:latin typeface="Times New Roman" panose="02020603050405020304" pitchFamily="18" charset="0"/>
                      </a:endParaRPr>
                    </a:p>
                  </p:txBody>
                </p:sp>
                <p:sp>
                  <p:nvSpPr>
                    <p:cNvPr id="101406" name="矩形 101405"/>
                    <p:cNvSpPr/>
                    <p:nvPr/>
                  </p:nvSpPr>
                  <p:spPr>
                    <a:xfrm>
                      <a:off x="849" y="480"/>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407" name="组合 101406"/>
                <p:cNvGrpSpPr/>
                <p:nvPr/>
              </p:nvGrpSpPr>
              <p:grpSpPr>
                <a:xfrm>
                  <a:off x="1367" y="480"/>
                  <a:ext cx="590" cy="384"/>
                  <a:chOff x="1367" y="480"/>
                  <a:chExt cx="590" cy="384"/>
                </a:xfrm>
              </p:grpSpPr>
              <p:sp>
                <p:nvSpPr>
                  <p:cNvPr id="101408" name="矩形 101407"/>
                  <p:cNvSpPr/>
                  <p:nvPr/>
                </p:nvSpPr>
                <p:spPr>
                  <a:xfrm>
                    <a:off x="1367" y="480"/>
                    <a:ext cx="590" cy="384"/>
                  </a:xfrm>
                  <a:prstGeom prst="rect">
                    <a:avLst/>
                  </a:prstGeom>
                  <a:solidFill>
                    <a:srgbClr val="FFF7D5"/>
                  </a:solidFill>
                  <a:ln w="9525">
                    <a:noFill/>
                  </a:ln>
                </p:spPr>
                <p:txBody>
                  <a:bodyPr/>
                  <a:p>
                    <a:endParaRPr lang="zh-CN" altLang="en-US"/>
                  </a:p>
                </p:txBody>
              </p:sp>
              <p:grpSp>
                <p:nvGrpSpPr>
                  <p:cNvPr id="101409" name="组合 101408"/>
                  <p:cNvGrpSpPr/>
                  <p:nvPr/>
                </p:nvGrpSpPr>
                <p:grpSpPr>
                  <a:xfrm>
                    <a:off x="1367" y="480"/>
                    <a:ext cx="590" cy="384"/>
                    <a:chOff x="1367" y="480"/>
                    <a:chExt cx="590" cy="384"/>
                  </a:xfrm>
                </p:grpSpPr>
                <p:sp>
                  <p:nvSpPr>
                    <p:cNvPr id="101410" name="矩形 101409"/>
                    <p:cNvSpPr/>
                    <p:nvPr/>
                  </p:nvSpPr>
                  <p:spPr>
                    <a:xfrm>
                      <a:off x="1410" y="480"/>
                      <a:ext cx="504" cy="384"/>
                    </a:xfrm>
                    <a:prstGeom prst="rect">
                      <a:avLst/>
                    </a:prstGeom>
                    <a:solidFill>
                      <a:srgbClr val="FFF7D5"/>
                    </a:solidFill>
                    <a:ln w="9525">
                      <a:noFill/>
                    </a:ln>
                  </p:spPr>
                  <p:txBody>
                    <a:bodyPr anchor="ctr" anchorCtr="0"/>
                    <a:p>
                      <a:pPr algn="ctr"/>
                      <a:r>
                        <a:rPr lang="en-US" altLang="zh-CN" b="1" dirty="0">
                          <a:solidFill>
                            <a:schemeClr val="bg2"/>
                          </a:solidFill>
                          <a:latin typeface="Times New Roman" panose="02020603050405020304" pitchFamily="18" charset="0"/>
                        </a:rPr>
                        <a:t>-55~125</a:t>
                      </a:r>
                      <a:r>
                        <a:rPr lang="en-US" altLang="zh-CN" b="1" baseline="30000">
                          <a:solidFill>
                            <a:schemeClr val="bg2"/>
                          </a:solidFill>
                          <a:latin typeface="Times New Roman" panose="02020603050405020304" pitchFamily="18" charset="0"/>
                        </a:rPr>
                        <a:t>O</a:t>
                      </a:r>
                      <a:r>
                        <a:rPr lang="en-US" altLang="zh-CN" b="1">
                          <a:solidFill>
                            <a:schemeClr val="bg2"/>
                          </a:solidFill>
                          <a:latin typeface="Times New Roman" panose="02020603050405020304" pitchFamily="18" charset="0"/>
                        </a:rPr>
                        <a:t>C</a:t>
                      </a:r>
                      <a:endParaRPr lang="en-US" altLang="zh-CN" b="1">
                        <a:solidFill>
                          <a:schemeClr val="bg2"/>
                        </a:solidFill>
                        <a:latin typeface="Times New Roman" panose="02020603050405020304" pitchFamily="18" charset="0"/>
                      </a:endParaRPr>
                    </a:p>
                  </p:txBody>
                </p:sp>
                <p:sp>
                  <p:nvSpPr>
                    <p:cNvPr id="101411" name="矩形 101410"/>
                    <p:cNvSpPr/>
                    <p:nvPr/>
                  </p:nvSpPr>
                  <p:spPr>
                    <a:xfrm>
                      <a:off x="1367" y="480"/>
                      <a:ext cx="590"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412" name="组合 101411"/>
                <p:cNvGrpSpPr/>
                <p:nvPr/>
              </p:nvGrpSpPr>
              <p:grpSpPr>
                <a:xfrm>
                  <a:off x="0" y="864"/>
                  <a:ext cx="849" cy="384"/>
                  <a:chOff x="0" y="864"/>
                  <a:chExt cx="849" cy="384"/>
                </a:xfrm>
              </p:grpSpPr>
              <p:sp>
                <p:nvSpPr>
                  <p:cNvPr id="101413" name="矩形 101412"/>
                  <p:cNvSpPr/>
                  <p:nvPr/>
                </p:nvSpPr>
                <p:spPr>
                  <a:xfrm>
                    <a:off x="0" y="864"/>
                    <a:ext cx="849" cy="384"/>
                  </a:xfrm>
                  <a:prstGeom prst="rect">
                    <a:avLst/>
                  </a:prstGeom>
                  <a:solidFill>
                    <a:srgbClr val="FFF2B9"/>
                  </a:solidFill>
                  <a:ln w="9525">
                    <a:noFill/>
                  </a:ln>
                </p:spPr>
                <p:txBody>
                  <a:bodyPr/>
                  <a:p>
                    <a:endParaRPr lang="zh-CN" altLang="en-US"/>
                  </a:p>
                </p:txBody>
              </p:sp>
              <p:grpSp>
                <p:nvGrpSpPr>
                  <p:cNvPr id="101414" name="组合 101413"/>
                  <p:cNvGrpSpPr/>
                  <p:nvPr/>
                </p:nvGrpSpPr>
                <p:grpSpPr>
                  <a:xfrm>
                    <a:off x="0" y="864"/>
                    <a:ext cx="849" cy="384"/>
                    <a:chOff x="0" y="864"/>
                    <a:chExt cx="849" cy="384"/>
                  </a:xfrm>
                </p:grpSpPr>
                <p:sp>
                  <p:nvSpPr>
                    <p:cNvPr id="101415" name="矩形 101414"/>
                    <p:cNvSpPr/>
                    <p:nvPr/>
                  </p:nvSpPr>
                  <p:spPr>
                    <a:xfrm>
                      <a:off x="43" y="864"/>
                      <a:ext cx="763" cy="384"/>
                    </a:xfrm>
                    <a:prstGeom prst="rect">
                      <a:avLst/>
                    </a:prstGeom>
                    <a:solidFill>
                      <a:srgbClr val="FFF2B9"/>
                    </a:solidFill>
                    <a:ln w="9525">
                      <a:noFill/>
                    </a:ln>
                  </p:spPr>
                  <p:txBody>
                    <a:bodyPr anchor="ctr" anchorCtr="0"/>
                    <a:p>
                      <a:pPr algn="ctr"/>
                      <a:r>
                        <a:rPr lang="zh-CN" altLang="en-US" b="1" dirty="0">
                          <a:solidFill>
                            <a:schemeClr val="bg2"/>
                          </a:solidFill>
                          <a:latin typeface="Times New Roman" panose="02020603050405020304" pitchFamily="18" charset="0"/>
                        </a:rPr>
                        <a:t>电源电压工作范围</a:t>
                      </a:r>
                      <a:endParaRPr lang="zh-CN" altLang="en-US" b="1" dirty="0">
                        <a:solidFill>
                          <a:schemeClr val="bg2"/>
                        </a:solidFill>
                        <a:latin typeface="Times New Roman" panose="02020603050405020304" pitchFamily="18" charset="0"/>
                      </a:endParaRPr>
                    </a:p>
                  </p:txBody>
                </p:sp>
                <p:sp>
                  <p:nvSpPr>
                    <p:cNvPr id="101416" name="矩形 101415"/>
                    <p:cNvSpPr/>
                    <p:nvPr/>
                  </p:nvSpPr>
                  <p:spPr>
                    <a:xfrm>
                      <a:off x="0" y="864"/>
                      <a:ext cx="84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417" name="组合 101416"/>
                <p:cNvGrpSpPr/>
                <p:nvPr/>
              </p:nvGrpSpPr>
              <p:grpSpPr>
                <a:xfrm>
                  <a:off x="849" y="864"/>
                  <a:ext cx="518" cy="384"/>
                  <a:chOff x="849" y="864"/>
                  <a:chExt cx="518" cy="384"/>
                </a:xfrm>
              </p:grpSpPr>
              <p:sp>
                <p:nvSpPr>
                  <p:cNvPr id="101418" name="矩形 101417"/>
                  <p:cNvSpPr/>
                  <p:nvPr/>
                </p:nvSpPr>
                <p:spPr>
                  <a:xfrm>
                    <a:off x="849" y="864"/>
                    <a:ext cx="518" cy="384"/>
                  </a:xfrm>
                  <a:prstGeom prst="rect">
                    <a:avLst/>
                  </a:prstGeom>
                  <a:solidFill>
                    <a:srgbClr val="FFF2B9"/>
                  </a:solidFill>
                  <a:ln w="9525">
                    <a:noFill/>
                  </a:ln>
                </p:spPr>
                <p:txBody>
                  <a:bodyPr/>
                  <a:p>
                    <a:endParaRPr lang="zh-CN" altLang="en-US"/>
                  </a:p>
                </p:txBody>
              </p:sp>
              <p:grpSp>
                <p:nvGrpSpPr>
                  <p:cNvPr id="101419" name="组合 101418"/>
                  <p:cNvGrpSpPr/>
                  <p:nvPr/>
                </p:nvGrpSpPr>
                <p:grpSpPr>
                  <a:xfrm>
                    <a:off x="849" y="864"/>
                    <a:ext cx="518" cy="384"/>
                    <a:chOff x="849" y="864"/>
                    <a:chExt cx="518" cy="384"/>
                  </a:xfrm>
                </p:grpSpPr>
                <p:sp>
                  <p:nvSpPr>
                    <p:cNvPr id="101420" name="矩形 101419"/>
                    <p:cNvSpPr/>
                    <p:nvPr/>
                  </p:nvSpPr>
                  <p:spPr>
                    <a:xfrm>
                      <a:off x="892" y="864"/>
                      <a:ext cx="432" cy="384"/>
                    </a:xfrm>
                    <a:prstGeom prst="rect">
                      <a:avLst/>
                    </a:prstGeom>
                    <a:solidFill>
                      <a:srgbClr val="FFF2B9"/>
                    </a:solidFill>
                    <a:ln w="9525">
                      <a:noFill/>
                    </a:ln>
                  </p:spPr>
                  <p:txBody>
                    <a:bodyPr anchor="ctr" anchorCtr="0"/>
                    <a:p>
                      <a:pPr algn="ctr"/>
                      <a:r>
                        <a:rPr lang="en-US" altLang="zh-CN" b="1">
                          <a:solidFill>
                            <a:schemeClr val="bg2"/>
                          </a:solidFill>
                          <a:latin typeface="Times New Roman" panose="02020603050405020304" pitchFamily="18" charset="0"/>
                        </a:rPr>
                        <a:t>5V±5%</a:t>
                      </a:r>
                      <a:endParaRPr lang="en-US" altLang="zh-CN" b="1">
                        <a:solidFill>
                          <a:schemeClr val="bg2"/>
                        </a:solidFill>
                        <a:latin typeface="Times New Roman" panose="02020603050405020304" pitchFamily="18" charset="0"/>
                      </a:endParaRPr>
                    </a:p>
                  </p:txBody>
                </p:sp>
                <p:sp>
                  <p:nvSpPr>
                    <p:cNvPr id="101421" name="矩形 101420"/>
                    <p:cNvSpPr/>
                    <p:nvPr/>
                  </p:nvSpPr>
                  <p:spPr>
                    <a:xfrm>
                      <a:off x="849" y="864"/>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1422" name="组合 101421"/>
                <p:cNvGrpSpPr/>
                <p:nvPr/>
              </p:nvGrpSpPr>
              <p:grpSpPr>
                <a:xfrm>
                  <a:off x="1367" y="864"/>
                  <a:ext cx="590" cy="384"/>
                  <a:chOff x="1367" y="864"/>
                  <a:chExt cx="590" cy="384"/>
                </a:xfrm>
              </p:grpSpPr>
              <p:sp>
                <p:nvSpPr>
                  <p:cNvPr id="101423" name="矩形 101422"/>
                  <p:cNvSpPr/>
                  <p:nvPr/>
                </p:nvSpPr>
                <p:spPr>
                  <a:xfrm>
                    <a:off x="1367" y="864"/>
                    <a:ext cx="590" cy="384"/>
                  </a:xfrm>
                  <a:prstGeom prst="rect">
                    <a:avLst/>
                  </a:prstGeom>
                  <a:solidFill>
                    <a:srgbClr val="FFF2B9"/>
                  </a:solidFill>
                  <a:ln w="9525">
                    <a:noFill/>
                  </a:ln>
                </p:spPr>
                <p:txBody>
                  <a:bodyPr/>
                  <a:p>
                    <a:endParaRPr lang="zh-CN" altLang="en-US"/>
                  </a:p>
                </p:txBody>
              </p:sp>
              <p:grpSp>
                <p:nvGrpSpPr>
                  <p:cNvPr id="101424" name="组合 101423"/>
                  <p:cNvGrpSpPr/>
                  <p:nvPr/>
                </p:nvGrpSpPr>
                <p:grpSpPr>
                  <a:xfrm>
                    <a:off x="1367" y="864"/>
                    <a:ext cx="590" cy="384"/>
                    <a:chOff x="1367" y="864"/>
                    <a:chExt cx="590" cy="384"/>
                  </a:xfrm>
                </p:grpSpPr>
                <p:sp>
                  <p:nvSpPr>
                    <p:cNvPr id="101425" name="矩形 101424"/>
                    <p:cNvSpPr/>
                    <p:nvPr/>
                  </p:nvSpPr>
                  <p:spPr>
                    <a:xfrm>
                      <a:off x="1410" y="864"/>
                      <a:ext cx="504" cy="384"/>
                    </a:xfrm>
                    <a:prstGeom prst="rect">
                      <a:avLst/>
                    </a:prstGeom>
                    <a:solidFill>
                      <a:srgbClr val="FFF2B9"/>
                    </a:solidFill>
                    <a:ln w="9525">
                      <a:noFill/>
                    </a:ln>
                  </p:spPr>
                  <p:txBody>
                    <a:bodyPr anchor="ctr" anchorCtr="0"/>
                    <a:p>
                      <a:pPr algn="ctr"/>
                      <a:r>
                        <a:rPr lang="en-US" altLang="zh-CN" b="1">
                          <a:solidFill>
                            <a:schemeClr val="bg2"/>
                          </a:solidFill>
                          <a:latin typeface="Times New Roman" panose="02020603050405020304" pitchFamily="18" charset="0"/>
                        </a:rPr>
                        <a:t>5V±10%</a:t>
                      </a:r>
                      <a:endParaRPr lang="en-US" altLang="zh-CN" b="1">
                        <a:solidFill>
                          <a:schemeClr val="bg2"/>
                        </a:solidFill>
                        <a:latin typeface="Times New Roman" panose="02020603050405020304" pitchFamily="18" charset="0"/>
                      </a:endParaRPr>
                    </a:p>
                  </p:txBody>
                </p:sp>
                <p:sp>
                  <p:nvSpPr>
                    <p:cNvPr id="101426" name="矩形 101425"/>
                    <p:cNvSpPr/>
                    <p:nvPr/>
                  </p:nvSpPr>
                  <p:spPr>
                    <a:xfrm>
                      <a:off x="1367" y="864"/>
                      <a:ext cx="590"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101427" name="矩形 101426"/>
              <p:cNvSpPr/>
              <p:nvPr/>
            </p:nvSpPr>
            <p:spPr>
              <a:xfrm>
                <a:off x="-3" y="-3"/>
                <a:ext cx="1963" cy="1254"/>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1428" name="直接连接符 101427"/>
            <p:cNvSpPr/>
            <p:nvPr/>
          </p:nvSpPr>
          <p:spPr>
            <a:xfrm>
              <a:off x="288" y="2160"/>
              <a:ext cx="2112" cy="576"/>
            </a:xfrm>
            <a:prstGeom prst="line">
              <a:avLst/>
            </a:prstGeom>
            <a:ln w="9525" cap="flat" cmpd="sng">
              <a:solidFill>
                <a:srgbClr val="C0C0C0"/>
              </a:solidFill>
              <a:prstDash val="solid"/>
              <a:headEnd type="none" w="med" len="med"/>
              <a:tailEnd type="none" w="med" len="med"/>
            </a:ln>
          </p:spPr>
        </p:sp>
      </p:grpSp>
      <p:sp>
        <p:nvSpPr>
          <p:cNvPr id="101429" name="矩形 101428"/>
          <p:cNvSpPr/>
          <p:nvPr/>
        </p:nvSpPr>
        <p:spPr>
          <a:xfrm>
            <a:off x="381000" y="430530"/>
            <a:ext cx="4214813" cy="519113"/>
          </a:xfrm>
          <a:prstGeom prst="rect">
            <a:avLst/>
          </a:prstGeom>
          <a:noFill/>
          <a:ln w="9525">
            <a:noFill/>
          </a:ln>
        </p:spPr>
        <p:txBody>
          <a:bodyPr wrap="none" anchor="t" anchorCtr="0">
            <a:spAutoFit/>
          </a:bodyPr>
          <a:p>
            <a:r>
              <a:rPr lang="en-US" altLang="zh-CN" sz="2800" dirty="0">
                <a:solidFill>
                  <a:schemeClr val="bg1"/>
                </a:solidFill>
                <a:effectLst>
                  <a:outerShdw blurRad="38100" dist="38100" dir="2700000">
                    <a:srgbClr val="C0C0C0"/>
                  </a:outerShdw>
                </a:effectLst>
                <a:latin typeface="Times New Roman" panose="02020603050405020304" pitchFamily="18" charset="0"/>
                <a:ea typeface="黑体" panose="02010609060101010101" pitchFamily="2" charset="-122"/>
              </a:rPr>
              <a:t>2</a:t>
            </a:r>
            <a:r>
              <a:rPr lang="zh-CN" altLang="en-US" sz="2800" dirty="0">
                <a:solidFill>
                  <a:schemeClr val="bg1"/>
                </a:solidFill>
                <a:effectLst>
                  <a:outerShdw blurRad="38100" dist="38100" dir="2700000">
                    <a:srgbClr val="C0C0C0"/>
                  </a:outerShdw>
                </a:effectLst>
                <a:latin typeface="Times New Roman" panose="02020603050405020304" pitchFamily="18" charset="0"/>
                <a:ea typeface="黑体" panose="02010609060101010101" pitchFamily="2" charset="-122"/>
              </a:rPr>
              <a:t>．</a:t>
            </a:r>
            <a:r>
              <a:rPr lang="en-US" altLang="zh-CN" sz="2800">
                <a:solidFill>
                  <a:schemeClr val="bg1"/>
                </a:solidFill>
                <a:effectLst>
                  <a:outerShdw blurRad="38100" dist="38100" dir="2700000">
                    <a:srgbClr val="C0C0C0"/>
                  </a:outerShdw>
                </a:effectLst>
                <a:latin typeface="Times New Roman" panose="02020603050405020304" pitchFamily="18" charset="0"/>
                <a:ea typeface="黑体" panose="02010609060101010101" pitchFamily="2" charset="-122"/>
              </a:rPr>
              <a:t>TTL</a:t>
            </a:r>
            <a:r>
              <a:rPr lang="zh-CN" altLang="en-US" sz="2800" dirty="0">
                <a:solidFill>
                  <a:schemeClr val="bg1"/>
                </a:solidFill>
                <a:effectLst>
                  <a:outerShdw blurRad="38100" dist="38100" dir="2700000">
                    <a:srgbClr val="C0C0C0"/>
                  </a:outerShdw>
                </a:effectLst>
                <a:latin typeface="Times New Roman" panose="02020603050405020304" pitchFamily="18" charset="0"/>
                <a:ea typeface="黑体" panose="02010609060101010101" pitchFamily="2" charset="-122"/>
              </a:rPr>
              <a:t>门电路的改进系列</a:t>
            </a:r>
            <a:endParaRPr lang="zh-CN" altLang="en-US" sz="2800" dirty="0">
              <a:solidFill>
                <a:schemeClr val="bg1"/>
              </a:solidFill>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1378">
                                            <p:txEl>
                                              <p:charRg st="0" end="42"/>
                                            </p:txEl>
                                          </p:spTgt>
                                        </p:tgtEl>
                                        <p:attrNameLst>
                                          <p:attrName>style.visibility</p:attrName>
                                        </p:attrNameLst>
                                      </p:cBhvr>
                                    </p:set>
                                    <p:animEffect transition="in" filter="randombar(horizontal)">
                                      <p:cBhvr>
                                        <p:cTn id="7" dur="500"/>
                                        <p:tgtEl>
                                          <p:spTgt spid="101378">
                                            <p:txEl>
                                              <p:charRg st="0" end="42"/>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1378">
                                            <p:txEl>
                                              <p:charRg st="42" end="87"/>
                                            </p:txEl>
                                          </p:spTgt>
                                        </p:tgtEl>
                                        <p:attrNameLst>
                                          <p:attrName>style.visibility</p:attrName>
                                        </p:attrNameLst>
                                      </p:cBhvr>
                                    </p:set>
                                    <p:animEffect transition="in" filter="randombar(horizontal)">
                                      <p:cBhvr>
                                        <p:cTn id="11" dur="500"/>
                                        <p:tgtEl>
                                          <p:spTgt spid="101378">
                                            <p:txEl>
                                              <p:charRg st="42" end="8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01379"/>
                                        </p:tgtEl>
                                        <p:attrNameLst>
                                          <p:attrName>style.visibility</p:attrName>
                                        </p:attrNameLst>
                                      </p:cBhvr>
                                    </p:set>
                                    <p:animEffect transition="in" filter="dissolve">
                                      <p:cBhvr>
                                        <p:cTn id="16" dur="500"/>
                                        <p:tgtEl>
                                          <p:spTgt spid="101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animBg="1" advAuto="0" build="p"/>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rgbClr val="5A9BE2"/>
        </a:solidFill>
        <a:effectLst/>
      </p:bgPr>
    </p:bg>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2402" name="矩形 102401"/>
          <p:cNvSpPr/>
          <p:nvPr/>
        </p:nvSpPr>
        <p:spPr>
          <a:xfrm>
            <a:off x="2057400" y="258763"/>
            <a:ext cx="5272405" cy="737235"/>
          </a:xfrm>
          <a:prstGeom prst="rect">
            <a:avLst/>
          </a:prstGeom>
          <a:noFill/>
          <a:ln w="9525">
            <a:noFill/>
          </a:ln>
        </p:spPr>
        <p:txBody>
          <a:bodyPr wrap="none" anchor="t" anchorCtr="0">
            <a:spAutoFit/>
          </a:bodyPr>
          <a:p>
            <a:pPr>
              <a:lnSpc>
                <a:spcPct val="150000"/>
              </a:lnSpc>
              <a:spcBef>
                <a:spcPct val="20000"/>
              </a:spcBef>
              <a:buClr>
                <a:schemeClr val="accent2"/>
              </a:buClr>
              <a:buSzPct val="80000"/>
              <a:buFont typeface="Wingdings" panose="05000000000000000000" pitchFamily="2" charset="2"/>
            </a:pPr>
            <a:r>
              <a:rPr lang="zh-CN" altLang="en-US" dirty="0">
                <a:latin typeface="Times New Roman" panose="02020603050405020304" pitchFamily="18" charset="0"/>
                <a:ea typeface="黑体" panose="02010609060101010101" pitchFamily="2" charset="-122"/>
              </a:rPr>
              <a:t>表</a:t>
            </a:r>
            <a:r>
              <a:rPr lang="en-US" altLang="zh-CN" b="1" dirty="0">
                <a:latin typeface="Times New Roman" panose="02020603050405020304" pitchFamily="18" charset="0"/>
                <a:ea typeface="黑体" panose="02010609060101010101" pitchFamily="2" charset="-122"/>
              </a:rPr>
              <a:t>2</a:t>
            </a:r>
            <a:r>
              <a:rPr lang="en-US" altLang="zh-CN" dirty="0">
                <a:latin typeface="Times New Roman" panose="02020603050405020304" pitchFamily="18" charset="0"/>
                <a:ea typeface="黑体" panose="02010609060101010101" pitchFamily="2" charset="-122"/>
              </a:rPr>
              <a:t>   </a:t>
            </a:r>
            <a:r>
              <a:rPr lang="zh-CN" altLang="en-US" dirty="0">
                <a:latin typeface="Times New Roman" panose="02020603050405020304" pitchFamily="18" charset="0"/>
                <a:ea typeface="黑体" panose="02010609060101010101" pitchFamily="2" charset="-122"/>
              </a:rPr>
              <a:t>不同系列</a:t>
            </a:r>
            <a:r>
              <a:rPr lang="en-US" altLang="zh-CN" b="1">
                <a:latin typeface="Times New Roman" panose="02020603050405020304" pitchFamily="18" charset="0"/>
                <a:ea typeface="黑体" panose="02010609060101010101" pitchFamily="2" charset="-122"/>
              </a:rPr>
              <a:t>TTL</a:t>
            </a:r>
            <a:r>
              <a:rPr lang="zh-CN" altLang="en-US" dirty="0">
                <a:latin typeface="Times New Roman" panose="02020603050405020304" pitchFamily="18" charset="0"/>
                <a:ea typeface="黑体" panose="02010609060101010101" pitchFamily="2" charset="-122"/>
              </a:rPr>
              <a:t>门电路的比较</a:t>
            </a:r>
            <a:endParaRPr lang="zh-CN" altLang="en-US" dirty="0">
              <a:latin typeface="Times New Roman" panose="02020603050405020304" pitchFamily="18" charset="0"/>
              <a:ea typeface="黑体" panose="02010609060101010101" pitchFamily="2" charset="-122"/>
            </a:endParaRPr>
          </a:p>
        </p:txBody>
      </p:sp>
      <p:grpSp>
        <p:nvGrpSpPr>
          <p:cNvPr id="102403" name="组合 102402"/>
          <p:cNvGrpSpPr/>
          <p:nvPr/>
        </p:nvGrpSpPr>
        <p:grpSpPr>
          <a:xfrm>
            <a:off x="1524000" y="914400"/>
            <a:ext cx="6400800" cy="1833563"/>
            <a:chOff x="864" y="672"/>
            <a:chExt cx="3689" cy="1155"/>
          </a:xfrm>
        </p:grpSpPr>
        <p:grpSp>
          <p:nvGrpSpPr>
            <p:cNvPr id="102404" name="组合 102403"/>
            <p:cNvGrpSpPr/>
            <p:nvPr/>
          </p:nvGrpSpPr>
          <p:grpSpPr>
            <a:xfrm>
              <a:off x="864" y="672"/>
              <a:ext cx="3689" cy="1155"/>
              <a:chOff x="-3" y="-3"/>
              <a:chExt cx="1905" cy="1446"/>
            </a:xfrm>
          </p:grpSpPr>
          <p:grpSp>
            <p:nvGrpSpPr>
              <p:cNvPr id="102405" name="组合 102404"/>
              <p:cNvGrpSpPr/>
              <p:nvPr/>
            </p:nvGrpSpPr>
            <p:grpSpPr>
              <a:xfrm>
                <a:off x="0" y="0"/>
                <a:ext cx="1899" cy="1440"/>
                <a:chOff x="0" y="0"/>
                <a:chExt cx="1899" cy="1440"/>
              </a:xfrm>
            </p:grpSpPr>
            <p:grpSp>
              <p:nvGrpSpPr>
                <p:cNvPr id="102406" name="组合 102405"/>
                <p:cNvGrpSpPr/>
                <p:nvPr/>
              </p:nvGrpSpPr>
              <p:grpSpPr>
                <a:xfrm>
                  <a:off x="0" y="0"/>
                  <a:ext cx="489" cy="576"/>
                  <a:chOff x="0" y="0"/>
                  <a:chExt cx="489" cy="576"/>
                </a:xfrm>
              </p:grpSpPr>
              <p:sp>
                <p:nvSpPr>
                  <p:cNvPr id="102407" name="矩形 102406"/>
                  <p:cNvSpPr/>
                  <p:nvPr/>
                </p:nvSpPr>
                <p:spPr>
                  <a:xfrm>
                    <a:off x="0" y="0"/>
                    <a:ext cx="489" cy="576"/>
                  </a:xfrm>
                  <a:prstGeom prst="rect">
                    <a:avLst/>
                  </a:prstGeom>
                  <a:solidFill>
                    <a:srgbClr val="FFEFAD"/>
                  </a:solidFill>
                  <a:ln w="9525">
                    <a:noFill/>
                  </a:ln>
                </p:spPr>
                <p:txBody>
                  <a:bodyPr/>
                  <a:p>
                    <a:endParaRPr lang="zh-CN" altLang="en-US"/>
                  </a:p>
                </p:txBody>
              </p:sp>
              <p:grpSp>
                <p:nvGrpSpPr>
                  <p:cNvPr id="102408" name="组合 102407"/>
                  <p:cNvGrpSpPr/>
                  <p:nvPr/>
                </p:nvGrpSpPr>
                <p:grpSpPr>
                  <a:xfrm>
                    <a:off x="0" y="0"/>
                    <a:ext cx="489" cy="576"/>
                    <a:chOff x="0" y="0"/>
                    <a:chExt cx="489" cy="576"/>
                  </a:xfrm>
                </p:grpSpPr>
                <p:sp>
                  <p:nvSpPr>
                    <p:cNvPr id="102409" name="矩形 102408"/>
                    <p:cNvSpPr/>
                    <p:nvPr/>
                  </p:nvSpPr>
                  <p:spPr>
                    <a:xfrm>
                      <a:off x="43" y="0"/>
                      <a:ext cx="403" cy="576"/>
                    </a:xfrm>
                    <a:prstGeom prst="rect">
                      <a:avLst/>
                    </a:prstGeom>
                    <a:solidFill>
                      <a:srgbClr val="FFEFAD"/>
                    </a:solidFill>
                    <a:ln w="9525">
                      <a:noFill/>
                    </a:ln>
                  </p:spPr>
                  <p:txBody>
                    <a:bodyPr/>
                    <a:p>
                      <a:pPr algn="just"/>
                      <a:r>
                        <a:rPr lang="en-US" altLang="zh-CN" sz="2000" dirty="0">
                          <a:solidFill>
                            <a:schemeClr val="bg2"/>
                          </a:solidFill>
                          <a:latin typeface="Times New Roman" panose="02020603050405020304" pitchFamily="18" charset="0"/>
                        </a:rPr>
                        <a:t>   </a:t>
                      </a:r>
                      <a:r>
                        <a:rPr lang="zh-CN" altLang="en-US" sz="2000" dirty="0">
                          <a:solidFill>
                            <a:schemeClr val="bg2"/>
                          </a:solidFill>
                          <a:latin typeface="Times New Roman" panose="02020603050405020304" pitchFamily="18" charset="0"/>
                        </a:rPr>
                        <a:t>系列</a:t>
                      </a:r>
                      <a:endParaRPr lang="zh-CN" altLang="en-US" sz="2000" dirty="0">
                        <a:solidFill>
                          <a:schemeClr val="bg2"/>
                        </a:solidFill>
                        <a:latin typeface="Times New Roman" panose="02020603050405020304" pitchFamily="18" charset="0"/>
                      </a:endParaRPr>
                    </a:p>
                    <a:p>
                      <a:pPr algn="just" eaLnBrk="0" hangingPunct="0"/>
                      <a:r>
                        <a:rPr lang="zh-CN" altLang="en-US" sz="2000" dirty="0">
                          <a:solidFill>
                            <a:schemeClr val="bg2"/>
                          </a:solidFill>
                          <a:latin typeface="Times New Roman" panose="02020603050405020304" pitchFamily="18" charset="0"/>
                        </a:rPr>
                        <a:t>参数</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02410" name="矩形 102409"/>
                    <p:cNvSpPr/>
                    <p:nvPr/>
                  </p:nvSpPr>
                  <p:spPr>
                    <a:xfrm>
                      <a:off x="0" y="0"/>
                      <a:ext cx="489"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11" name="组合 102410"/>
                <p:cNvGrpSpPr/>
                <p:nvPr/>
              </p:nvGrpSpPr>
              <p:grpSpPr>
                <a:xfrm>
                  <a:off x="489" y="0"/>
                  <a:ext cx="374" cy="576"/>
                  <a:chOff x="489" y="0"/>
                  <a:chExt cx="374" cy="576"/>
                </a:xfrm>
              </p:grpSpPr>
              <p:sp>
                <p:nvSpPr>
                  <p:cNvPr id="102412" name="矩形 102411"/>
                  <p:cNvSpPr/>
                  <p:nvPr/>
                </p:nvSpPr>
                <p:spPr>
                  <a:xfrm>
                    <a:off x="489" y="0"/>
                    <a:ext cx="374" cy="576"/>
                  </a:xfrm>
                  <a:prstGeom prst="rect">
                    <a:avLst/>
                  </a:prstGeom>
                  <a:solidFill>
                    <a:srgbClr val="FFEFAD"/>
                  </a:solidFill>
                  <a:ln w="9525">
                    <a:noFill/>
                  </a:ln>
                </p:spPr>
                <p:txBody>
                  <a:bodyPr/>
                  <a:p>
                    <a:endParaRPr lang="zh-CN" altLang="en-US"/>
                  </a:p>
                </p:txBody>
              </p:sp>
              <p:grpSp>
                <p:nvGrpSpPr>
                  <p:cNvPr id="102413" name="组合 102412"/>
                  <p:cNvGrpSpPr/>
                  <p:nvPr/>
                </p:nvGrpSpPr>
                <p:grpSpPr>
                  <a:xfrm>
                    <a:off x="489" y="0"/>
                    <a:ext cx="374" cy="576"/>
                    <a:chOff x="489" y="0"/>
                    <a:chExt cx="374" cy="576"/>
                  </a:xfrm>
                </p:grpSpPr>
                <p:sp>
                  <p:nvSpPr>
                    <p:cNvPr id="102414" name="矩形 102413"/>
                    <p:cNvSpPr/>
                    <p:nvPr/>
                  </p:nvSpPr>
                  <p:spPr>
                    <a:xfrm>
                      <a:off x="532" y="0"/>
                      <a:ext cx="288" cy="576"/>
                    </a:xfrm>
                    <a:prstGeom prst="rect">
                      <a:avLst/>
                    </a:prstGeom>
                    <a:solidFill>
                      <a:srgbClr val="FFEFAD"/>
                    </a:solidFill>
                    <a:ln w="9525">
                      <a:noFill/>
                    </a:ln>
                  </p:spPr>
                  <p:txBody>
                    <a:bodyPr/>
                    <a:p>
                      <a:pPr algn="ctr"/>
                      <a:r>
                        <a:rPr lang="en-US" altLang="zh-CN" sz="2000" dirty="0">
                          <a:solidFill>
                            <a:schemeClr val="bg2"/>
                          </a:solidFill>
                          <a:latin typeface="Times New Roman" panose="02020603050405020304" pitchFamily="18" charset="0"/>
                        </a:rPr>
                        <a:t>54/74</a:t>
                      </a:r>
                      <a:endParaRPr lang="en-US" altLang="zh-CN" sz="2000" dirty="0">
                        <a:solidFill>
                          <a:schemeClr val="bg2"/>
                        </a:solidFill>
                        <a:latin typeface="Times New Roman" panose="02020603050405020304" pitchFamily="18" charset="0"/>
                      </a:endParaRPr>
                    </a:p>
                    <a:p>
                      <a:pPr algn="ctr" eaLnBrk="0" hangingPunct="0"/>
                      <a:r>
                        <a:rPr lang="zh-CN" altLang="en-US" sz="2000" dirty="0">
                          <a:solidFill>
                            <a:schemeClr val="bg2"/>
                          </a:solidFill>
                          <a:latin typeface="Times New Roman" panose="02020603050405020304" pitchFamily="18" charset="0"/>
                        </a:rPr>
                        <a:t>标准</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02415" name="矩形 102414"/>
                    <p:cNvSpPr/>
                    <p:nvPr/>
                  </p:nvSpPr>
                  <p:spPr>
                    <a:xfrm>
                      <a:off x="489" y="0"/>
                      <a:ext cx="374"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16" name="组合 102415"/>
                <p:cNvGrpSpPr/>
                <p:nvPr/>
              </p:nvGrpSpPr>
              <p:grpSpPr>
                <a:xfrm>
                  <a:off x="863" y="0"/>
                  <a:ext cx="518" cy="576"/>
                  <a:chOff x="863" y="0"/>
                  <a:chExt cx="518" cy="576"/>
                </a:xfrm>
              </p:grpSpPr>
              <p:sp>
                <p:nvSpPr>
                  <p:cNvPr id="102417" name="矩形 102416"/>
                  <p:cNvSpPr/>
                  <p:nvPr/>
                </p:nvSpPr>
                <p:spPr>
                  <a:xfrm>
                    <a:off x="863" y="0"/>
                    <a:ext cx="518" cy="576"/>
                  </a:xfrm>
                  <a:prstGeom prst="rect">
                    <a:avLst/>
                  </a:prstGeom>
                  <a:solidFill>
                    <a:srgbClr val="FFEFAD"/>
                  </a:solidFill>
                  <a:ln w="9525">
                    <a:noFill/>
                  </a:ln>
                </p:spPr>
                <p:txBody>
                  <a:bodyPr/>
                  <a:p>
                    <a:endParaRPr lang="zh-CN" altLang="en-US"/>
                  </a:p>
                </p:txBody>
              </p:sp>
              <p:grpSp>
                <p:nvGrpSpPr>
                  <p:cNvPr id="102418" name="组合 102417"/>
                  <p:cNvGrpSpPr/>
                  <p:nvPr/>
                </p:nvGrpSpPr>
                <p:grpSpPr>
                  <a:xfrm>
                    <a:off x="863" y="0"/>
                    <a:ext cx="518" cy="576"/>
                    <a:chOff x="863" y="0"/>
                    <a:chExt cx="518" cy="576"/>
                  </a:xfrm>
                </p:grpSpPr>
                <p:sp>
                  <p:nvSpPr>
                    <p:cNvPr id="102419" name="矩形 102418"/>
                    <p:cNvSpPr/>
                    <p:nvPr/>
                  </p:nvSpPr>
                  <p:spPr>
                    <a:xfrm>
                      <a:off x="906" y="0"/>
                      <a:ext cx="432" cy="576"/>
                    </a:xfrm>
                    <a:prstGeom prst="rect">
                      <a:avLst/>
                    </a:prstGeom>
                    <a:solidFill>
                      <a:srgbClr val="FFEFAD"/>
                    </a:solidFill>
                    <a:ln w="9525">
                      <a:noFill/>
                    </a:ln>
                  </p:spPr>
                  <p:txBody>
                    <a:bodyPr/>
                    <a:p>
                      <a:pPr algn="ctr"/>
                      <a:r>
                        <a:rPr lang="en-US" altLang="zh-CN" sz="2000" dirty="0">
                          <a:solidFill>
                            <a:schemeClr val="bg2"/>
                          </a:solidFill>
                          <a:latin typeface="Times New Roman" panose="02020603050405020304" pitchFamily="18" charset="0"/>
                        </a:rPr>
                        <a:t>54</a:t>
                      </a:r>
                      <a:r>
                        <a:rPr lang="en-US" altLang="zh-CN" sz="2000">
                          <a:solidFill>
                            <a:schemeClr val="bg2"/>
                          </a:solidFill>
                          <a:latin typeface="Times New Roman" panose="02020603050405020304" pitchFamily="18" charset="0"/>
                        </a:rPr>
                        <a:t>H/74H</a:t>
                      </a:r>
                      <a:endParaRPr lang="en-US" altLang="zh-CN" sz="2000">
                        <a:solidFill>
                          <a:schemeClr val="bg2"/>
                        </a:solidFill>
                        <a:latin typeface="Times New Roman" panose="02020603050405020304" pitchFamily="18" charset="0"/>
                      </a:endParaRPr>
                    </a:p>
                    <a:p>
                      <a:pPr algn="ctr" eaLnBrk="0" hangingPunct="0"/>
                      <a:r>
                        <a:rPr lang="zh-CN" altLang="en-US" sz="2000" dirty="0">
                          <a:solidFill>
                            <a:schemeClr val="bg2"/>
                          </a:solidFill>
                          <a:latin typeface="Times New Roman" panose="02020603050405020304" pitchFamily="18" charset="0"/>
                        </a:rPr>
                        <a:t>高速</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02420" name="矩形 102419"/>
                    <p:cNvSpPr/>
                    <p:nvPr/>
                  </p:nvSpPr>
                  <p:spPr>
                    <a:xfrm>
                      <a:off x="863" y="0"/>
                      <a:ext cx="518"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21" name="组合 102420"/>
                <p:cNvGrpSpPr/>
                <p:nvPr/>
              </p:nvGrpSpPr>
              <p:grpSpPr>
                <a:xfrm>
                  <a:off x="1381" y="0"/>
                  <a:ext cx="518" cy="576"/>
                  <a:chOff x="1381" y="0"/>
                  <a:chExt cx="518" cy="576"/>
                </a:xfrm>
              </p:grpSpPr>
              <p:sp>
                <p:nvSpPr>
                  <p:cNvPr id="102422" name="矩形 102421"/>
                  <p:cNvSpPr/>
                  <p:nvPr/>
                </p:nvSpPr>
                <p:spPr>
                  <a:xfrm>
                    <a:off x="1381" y="0"/>
                    <a:ext cx="518" cy="576"/>
                  </a:xfrm>
                  <a:prstGeom prst="rect">
                    <a:avLst/>
                  </a:prstGeom>
                  <a:solidFill>
                    <a:srgbClr val="FFEFAD"/>
                  </a:solidFill>
                  <a:ln w="9525">
                    <a:noFill/>
                  </a:ln>
                </p:spPr>
                <p:txBody>
                  <a:bodyPr/>
                  <a:p>
                    <a:endParaRPr lang="zh-CN" altLang="en-US"/>
                  </a:p>
                </p:txBody>
              </p:sp>
              <p:grpSp>
                <p:nvGrpSpPr>
                  <p:cNvPr id="102423" name="组合 102422"/>
                  <p:cNvGrpSpPr/>
                  <p:nvPr/>
                </p:nvGrpSpPr>
                <p:grpSpPr>
                  <a:xfrm>
                    <a:off x="1381" y="0"/>
                    <a:ext cx="518" cy="576"/>
                    <a:chOff x="1381" y="0"/>
                    <a:chExt cx="518" cy="576"/>
                  </a:xfrm>
                </p:grpSpPr>
                <p:sp>
                  <p:nvSpPr>
                    <p:cNvPr id="102424" name="矩形 102423"/>
                    <p:cNvSpPr/>
                    <p:nvPr/>
                  </p:nvSpPr>
                  <p:spPr>
                    <a:xfrm>
                      <a:off x="1424" y="0"/>
                      <a:ext cx="432" cy="576"/>
                    </a:xfrm>
                    <a:prstGeom prst="rect">
                      <a:avLst/>
                    </a:prstGeom>
                    <a:solidFill>
                      <a:srgbClr val="FFEFAD"/>
                    </a:solidFill>
                    <a:ln w="9525">
                      <a:noFill/>
                    </a:ln>
                  </p:spPr>
                  <p:txBody>
                    <a:bodyPr/>
                    <a:p>
                      <a:pPr algn="ctr"/>
                      <a:r>
                        <a:rPr lang="en-US" altLang="zh-CN" sz="2000" dirty="0">
                          <a:solidFill>
                            <a:schemeClr val="bg2"/>
                          </a:solidFill>
                          <a:latin typeface="Times New Roman" panose="02020603050405020304" pitchFamily="18" charset="0"/>
                        </a:rPr>
                        <a:t>54</a:t>
                      </a:r>
                      <a:r>
                        <a:rPr lang="en-US" altLang="zh-CN" sz="2000">
                          <a:solidFill>
                            <a:schemeClr val="bg2"/>
                          </a:solidFill>
                          <a:latin typeface="Times New Roman" panose="02020603050405020304" pitchFamily="18" charset="0"/>
                        </a:rPr>
                        <a:t>S/74S</a:t>
                      </a:r>
                      <a:endParaRPr lang="en-US" altLang="zh-CN" sz="2000">
                        <a:solidFill>
                          <a:schemeClr val="bg2"/>
                        </a:solidFill>
                        <a:latin typeface="Times New Roman" panose="02020603050405020304" pitchFamily="18" charset="0"/>
                      </a:endParaRPr>
                    </a:p>
                    <a:p>
                      <a:pPr algn="ctr" eaLnBrk="0" hangingPunct="0"/>
                      <a:r>
                        <a:rPr lang="zh-CN" altLang="en-US" sz="2000" dirty="0">
                          <a:solidFill>
                            <a:schemeClr val="bg2"/>
                          </a:solidFill>
                          <a:latin typeface="Times New Roman" panose="02020603050405020304" pitchFamily="18" charset="0"/>
                        </a:rPr>
                        <a:t>肖特基</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02425" name="矩形 102424"/>
                    <p:cNvSpPr/>
                    <p:nvPr/>
                  </p:nvSpPr>
                  <p:spPr>
                    <a:xfrm>
                      <a:off x="1381" y="0"/>
                      <a:ext cx="518"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26" name="组合 102425"/>
                <p:cNvGrpSpPr/>
                <p:nvPr/>
              </p:nvGrpSpPr>
              <p:grpSpPr>
                <a:xfrm>
                  <a:off x="0" y="576"/>
                  <a:ext cx="489" cy="384"/>
                  <a:chOff x="0" y="576"/>
                  <a:chExt cx="489" cy="384"/>
                </a:xfrm>
              </p:grpSpPr>
              <p:sp>
                <p:nvSpPr>
                  <p:cNvPr id="102427" name="矩形 102426"/>
                  <p:cNvSpPr/>
                  <p:nvPr/>
                </p:nvSpPr>
                <p:spPr>
                  <a:xfrm>
                    <a:off x="0" y="576"/>
                    <a:ext cx="489" cy="384"/>
                  </a:xfrm>
                  <a:prstGeom prst="rect">
                    <a:avLst/>
                  </a:prstGeom>
                  <a:solidFill>
                    <a:srgbClr val="FFF7D5"/>
                  </a:solidFill>
                  <a:ln w="9525">
                    <a:noFill/>
                  </a:ln>
                </p:spPr>
                <p:txBody>
                  <a:bodyPr/>
                  <a:p>
                    <a:endParaRPr lang="zh-CN" altLang="en-US"/>
                  </a:p>
                </p:txBody>
              </p:sp>
              <p:grpSp>
                <p:nvGrpSpPr>
                  <p:cNvPr id="102428" name="组合 102427"/>
                  <p:cNvGrpSpPr/>
                  <p:nvPr/>
                </p:nvGrpSpPr>
                <p:grpSpPr>
                  <a:xfrm>
                    <a:off x="0" y="576"/>
                    <a:ext cx="489" cy="384"/>
                    <a:chOff x="0" y="576"/>
                    <a:chExt cx="489" cy="384"/>
                  </a:xfrm>
                </p:grpSpPr>
                <p:sp>
                  <p:nvSpPr>
                    <p:cNvPr id="102429" name="矩形 102428"/>
                    <p:cNvSpPr/>
                    <p:nvPr/>
                  </p:nvSpPr>
                  <p:spPr>
                    <a:xfrm>
                      <a:off x="43" y="576"/>
                      <a:ext cx="403" cy="384"/>
                    </a:xfrm>
                    <a:prstGeom prst="rect">
                      <a:avLst/>
                    </a:prstGeom>
                    <a:solidFill>
                      <a:srgbClr val="FFF7D5"/>
                    </a:solidFill>
                    <a:ln w="9525">
                      <a:noFill/>
                    </a:ln>
                  </p:spPr>
                  <p:txBody>
                    <a:bodyPr/>
                    <a:p>
                      <a:pPr algn="just"/>
                      <a:r>
                        <a:rPr lang="en-US" altLang="zh-CN" sz="2000" err="1">
                          <a:solidFill>
                            <a:schemeClr val="bg2"/>
                          </a:solidFill>
                          <a:latin typeface="Times New Roman" panose="02020603050405020304" pitchFamily="18" charset="0"/>
                        </a:rPr>
                        <a:t>t</a:t>
                      </a:r>
                      <a:r>
                        <a:rPr lang="en-US" altLang="zh-CN" sz="2000" baseline="-30000" err="1">
                          <a:solidFill>
                            <a:schemeClr val="bg2"/>
                          </a:solidFill>
                          <a:latin typeface="Times New Roman" panose="02020603050405020304" pitchFamily="18" charset="0"/>
                        </a:rPr>
                        <a:t>pd</a:t>
                      </a:r>
                      <a:r>
                        <a:rPr lang="en-US" altLang="zh-CN" sz="2000">
                          <a:solidFill>
                            <a:schemeClr val="bg2"/>
                          </a:solidFill>
                          <a:latin typeface="Times New Roman" panose="02020603050405020304" pitchFamily="18" charset="0"/>
                        </a:rPr>
                        <a:t>/ns</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02430" name="矩形 102429"/>
                    <p:cNvSpPr/>
                    <p:nvPr/>
                  </p:nvSpPr>
                  <p:spPr>
                    <a:xfrm>
                      <a:off x="0" y="576"/>
                      <a:ext cx="48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31" name="组合 102430"/>
                <p:cNvGrpSpPr/>
                <p:nvPr/>
              </p:nvGrpSpPr>
              <p:grpSpPr>
                <a:xfrm>
                  <a:off x="489" y="576"/>
                  <a:ext cx="374" cy="384"/>
                  <a:chOff x="489" y="576"/>
                  <a:chExt cx="374" cy="384"/>
                </a:xfrm>
              </p:grpSpPr>
              <p:sp>
                <p:nvSpPr>
                  <p:cNvPr id="102432" name="矩形 102431"/>
                  <p:cNvSpPr/>
                  <p:nvPr/>
                </p:nvSpPr>
                <p:spPr>
                  <a:xfrm>
                    <a:off x="489" y="576"/>
                    <a:ext cx="374" cy="384"/>
                  </a:xfrm>
                  <a:prstGeom prst="rect">
                    <a:avLst/>
                  </a:prstGeom>
                  <a:solidFill>
                    <a:srgbClr val="FFF7D5"/>
                  </a:solidFill>
                  <a:ln w="9525">
                    <a:noFill/>
                  </a:ln>
                </p:spPr>
                <p:txBody>
                  <a:bodyPr/>
                  <a:p>
                    <a:endParaRPr lang="zh-CN" altLang="en-US"/>
                  </a:p>
                </p:txBody>
              </p:sp>
              <p:grpSp>
                <p:nvGrpSpPr>
                  <p:cNvPr id="102433" name="组合 102432"/>
                  <p:cNvGrpSpPr/>
                  <p:nvPr/>
                </p:nvGrpSpPr>
                <p:grpSpPr>
                  <a:xfrm>
                    <a:off x="489" y="576"/>
                    <a:ext cx="374" cy="384"/>
                    <a:chOff x="489" y="576"/>
                    <a:chExt cx="374" cy="384"/>
                  </a:xfrm>
                </p:grpSpPr>
                <p:sp>
                  <p:nvSpPr>
                    <p:cNvPr id="102434" name="矩形 102433"/>
                    <p:cNvSpPr/>
                    <p:nvPr/>
                  </p:nvSpPr>
                  <p:spPr>
                    <a:xfrm>
                      <a:off x="532" y="576"/>
                      <a:ext cx="288" cy="384"/>
                    </a:xfrm>
                    <a:prstGeom prst="rect">
                      <a:avLst/>
                    </a:prstGeom>
                    <a:solidFill>
                      <a:srgbClr val="FFF7D5"/>
                    </a:solidFill>
                    <a:ln w="9525">
                      <a:noFill/>
                    </a:ln>
                  </p:spPr>
                  <p:txBody>
                    <a:bodyPr/>
                    <a:p>
                      <a:pPr algn="ctr"/>
                      <a:r>
                        <a:rPr lang="en-US" altLang="zh-CN" sz="2000" dirty="0">
                          <a:solidFill>
                            <a:schemeClr val="bg2"/>
                          </a:solidFill>
                          <a:latin typeface="Times New Roman" panose="02020603050405020304" pitchFamily="18" charset="0"/>
                        </a:rPr>
                        <a:t>10</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35" name="矩形 102434"/>
                    <p:cNvSpPr/>
                    <p:nvPr/>
                  </p:nvSpPr>
                  <p:spPr>
                    <a:xfrm>
                      <a:off x="489" y="57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36" name="组合 102435"/>
                <p:cNvGrpSpPr/>
                <p:nvPr/>
              </p:nvGrpSpPr>
              <p:grpSpPr>
                <a:xfrm>
                  <a:off x="863" y="576"/>
                  <a:ext cx="518" cy="384"/>
                  <a:chOff x="863" y="576"/>
                  <a:chExt cx="518" cy="384"/>
                </a:xfrm>
              </p:grpSpPr>
              <p:sp>
                <p:nvSpPr>
                  <p:cNvPr id="102437" name="矩形 102436"/>
                  <p:cNvSpPr/>
                  <p:nvPr/>
                </p:nvSpPr>
                <p:spPr>
                  <a:xfrm>
                    <a:off x="863" y="576"/>
                    <a:ext cx="518" cy="384"/>
                  </a:xfrm>
                  <a:prstGeom prst="rect">
                    <a:avLst/>
                  </a:prstGeom>
                  <a:solidFill>
                    <a:srgbClr val="FFF7D5"/>
                  </a:solidFill>
                  <a:ln w="9525">
                    <a:noFill/>
                  </a:ln>
                </p:spPr>
                <p:txBody>
                  <a:bodyPr/>
                  <a:p>
                    <a:endParaRPr lang="zh-CN" altLang="en-US"/>
                  </a:p>
                </p:txBody>
              </p:sp>
              <p:grpSp>
                <p:nvGrpSpPr>
                  <p:cNvPr id="102438" name="组合 102437"/>
                  <p:cNvGrpSpPr/>
                  <p:nvPr/>
                </p:nvGrpSpPr>
                <p:grpSpPr>
                  <a:xfrm>
                    <a:off x="863" y="576"/>
                    <a:ext cx="518" cy="384"/>
                    <a:chOff x="863" y="576"/>
                    <a:chExt cx="518" cy="384"/>
                  </a:xfrm>
                </p:grpSpPr>
                <p:sp>
                  <p:nvSpPr>
                    <p:cNvPr id="102439" name="矩形 102438"/>
                    <p:cNvSpPr/>
                    <p:nvPr/>
                  </p:nvSpPr>
                  <p:spPr>
                    <a:xfrm>
                      <a:off x="906" y="576"/>
                      <a:ext cx="432" cy="384"/>
                    </a:xfrm>
                    <a:prstGeom prst="rect">
                      <a:avLst/>
                    </a:prstGeom>
                    <a:solidFill>
                      <a:srgbClr val="FFF7D5"/>
                    </a:solidFill>
                    <a:ln w="9525">
                      <a:noFill/>
                    </a:ln>
                  </p:spPr>
                  <p:txBody>
                    <a:bodyPr/>
                    <a:p>
                      <a:pPr algn="ctr"/>
                      <a:r>
                        <a:rPr lang="en-US" altLang="zh-CN" sz="2000" dirty="0">
                          <a:solidFill>
                            <a:schemeClr val="bg2"/>
                          </a:solidFill>
                          <a:latin typeface="Times New Roman" panose="02020603050405020304" pitchFamily="18" charset="0"/>
                        </a:rPr>
                        <a:t>6</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40" name="矩形 102439"/>
                    <p:cNvSpPr/>
                    <p:nvPr/>
                  </p:nvSpPr>
                  <p:spPr>
                    <a:xfrm>
                      <a:off x="863" y="576"/>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41" name="组合 102440"/>
                <p:cNvGrpSpPr/>
                <p:nvPr/>
              </p:nvGrpSpPr>
              <p:grpSpPr>
                <a:xfrm>
                  <a:off x="1381" y="576"/>
                  <a:ext cx="518" cy="384"/>
                  <a:chOff x="1381" y="576"/>
                  <a:chExt cx="518" cy="384"/>
                </a:xfrm>
              </p:grpSpPr>
              <p:sp>
                <p:nvSpPr>
                  <p:cNvPr id="102442" name="矩形 102441"/>
                  <p:cNvSpPr/>
                  <p:nvPr/>
                </p:nvSpPr>
                <p:spPr>
                  <a:xfrm>
                    <a:off x="1381" y="576"/>
                    <a:ext cx="518" cy="384"/>
                  </a:xfrm>
                  <a:prstGeom prst="rect">
                    <a:avLst/>
                  </a:prstGeom>
                  <a:solidFill>
                    <a:srgbClr val="FFF7D5"/>
                  </a:solidFill>
                  <a:ln w="9525">
                    <a:noFill/>
                  </a:ln>
                </p:spPr>
                <p:txBody>
                  <a:bodyPr/>
                  <a:p>
                    <a:endParaRPr lang="zh-CN" altLang="en-US"/>
                  </a:p>
                </p:txBody>
              </p:sp>
              <p:grpSp>
                <p:nvGrpSpPr>
                  <p:cNvPr id="102443" name="组合 102442"/>
                  <p:cNvGrpSpPr/>
                  <p:nvPr/>
                </p:nvGrpSpPr>
                <p:grpSpPr>
                  <a:xfrm>
                    <a:off x="1381" y="576"/>
                    <a:ext cx="518" cy="384"/>
                    <a:chOff x="1381" y="576"/>
                    <a:chExt cx="518" cy="384"/>
                  </a:xfrm>
                </p:grpSpPr>
                <p:sp>
                  <p:nvSpPr>
                    <p:cNvPr id="102444" name="矩形 102443"/>
                    <p:cNvSpPr/>
                    <p:nvPr/>
                  </p:nvSpPr>
                  <p:spPr>
                    <a:xfrm>
                      <a:off x="1424" y="576"/>
                      <a:ext cx="432" cy="384"/>
                    </a:xfrm>
                    <a:prstGeom prst="rect">
                      <a:avLst/>
                    </a:prstGeom>
                    <a:solidFill>
                      <a:srgbClr val="FFF7D5"/>
                    </a:solidFill>
                    <a:ln w="9525">
                      <a:noFill/>
                    </a:ln>
                  </p:spPr>
                  <p:txBody>
                    <a:bodyPr/>
                    <a:p>
                      <a:pPr algn="ctr"/>
                      <a:r>
                        <a:rPr lang="en-US" altLang="zh-CN" sz="2000" dirty="0">
                          <a:solidFill>
                            <a:schemeClr val="bg2"/>
                          </a:solidFill>
                          <a:latin typeface="Times New Roman" panose="02020603050405020304" pitchFamily="18" charset="0"/>
                        </a:rPr>
                        <a:t>4</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45" name="矩形 102444"/>
                    <p:cNvSpPr/>
                    <p:nvPr/>
                  </p:nvSpPr>
                  <p:spPr>
                    <a:xfrm>
                      <a:off x="1381" y="576"/>
                      <a:ext cx="51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46" name="组合 102445"/>
                <p:cNvGrpSpPr/>
                <p:nvPr/>
              </p:nvGrpSpPr>
              <p:grpSpPr>
                <a:xfrm>
                  <a:off x="0" y="960"/>
                  <a:ext cx="489" cy="480"/>
                  <a:chOff x="0" y="960"/>
                  <a:chExt cx="489" cy="480"/>
                </a:xfrm>
              </p:grpSpPr>
              <p:sp>
                <p:nvSpPr>
                  <p:cNvPr id="102447" name="矩形 102446"/>
                  <p:cNvSpPr/>
                  <p:nvPr/>
                </p:nvSpPr>
                <p:spPr>
                  <a:xfrm>
                    <a:off x="0" y="960"/>
                    <a:ext cx="489" cy="480"/>
                  </a:xfrm>
                  <a:prstGeom prst="rect">
                    <a:avLst/>
                  </a:prstGeom>
                  <a:solidFill>
                    <a:srgbClr val="FFF2B9"/>
                  </a:solidFill>
                  <a:ln w="9525">
                    <a:noFill/>
                  </a:ln>
                </p:spPr>
                <p:txBody>
                  <a:bodyPr/>
                  <a:p>
                    <a:endParaRPr lang="zh-CN" altLang="en-US"/>
                  </a:p>
                </p:txBody>
              </p:sp>
              <p:grpSp>
                <p:nvGrpSpPr>
                  <p:cNvPr id="102448" name="组合 102447"/>
                  <p:cNvGrpSpPr/>
                  <p:nvPr/>
                </p:nvGrpSpPr>
                <p:grpSpPr>
                  <a:xfrm>
                    <a:off x="0" y="960"/>
                    <a:ext cx="489" cy="480"/>
                    <a:chOff x="0" y="960"/>
                    <a:chExt cx="489" cy="480"/>
                  </a:xfrm>
                </p:grpSpPr>
                <p:sp>
                  <p:nvSpPr>
                    <p:cNvPr id="102449" name="矩形 102448"/>
                    <p:cNvSpPr/>
                    <p:nvPr/>
                  </p:nvSpPr>
                  <p:spPr>
                    <a:xfrm>
                      <a:off x="43" y="960"/>
                      <a:ext cx="403" cy="480"/>
                    </a:xfrm>
                    <a:prstGeom prst="rect">
                      <a:avLst/>
                    </a:prstGeom>
                    <a:solidFill>
                      <a:srgbClr val="FFF2B9"/>
                    </a:solidFill>
                    <a:ln w="9525">
                      <a:noFill/>
                    </a:ln>
                  </p:spPr>
                  <p:txBody>
                    <a:bodyPr/>
                    <a:p>
                      <a:pPr algn="just"/>
                      <a:r>
                        <a:rPr lang="en-US" altLang="zh-CN" sz="2000">
                          <a:solidFill>
                            <a:schemeClr val="bg2"/>
                          </a:solidFill>
                          <a:latin typeface="Times New Roman" panose="02020603050405020304" pitchFamily="18" charset="0"/>
                        </a:rPr>
                        <a:t>P/</a:t>
                      </a:r>
                      <a:r>
                        <a:rPr lang="zh-CN" altLang="en-US" sz="2000" dirty="0">
                          <a:solidFill>
                            <a:schemeClr val="bg2"/>
                          </a:solidFill>
                          <a:latin typeface="Times New Roman" panose="02020603050405020304" pitchFamily="18" charset="0"/>
                        </a:rPr>
                        <a:t>门</a:t>
                      </a:r>
                      <a:r>
                        <a:rPr lang="en-US" altLang="zh-CN" sz="2000" dirty="0">
                          <a:solidFill>
                            <a:schemeClr val="bg2"/>
                          </a:solidFill>
                          <a:latin typeface="Times New Roman" panose="02020603050405020304" pitchFamily="18" charset="0"/>
                        </a:rPr>
                        <a:t>/</a:t>
                      </a:r>
                      <a:r>
                        <a:rPr lang="en-US" altLang="zh-CN" sz="2000">
                          <a:solidFill>
                            <a:schemeClr val="bg2"/>
                          </a:solidFill>
                          <a:latin typeface="Times New Roman" panose="02020603050405020304" pitchFamily="18" charset="0"/>
                        </a:rPr>
                        <a:t>mw</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02450" name="矩形 102449"/>
                    <p:cNvSpPr/>
                    <p:nvPr/>
                  </p:nvSpPr>
                  <p:spPr>
                    <a:xfrm>
                      <a:off x="0" y="960"/>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51" name="组合 102450"/>
                <p:cNvGrpSpPr/>
                <p:nvPr/>
              </p:nvGrpSpPr>
              <p:grpSpPr>
                <a:xfrm>
                  <a:off x="489" y="960"/>
                  <a:ext cx="374" cy="480"/>
                  <a:chOff x="489" y="960"/>
                  <a:chExt cx="374" cy="480"/>
                </a:xfrm>
              </p:grpSpPr>
              <p:sp>
                <p:nvSpPr>
                  <p:cNvPr id="102452" name="矩形 102451"/>
                  <p:cNvSpPr/>
                  <p:nvPr/>
                </p:nvSpPr>
                <p:spPr>
                  <a:xfrm>
                    <a:off x="489" y="960"/>
                    <a:ext cx="374" cy="480"/>
                  </a:xfrm>
                  <a:prstGeom prst="rect">
                    <a:avLst/>
                  </a:prstGeom>
                  <a:solidFill>
                    <a:srgbClr val="FFF2B9"/>
                  </a:solidFill>
                  <a:ln w="9525">
                    <a:noFill/>
                  </a:ln>
                </p:spPr>
                <p:txBody>
                  <a:bodyPr/>
                  <a:p>
                    <a:endParaRPr lang="zh-CN" altLang="en-US"/>
                  </a:p>
                </p:txBody>
              </p:sp>
              <p:grpSp>
                <p:nvGrpSpPr>
                  <p:cNvPr id="102453" name="组合 102452"/>
                  <p:cNvGrpSpPr/>
                  <p:nvPr/>
                </p:nvGrpSpPr>
                <p:grpSpPr>
                  <a:xfrm>
                    <a:off x="489" y="960"/>
                    <a:ext cx="374" cy="480"/>
                    <a:chOff x="489" y="960"/>
                    <a:chExt cx="374" cy="480"/>
                  </a:xfrm>
                </p:grpSpPr>
                <p:sp>
                  <p:nvSpPr>
                    <p:cNvPr id="102454" name="矩形 102453"/>
                    <p:cNvSpPr/>
                    <p:nvPr/>
                  </p:nvSpPr>
                  <p:spPr>
                    <a:xfrm>
                      <a:off x="532" y="960"/>
                      <a:ext cx="288" cy="480"/>
                    </a:xfrm>
                    <a:prstGeom prst="rect">
                      <a:avLst/>
                    </a:prstGeom>
                    <a:solidFill>
                      <a:srgbClr val="FFF2B9"/>
                    </a:solidFill>
                    <a:ln w="9525">
                      <a:noFill/>
                    </a:ln>
                  </p:spPr>
                  <p:txBody>
                    <a:bodyPr/>
                    <a:p>
                      <a:pPr algn="ctr"/>
                      <a:r>
                        <a:rPr lang="en-US" altLang="zh-CN" sz="2000" dirty="0">
                          <a:solidFill>
                            <a:schemeClr val="bg2"/>
                          </a:solidFill>
                          <a:latin typeface="Times New Roman" panose="02020603050405020304" pitchFamily="18" charset="0"/>
                        </a:rPr>
                        <a:t>10</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55" name="矩形 102454"/>
                    <p:cNvSpPr/>
                    <p:nvPr/>
                  </p:nvSpPr>
                  <p:spPr>
                    <a:xfrm>
                      <a:off x="489" y="960"/>
                      <a:ext cx="374"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56" name="组合 102455"/>
                <p:cNvGrpSpPr/>
                <p:nvPr/>
              </p:nvGrpSpPr>
              <p:grpSpPr>
                <a:xfrm>
                  <a:off x="863" y="960"/>
                  <a:ext cx="518" cy="480"/>
                  <a:chOff x="863" y="960"/>
                  <a:chExt cx="518" cy="480"/>
                </a:xfrm>
              </p:grpSpPr>
              <p:sp>
                <p:nvSpPr>
                  <p:cNvPr id="102457" name="矩形 102456"/>
                  <p:cNvSpPr/>
                  <p:nvPr/>
                </p:nvSpPr>
                <p:spPr>
                  <a:xfrm>
                    <a:off x="863" y="960"/>
                    <a:ext cx="518" cy="480"/>
                  </a:xfrm>
                  <a:prstGeom prst="rect">
                    <a:avLst/>
                  </a:prstGeom>
                  <a:solidFill>
                    <a:srgbClr val="FFF2B9"/>
                  </a:solidFill>
                  <a:ln w="9525">
                    <a:noFill/>
                  </a:ln>
                </p:spPr>
                <p:txBody>
                  <a:bodyPr/>
                  <a:p>
                    <a:endParaRPr lang="zh-CN" altLang="en-US"/>
                  </a:p>
                </p:txBody>
              </p:sp>
              <p:grpSp>
                <p:nvGrpSpPr>
                  <p:cNvPr id="102458" name="组合 102457"/>
                  <p:cNvGrpSpPr/>
                  <p:nvPr/>
                </p:nvGrpSpPr>
                <p:grpSpPr>
                  <a:xfrm>
                    <a:off x="863" y="960"/>
                    <a:ext cx="518" cy="480"/>
                    <a:chOff x="863" y="960"/>
                    <a:chExt cx="518" cy="480"/>
                  </a:xfrm>
                </p:grpSpPr>
                <p:sp>
                  <p:nvSpPr>
                    <p:cNvPr id="102459" name="矩形 102458"/>
                    <p:cNvSpPr/>
                    <p:nvPr/>
                  </p:nvSpPr>
                  <p:spPr>
                    <a:xfrm>
                      <a:off x="906" y="960"/>
                      <a:ext cx="432" cy="480"/>
                    </a:xfrm>
                    <a:prstGeom prst="rect">
                      <a:avLst/>
                    </a:prstGeom>
                    <a:solidFill>
                      <a:srgbClr val="FFF2B9"/>
                    </a:solidFill>
                    <a:ln w="9525">
                      <a:noFill/>
                    </a:ln>
                  </p:spPr>
                  <p:txBody>
                    <a:bodyPr/>
                    <a:p>
                      <a:pPr algn="ctr"/>
                      <a:r>
                        <a:rPr lang="en-US" altLang="zh-CN" sz="2000" dirty="0">
                          <a:solidFill>
                            <a:schemeClr val="bg2"/>
                          </a:solidFill>
                          <a:latin typeface="Times New Roman" panose="02020603050405020304" pitchFamily="18" charset="0"/>
                        </a:rPr>
                        <a:t>22.5</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60" name="矩形 102459"/>
                    <p:cNvSpPr/>
                    <p:nvPr/>
                  </p:nvSpPr>
                  <p:spPr>
                    <a:xfrm>
                      <a:off x="863" y="960"/>
                      <a:ext cx="51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61" name="组合 102460"/>
                <p:cNvGrpSpPr/>
                <p:nvPr/>
              </p:nvGrpSpPr>
              <p:grpSpPr>
                <a:xfrm>
                  <a:off x="1381" y="960"/>
                  <a:ext cx="518" cy="480"/>
                  <a:chOff x="1381" y="960"/>
                  <a:chExt cx="518" cy="480"/>
                </a:xfrm>
              </p:grpSpPr>
              <p:sp>
                <p:nvSpPr>
                  <p:cNvPr id="102462" name="矩形 102461"/>
                  <p:cNvSpPr/>
                  <p:nvPr/>
                </p:nvSpPr>
                <p:spPr>
                  <a:xfrm>
                    <a:off x="1381" y="960"/>
                    <a:ext cx="518" cy="480"/>
                  </a:xfrm>
                  <a:prstGeom prst="rect">
                    <a:avLst/>
                  </a:prstGeom>
                  <a:solidFill>
                    <a:srgbClr val="FFF2B9"/>
                  </a:solidFill>
                  <a:ln w="9525">
                    <a:noFill/>
                  </a:ln>
                </p:spPr>
                <p:txBody>
                  <a:bodyPr/>
                  <a:p>
                    <a:endParaRPr lang="zh-CN" altLang="en-US"/>
                  </a:p>
                </p:txBody>
              </p:sp>
              <p:grpSp>
                <p:nvGrpSpPr>
                  <p:cNvPr id="102463" name="组合 102462"/>
                  <p:cNvGrpSpPr/>
                  <p:nvPr/>
                </p:nvGrpSpPr>
                <p:grpSpPr>
                  <a:xfrm>
                    <a:off x="1381" y="960"/>
                    <a:ext cx="518" cy="480"/>
                    <a:chOff x="1381" y="960"/>
                    <a:chExt cx="518" cy="480"/>
                  </a:xfrm>
                </p:grpSpPr>
                <p:sp>
                  <p:nvSpPr>
                    <p:cNvPr id="102464" name="矩形 102463"/>
                    <p:cNvSpPr/>
                    <p:nvPr/>
                  </p:nvSpPr>
                  <p:spPr>
                    <a:xfrm>
                      <a:off x="1424" y="960"/>
                      <a:ext cx="432" cy="480"/>
                    </a:xfrm>
                    <a:prstGeom prst="rect">
                      <a:avLst/>
                    </a:prstGeom>
                    <a:solidFill>
                      <a:srgbClr val="FFF2B9"/>
                    </a:solidFill>
                    <a:ln w="9525">
                      <a:noFill/>
                    </a:ln>
                  </p:spPr>
                  <p:txBody>
                    <a:bodyPr/>
                    <a:p>
                      <a:pPr algn="ctr"/>
                      <a:r>
                        <a:rPr lang="en-US" altLang="zh-CN" sz="2000" dirty="0">
                          <a:solidFill>
                            <a:schemeClr val="bg2"/>
                          </a:solidFill>
                          <a:latin typeface="Times New Roman" panose="02020603050405020304" pitchFamily="18" charset="0"/>
                        </a:rPr>
                        <a:t>20</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65" name="矩形 102464"/>
                    <p:cNvSpPr/>
                    <p:nvPr/>
                  </p:nvSpPr>
                  <p:spPr>
                    <a:xfrm>
                      <a:off x="1381" y="960"/>
                      <a:ext cx="51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102466" name="矩形 102465"/>
              <p:cNvSpPr/>
              <p:nvPr/>
            </p:nvSpPr>
            <p:spPr>
              <a:xfrm>
                <a:off x="-3" y="-3"/>
                <a:ext cx="1905" cy="144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2467" name="直接连接符 102466"/>
            <p:cNvSpPr/>
            <p:nvPr/>
          </p:nvSpPr>
          <p:spPr>
            <a:xfrm>
              <a:off x="864" y="672"/>
              <a:ext cx="960" cy="432"/>
            </a:xfrm>
            <a:prstGeom prst="line">
              <a:avLst/>
            </a:prstGeom>
            <a:ln w="9525" cap="flat" cmpd="sng">
              <a:solidFill>
                <a:srgbClr val="C0C0C0"/>
              </a:solidFill>
              <a:prstDash val="solid"/>
              <a:headEnd type="none" w="med" len="med"/>
              <a:tailEnd type="none" w="med" len="med"/>
            </a:ln>
          </p:spPr>
        </p:sp>
      </p:grpSp>
      <p:grpSp>
        <p:nvGrpSpPr>
          <p:cNvPr id="102468" name="组合 102467"/>
          <p:cNvGrpSpPr/>
          <p:nvPr/>
        </p:nvGrpSpPr>
        <p:grpSpPr>
          <a:xfrm>
            <a:off x="1524000" y="3048000"/>
            <a:ext cx="6400800" cy="2133600"/>
            <a:chOff x="864" y="2112"/>
            <a:chExt cx="3696" cy="1344"/>
          </a:xfrm>
        </p:grpSpPr>
        <p:grpSp>
          <p:nvGrpSpPr>
            <p:cNvPr id="102469" name="组合 102468"/>
            <p:cNvGrpSpPr/>
            <p:nvPr/>
          </p:nvGrpSpPr>
          <p:grpSpPr>
            <a:xfrm>
              <a:off x="864" y="2112"/>
              <a:ext cx="3696" cy="1344"/>
              <a:chOff x="-3" y="-3"/>
              <a:chExt cx="2107" cy="1350"/>
            </a:xfrm>
          </p:grpSpPr>
          <p:grpSp>
            <p:nvGrpSpPr>
              <p:cNvPr id="102470" name="组合 102469"/>
              <p:cNvGrpSpPr/>
              <p:nvPr/>
            </p:nvGrpSpPr>
            <p:grpSpPr>
              <a:xfrm>
                <a:off x="0" y="0"/>
                <a:ext cx="2101" cy="1344"/>
                <a:chOff x="0" y="0"/>
                <a:chExt cx="2101" cy="1344"/>
              </a:xfrm>
            </p:grpSpPr>
            <p:grpSp>
              <p:nvGrpSpPr>
                <p:cNvPr id="102471" name="组合 102470"/>
                <p:cNvGrpSpPr/>
                <p:nvPr/>
              </p:nvGrpSpPr>
              <p:grpSpPr>
                <a:xfrm>
                  <a:off x="0" y="0"/>
                  <a:ext cx="489" cy="480"/>
                  <a:chOff x="0" y="0"/>
                  <a:chExt cx="489" cy="480"/>
                </a:xfrm>
              </p:grpSpPr>
              <p:sp>
                <p:nvSpPr>
                  <p:cNvPr id="102472" name="矩形 102471"/>
                  <p:cNvSpPr/>
                  <p:nvPr/>
                </p:nvSpPr>
                <p:spPr>
                  <a:xfrm>
                    <a:off x="0" y="0"/>
                    <a:ext cx="489" cy="480"/>
                  </a:xfrm>
                  <a:prstGeom prst="rect">
                    <a:avLst/>
                  </a:prstGeom>
                  <a:solidFill>
                    <a:srgbClr val="FFEFAD"/>
                  </a:solidFill>
                  <a:ln w="9525">
                    <a:noFill/>
                  </a:ln>
                </p:spPr>
                <p:txBody>
                  <a:bodyPr/>
                  <a:p>
                    <a:endParaRPr lang="zh-CN" altLang="en-US"/>
                  </a:p>
                </p:txBody>
              </p:sp>
              <p:grpSp>
                <p:nvGrpSpPr>
                  <p:cNvPr id="102473" name="组合 102472"/>
                  <p:cNvGrpSpPr/>
                  <p:nvPr/>
                </p:nvGrpSpPr>
                <p:grpSpPr>
                  <a:xfrm>
                    <a:off x="0" y="0"/>
                    <a:ext cx="489" cy="480"/>
                    <a:chOff x="0" y="0"/>
                    <a:chExt cx="489" cy="480"/>
                  </a:xfrm>
                </p:grpSpPr>
                <p:sp>
                  <p:nvSpPr>
                    <p:cNvPr id="102474" name="矩形 102473"/>
                    <p:cNvSpPr/>
                    <p:nvPr/>
                  </p:nvSpPr>
                  <p:spPr>
                    <a:xfrm>
                      <a:off x="43" y="0"/>
                      <a:ext cx="403" cy="480"/>
                    </a:xfrm>
                    <a:prstGeom prst="rect">
                      <a:avLst/>
                    </a:prstGeom>
                    <a:solidFill>
                      <a:srgbClr val="FFEFAD"/>
                    </a:solidFill>
                    <a:ln w="9525">
                      <a:noFill/>
                    </a:ln>
                  </p:spPr>
                  <p:txBody>
                    <a:bodyPr/>
                    <a:p>
                      <a:pPr algn="just"/>
                      <a:r>
                        <a:rPr lang="en-US" altLang="zh-CN" sz="2000" dirty="0">
                          <a:solidFill>
                            <a:schemeClr val="bg2"/>
                          </a:solidFill>
                          <a:latin typeface="Times New Roman" panose="02020603050405020304" pitchFamily="18" charset="0"/>
                        </a:rPr>
                        <a:t>   </a:t>
                      </a:r>
                      <a:r>
                        <a:rPr lang="zh-CN" altLang="en-US" sz="2000" dirty="0">
                          <a:solidFill>
                            <a:schemeClr val="bg2"/>
                          </a:solidFill>
                          <a:latin typeface="Times New Roman" panose="02020603050405020304" pitchFamily="18" charset="0"/>
                        </a:rPr>
                        <a:t>系列</a:t>
                      </a:r>
                      <a:endParaRPr lang="zh-CN" altLang="en-US" sz="2000" dirty="0">
                        <a:solidFill>
                          <a:schemeClr val="bg2"/>
                        </a:solidFill>
                        <a:latin typeface="Times New Roman" panose="02020603050405020304" pitchFamily="18" charset="0"/>
                      </a:endParaRPr>
                    </a:p>
                    <a:p>
                      <a:pPr algn="just" eaLnBrk="0" hangingPunct="0"/>
                      <a:r>
                        <a:rPr lang="zh-CN" altLang="en-US" sz="2000" dirty="0">
                          <a:solidFill>
                            <a:schemeClr val="bg2"/>
                          </a:solidFill>
                          <a:latin typeface="Times New Roman" panose="02020603050405020304" pitchFamily="18" charset="0"/>
                        </a:rPr>
                        <a:t>参数</a:t>
                      </a:r>
                      <a:endParaRPr lang="zh-CN" altLang="en-US" sz="2000" dirty="0">
                        <a:solidFill>
                          <a:schemeClr val="bg2"/>
                        </a:solidFill>
                        <a:latin typeface="Times New Roman" panose="02020603050405020304" pitchFamily="18" charset="0"/>
                      </a:endParaRPr>
                    </a:p>
                    <a:p>
                      <a:pPr algn="just" eaLnBrk="0" hangingPunct="0"/>
                      <a:endParaRPr lang="zh-CN" altLang="en-US" sz="2000" dirty="0">
                        <a:solidFill>
                          <a:schemeClr val="bg2"/>
                        </a:solidFill>
                        <a:latin typeface="Times New Roman" panose="02020603050405020304" pitchFamily="18" charset="0"/>
                      </a:endParaRPr>
                    </a:p>
                  </p:txBody>
                </p:sp>
                <p:sp>
                  <p:nvSpPr>
                    <p:cNvPr id="102475" name="矩形 102474"/>
                    <p:cNvSpPr/>
                    <p:nvPr/>
                  </p:nvSpPr>
                  <p:spPr>
                    <a:xfrm>
                      <a:off x="0" y="0"/>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76" name="组合 102475"/>
                <p:cNvGrpSpPr/>
                <p:nvPr/>
              </p:nvGrpSpPr>
              <p:grpSpPr>
                <a:xfrm>
                  <a:off x="489" y="0"/>
                  <a:ext cx="734" cy="480"/>
                  <a:chOff x="489" y="0"/>
                  <a:chExt cx="734" cy="480"/>
                </a:xfrm>
              </p:grpSpPr>
              <p:sp>
                <p:nvSpPr>
                  <p:cNvPr id="102477" name="矩形 102476"/>
                  <p:cNvSpPr/>
                  <p:nvPr/>
                </p:nvSpPr>
                <p:spPr>
                  <a:xfrm>
                    <a:off x="489" y="0"/>
                    <a:ext cx="734" cy="480"/>
                  </a:xfrm>
                  <a:prstGeom prst="rect">
                    <a:avLst/>
                  </a:prstGeom>
                  <a:solidFill>
                    <a:srgbClr val="FFEFAD"/>
                  </a:solidFill>
                  <a:ln w="9525">
                    <a:noFill/>
                  </a:ln>
                </p:spPr>
                <p:txBody>
                  <a:bodyPr/>
                  <a:p>
                    <a:endParaRPr lang="zh-CN" altLang="en-US"/>
                  </a:p>
                </p:txBody>
              </p:sp>
              <p:grpSp>
                <p:nvGrpSpPr>
                  <p:cNvPr id="102478" name="组合 102477"/>
                  <p:cNvGrpSpPr/>
                  <p:nvPr/>
                </p:nvGrpSpPr>
                <p:grpSpPr>
                  <a:xfrm>
                    <a:off x="489" y="0"/>
                    <a:ext cx="734" cy="480"/>
                    <a:chOff x="489" y="0"/>
                    <a:chExt cx="734" cy="480"/>
                  </a:xfrm>
                </p:grpSpPr>
                <p:sp>
                  <p:nvSpPr>
                    <p:cNvPr id="102479" name="矩形 102478"/>
                    <p:cNvSpPr/>
                    <p:nvPr/>
                  </p:nvSpPr>
                  <p:spPr>
                    <a:xfrm>
                      <a:off x="532" y="0"/>
                      <a:ext cx="648" cy="480"/>
                    </a:xfrm>
                    <a:prstGeom prst="rect">
                      <a:avLst/>
                    </a:prstGeom>
                    <a:solidFill>
                      <a:srgbClr val="FFEFAD"/>
                    </a:solidFill>
                    <a:ln w="9525">
                      <a:noFill/>
                    </a:ln>
                  </p:spPr>
                  <p:txBody>
                    <a:bodyPr/>
                    <a:p>
                      <a:pPr algn="ctr"/>
                      <a:r>
                        <a:rPr lang="en-US" altLang="zh-CN" sz="2000" dirty="0">
                          <a:solidFill>
                            <a:schemeClr val="bg2"/>
                          </a:solidFill>
                          <a:latin typeface="Times New Roman" panose="02020603050405020304" pitchFamily="18" charset="0"/>
                        </a:rPr>
                        <a:t>54</a:t>
                      </a:r>
                      <a:r>
                        <a:rPr lang="en-US" altLang="zh-CN" sz="2000">
                          <a:solidFill>
                            <a:schemeClr val="bg2"/>
                          </a:solidFill>
                          <a:latin typeface="Times New Roman" panose="02020603050405020304" pitchFamily="18" charset="0"/>
                        </a:rPr>
                        <a:t>LS/74LS</a:t>
                      </a:r>
                      <a:endParaRPr lang="en-US" altLang="zh-CN" sz="2000">
                        <a:solidFill>
                          <a:schemeClr val="bg2"/>
                        </a:solidFill>
                        <a:latin typeface="Times New Roman" panose="02020603050405020304" pitchFamily="18" charset="0"/>
                      </a:endParaRPr>
                    </a:p>
                    <a:p>
                      <a:pPr algn="ctr" eaLnBrk="0" hangingPunct="0"/>
                      <a:r>
                        <a:rPr lang="zh-CN" altLang="en-US" sz="2000" dirty="0">
                          <a:solidFill>
                            <a:schemeClr val="bg2"/>
                          </a:solidFill>
                          <a:latin typeface="Times New Roman" panose="02020603050405020304" pitchFamily="18" charset="0"/>
                        </a:rPr>
                        <a:t>低功耗肖特基</a:t>
                      </a:r>
                      <a:endParaRPr lang="zh-CN" altLang="en-US" sz="2000" dirty="0">
                        <a:solidFill>
                          <a:schemeClr val="bg2"/>
                        </a:solidFill>
                        <a:latin typeface="Times New Roman" panose="02020603050405020304" pitchFamily="18" charset="0"/>
                      </a:endParaRPr>
                    </a:p>
                    <a:p>
                      <a:pPr algn="ctr" eaLnBrk="0" hangingPunct="0"/>
                      <a:endParaRPr lang="zh-CN" altLang="en-US" sz="2000" dirty="0">
                        <a:solidFill>
                          <a:schemeClr val="bg2"/>
                        </a:solidFill>
                        <a:latin typeface="Times New Roman" panose="02020603050405020304" pitchFamily="18" charset="0"/>
                      </a:endParaRPr>
                    </a:p>
                  </p:txBody>
                </p:sp>
                <p:sp>
                  <p:nvSpPr>
                    <p:cNvPr id="102480" name="矩形 102479"/>
                    <p:cNvSpPr/>
                    <p:nvPr/>
                  </p:nvSpPr>
                  <p:spPr>
                    <a:xfrm>
                      <a:off x="489" y="0"/>
                      <a:ext cx="734"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81" name="组合 102480"/>
                <p:cNvGrpSpPr/>
                <p:nvPr/>
              </p:nvGrpSpPr>
              <p:grpSpPr>
                <a:xfrm>
                  <a:off x="1223" y="0"/>
                  <a:ext cx="878" cy="480"/>
                  <a:chOff x="1223" y="0"/>
                  <a:chExt cx="878" cy="480"/>
                </a:xfrm>
              </p:grpSpPr>
              <p:sp>
                <p:nvSpPr>
                  <p:cNvPr id="102482" name="矩形 102481"/>
                  <p:cNvSpPr/>
                  <p:nvPr/>
                </p:nvSpPr>
                <p:spPr>
                  <a:xfrm>
                    <a:off x="1223" y="0"/>
                    <a:ext cx="878" cy="480"/>
                  </a:xfrm>
                  <a:prstGeom prst="rect">
                    <a:avLst/>
                  </a:prstGeom>
                  <a:solidFill>
                    <a:srgbClr val="FFEFAD"/>
                  </a:solidFill>
                  <a:ln w="9525">
                    <a:noFill/>
                  </a:ln>
                </p:spPr>
                <p:txBody>
                  <a:bodyPr/>
                  <a:p>
                    <a:endParaRPr lang="zh-CN" altLang="en-US"/>
                  </a:p>
                </p:txBody>
              </p:sp>
              <p:grpSp>
                <p:nvGrpSpPr>
                  <p:cNvPr id="102483" name="组合 102482"/>
                  <p:cNvGrpSpPr/>
                  <p:nvPr/>
                </p:nvGrpSpPr>
                <p:grpSpPr>
                  <a:xfrm>
                    <a:off x="1223" y="0"/>
                    <a:ext cx="878" cy="480"/>
                    <a:chOff x="1223" y="0"/>
                    <a:chExt cx="878" cy="480"/>
                  </a:xfrm>
                </p:grpSpPr>
                <p:sp>
                  <p:nvSpPr>
                    <p:cNvPr id="102484" name="矩形 102483"/>
                    <p:cNvSpPr/>
                    <p:nvPr/>
                  </p:nvSpPr>
                  <p:spPr>
                    <a:xfrm>
                      <a:off x="1266" y="0"/>
                      <a:ext cx="792" cy="480"/>
                    </a:xfrm>
                    <a:prstGeom prst="rect">
                      <a:avLst/>
                    </a:prstGeom>
                    <a:solidFill>
                      <a:srgbClr val="FFEFAD"/>
                    </a:solidFill>
                    <a:ln w="9525">
                      <a:noFill/>
                    </a:ln>
                  </p:spPr>
                  <p:txBody>
                    <a:bodyPr/>
                    <a:p>
                      <a:pPr algn="ctr"/>
                      <a:r>
                        <a:rPr lang="en-US" altLang="zh-CN" sz="2000" dirty="0">
                          <a:solidFill>
                            <a:schemeClr val="bg2"/>
                          </a:solidFill>
                          <a:latin typeface="Times New Roman" panose="02020603050405020304" pitchFamily="18" charset="0"/>
                        </a:rPr>
                        <a:t>54</a:t>
                      </a:r>
                      <a:r>
                        <a:rPr lang="en-US" altLang="zh-CN" sz="2000">
                          <a:solidFill>
                            <a:schemeClr val="bg2"/>
                          </a:solidFill>
                          <a:latin typeface="Times New Roman" panose="02020603050405020304" pitchFamily="18" charset="0"/>
                        </a:rPr>
                        <a:t>ALS/74ALS</a:t>
                      </a:r>
                      <a:endParaRPr lang="en-US" altLang="zh-CN" sz="2000">
                        <a:solidFill>
                          <a:schemeClr val="bg2"/>
                        </a:solidFill>
                        <a:latin typeface="Times New Roman" panose="02020603050405020304" pitchFamily="18" charset="0"/>
                      </a:endParaRPr>
                    </a:p>
                    <a:p>
                      <a:pPr algn="ctr" eaLnBrk="0" hangingPunct="0"/>
                      <a:r>
                        <a:rPr lang="zh-CN" altLang="en-US" sz="2000" dirty="0">
                          <a:solidFill>
                            <a:schemeClr val="bg2"/>
                          </a:solidFill>
                          <a:latin typeface="Times New Roman" panose="02020603050405020304" pitchFamily="18" charset="0"/>
                        </a:rPr>
                        <a:t>低功耗肖特基高速</a:t>
                      </a:r>
                      <a:endParaRPr lang="zh-CN" altLang="en-US" sz="2000" dirty="0">
                        <a:solidFill>
                          <a:schemeClr val="bg2"/>
                        </a:solidFill>
                        <a:latin typeface="Times New Roman" panose="02020603050405020304" pitchFamily="18" charset="0"/>
                      </a:endParaRPr>
                    </a:p>
                  </p:txBody>
                </p:sp>
                <p:sp>
                  <p:nvSpPr>
                    <p:cNvPr id="102485" name="矩形 102484"/>
                    <p:cNvSpPr/>
                    <p:nvPr/>
                  </p:nvSpPr>
                  <p:spPr>
                    <a:xfrm>
                      <a:off x="1223" y="0"/>
                      <a:ext cx="87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86" name="组合 102485"/>
                <p:cNvGrpSpPr/>
                <p:nvPr/>
              </p:nvGrpSpPr>
              <p:grpSpPr>
                <a:xfrm>
                  <a:off x="0" y="480"/>
                  <a:ext cx="489" cy="384"/>
                  <a:chOff x="0" y="480"/>
                  <a:chExt cx="489" cy="384"/>
                </a:xfrm>
              </p:grpSpPr>
              <p:sp>
                <p:nvSpPr>
                  <p:cNvPr id="102487" name="矩形 102486"/>
                  <p:cNvSpPr/>
                  <p:nvPr/>
                </p:nvSpPr>
                <p:spPr>
                  <a:xfrm>
                    <a:off x="0" y="480"/>
                    <a:ext cx="489" cy="384"/>
                  </a:xfrm>
                  <a:prstGeom prst="rect">
                    <a:avLst/>
                  </a:prstGeom>
                  <a:solidFill>
                    <a:srgbClr val="FFF7D5"/>
                  </a:solidFill>
                  <a:ln w="9525">
                    <a:noFill/>
                  </a:ln>
                </p:spPr>
                <p:txBody>
                  <a:bodyPr/>
                  <a:p>
                    <a:endParaRPr lang="zh-CN" altLang="en-US"/>
                  </a:p>
                </p:txBody>
              </p:sp>
              <p:grpSp>
                <p:nvGrpSpPr>
                  <p:cNvPr id="102488" name="组合 102487"/>
                  <p:cNvGrpSpPr/>
                  <p:nvPr/>
                </p:nvGrpSpPr>
                <p:grpSpPr>
                  <a:xfrm>
                    <a:off x="0" y="480"/>
                    <a:ext cx="489" cy="384"/>
                    <a:chOff x="0" y="480"/>
                    <a:chExt cx="489" cy="384"/>
                  </a:xfrm>
                </p:grpSpPr>
                <p:sp>
                  <p:nvSpPr>
                    <p:cNvPr id="102489" name="矩形 102488"/>
                    <p:cNvSpPr/>
                    <p:nvPr/>
                  </p:nvSpPr>
                  <p:spPr>
                    <a:xfrm>
                      <a:off x="43" y="480"/>
                      <a:ext cx="403" cy="384"/>
                    </a:xfrm>
                    <a:prstGeom prst="rect">
                      <a:avLst/>
                    </a:prstGeom>
                    <a:solidFill>
                      <a:srgbClr val="FFF7D5"/>
                    </a:solidFill>
                    <a:ln w="9525">
                      <a:noFill/>
                    </a:ln>
                  </p:spPr>
                  <p:txBody>
                    <a:bodyPr/>
                    <a:p>
                      <a:pPr algn="just"/>
                      <a:r>
                        <a:rPr lang="en-US" altLang="zh-CN" sz="2000" err="1">
                          <a:solidFill>
                            <a:schemeClr val="bg2"/>
                          </a:solidFill>
                          <a:latin typeface="Times New Roman" panose="02020603050405020304" pitchFamily="18" charset="0"/>
                        </a:rPr>
                        <a:t>t</a:t>
                      </a:r>
                      <a:r>
                        <a:rPr lang="en-US" altLang="zh-CN" sz="2000" baseline="-30000" err="1">
                          <a:solidFill>
                            <a:schemeClr val="bg2"/>
                          </a:solidFill>
                          <a:latin typeface="Times New Roman" panose="02020603050405020304" pitchFamily="18" charset="0"/>
                        </a:rPr>
                        <a:t>pd</a:t>
                      </a:r>
                      <a:r>
                        <a:rPr lang="en-US" altLang="zh-CN" sz="2000">
                          <a:solidFill>
                            <a:schemeClr val="bg2"/>
                          </a:solidFill>
                          <a:latin typeface="Times New Roman" panose="02020603050405020304" pitchFamily="18" charset="0"/>
                        </a:rPr>
                        <a:t>/ns</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02490" name="矩形 102489"/>
                    <p:cNvSpPr/>
                    <p:nvPr/>
                  </p:nvSpPr>
                  <p:spPr>
                    <a:xfrm>
                      <a:off x="0" y="480"/>
                      <a:ext cx="489"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91" name="组合 102490"/>
                <p:cNvGrpSpPr/>
                <p:nvPr/>
              </p:nvGrpSpPr>
              <p:grpSpPr>
                <a:xfrm>
                  <a:off x="489" y="480"/>
                  <a:ext cx="734" cy="384"/>
                  <a:chOff x="489" y="480"/>
                  <a:chExt cx="734" cy="384"/>
                </a:xfrm>
              </p:grpSpPr>
              <p:sp>
                <p:nvSpPr>
                  <p:cNvPr id="102492" name="矩形 102491"/>
                  <p:cNvSpPr/>
                  <p:nvPr/>
                </p:nvSpPr>
                <p:spPr>
                  <a:xfrm>
                    <a:off x="489" y="480"/>
                    <a:ext cx="734" cy="384"/>
                  </a:xfrm>
                  <a:prstGeom prst="rect">
                    <a:avLst/>
                  </a:prstGeom>
                  <a:solidFill>
                    <a:srgbClr val="FFF7D5"/>
                  </a:solidFill>
                  <a:ln w="9525">
                    <a:noFill/>
                  </a:ln>
                </p:spPr>
                <p:txBody>
                  <a:bodyPr/>
                  <a:p>
                    <a:endParaRPr lang="zh-CN" altLang="en-US"/>
                  </a:p>
                </p:txBody>
              </p:sp>
              <p:grpSp>
                <p:nvGrpSpPr>
                  <p:cNvPr id="102493" name="组合 102492"/>
                  <p:cNvGrpSpPr/>
                  <p:nvPr/>
                </p:nvGrpSpPr>
                <p:grpSpPr>
                  <a:xfrm>
                    <a:off x="489" y="480"/>
                    <a:ext cx="734" cy="384"/>
                    <a:chOff x="489" y="480"/>
                    <a:chExt cx="734" cy="384"/>
                  </a:xfrm>
                </p:grpSpPr>
                <p:sp>
                  <p:nvSpPr>
                    <p:cNvPr id="102494" name="矩形 102493"/>
                    <p:cNvSpPr/>
                    <p:nvPr/>
                  </p:nvSpPr>
                  <p:spPr>
                    <a:xfrm>
                      <a:off x="532" y="480"/>
                      <a:ext cx="648" cy="384"/>
                    </a:xfrm>
                    <a:prstGeom prst="rect">
                      <a:avLst/>
                    </a:prstGeom>
                    <a:solidFill>
                      <a:srgbClr val="FFF7D5"/>
                    </a:solidFill>
                    <a:ln w="9525">
                      <a:noFill/>
                    </a:ln>
                  </p:spPr>
                  <p:txBody>
                    <a:bodyPr/>
                    <a:p>
                      <a:pPr algn="ctr"/>
                      <a:r>
                        <a:rPr lang="en-US" altLang="zh-CN" sz="2000" dirty="0">
                          <a:solidFill>
                            <a:schemeClr val="bg2"/>
                          </a:solidFill>
                          <a:latin typeface="Times New Roman" panose="02020603050405020304" pitchFamily="18" charset="0"/>
                        </a:rPr>
                        <a:t>10</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495" name="矩形 102494"/>
                    <p:cNvSpPr/>
                    <p:nvPr/>
                  </p:nvSpPr>
                  <p:spPr>
                    <a:xfrm>
                      <a:off x="489" y="480"/>
                      <a:ext cx="73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496" name="组合 102495"/>
                <p:cNvGrpSpPr/>
                <p:nvPr/>
              </p:nvGrpSpPr>
              <p:grpSpPr>
                <a:xfrm>
                  <a:off x="1223" y="480"/>
                  <a:ext cx="878" cy="384"/>
                  <a:chOff x="1223" y="480"/>
                  <a:chExt cx="878" cy="384"/>
                </a:xfrm>
              </p:grpSpPr>
              <p:sp>
                <p:nvSpPr>
                  <p:cNvPr id="102497" name="矩形 102496"/>
                  <p:cNvSpPr/>
                  <p:nvPr/>
                </p:nvSpPr>
                <p:spPr>
                  <a:xfrm>
                    <a:off x="1223" y="480"/>
                    <a:ext cx="878" cy="384"/>
                  </a:xfrm>
                  <a:prstGeom prst="rect">
                    <a:avLst/>
                  </a:prstGeom>
                  <a:solidFill>
                    <a:srgbClr val="FFF7D5"/>
                  </a:solidFill>
                  <a:ln w="9525">
                    <a:noFill/>
                  </a:ln>
                </p:spPr>
                <p:txBody>
                  <a:bodyPr/>
                  <a:p>
                    <a:endParaRPr lang="zh-CN" altLang="en-US"/>
                  </a:p>
                </p:txBody>
              </p:sp>
              <p:grpSp>
                <p:nvGrpSpPr>
                  <p:cNvPr id="102498" name="组合 102497"/>
                  <p:cNvGrpSpPr/>
                  <p:nvPr/>
                </p:nvGrpSpPr>
                <p:grpSpPr>
                  <a:xfrm>
                    <a:off x="1223" y="480"/>
                    <a:ext cx="878" cy="384"/>
                    <a:chOff x="1223" y="480"/>
                    <a:chExt cx="878" cy="384"/>
                  </a:xfrm>
                </p:grpSpPr>
                <p:sp>
                  <p:nvSpPr>
                    <p:cNvPr id="102499" name="矩形 102498"/>
                    <p:cNvSpPr/>
                    <p:nvPr/>
                  </p:nvSpPr>
                  <p:spPr>
                    <a:xfrm>
                      <a:off x="1266" y="480"/>
                      <a:ext cx="792" cy="384"/>
                    </a:xfrm>
                    <a:prstGeom prst="rect">
                      <a:avLst/>
                    </a:prstGeom>
                    <a:solidFill>
                      <a:srgbClr val="FFF7D5"/>
                    </a:solidFill>
                    <a:ln w="9525">
                      <a:noFill/>
                    </a:ln>
                  </p:spPr>
                  <p:txBody>
                    <a:bodyPr/>
                    <a:p>
                      <a:pPr algn="ctr"/>
                      <a:r>
                        <a:rPr lang="en-US" altLang="zh-CN" sz="2000" dirty="0">
                          <a:solidFill>
                            <a:schemeClr val="bg2"/>
                          </a:solidFill>
                          <a:latin typeface="Times New Roman" panose="02020603050405020304" pitchFamily="18" charset="0"/>
                        </a:rPr>
                        <a:t>4</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500" name="矩形 102499"/>
                    <p:cNvSpPr/>
                    <p:nvPr/>
                  </p:nvSpPr>
                  <p:spPr>
                    <a:xfrm>
                      <a:off x="1223" y="480"/>
                      <a:ext cx="878"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501" name="组合 102500"/>
                <p:cNvGrpSpPr/>
                <p:nvPr/>
              </p:nvGrpSpPr>
              <p:grpSpPr>
                <a:xfrm>
                  <a:off x="0" y="864"/>
                  <a:ext cx="489" cy="480"/>
                  <a:chOff x="0" y="864"/>
                  <a:chExt cx="489" cy="480"/>
                </a:xfrm>
              </p:grpSpPr>
              <p:sp>
                <p:nvSpPr>
                  <p:cNvPr id="102502" name="矩形 102501"/>
                  <p:cNvSpPr/>
                  <p:nvPr/>
                </p:nvSpPr>
                <p:spPr>
                  <a:xfrm>
                    <a:off x="0" y="864"/>
                    <a:ext cx="489" cy="480"/>
                  </a:xfrm>
                  <a:prstGeom prst="rect">
                    <a:avLst/>
                  </a:prstGeom>
                  <a:solidFill>
                    <a:srgbClr val="FFF2B9"/>
                  </a:solidFill>
                  <a:ln w="9525">
                    <a:noFill/>
                  </a:ln>
                </p:spPr>
                <p:txBody>
                  <a:bodyPr/>
                  <a:p>
                    <a:endParaRPr lang="zh-CN" altLang="en-US"/>
                  </a:p>
                </p:txBody>
              </p:sp>
              <p:grpSp>
                <p:nvGrpSpPr>
                  <p:cNvPr id="102503" name="组合 102502"/>
                  <p:cNvGrpSpPr/>
                  <p:nvPr/>
                </p:nvGrpSpPr>
                <p:grpSpPr>
                  <a:xfrm>
                    <a:off x="0" y="864"/>
                    <a:ext cx="489" cy="480"/>
                    <a:chOff x="0" y="864"/>
                    <a:chExt cx="489" cy="480"/>
                  </a:xfrm>
                </p:grpSpPr>
                <p:sp>
                  <p:nvSpPr>
                    <p:cNvPr id="102504" name="矩形 102503"/>
                    <p:cNvSpPr/>
                    <p:nvPr/>
                  </p:nvSpPr>
                  <p:spPr>
                    <a:xfrm>
                      <a:off x="43" y="864"/>
                      <a:ext cx="403" cy="480"/>
                    </a:xfrm>
                    <a:prstGeom prst="rect">
                      <a:avLst/>
                    </a:prstGeom>
                    <a:solidFill>
                      <a:srgbClr val="FFF2B9"/>
                    </a:solidFill>
                    <a:ln w="9525">
                      <a:noFill/>
                    </a:ln>
                  </p:spPr>
                  <p:txBody>
                    <a:bodyPr/>
                    <a:p>
                      <a:pPr algn="just"/>
                      <a:r>
                        <a:rPr lang="en-US" altLang="zh-CN" sz="2000">
                          <a:solidFill>
                            <a:schemeClr val="bg2"/>
                          </a:solidFill>
                          <a:latin typeface="Times New Roman" panose="02020603050405020304" pitchFamily="18" charset="0"/>
                        </a:rPr>
                        <a:t>P/</a:t>
                      </a:r>
                      <a:r>
                        <a:rPr lang="zh-CN" altLang="en-US" sz="2000" dirty="0">
                          <a:solidFill>
                            <a:schemeClr val="bg2"/>
                          </a:solidFill>
                          <a:latin typeface="Times New Roman" panose="02020603050405020304" pitchFamily="18" charset="0"/>
                        </a:rPr>
                        <a:t>门</a:t>
                      </a:r>
                      <a:r>
                        <a:rPr lang="en-US" altLang="zh-CN" sz="2000" dirty="0">
                          <a:solidFill>
                            <a:schemeClr val="bg2"/>
                          </a:solidFill>
                          <a:latin typeface="Times New Roman" panose="02020603050405020304" pitchFamily="18" charset="0"/>
                        </a:rPr>
                        <a:t>/</a:t>
                      </a:r>
                      <a:r>
                        <a:rPr lang="en-US" altLang="zh-CN" sz="2000">
                          <a:solidFill>
                            <a:schemeClr val="bg2"/>
                          </a:solidFill>
                          <a:latin typeface="Times New Roman" panose="02020603050405020304" pitchFamily="18" charset="0"/>
                        </a:rPr>
                        <a:t>mw</a:t>
                      </a:r>
                      <a:endParaRPr lang="en-US" altLang="zh-CN" sz="2000">
                        <a:solidFill>
                          <a:schemeClr val="bg2"/>
                        </a:solidFill>
                        <a:latin typeface="Times New Roman" panose="02020603050405020304" pitchFamily="18" charset="0"/>
                      </a:endParaRPr>
                    </a:p>
                    <a:p>
                      <a:pPr algn="just" eaLnBrk="0" hangingPunct="0"/>
                      <a:endParaRPr lang="en-US" altLang="zh-CN" sz="2000">
                        <a:solidFill>
                          <a:schemeClr val="bg2"/>
                        </a:solidFill>
                        <a:latin typeface="Times New Roman" panose="02020603050405020304" pitchFamily="18" charset="0"/>
                      </a:endParaRPr>
                    </a:p>
                  </p:txBody>
                </p:sp>
                <p:sp>
                  <p:nvSpPr>
                    <p:cNvPr id="102505" name="矩形 102504"/>
                    <p:cNvSpPr/>
                    <p:nvPr/>
                  </p:nvSpPr>
                  <p:spPr>
                    <a:xfrm>
                      <a:off x="0" y="864"/>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506" name="组合 102505"/>
                <p:cNvGrpSpPr/>
                <p:nvPr/>
              </p:nvGrpSpPr>
              <p:grpSpPr>
                <a:xfrm>
                  <a:off x="489" y="864"/>
                  <a:ext cx="734" cy="480"/>
                  <a:chOff x="489" y="864"/>
                  <a:chExt cx="734" cy="480"/>
                </a:xfrm>
              </p:grpSpPr>
              <p:sp>
                <p:nvSpPr>
                  <p:cNvPr id="102507" name="矩形 102506"/>
                  <p:cNvSpPr/>
                  <p:nvPr/>
                </p:nvSpPr>
                <p:spPr>
                  <a:xfrm>
                    <a:off x="489" y="864"/>
                    <a:ext cx="734" cy="480"/>
                  </a:xfrm>
                  <a:prstGeom prst="rect">
                    <a:avLst/>
                  </a:prstGeom>
                  <a:solidFill>
                    <a:srgbClr val="FFF2B9"/>
                  </a:solidFill>
                  <a:ln w="9525">
                    <a:noFill/>
                  </a:ln>
                </p:spPr>
                <p:txBody>
                  <a:bodyPr/>
                  <a:p>
                    <a:endParaRPr lang="zh-CN" altLang="en-US"/>
                  </a:p>
                </p:txBody>
              </p:sp>
              <p:grpSp>
                <p:nvGrpSpPr>
                  <p:cNvPr id="102508" name="组合 102507"/>
                  <p:cNvGrpSpPr/>
                  <p:nvPr/>
                </p:nvGrpSpPr>
                <p:grpSpPr>
                  <a:xfrm>
                    <a:off x="489" y="864"/>
                    <a:ext cx="734" cy="480"/>
                    <a:chOff x="489" y="864"/>
                    <a:chExt cx="734" cy="480"/>
                  </a:xfrm>
                </p:grpSpPr>
                <p:sp>
                  <p:nvSpPr>
                    <p:cNvPr id="102509" name="矩形 102508"/>
                    <p:cNvSpPr/>
                    <p:nvPr/>
                  </p:nvSpPr>
                  <p:spPr>
                    <a:xfrm>
                      <a:off x="532" y="864"/>
                      <a:ext cx="648" cy="480"/>
                    </a:xfrm>
                    <a:prstGeom prst="rect">
                      <a:avLst/>
                    </a:prstGeom>
                    <a:solidFill>
                      <a:srgbClr val="FFF2B9"/>
                    </a:solidFill>
                    <a:ln w="9525">
                      <a:noFill/>
                    </a:ln>
                  </p:spPr>
                  <p:txBody>
                    <a:bodyPr/>
                    <a:p>
                      <a:pPr algn="ctr"/>
                      <a:r>
                        <a:rPr lang="en-US" altLang="zh-CN" sz="2000" dirty="0">
                          <a:solidFill>
                            <a:schemeClr val="bg2"/>
                          </a:solidFill>
                          <a:latin typeface="Times New Roman" panose="02020603050405020304" pitchFamily="18" charset="0"/>
                        </a:rPr>
                        <a:t>2</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510" name="矩形 102509"/>
                    <p:cNvSpPr/>
                    <p:nvPr/>
                  </p:nvSpPr>
                  <p:spPr>
                    <a:xfrm>
                      <a:off x="489" y="864"/>
                      <a:ext cx="734"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2511" name="组合 102510"/>
                <p:cNvGrpSpPr/>
                <p:nvPr/>
              </p:nvGrpSpPr>
              <p:grpSpPr>
                <a:xfrm>
                  <a:off x="1223" y="864"/>
                  <a:ext cx="878" cy="480"/>
                  <a:chOff x="1223" y="864"/>
                  <a:chExt cx="878" cy="480"/>
                </a:xfrm>
              </p:grpSpPr>
              <p:sp>
                <p:nvSpPr>
                  <p:cNvPr id="102512" name="矩形 102511"/>
                  <p:cNvSpPr/>
                  <p:nvPr/>
                </p:nvSpPr>
                <p:spPr>
                  <a:xfrm>
                    <a:off x="1223" y="864"/>
                    <a:ext cx="878" cy="480"/>
                  </a:xfrm>
                  <a:prstGeom prst="rect">
                    <a:avLst/>
                  </a:prstGeom>
                  <a:solidFill>
                    <a:srgbClr val="FFF2B9"/>
                  </a:solidFill>
                  <a:ln w="9525">
                    <a:noFill/>
                  </a:ln>
                </p:spPr>
                <p:txBody>
                  <a:bodyPr/>
                  <a:p>
                    <a:endParaRPr lang="zh-CN" altLang="en-US"/>
                  </a:p>
                </p:txBody>
              </p:sp>
              <p:grpSp>
                <p:nvGrpSpPr>
                  <p:cNvPr id="102513" name="组合 102512"/>
                  <p:cNvGrpSpPr/>
                  <p:nvPr/>
                </p:nvGrpSpPr>
                <p:grpSpPr>
                  <a:xfrm>
                    <a:off x="1223" y="864"/>
                    <a:ext cx="878" cy="480"/>
                    <a:chOff x="1223" y="864"/>
                    <a:chExt cx="878" cy="480"/>
                  </a:xfrm>
                </p:grpSpPr>
                <p:sp>
                  <p:nvSpPr>
                    <p:cNvPr id="102514" name="矩形 102513"/>
                    <p:cNvSpPr/>
                    <p:nvPr/>
                  </p:nvSpPr>
                  <p:spPr>
                    <a:xfrm>
                      <a:off x="1266" y="864"/>
                      <a:ext cx="792" cy="480"/>
                    </a:xfrm>
                    <a:prstGeom prst="rect">
                      <a:avLst/>
                    </a:prstGeom>
                    <a:solidFill>
                      <a:srgbClr val="FFF2B9"/>
                    </a:solidFill>
                    <a:ln w="9525">
                      <a:noFill/>
                    </a:ln>
                  </p:spPr>
                  <p:txBody>
                    <a:bodyPr/>
                    <a:p>
                      <a:pPr algn="ctr"/>
                      <a:r>
                        <a:rPr lang="en-US" altLang="zh-CN" sz="2000" dirty="0">
                          <a:solidFill>
                            <a:schemeClr val="bg2"/>
                          </a:solidFill>
                          <a:latin typeface="Times New Roman" panose="02020603050405020304" pitchFamily="18" charset="0"/>
                        </a:rPr>
                        <a:t>1</a:t>
                      </a:r>
                      <a:endParaRPr lang="en-US" altLang="zh-CN" sz="2000" dirty="0">
                        <a:solidFill>
                          <a:schemeClr val="bg2"/>
                        </a:solidFill>
                        <a:latin typeface="Times New Roman" panose="02020603050405020304" pitchFamily="18" charset="0"/>
                      </a:endParaRPr>
                    </a:p>
                    <a:p>
                      <a:pPr algn="ctr" eaLnBrk="0" hangingPunct="0"/>
                      <a:endParaRPr lang="en-US" altLang="zh-CN" sz="2000" dirty="0">
                        <a:solidFill>
                          <a:schemeClr val="bg2"/>
                        </a:solidFill>
                        <a:latin typeface="Times New Roman" panose="02020603050405020304" pitchFamily="18" charset="0"/>
                      </a:endParaRPr>
                    </a:p>
                  </p:txBody>
                </p:sp>
                <p:sp>
                  <p:nvSpPr>
                    <p:cNvPr id="102515" name="矩形 102514"/>
                    <p:cNvSpPr/>
                    <p:nvPr/>
                  </p:nvSpPr>
                  <p:spPr>
                    <a:xfrm>
                      <a:off x="1223" y="864"/>
                      <a:ext cx="878"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102516" name="矩形 102515"/>
              <p:cNvSpPr/>
              <p:nvPr/>
            </p:nvSpPr>
            <p:spPr>
              <a:xfrm>
                <a:off x="-3" y="-3"/>
                <a:ext cx="2107" cy="1350"/>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
          <p:nvSpPr>
            <p:cNvPr id="102517" name="直接连接符 102516"/>
            <p:cNvSpPr/>
            <p:nvPr/>
          </p:nvSpPr>
          <p:spPr>
            <a:xfrm>
              <a:off x="864" y="2112"/>
              <a:ext cx="816" cy="480"/>
            </a:xfrm>
            <a:prstGeom prst="line">
              <a:avLst/>
            </a:prstGeom>
            <a:ln w="9525" cap="flat" cmpd="sng">
              <a:solidFill>
                <a:srgbClr val="C0C0C0"/>
              </a:solidFill>
              <a:prstDash val="solid"/>
              <a:headEnd type="none" w="med" len="med"/>
              <a:tailEnd type="none" w="med" len="med"/>
            </a:ln>
          </p:spPr>
        </p:sp>
      </p:grpSp>
      <p:sp>
        <p:nvSpPr>
          <p:cNvPr id="102518" name="矩形 102517"/>
          <p:cNvSpPr/>
          <p:nvPr/>
        </p:nvSpPr>
        <p:spPr>
          <a:xfrm>
            <a:off x="609600" y="5334000"/>
            <a:ext cx="7696200" cy="946150"/>
          </a:xfrm>
          <a:prstGeom prst="rect">
            <a:avLst/>
          </a:prstGeom>
          <a:noFill/>
          <a:ln w="9525">
            <a:noFill/>
          </a:ln>
        </p:spPr>
        <p:txBody>
          <a:bodyPr>
            <a:spAutoFit/>
          </a:bodyPr>
          <a:p>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其中</a:t>
            </a:r>
            <a:r>
              <a:rPr lang="en-US" altLang="zh-CN" sz="2800" b="1">
                <a:latin typeface="Times New Roman" panose="02020603050405020304" pitchFamily="18" charset="0"/>
                <a:ea typeface="黑体" panose="02010609060101010101" pitchFamily="2" charset="-122"/>
              </a:rPr>
              <a:t>LS</a:t>
            </a:r>
            <a:r>
              <a:rPr lang="zh-CN" altLang="en-US" sz="2800" dirty="0">
                <a:latin typeface="Times New Roman" panose="02020603050405020304" pitchFamily="18" charset="0"/>
                <a:ea typeface="黑体" panose="02010609060101010101" pitchFamily="2" charset="-122"/>
              </a:rPr>
              <a:t>系列的综合性能</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功耗延迟积</a:t>
            </a:r>
            <a:r>
              <a:rPr lang="en-US" altLang="zh-CN" sz="2800" dirty="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较优，价格较</a:t>
            </a:r>
            <a:r>
              <a:rPr lang="en-US" altLang="zh-CN" sz="2800" b="1">
                <a:latin typeface="Times New Roman" panose="02020603050405020304" pitchFamily="18" charset="0"/>
                <a:ea typeface="黑体" panose="02010609060101010101" pitchFamily="2" charset="-122"/>
              </a:rPr>
              <a:t>ALS</a:t>
            </a:r>
            <a:r>
              <a:rPr lang="zh-CN" altLang="en-US" sz="2800" dirty="0">
                <a:latin typeface="Times New Roman" panose="02020603050405020304" pitchFamily="18" charset="0"/>
                <a:ea typeface="黑体" panose="02010609060101010101" pitchFamily="2" charset="-122"/>
              </a:rPr>
              <a:t>系列优越，因此得到了较广的应用。</a:t>
            </a:r>
            <a:r>
              <a:rPr lang="zh-CN" altLang="en-US" sz="2800" dirty="0">
                <a:latin typeface="Times New Roman" panose="02020603050405020304" pitchFamily="18" charset="0"/>
              </a:rPr>
              <a:t> </a:t>
            </a:r>
            <a:endParaRPr lang="zh-CN" altLang="en-US" sz="2800" dirty="0">
              <a:latin typeface="Times New Roman" panose="02020603050405020304" pitchFamily="18" charset="0"/>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02403"/>
                                        </p:tgtEl>
                                        <p:attrNameLst>
                                          <p:attrName>style.visibility</p:attrName>
                                        </p:attrNameLst>
                                      </p:cBhvr>
                                    </p:set>
                                    <p:animEffect transition="in" filter="box(in)">
                                      <p:cBhvr>
                                        <p:cTn id="7" dur="500"/>
                                        <p:tgtEl>
                                          <p:spTgt spid="102403"/>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02468"/>
                                        </p:tgtEl>
                                        <p:attrNameLst>
                                          <p:attrName>style.visibility</p:attrName>
                                        </p:attrNameLst>
                                      </p:cBhvr>
                                    </p:set>
                                    <p:animEffect transition="in" filter="checkerboard(across)">
                                      <p:cBhvr>
                                        <p:cTn id="11" dur="500"/>
                                        <p:tgtEl>
                                          <p:spTgt spid="102468"/>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02518">
                                            <p:txEl>
                                              <p:charRg st="4294967295" end="4294967295"/>
                                            </p:txEl>
                                          </p:spTgt>
                                        </p:tgtEl>
                                        <p:attrNameLst>
                                          <p:attrName>style.visibility</p:attrName>
                                        </p:attrNameLst>
                                      </p:cBhvr>
                                    </p:set>
                                    <p:animEffect transition="in" filter="box(in)">
                                      <p:cBhvr>
                                        <p:cTn id="16" dur="500"/>
                                        <p:tgtEl>
                                          <p:spTgt spid="102518">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8" grpId="0" animBg="1" advAuto="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3426" name="矩形 103425"/>
          <p:cNvSpPr/>
          <p:nvPr/>
        </p:nvSpPr>
        <p:spPr>
          <a:xfrm>
            <a:off x="609600" y="609600"/>
            <a:ext cx="8077200" cy="1758950"/>
          </a:xfrm>
          <a:prstGeom prst="rect">
            <a:avLst/>
          </a:prstGeom>
          <a:noFill/>
          <a:ln w="9525">
            <a:noFill/>
          </a:ln>
        </p:spPr>
        <p:txBody>
          <a:bodyPr>
            <a:spAutoFit/>
          </a:bodyPr>
          <a:p>
            <a:pPr>
              <a:lnSpc>
                <a:spcPct val="130000"/>
              </a:lnSpc>
              <a:spcBef>
                <a:spcPct val="1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对于不同系列的</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器件，只要器件型号的后几位数码一样，则它们的逻辑功能、外形尺寸、引脚排列就完全相同。</a:t>
            </a:r>
            <a:endParaRPr lang="zh-CN" altLang="en-US" sz="2800" dirty="0">
              <a:latin typeface="Times New Roman" panose="02020603050405020304" pitchFamily="18" charset="0"/>
              <a:ea typeface="黑体" panose="02010609060101010101" pitchFamily="2" charset="-122"/>
            </a:endParaRPr>
          </a:p>
        </p:txBody>
      </p:sp>
      <p:sp>
        <p:nvSpPr>
          <p:cNvPr id="103427" name="矩形 103426"/>
          <p:cNvSpPr/>
          <p:nvPr/>
        </p:nvSpPr>
        <p:spPr>
          <a:xfrm>
            <a:off x="533400" y="2514600"/>
            <a:ext cx="8077200" cy="1758950"/>
          </a:xfrm>
          <a:prstGeom prst="rect">
            <a:avLst/>
          </a:prstGeom>
          <a:noFill/>
          <a:ln w="9525">
            <a:noFill/>
          </a:ln>
        </p:spPr>
        <p:txBody>
          <a:bodyPr>
            <a:spAutoFit/>
          </a:bodyPr>
          <a:p>
            <a:pPr>
              <a:lnSpc>
                <a:spcPct val="130000"/>
              </a:lnSpc>
              <a:spcBef>
                <a:spcPct val="10000"/>
              </a:spcBef>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例如，</a:t>
            </a:r>
            <a:r>
              <a:rPr lang="en-US" altLang="zh-CN" sz="2800" b="1" dirty="0">
                <a:latin typeface="Times New Roman" panose="02020603050405020304" pitchFamily="18" charset="0"/>
                <a:ea typeface="黑体" panose="02010609060101010101" pitchFamily="2" charset="-122"/>
              </a:rPr>
              <a:t>7420</a:t>
            </a:r>
            <a:r>
              <a:rPr lang="zh-CN" altLang="en-US" sz="2800" b="1" dirty="0">
                <a:latin typeface="Times New Roman" panose="02020603050405020304" pitchFamily="18" charset="0"/>
                <a:ea typeface="黑体" panose="02010609060101010101" pitchFamily="2" charset="-122"/>
              </a:rPr>
              <a:t>、</a:t>
            </a:r>
            <a:r>
              <a:rPr lang="en-US" altLang="zh-CN" sz="2800" b="1" dirty="0">
                <a:latin typeface="Times New Roman" panose="02020603050405020304" pitchFamily="18" charset="0"/>
                <a:ea typeface="黑体" panose="02010609060101010101" pitchFamily="2" charset="-122"/>
              </a:rPr>
              <a:t>74</a:t>
            </a:r>
            <a:r>
              <a:rPr lang="en-US" altLang="zh-CN" sz="2800" b="1">
                <a:latin typeface="Times New Roman" panose="02020603050405020304" pitchFamily="18" charset="0"/>
                <a:ea typeface="黑体" panose="02010609060101010101" pitchFamily="2" charset="-122"/>
              </a:rPr>
              <a:t>H20</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74S20</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74LS20</a:t>
            </a:r>
            <a:r>
              <a:rPr lang="zh-CN" altLang="en-US" sz="2800" dirty="0">
                <a:latin typeface="Times New Roman" panose="02020603050405020304" pitchFamily="18" charset="0"/>
                <a:ea typeface="黑体" panose="02010609060101010101" pitchFamily="2" charset="-122"/>
              </a:rPr>
              <a:t>都是四输入双与非门，都采用</a:t>
            </a:r>
            <a:r>
              <a:rPr lang="en-US" altLang="zh-CN" sz="2800" b="1" dirty="0">
                <a:latin typeface="Times New Roman" panose="02020603050405020304" pitchFamily="18" charset="0"/>
                <a:ea typeface="黑体" panose="02010609060101010101" pitchFamily="2" charset="-122"/>
              </a:rPr>
              <a:t>14</a:t>
            </a:r>
            <a:r>
              <a:rPr lang="zh-CN" altLang="en-US" sz="2800" dirty="0">
                <a:latin typeface="Times New Roman" panose="02020603050405020304" pitchFamily="18" charset="0"/>
                <a:ea typeface="黑体" panose="02010609060101010101" pitchFamily="2" charset="-122"/>
              </a:rPr>
              <a:t>条引脚双列直插式封装，而且各引脚的位置也是相同的。</a:t>
            </a:r>
            <a:endParaRPr lang="zh-CN" altLang="en-US" sz="2800" dirty="0">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03427">
                                            <p:txEl>
                                              <p:charRg st="4294967295" end="4294967295"/>
                                            </p:txEl>
                                          </p:spTgt>
                                        </p:tgtEl>
                                        <p:attrNameLst>
                                          <p:attrName>style.visibility</p:attrName>
                                        </p:attrNameLst>
                                      </p:cBhvr>
                                    </p:set>
                                    <p:animEffect transition="in" filter="barn(outVertical)">
                                      <p:cBhvr>
                                        <p:cTn id="7" dur="500"/>
                                        <p:tgtEl>
                                          <p:spTgt spid="103427">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animBg="1" advAuto="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4450" name="标题 104449"/>
          <p:cNvSpPr>
            <a:spLocks noGrp="1"/>
          </p:cNvSpPr>
          <p:nvPr>
            <p:ph type="title"/>
          </p:nvPr>
        </p:nvSpPr>
        <p:spPr>
          <a:xfrm>
            <a:off x="609600" y="395605"/>
            <a:ext cx="7772400" cy="685800"/>
          </a:xfrm>
        </p:spPr>
        <p:txBody>
          <a:bodyPr lIns="92075" tIns="46038" rIns="92075" bIns="46038" anchor="ctr" anchorCtr="0"/>
          <a:p>
            <a:pPr algn="l"/>
            <a:r>
              <a:rPr lang="zh-CN" altLang="en-US" sz="3200" b="1">
                <a:solidFill>
                  <a:schemeClr val="bg1"/>
                </a:solidFill>
                <a:ea typeface="宋体" panose="02010600030101010101" pitchFamily="2" charset="-122"/>
              </a:rPr>
              <a:t>二、</a:t>
            </a:r>
            <a:r>
              <a:rPr lang="en-US" altLang="zh-CN" sz="3200" b="1">
                <a:solidFill>
                  <a:schemeClr val="bg1"/>
                </a:solidFill>
              </a:rPr>
              <a:t>   </a:t>
            </a:r>
            <a:r>
              <a:rPr lang="zh-CN" altLang="en-US" sz="3200" b="1" dirty="0">
                <a:solidFill>
                  <a:schemeClr val="bg1"/>
                </a:solidFill>
              </a:rPr>
              <a:t>集电极开路门（</a:t>
            </a:r>
            <a:r>
              <a:rPr lang="en-US" altLang="zh-CN" sz="3200" b="1">
                <a:solidFill>
                  <a:schemeClr val="bg1"/>
                </a:solidFill>
              </a:rPr>
              <a:t>OC</a:t>
            </a:r>
            <a:r>
              <a:rPr lang="zh-CN" altLang="en-US" sz="3200" b="1" dirty="0">
                <a:solidFill>
                  <a:schemeClr val="bg1"/>
                </a:solidFill>
              </a:rPr>
              <a:t>门）</a:t>
            </a:r>
            <a:endParaRPr lang="zh-CN" altLang="en-US" sz="3200" b="1" dirty="0">
              <a:solidFill>
                <a:schemeClr val="bg1"/>
              </a:solidFill>
            </a:endParaRPr>
          </a:p>
        </p:txBody>
      </p:sp>
      <p:sp>
        <p:nvSpPr>
          <p:cNvPr id="104452" name="矩形 104451"/>
          <p:cNvSpPr/>
          <p:nvPr/>
        </p:nvSpPr>
        <p:spPr>
          <a:xfrm>
            <a:off x="1600200" y="1259840"/>
            <a:ext cx="4816475" cy="614363"/>
          </a:xfrm>
          <a:prstGeom prst="rect">
            <a:avLst/>
          </a:prstGeom>
          <a:gradFill rotWithShape="0">
            <a:gsLst>
              <a:gs pos="0">
                <a:srgbClr val="CC6600"/>
              </a:gs>
              <a:gs pos="100000">
                <a:schemeClr val="bg2"/>
              </a:gs>
            </a:gsLst>
            <a:lin ang="5400000" scaled="1"/>
            <a:tileRect/>
          </a:gradFill>
          <a:ln w="9525" cap="flat" cmpd="sng">
            <a:solidFill>
              <a:srgbClr val="99CC00"/>
            </a:solidFill>
            <a:prstDash val="solid"/>
            <a:miter/>
            <a:headEnd type="none" w="med" len="med"/>
            <a:tailEnd type="none" w="med" len="med"/>
          </a:ln>
        </p:spPr>
        <p:txBody>
          <a:bodyPr wrap="none" anchor="t" anchorCtr="0">
            <a:spAutoFit/>
          </a:bodyPr>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为何要采用集电极开路门呢？</a:t>
            </a:r>
            <a:endParaRPr lang="zh-CN" altLang="en-US" sz="2800" dirty="0">
              <a:latin typeface="黑体" panose="02010609060101010101" pitchFamily="2" charset="-122"/>
              <a:ea typeface="黑体" panose="02010609060101010101" pitchFamily="2" charset="-122"/>
            </a:endParaRPr>
          </a:p>
        </p:txBody>
      </p:sp>
      <p:sp>
        <p:nvSpPr>
          <p:cNvPr id="104453" name="矩形 104452"/>
          <p:cNvSpPr/>
          <p:nvPr/>
        </p:nvSpPr>
        <p:spPr>
          <a:xfrm>
            <a:off x="914400" y="1676400"/>
            <a:ext cx="8229600" cy="4281488"/>
          </a:xfrm>
          <a:prstGeom prst="rect">
            <a:avLst/>
          </a:prstGeom>
          <a:noFill/>
          <a:ln w="9525">
            <a:noFill/>
          </a:ln>
        </p:spPr>
        <p:txBody>
          <a:bodyPr>
            <a:spAutoFit/>
          </a:bodyPr>
          <a:p>
            <a:pPr>
              <a:lnSpc>
                <a:spcPct val="14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a:t>
            </a:r>
            <a:r>
              <a:rPr lang="zh-CN" altLang="en-US" sz="2800" dirty="0">
                <a:solidFill>
                  <a:srgbClr val="00FF00"/>
                </a:solidFill>
                <a:latin typeface="Times New Roman" panose="02020603050405020304" pitchFamily="18" charset="0"/>
                <a:ea typeface="黑体" panose="02010609060101010101" pitchFamily="2" charset="-122"/>
              </a:rPr>
              <a:t>推拉式输出电路结构存在局限性</a:t>
            </a:r>
            <a:r>
              <a:rPr lang="zh-CN" altLang="en-US" sz="2800" dirty="0">
                <a:latin typeface="Times New Roman" panose="02020603050405020304" pitchFamily="18" charset="0"/>
                <a:ea typeface="黑体" panose="02010609060101010101" pitchFamily="2" charset="-122"/>
              </a:rPr>
              <a:t>。</a:t>
            </a:r>
            <a:endParaRPr lang="zh-CN" altLang="en-US" sz="2800" dirty="0">
              <a:latin typeface="Times New Roman" panose="02020603050405020304" pitchFamily="18" charset="0"/>
              <a:ea typeface="黑体" panose="02010609060101010101" pitchFamily="2" charset="-122"/>
            </a:endParaRPr>
          </a:p>
          <a:p>
            <a:pPr>
              <a:lnSpc>
                <a:spcPct val="140000"/>
              </a:lnSpc>
              <a:buClr>
                <a:schemeClr val="accent2"/>
              </a:buClr>
              <a:buSzPct val="80000"/>
              <a:buFont typeface="Wingdings" panose="05000000000000000000" pitchFamily="2" charset="2"/>
            </a:pPr>
            <a:r>
              <a:rPr lang="zh-CN" altLang="en-US" sz="2800" dirty="0">
                <a:latin typeface="Times New Roman" panose="02020603050405020304" pitchFamily="18" charset="0"/>
                <a:ea typeface="黑体" panose="02010609060101010101" pitchFamily="2" charset="-122"/>
              </a:rPr>
              <a:t>　　首先，</a:t>
            </a:r>
            <a:r>
              <a:rPr lang="zh-CN" altLang="en-US" sz="2800" dirty="0">
                <a:solidFill>
                  <a:srgbClr val="00FF00"/>
                </a:solidFill>
                <a:latin typeface="Times New Roman" panose="02020603050405020304" pitchFamily="18" charset="0"/>
                <a:ea typeface="黑体" panose="02010609060101010101" pitchFamily="2" charset="-122"/>
              </a:rPr>
              <a:t>输出端不能并联使用</a:t>
            </a:r>
            <a:r>
              <a:rPr lang="zh-CN" altLang="en-US" sz="2800" dirty="0">
                <a:latin typeface="Times New Roman" panose="02020603050405020304" pitchFamily="18" charset="0"/>
                <a:ea typeface="黑体" panose="02010609060101010101" pitchFamily="2" charset="-122"/>
              </a:rPr>
              <a:t>。若两个门的输出一高一低，当两个门的输出端并联以后，必然有很大的电流同时流过这两个门的输出级，而且电流的数值远远超过正常的工作电流，</a:t>
            </a:r>
            <a:r>
              <a:rPr lang="zh-CN" altLang="en-US" sz="2800" dirty="0">
                <a:solidFill>
                  <a:srgbClr val="00FF00"/>
                </a:solidFill>
                <a:latin typeface="Times New Roman" panose="02020603050405020304" pitchFamily="18" charset="0"/>
                <a:ea typeface="黑体" panose="02010609060101010101" pitchFamily="2" charset="-122"/>
              </a:rPr>
              <a:t>可能使门电路损坏</a:t>
            </a:r>
            <a:r>
              <a:rPr lang="zh-CN" altLang="en-US" sz="2800" dirty="0">
                <a:latin typeface="Times New Roman" panose="02020603050405020304" pitchFamily="18" charset="0"/>
                <a:ea typeface="黑体" panose="02010609060101010101" pitchFamily="2" charset="-122"/>
              </a:rPr>
              <a:t>。而且，输出端也</a:t>
            </a:r>
            <a:r>
              <a:rPr lang="zh-CN" altLang="en-US" sz="2800" dirty="0">
                <a:solidFill>
                  <a:srgbClr val="00FF00"/>
                </a:solidFill>
                <a:latin typeface="Times New Roman" panose="02020603050405020304" pitchFamily="18" charset="0"/>
                <a:ea typeface="黑体" panose="02010609060101010101" pitchFamily="2" charset="-122"/>
              </a:rPr>
              <a:t>呈现不高不低的电平</a:t>
            </a:r>
            <a:r>
              <a:rPr lang="zh-CN" altLang="en-US" sz="2800" dirty="0">
                <a:latin typeface="Times New Roman" panose="02020603050405020304" pitchFamily="18" charset="0"/>
                <a:ea typeface="黑体" panose="02010609060101010101" pitchFamily="2" charset="-122"/>
              </a:rPr>
              <a:t>，不能实现应有的逻辑功能。</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04452">
                                            <p:txEl>
                                              <p:charRg st="4294967295" end="4294967295"/>
                                            </p:txEl>
                                          </p:spTgt>
                                        </p:tgtEl>
                                        <p:attrNameLst>
                                          <p:attrName>style.visibility</p:attrName>
                                        </p:attrNameLst>
                                      </p:cBhvr>
                                    </p:set>
                                    <p:anim calcmode="lin" valueType="num">
                                      <p:cBhvr>
                                        <p:cTn id="7" dur="5000" fill="hold"/>
                                        <p:tgtEl>
                                          <p:spTgt spid="104452">
                                            <p:txEl>
                                              <p:charRg st="4294967295" end="4294967295"/>
                                            </p:txEl>
                                          </p:spTgt>
                                        </p:tgtEl>
                                        <p:attrNameLst>
                                          <p:attrName>ppt_w</p:attrName>
                                        </p:attrNameLst>
                                      </p:cBhvr>
                                      <p:tavLst>
                                        <p:tav tm="0" fmla="#ppt_w*sin(2.5*pi*$)">
                                          <p:val>
                                            <p:fltVal val="0.0"/>
                                          </p:val>
                                        </p:tav>
                                        <p:tav tm="100000">
                                          <p:val>
                                            <p:fltVal val="1.0"/>
                                          </p:val>
                                        </p:tav>
                                      </p:tavLst>
                                    </p:anim>
                                    <p:anim calcmode="lin" valueType="num">
                                      <p:cBhvr>
                                        <p:cTn id="8" dur="5000" fill="hold"/>
                                        <p:tgtEl>
                                          <p:spTgt spid="104452">
                                            <p:txEl>
                                              <p:charRg st="4294967295" end="4294967295"/>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453">
                                            <p:txEl>
                                              <p:charRg st="0" end="18"/>
                                            </p:txEl>
                                          </p:spTgt>
                                        </p:tgtEl>
                                        <p:attrNameLst>
                                          <p:attrName>style.visibility</p:attrName>
                                        </p:attrNameLst>
                                      </p:cBhvr>
                                    </p:set>
                                    <p:anim calcmode="lin" valueType="num">
                                      <p:cBhvr>
                                        <p:cTn id="13" dur="500" fill="hold"/>
                                        <p:tgtEl>
                                          <p:spTgt spid="104453">
                                            <p:txEl>
                                              <p:charRg st="0" end="18"/>
                                            </p:txEl>
                                          </p:spTgt>
                                        </p:tgtEl>
                                        <p:attrNameLst>
                                          <p:attrName>ppt_x</p:attrName>
                                        </p:attrNameLst>
                                      </p:cBhvr>
                                      <p:tavLst>
                                        <p:tav tm="0">
                                          <p:val>
                                            <p:strVal val="0-#ppt_w/2"/>
                                          </p:val>
                                        </p:tav>
                                        <p:tav tm="100000">
                                          <p:val>
                                            <p:strVal val="#ppt_x"/>
                                          </p:val>
                                        </p:tav>
                                      </p:tavLst>
                                    </p:anim>
                                    <p:anim calcmode="lin" valueType="num">
                                      <p:cBhvr>
                                        <p:cTn id="14" dur="500" fill="hold"/>
                                        <p:tgtEl>
                                          <p:spTgt spid="104453">
                                            <p:txEl>
                                              <p:charRg st="0" end="1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453">
                                            <p:txEl>
                                              <p:charRg st="18" end="138"/>
                                            </p:txEl>
                                          </p:spTgt>
                                        </p:tgtEl>
                                        <p:attrNameLst>
                                          <p:attrName>style.visibility</p:attrName>
                                        </p:attrNameLst>
                                      </p:cBhvr>
                                    </p:set>
                                    <p:anim calcmode="lin" valueType="num">
                                      <p:cBhvr>
                                        <p:cTn id="19" dur="500" fill="hold"/>
                                        <p:tgtEl>
                                          <p:spTgt spid="104453">
                                            <p:txEl>
                                              <p:charRg st="18" end="138"/>
                                            </p:txEl>
                                          </p:spTgt>
                                        </p:tgtEl>
                                        <p:attrNameLst>
                                          <p:attrName>ppt_x</p:attrName>
                                        </p:attrNameLst>
                                      </p:cBhvr>
                                      <p:tavLst>
                                        <p:tav tm="0">
                                          <p:val>
                                            <p:strVal val="0-#ppt_w/2"/>
                                          </p:val>
                                        </p:tav>
                                        <p:tav tm="100000">
                                          <p:val>
                                            <p:strVal val="#ppt_x"/>
                                          </p:val>
                                        </p:tav>
                                      </p:tavLst>
                                    </p:anim>
                                    <p:anim calcmode="lin" valueType="num">
                                      <p:cBhvr>
                                        <p:cTn id="20" dur="500" fill="hold"/>
                                        <p:tgtEl>
                                          <p:spTgt spid="104453">
                                            <p:txEl>
                                              <p:charRg st="18" end="13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bldLvl="0" animBg="1" advAuto="0"/>
      <p:bldP spid="104453" grpId="0" animBg="1" advAuto="0" build="p"/>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05474" name="图片 105473" descr="R96A0268"/>
          <p:cNvPicPr>
            <a:picLocks noChangeAspect="1"/>
          </p:cNvPicPr>
          <p:nvPr/>
        </p:nvPicPr>
        <p:blipFill>
          <a:blip r:embed="rId1"/>
          <a:stretch>
            <a:fillRect/>
          </a:stretch>
        </p:blipFill>
        <p:spPr>
          <a:xfrm>
            <a:off x="2057400" y="228600"/>
            <a:ext cx="4894263" cy="5791200"/>
          </a:xfrm>
          <a:prstGeom prst="rect">
            <a:avLst/>
          </a:prstGeom>
          <a:noFill/>
          <a:ln w="9525">
            <a:noFill/>
          </a:ln>
        </p:spPr>
      </p:pic>
      <p:sp>
        <p:nvSpPr>
          <p:cNvPr id="105475" name="矩形 105474"/>
          <p:cNvSpPr/>
          <p:nvPr/>
        </p:nvSpPr>
        <p:spPr>
          <a:xfrm>
            <a:off x="1486853" y="5987415"/>
            <a:ext cx="5363845" cy="521970"/>
          </a:xfrm>
          <a:prstGeom prst="rect">
            <a:avLst/>
          </a:prstGeom>
          <a:noFill/>
          <a:ln w="9525">
            <a:noFill/>
          </a:ln>
        </p:spPr>
        <p:txBody>
          <a:bodyPr wrap="none" anchor="ctr" anchorCtr="0">
            <a:spAutoFit/>
          </a:bodyPr>
          <a:p>
            <a:pPr indent="533400" algn="ctr"/>
            <a:r>
              <a:rPr lang="zh-CN" altLang="en-US" dirty="0">
                <a:latin typeface="Times New Roman" panose="02020603050405020304" pitchFamily="18" charset="0"/>
                <a:ea typeface="黑体" panose="02010609060101010101" pitchFamily="2" charset="-122"/>
              </a:rPr>
              <a:t>图　推拉式输出级并联的情况</a:t>
            </a:r>
            <a:endParaRPr lang="zh-CN" altLang="en-US" dirty="0">
              <a:latin typeface="Times New Roman" panose="02020603050405020304" pitchFamily="18" charset="0"/>
              <a:ea typeface="黑体" panose="02010609060101010101" pitchFamily="2" charset="-122"/>
            </a:endParaRPr>
          </a:p>
        </p:txBody>
      </p:sp>
      <p:grpSp>
        <p:nvGrpSpPr>
          <p:cNvPr id="105476" name="组合 105475"/>
          <p:cNvGrpSpPr/>
          <p:nvPr/>
        </p:nvGrpSpPr>
        <p:grpSpPr>
          <a:xfrm>
            <a:off x="4953000" y="1143000"/>
            <a:ext cx="1971675" cy="4271963"/>
            <a:chOff x="3120" y="720"/>
            <a:chExt cx="1242" cy="2691"/>
          </a:xfrm>
        </p:grpSpPr>
        <p:sp>
          <p:nvSpPr>
            <p:cNvPr id="105477" name="矩形 105476"/>
            <p:cNvSpPr/>
            <p:nvPr/>
          </p:nvSpPr>
          <p:spPr>
            <a:xfrm>
              <a:off x="3120" y="3024"/>
              <a:ext cx="234" cy="387"/>
            </a:xfrm>
            <a:prstGeom prst="rect">
              <a:avLst/>
            </a:prstGeom>
            <a:gradFill rotWithShape="0">
              <a:gsLst>
                <a:gs pos="0">
                  <a:schemeClr val="hlink"/>
                </a:gs>
                <a:gs pos="100000">
                  <a:schemeClr val="bg1"/>
                </a:gs>
              </a:gsLst>
              <a:lin ang="5400000" scaled="1"/>
              <a:tileRect/>
            </a:gradFill>
            <a:ln w="9525" cap="flat" cmpd="sng">
              <a:solidFill>
                <a:srgbClr val="FFFF00"/>
              </a:solidFill>
              <a:prstDash val="solid"/>
              <a:miter/>
              <a:headEnd type="none" w="med" len="med"/>
              <a:tailEnd type="none" w="med" len="med"/>
            </a:ln>
          </p:spPr>
          <p:txBody>
            <a:bodyPr wrap="none" anchor="t" anchorCtr="0">
              <a:spAutoFit/>
            </a:bodyPr>
            <a:p>
              <a:pPr>
                <a:lnSpc>
                  <a:spcPct val="120000"/>
                </a:lnSpc>
              </a:pPr>
              <a:r>
                <a:rPr lang="en-US" altLang="zh-CN" sz="2800" b="1" dirty="0">
                  <a:solidFill>
                    <a:schemeClr val="folHlink"/>
                  </a:solidFill>
                  <a:latin typeface="Times New Roman" panose="02020603050405020304" pitchFamily="18" charset="0"/>
                  <a:ea typeface="黑体" panose="02010609060101010101" pitchFamily="2" charset="-122"/>
                </a:rPr>
                <a:t>0</a:t>
              </a:r>
              <a:endParaRPr lang="en-US" altLang="zh-CN" sz="2800" b="1" dirty="0">
                <a:solidFill>
                  <a:schemeClr val="folHlink"/>
                </a:solidFill>
                <a:latin typeface="Times New Roman" panose="02020603050405020304" pitchFamily="18" charset="0"/>
                <a:ea typeface="黑体" panose="02010609060101010101" pitchFamily="2" charset="-122"/>
              </a:endParaRPr>
            </a:p>
          </p:txBody>
        </p:sp>
        <p:sp>
          <p:nvSpPr>
            <p:cNvPr id="105478" name="矩形 105477"/>
            <p:cNvSpPr/>
            <p:nvPr/>
          </p:nvSpPr>
          <p:spPr>
            <a:xfrm>
              <a:off x="3264" y="1344"/>
              <a:ext cx="234" cy="333"/>
            </a:xfrm>
            <a:prstGeom prst="rect">
              <a:avLst/>
            </a:prstGeom>
            <a:gradFill rotWithShape="0">
              <a:gsLst>
                <a:gs pos="0">
                  <a:schemeClr val="hlink"/>
                </a:gs>
                <a:gs pos="100000">
                  <a:schemeClr val="bg1"/>
                </a:gs>
              </a:gsLst>
              <a:lin ang="5400000" scaled="1"/>
              <a:tileRect/>
            </a:gradFill>
            <a:ln w="9525" cap="flat" cmpd="sng">
              <a:solidFill>
                <a:srgbClr val="FFFF00"/>
              </a:solidFill>
              <a:prstDash val="solid"/>
              <a:miter/>
              <a:headEnd type="none" w="med" len="med"/>
              <a:tailEnd type="none" w="med" len="med"/>
            </a:ln>
          </p:spPr>
          <p:txBody>
            <a:bodyPr wrap="none" anchor="t" anchorCtr="0">
              <a:spAutoFit/>
            </a:bodyPr>
            <a:p>
              <a:r>
                <a:rPr lang="en-US" altLang="zh-CN" sz="2800" b="1" dirty="0">
                  <a:solidFill>
                    <a:schemeClr val="folHlink"/>
                  </a:solidFill>
                  <a:latin typeface="Times New Roman" panose="02020603050405020304" pitchFamily="18" charset="0"/>
                  <a:ea typeface="黑体" panose="02010609060101010101" pitchFamily="2" charset="-122"/>
                </a:rPr>
                <a:t>1</a:t>
              </a:r>
              <a:endParaRPr lang="en-US" altLang="zh-CN" sz="2800" b="1" dirty="0">
                <a:solidFill>
                  <a:schemeClr val="folHlink"/>
                </a:solidFill>
                <a:latin typeface="Times New Roman" panose="02020603050405020304" pitchFamily="18" charset="0"/>
                <a:ea typeface="黑体" panose="02010609060101010101" pitchFamily="2" charset="-122"/>
              </a:endParaRPr>
            </a:p>
          </p:txBody>
        </p:sp>
        <p:sp>
          <p:nvSpPr>
            <p:cNvPr id="105479" name="矩形 105478"/>
            <p:cNvSpPr/>
            <p:nvPr/>
          </p:nvSpPr>
          <p:spPr>
            <a:xfrm>
              <a:off x="3120" y="720"/>
              <a:ext cx="1242" cy="333"/>
            </a:xfrm>
            <a:prstGeom prst="rect">
              <a:avLst/>
            </a:prstGeom>
            <a:gradFill rotWithShape="0">
              <a:gsLst>
                <a:gs pos="0">
                  <a:schemeClr val="hlink"/>
                </a:gs>
                <a:gs pos="100000">
                  <a:schemeClr val="bg1"/>
                </a:gs>
              </a:gsLst>
              <a:lin ang="5400000" scaled="1"/>
              <a:tileRect/>
            </a:gradFill>
            <a:ln w="9525" cap="flat" cmpd="sng">
              <a:solidFill>
                <a:srgbClr val="FFFF00"/>
              </a:solidFill>
              <a:prstDash val="solid"/>
              <a:miter/>
              <a:headEnd type="none" w="med" len="med"/>
              <a:tailEnd type="none" w="med" len="med"/>
            </a:ln>
          </p:spPr>
          <p:txBody>
            <a:bodyPr wrap="none" anchor="t" anchorCtr="0">
              <a:spAutoFit/>
            </a:bodyPr>
            <a:p>
              <a:r>
                <a:rPr lang="zh-CN" altLang="en-US" sz="2800" dirty="0">
                  <a:solidFill>
                    <a:schemeClr val="folHlink"/>
                  </a:solidFill>
                  <a:latin typeface="Times New Roman" panose="02020603050405020304" pitchFamily="18" charset="0"/>
                  <a:ea typeface="黑体" panose="02010609060101010101" pitchFamily="2" charset="-122"/>
                </a:rPr>
                <a:t>很大的电流</a:t>
              </a:r>
              <a:endParaRPr lang="zh-CN" altLang="en-US" sz="2800" dirty="0">
                <a:solidFill>
                  <a:schemeClr val="folHlink"/>
                </a:solidFill>
                <a:latin typeface="Times New Roman" panose="02020603050405020304" pitchFamily="18" charset="0"/>
                <a:ea typeface="黑体" panose="02010609060101010101" pitchFamily="2" charset="-122"/>
              </a:endParaRPr>
            </a:p>
          </p:txBody>
        </p:sp>
      </p:grpSp>
      <p:sp>
        <p:nvSpPr>
          <p:cNvPr id="105480" name="矩形 105479"/>
          <p:cNvSpPr/>
          <p:nvPr/>
        </p:nvSpPr>
        <p:spPr>
          <a:xfrm>
            <a:off x="5867400" y="2743200"/>
            <a:ext cx="1981200" cy="955675"/>
          </a:xfrm>
          <a:prstGeom prst="rect">
            <a:avLst/>
          </a:prstGeom>
          <a:gradFill rotWithShape="0">
            <a:gsLst>
              <a:gs pos="0">
                <a:srgbClr val="5E9EFF"/>
              </a:gs>
              <a:gs pos="100000">
                <a:srgbClr val="FFEBFA"/>
              </a:gs>
            </a:gsLst>
            <a:lin ang="5400000" scaled="1"/>
            <a:tileRect/>
          </a:gradFill>
          <a:ln w="9525" cap="flat" cmpd="sng">
            <a:solidFill>
              <a:schemeClr val="bg2"/>
            </a:solidFill>
            <a:prstDash val="solid"/>
            <a:miter/>
            <a:headEnd type="none" w="med" len="med"/>
            <a:tailEnd type="none" w="med" len="med"/>
          </a:ln>
        </p:spPr>
        <p:txBody>
          <a:bodyPr>
            <a:spAutoFit/>
          </a:bodyPr>
          <a:p>
            <a:r>
              <a:rPr lang="zh-CN" altLang="en-US" sz="2800" dirty="0">
                <a:solidFill>
                  <a:schemeClr val="hlink"/>
                </a:solidFill>
                <a:latin typeface="Times New Roman" panose="02020603050405020304" pitchFamily="18" charset="0"/>
                <a:ea typeface="黑体" panose="02010609060101010101" pitchFamily="2" charset="-122"/>
              </a:rPr>
              <a:t>不高不低的电平：</a:t>
            </a:r>
            <a:r>
              <a:rPr lang="en-US" altLang="zh-CN" sz="2800" b="1" dirty="0">
                <a:solidFill>
                  <a:schemeClr val="hlink"/>
                </a:solidFill>
                <a:latin typeface="Times New Roman" panose="02020603050405020304" pitchFamily="18" charset="0"/>
                <a:ea typeface="黑体" panose="02010609060101010101" pitchFamily="2" charset="-122"/>
              </a:rPr>
              <a:t>1/0?</a:t>
            </a:r>
            <a:endParaRPr lang="en-US" altLang="zh-CN" sz="2800" b="1" dirty="0">
              <a:solidFill>
                <a:schemeClr val="hlink"/>
              </a:solidFill>
              <a:latin typeface="Times New Roman" panose="02020603050405020304" pitchFamily="18" charset="0"/>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5474"/>
                                        </p:tgtEl>
                                        <p:attrNameLst>
                                          <p:attrName>style.visibility</p:attrName>
                                        </p:attrNameLst>
                                      </p:cBhvr>
                                    </p:set>
                                    <p:animEffect transition="in" filter="dissolve">
                                      <p:cBhvr>
                                        <p:cTn id="7" dur="500"/>
                                        <p:tgtEl>
                                          <p:spTgt spid="10547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5475">
                                            <p:txEl>
                                              <p:charRg st="4294967295" end="4294967295"/>
                                            </p:txEl>
                                          </p:spTgt>
                                        </p:tgtEl>
                                        <p:attrNameLst>
                                          <p:attrName>style.visibility</p:attrName>
                                        </p:attrNameLst>
                                      </p:cBhvr>
                                    </p:set>
                                    <p:anim calcmode="lin" valueType="num">
                                      <p:cBhvr>
                                        <p:cTn id="11" dur="500" fill="hold"/>
                                        <p:tgtEl>
                                          <p:spTgt spid="105475">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05475">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5476"/>
                                        </p:tgtEl>
                                        <p:attrNameLst>
                                          <p:attrName>style.visibility</p:attrName>
                                        </p:attrNameLst>
                                      </p:cBhvr>
                                    </p:set>
                                    <p:animEffect transition="in" filter="wipe(up)">
                                      <p:cBhvr>
                                        <p:cTn id="17" dur="500"/>
                                        <p:tgtEl>
                                          <p:spTgt spid="105476"/>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272" fill="hold" grpId="0" nodeType="clickEffect">
                                  <p:stCondLst>
                                    <p:cond delay="0"/>
                                  </p:stCondLst>
                                  <p:childTnLst>
                                    <p:set>
                                      <p:cBhvr>
                                        <p:cTn id="21" dur="1" fill="hold">
                                          <p:stCondLst>
                                            <p:cond delay="0"/>
                                          </p:stCondLst>
                                        </p:cTn>
                                        <p:tgtEl>
                                          <p:spTgt spid="105480">
                                            <p:txEl>
                                              <p:charRg st="4294967295" end="4294967295"/>
                                            </p:txEl>
                                          </p:spTgt>
                                        </p:tgtEl>
                                        <p:attrNameLst>
                                          <p:attrName>style.visibility</p:attrName>
                                        </p:attrNameLst>
                                      </p:cBhvr>
                                    </p:set>
                                    <p:anim calcmode="lin" valueType="num">
                                      <p:cBhvr>
                                        <p:cTn id="22" dur="500" fill="hold"/>
                                        <p:tgtEl>
                                          <p:spTgt spid="105480">
                                            <p:txEl>
                                              <p:charRg st="4294967295" end="4294967295"/>
                                            </p:txEl>
                                          </p:spTgt>
                                        </p:tgtEl>
                                        <p:attrNameLst>
                                          <p:attrName>ppt_w</p:attrName>
                                        </p:attrNameLst>
                                      </p:cBhvr>
                                      <p:tavLst>
                                        <p:tav tm="0">
                                          <p:val>
                                            <p:strVal val="2/3*#ppt_w"/>
                                          </p:val>
                                        </p:tav>
                                        <p:tav tm="100000">
                                          <p:val>
                                            <p:strVal val="#ppt_w"/>
                                          </p:val>
                                        </p:tav>
                                      </p:tavLst>
                                    </p:anim>
                                    <p:anim calcmode="lin" valueType="num">
                                      <p:cBhvr>
                                        <p:cTn id="23" dur="500" fill="hold"/>
                                        <p:tgtEl>
                                          <p:spTgt spid="105480">
                                            <p:txEl>
                                              <p:charRg st="4294967295" end="4294967295"/>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animBg="1" advAuto="0"/>
      <p:bldP spid="105480" grpId="0" bldLvl="0" animBg="1" advAuto="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6498" name="矩形 106497"/>
          <p:cNvSpPr/>
          <p:nvPr/>
        </p:nvSpPr>
        <p:spPr>
          <a:xfrm>
            <a:off x="609600" y="533400"/>
            <a:ext cx="7924800" cy="2143125"/>
          </a:xfrm>
          <a:prstGeom prst="rect">
            <a:avLst/>
          </a:prstGeom>
          <a:noFill/>
          <a:ln w="9525">
            <a:noFill/>
          </a:ln>
        </p:spPr>
        <p:txBody>
          <a:bodyPr>
            <a:spAutoFit/>
          </a:bodyPr>
          <a:p>
            <a:pPr algn="just">
              <a:lnSpc>
                <a:spcPct val="12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其次，在采用推拉式输出级的门电路中，电源一经确定（通常规定为</a:t>
            </a:r>
            <a:r>
              <a:rPr lang="en-US" altLang="zh-CN" sz="2800" b="1" dirty="0">
                <a:latin typeface="Times New Roman" panose="02020603050405020304" pitchFamily="18" charset="0"/>
                <a:ea typeface="黑体" panose="02010609060101010101" pitchFamily="2" charset="-122"/>
              </a:rPr>
              <a:t>5</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输出的高电平也就固定了（不可能高于电源电压</a:t>
            </a:r>
            <a:r>
              <a:rPr lang="en-US" altLang="zh-CN" sz="2800" b="1" dirty="0">
                <a:latin typeface="Times New Roman" panose="02020603050405020304" pitchFamily="18" charset="0"/>
                <a:ea typeface="黑体" panose="02010609060101010101" pitchFamily="2" charset="-122"/>
              </a:rPr>
              <a:t>5</a:t>
            </a:r>
            <a:r>
              <a:rPr lang="en-US" altLang="zh-CN" sz="2800" b="1">
                <a:latin typeface="Times New Roman" panose="02020603050405020304" pitchFamily="18" charset="0"/>
                <a:ea typeface="黑体" panose="02010609060101010101" pitchFamily="2" charset="-122"/>
              </a:rPr>
              <a:t>V</a:t>
            </a:r>
            <a:r>
              <a:rPr lang="zh-CN" altLang="en-US" sz="2800">
                <a:latin typeface="Times New Roman" panose="02020603050405020304" pitchFamily="18" charset="0"/>
                <a:ea typeface="黑体" panose="02010609060101010101" pitchFamily="2" charset="-122"/>
              </a:rPr>
              <a:t>），</a:t>
            </a:r>
            <a:r>
              <a:rPr lang="zh-CN" altLang="en-US" sz="2800" dirty="0">
                <a:latin typeface="Times New Roman" panose="02020603050405020304" pitchFamily="18" charset="0"/>
                <a:ea typeface="黑体" panose="02010609060101010101" pitchFamily="2" charset="-122"/>
              </a:rPr>
              <a:t>因而无法满足对不同输出高电平的需要。</a:t>
            </a:r>
            <a:endParaRPr lang="zh-CN" altLang="en-US" sz="2800" dirty="0">
              <a:latin typeface="Times New Roman" panose="02020603050405020304" pitchFamily="18" charset="0"/>
              <a:ea typeface="黑体" panose="02010609060101010101" pitchFamily="2" charset="-122"/>
            </a:endParaRPr>
          </a:p>
        </p:txBody>
      </p:sp>
      <p:sp>
        <p:nvSpPr>
          <p:cNvPr id="106499" name="矩形 106498"/>
          <p:cNvSpPr/>
          <p:nvPr/>
        </p:nvSpPr>
        <p:spPr>
          <a:xfrm>
            <a:off x="685800" y="2819400"/>
            <a:ext cx="7924800" cy="1117600"/>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en-US" altLang="zh-CN" sz="2800" dirty="0">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集电极开路门（简称</a:t>
            </a:r>
            <a:r>
              <a:rPr lang="en-US" altLang="zh-CN" sz="2800" b="1">
                <a:latin typeface="Times New Roman" panose="02020603050405020304" pitchFamily="18" charset="0"/>
                <a:ea typeface="黑体" panose="02010609060101010101" pitchFamily="2" charset="-122"/>
              </a:rPr>
              <a:t>OC</a:t>
            </a:r>
            <a:r>
              <a:rPr lang="zh-CN" altLang="en-US" sz="2800" dirty="0">
                <a:latin typeface="Times New Roman" panose="02020603050405020304" pitchFamily="18" charset="0"/>
                <a:ea typeface="黑体" panose="02010609060101010101" pitchFamily="2" charset="-122"/>
              </a:rPr>
              <a:t>门）就是为克服以上局限性而设计的一种</a:t>
            </a:r>
            <a:r>
              <a:rPr lang="en-US" altLang="zh-CN" sz="2800" b="1">
                <a:latin typeface="Times New Roman" panose="02020603050405020304" pitchFamily="18" charset="0"/>
                <a:ea typeface="黑体" panose="02010609060101010101" pitchFamily="2" charset="-122"/>
              </a:rPr>
              <a:t>TTL</a:t>
            </a:r>
            <a:r>
              <a:rPr lang="zh-CN" altLang="en-US" sz="2800" dirty="0">
                <a:latin typeface="Times New Roman" panose="02020603050405020304" pitchFamily="18" charset="0"/>
                <a:ea typeface="黑体" panose="02010609060101010101" pitchFamily="2" charset="-122"/>
              </a:rPr>
              <a:t>门电路。</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1"/>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6498">
                                            <p:txEl>
                                              <p:charRg st="0" end="87"/>
                                            </p:txEl>
                                          </p:spTgt>
                                        </p:tgtEl>
                                        <p:attrNameLst>
                                          <p:attrName>style.visibility</p:attrName>
                                        </p:attrNameLst>
                                      </p:cBhvr>
                                    </p:set>
                                    <p:animEffect transition="in" filter="slide(fromBottom)">
                                      <p:cBhvr>
                                        <p:cTn id="7" dur="500"/>
                                        <p:tgtEl>
                                          <p:spTgt spid="106498">
                                            <p:txEl>
                                              <p:charRg st="0" end="8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6499">
                                            <p:txEl>
                                              <p:charRg st="0" end="46"/>
                                            </p:txEl>
                                          </p:spTgt>
                                        </p:tgtEl>
                                        <p:attrNameLst>
                                          <p:attrName>style.visibility</p:attrName>
                                        </p:attrNameLst>
                                      </p:cBhvr>
                                    </p:set>
                                    <p:animEffect transition="in" filter="slide(fromBottom)">
                                      <p:cBhvr>
                                        <p:cTn id="12" dur="500"/>
                                        <p:tgtEl>
                                          <p:spTgt spid="106499">
                                            <p:txEl>
                                              <p:charRg st="0"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animBg="1" advAuto="0" build="p"/>
      <p:bldP spid="106499" grpId="0" animBg="1" advAuto="0" build="p"/>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7522" name="矩形 107521"/>
          <p:cNvSpPr/>
          <p:nvPr/>
        </p:nvSpPr>
        <p:spPr>
          <a:xfrm>
            <a:off x="685800" y="762000"/>
            <a:ext cx="7391400" cy="604838"/>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(1)</a:t>
            </a:r>
            <a:r>
              <a:rPr lang="zh-CN" altLang="en-US" sz="2800" dirty="0">
                <a:latin typeface="黑体" panose="02010609060101010101" pitchFamily="2" charset="-122"/>
                <a:ea typeface="黑体" panose="02010609060101010101" pitchFamily="2" charset="-122"/>
              </a:rPr>
              <a:t>电路结构：输出级是集电极开路的。  </a:t>
            </a:r>
            <a:endParaRPr lang="zh-CN" altLang="en-US" sz="2800" dirty="0">
              <a:latin typeface="黑体" panose="02010609060101010101" pitchFamily="2" charset="-122"/>
              <a:ea typeface="黑体" panose="02010609060101010101" pitchFamily="2" charset="-122"/>
            </a:endParaRPr>
          </a:p>
        </p:txBody>
      </p:sp>
      <p:sp>
        <p:nvSpPr>
          <p:cNvPr id="107523" name="矩形 107522"/>
          <p:cNvSpPr/>
          <p:nvPr/>
        </p:nvSpPr>
        <p:spPr>
          <a:xfrm>
            <a:off x="609600" y="228600"/>
            <a:ext cx="4629150" cy="519113"/>
          </a:xfrm>
          <a:prstGeom prst="rect">
            <a:avLst/>
          </a:prstGeom>
          <a:noFill/>
          <a:ln w="9525">
            <a:noFill/>
          </a:ln>
        </p:spPr>
        <p:txBody>
          <a:bodyPr wrap="none" anchor="t" anchorCtr="0">
            <a:spAutoFit/>
          </a:bodyPr>
          <a:p>
            <a:r>
              <a:rPr lang="en-US" altLang="zh-CN" sz="2800" dirty="0">
                <a:solidFill>
                  <a:schemeClr val="accent1"/>
                </a:solidFill>
                <a:latin typeface="黑体" panose="02010609060101010101" pitchFamily="2" charset="-122"/>
                <a:ea typeface="黑体" panose="02010609060101010101" pitchFamily="2" charset="-122"/>
              </a:rPr>
              <a:t>1</a:t>
            </a:r>
            <a:r>
              <a:rPr lang="zh-CN" altLang="en-US" sz="2800" dirty="0">
                <a:solidFill>
                  <a:schemeClr val="accent1"/>
                </a:solidFill>
                <a:latin typeface="黑体" panose="02010609060101010101" pitchFamily="2" charset="-122"/>
                <a:ea typeface="黑体" panose="02010609060101010101" pitchFamily="2" charset="-122"/>
              </a:rPr>
              <a:t>．集电极开路门的电路结构</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107524" name="矩形 107523"/>
          <p:cNvSpPr/>
          <p:nvPr/>
        </p:nvSpPr>
        <p:spPr>
          <a:xfrm>
            <a:off x="685800" y="1447800"/>
            <a:ext cx="6902450" cy="604838"/>
          </a:xfrm>
          <a:prstGeom prst="rect">
            <a:avLst/>
          </a:prstGeom>
          <a:noFill/>
          <a:ln w="9525">
            <a:noFill/>
          </a:ln>
        </p:spPr>
        <p:txBody>
          <a:bodyPr wrap="none" anchor="t" anchorCtr="0">
            <a:spAutoFit/>
          </a:bodyPr>
          <a:p>
            <a:pPr>
              <a:lnSpc>
                <a:spcPct val="120000"/>
              </a:lnSpc>
              <a:buClr>
                <a:schemeClr val="accent2"/>
              </a:buClr>
              <a:buSzPct val="80000"/>
              <a:buFont typeface="Wingdings" panose="05000000000000000000" pitchFamily="2" charset="2"/>
            </a:pPr>
            <a:r>
              <a:rPr lang="en-US" altLang="zh-CN" sz="2800" dirty="0">
                <a:latin typeface="黑体" panose="02010609060101010101" pitchFamily="2" charset="-122"/>
                <a:ea typeface="黑体" panose="02010609060101010101" pitchFamily="2" charset="-122"/>
              </a:rPr>
              <a:t>   (2)</a:t>
            </a:r>
            <a:r>
              <a:rPr lang="zh-CN" altLang="en-US" sz="2800" dirty="0">
                <a:latin typeface="黑体" panose="02010609060101010101" pitchFamily="2" charset="-122"/>
                <a:ea typeface="黑体" panose="02010609060101010101" pitchFamily="2" charset="-122"/>
              </a:rPr>
              <a:t>逻辑符号：用“</a:t>
            </a:r>
            <a:r>
              <a:rPr lang="en-US" altLang="zh-CN" sz="2800" b="1"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表示集电极开路。</a:t>
            </a:r>
            <a:endParaRPr lang="zh-CN" altLang="en-US" sz="2800" dirty="0">
              <a:latin typeface="黑体" panose="02010609060101010101" pitchFamily="2" charset="-122"/>
              <a:ea typeface="黑体" panose="02010609060101010101" pitchFamily="2" charset="-122"/>
            </a:endParaRPr>
          </a:p>
        </p:txBody>
      </p:sp>
      <p:pic>
        <p:nvPicPr>
          <p:cNvPr id="107525" name="图片 107524" descr="R96A0269"/>
          <p:cNvPicPr>
            <a:picLocks noChangeAspect="1"/>
          </p:cNvPicPr>
          <p:nvPr/>
        </p:nvPicPr>
        <p:blipFill>
          <a:blip r:embed="rId1"/>
          <a:stretch>
            <a:fillRect/>
          </a:stretch>
        </p:blipFill>
        <p:spPr>
          <a:xfrm>
            <a:off x="1295400" y="2133600"/>
            <a:ext cx="6934200" cy="3829050"/>
          </a:xfrm>
          <a:prstGeom prst="rect">
            <a:avLst/>
          </a:prstGeom>
          <a:noFill/>
          <a:ln w="19050" cap="flat" cmpd="sng">
            <a:solidFill>
              <a:srgbClr val="00FF00"/>
            </a:solidFill>
            <a:prstDash val="solid"/>
            <a:miter/>
            <a:headEnd type="none" w="med" len="med"/>
            <a:tailEnd type="none" w="med" len="med"/>
          </a:ln>
        </p:spPr>
      </p:pic>
      <p:sp>
        <p:nvSpPr>
          <p:cNvPr id="107526" name="矩形 107525"/>
          <p:cNvSpPr/>
          <p:nvPr/>
        </p:nvSpPr>
        <p:spPr>
          <a:xfrm>
            <a:off x="1775143" y="5970270"/>
            <a:ext cx="5549265" cy="953135"/>
          </a:xfrm>
          <a:prstGeom prst="rect">
            <a:avLst/>
          </a:prstGeom>
          <a:noFill/>
          <a:ln w="9525">
            <a:noFill/>
          </a:ln>
        </p:spPr>
        <p:txBody>
          <a:bodyPr wrap="none" anchor="ctr" anchorCtr="0">
            <a:spAutoFit/>
          </a:bodyPr>
          <a:p>
            <a:pPr indent="533400" algn="ctr"/>
            <a:r>
              <a:rPr lang="zh-CN" altLang="en-US">
                <a:latin typeface="黑体" panose="02010609060101010101" pitchFamily="2" charset="-122"/>
                <a:ea typeface="黑体" panose="02010609060101010101" pitchFamily="2" charset="-122"/>
              </a:rPr>
              <a:t>图</a:t>
            </a:r>
            <a:r>
              <a:rPr lang="en-US" altLang="zh-CN">
                <a:latin typeface="黑体" panose="02010609060101010101" pitchFamily="2" charset="-122"/>
                <a:ea typeface="黑体" panose="02010609060101010101" pitchFamily="2" charset="-122"/>
              </a:rPr>
              <a:t> </a:t>
            </a:r>
            <a:r>
              <a:rPr lang="zh-CN" altLang="en-US" dirty="0">
                <a:latin typeface="黑体" panose="02010609060101010101" pitchFamily="2" charset="-122"/>
                <a:ea typeface="黑体" panose="02010609060101010101" pitchFamily="2" charset="-122"/>
              </a:rPr>
              <a:t>集电极开路的</a:t>
            </a:r>
            <a:r>
              <a:rPr lang="en-US" altLang="zh-CN">
                <a:latin typeface="黑体" panose="02010609060101010101" pitchFamily="2" charset="-122"/>
                <a:ea typeface="黑体" panose="02010609060101010101" pitchFamily="2" charset="-122"/>
              </a:rPr>
              <a:t>TTL</a:t>
            </a:r>
            <a:r>
              <a:rPr lang="zh-CN" altLang="en-US" dirty="0">
                <a:latin typeface="黑体" panose="02010609060101010101" pitchFamily="2" charset="-122"/>
                <a:ea typeface="黑体" panose="02010609060101010101" pitchFamily="2" charset="-122"/>
              </a:rPr>
              <a:t>与非门</a:t>
            </a:r>
            <a:endParaRPr lang="zh-CN" altLang="en-US" dirty="0">
              <a:latin typeface="黑体" panose="02010609060101010101" pitchFamily="2" charset="-122"/>
              <a:ea typeface="黑体" panose="02010609060101010101" pitchFamily="2" charset="-122"/>
            </a:endParaRPr>
          </a:p>
          <a:p>
            <a:pPr indent="533400" algn="ctr"/>
            <a:r>
              <a:rPr lang="zh-CN" altLang="en-US" dirty="0">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电路     （</a:t>
            </a:r>
            <a:r>
              <a:rPr lang="en-US" altLang="zh-CN">
                <a:latin typeface="黑体" panose="02010609060101010101" pitchFamily="2" charset="-122"/>
                <a:ea typeface="黑体" panose="02010609060101010101" pitchFamily="2" charset="-122"/>
              </a:rPr>
              <a:t>b</a:t>
            </a:r>
            <a:r>
              <a:rPr lang="zh-CN" altLang="en-US">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逻辑符号</a:t>
            </a:r>
            <a:endParaRPr lang="zh-CN" altLang="en-US" dirty="0">
              <a:latin typeface="黑体" panose="02010609060101010101" pitchFamily="2" charset="-122"/>
              <a:ea typeface="黑体" panose="02010609060101010101" pitchFamily="2" charset="-122"/>
            </a:endParaRPr>
          </a:p>
        </p:txBody>
      </p:sp>
      <p:sp>
        <p:nvSpPr>
          <p:cNvPr id="107527" name="圆角矩形标注 107526"/>
          <p:cNvSpPr/>
          <p:nvPr/>
        </p:nvSpPr>
        <p:spPr>
          <a:xfrm>
            <a:off x="5257800" y="2514600"/>
            <a:ext cx="1447800" cy="1098550"/>
          </a:xfrm>
          <a:prstGeom prst="wedgeRoundRectCallout">
            <a:avLst>
              <a:gd name="adj1" fmla="val -77194"/>
              <a:gd name="adj2" fmla="val 74421"/>
              <a:gd name="adj3" fmla="val 16667"/>
            </a:avLst>
          </a:prstGeom>
          <a:gradFill rotWithShape="0">
            <a:gsLst>
              <a:gs pos="0">
                <a:srgbClr val="FF99CC"/>
              </a:gs>
              <a:gs pos="100000">
                <a:schemeClr val="bg1"/>
              </a:gs>
            </a:gsLst>
            <a:path path="rect">
              <a:fillToRect l="50000" t="50000" r="50000" b="50000"/>
            </a:path>
            <a:tileRect/>
          </a:gradFill>
          <a:ln w="9525" cap="flat" cmpd="sng">
            <a:solidFill>
              <a:srgbClr val="FF6600"/>
            </a:solidFill>
            <a:prstDash val="solid"/>
            <a:miter/>
            <a:headEnd type="none" w="med" len="med"/>
            <a:tailEnd type="none" w="med" len="med"/>
          </a:ln>
        </p:spPr>
        <p:txBody>
          <a:bodyPr tIns="82800" bIns="82800">
            <a:spAutoFit/>
          </a:bodyPr>
          <a:p>
            <a:pPr algn="ctr"/>
            <a:r>
              <a:rPr lang="zh-CN" altLang="en-US" sz="2800" dirty="0">
                <a:latin typeface="黑体" panose="02010609060101010101" pitchFamily="2" charset="-122"/>
                <a:ea typeface="黑体" panose="02010609060101010101" pitchFamily="2" charset="-122"/>
              </a:rPr>
              <a:t>集电极开路</a:t>
            </a:r>
            <a:endParaRPr lang="zh-CN" altLang="en-US" sz="2800" dirty="0">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7522">
                                            <p:txEl>
                                              <p:charRg st="0" end="25"/>
                                            </p:txEl>
                                          </p:spTgt>
                                        </p:tgtEl>
                                        <p:attrNameLst>
                                          <p:attrName>style.visibility</p:attrName>
                                        </p:attrNameLst>
                                      </p:cBhvr>
                                    </p:set>
                                    <p:animEffect transition="in" filter="slide(fromBottom)">
                                      <p:cBhvr>
                                        <p:cTn id="7" dur="500"/>
                                        <p:tgtEl>
                                          <p:spTgt spid="107522">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7525"/>
                                        </p:tgtEl>
                                        <p:attrNameLst>
                                          <p:attrName>style.visibility</p:attrName>
                                        </p:attrNameLst>
                                      </p:cBhvr>
                                    </p:set>
                                    <p:animEffect transition="in" filter="box(in)">
                                      <p:cBhvr>
                                        <p:cTn id="12" dur="500"/>
                                        <p:tgtEl>
                                          <p:spTgt spid="107525"/>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07526">
                                            <p:txEl>
                                              <p:charRg st="4294967295" end="4294967295"/>
                                            </p:txEl>
                                          </p:spTgt>
                                        </p:tgtEl>
                                        <p:attrNameLst>
                                          <p:attrName>style.visibility</p:attrName>
                                        </p:attrNameLst>
                                      </p:cBhvr>
                                    </p:set>
                                    <p:animEffect transition="in" filter="slide(fromBottom)">
                                      <p:cBhvr>
                                        <p:cTn id="16" dur="500"/>
                                        <p:tgtEl>
                                          <p:spTgt spid="107526">
                                            <p:txEl>
                                              <p:charRg st="4294967295" end="429496729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107527">
                                            <p:txEl>
                                              <p:charRg st="4294967295" end="4294967295"/>
                                            </p:txEl>
                                          </p:spTgt>
                                        </p:tgtEl>
                                        <p:attrNameLst>
                                          <p:attrName>style.visibility</p:attrName>
                                        </p:attrNameLst>
                                      </p:cBhvr>
                                    </p:set>
                                    <p:anim calcmode="lin" valueType="num">
                                      <p:cBhvr>
                                        <p:cTn id="21" dur="1000" fill="hold"/>
                                        <p:tgtEl>
                                          <p:spTgt spid="107527">
                                            <p:txEl>
                                              <p:charRg st="4294967295" end="4294967295"/>
                                            </p:txEl>
                                          </p:spTgt>
                                        </p:tgtEl>
                                        <p:attrNameLst>
                                          <p:attrName>ppt_w</p:attrName>
                                        </p:attrNameLst>
                                      </p:cBhvr>
                                      <p:tavLst>
                                        <p:tav tm="0">
                                          <p:val>
                                            <p:fltVal val="0.0"/>
                                          </p:val>
                                        </p:tav>
                                        <p:tav tm="100000">
                                          <p:val>
                                            <p:strVal val="#ppt_w"/>
                                          </p:val>
                                        </p:tav>
                                      </p:tavLst>
                                    </p:anim>
                                    <p:anim calcmode="lin" valueType="num">
                                      <p:cBhvr>
                                        <p:cTn id="22" dur="1000" fill="hold"/>
                                        <p:tgtEl>
                                          <p:spTgt spid="107527">
                                            <p:txEl>
                                              <p:charRg st="4294967295" end="4294967295"/>
                                            </p:txEl>
                                          </p:spTgt>
                                        </p:tgtEl>
                                        <p:attrNameLst>
                                          <p:attrName>ppt_h</p:attrName>
                                        </p:attrNameLst>
                                      </p:cBhvr>
                                      <p:tavLst>
                                        <p:tav tm="0">
                                          <p:val>
                                            <p:fltVal val="0.0"/>
                                          </p:val>
                                        </p:tav>
                                        <p:tav tm="100000">
                                          <p:val>
                                            <p:strVal val="#ppt_h"/>
                                          </p:val>
                                        </p:tav>
                                      </p:tavLst>
                                    </p:anim>
                                    <p:anim calcmode="lin" valueType="num">
                                      <p:cBhvr>
                                        <p:cTn id="23" dur="1000" fill="hold"/>
                                        <p:tgtEl>
                                          <p:spTgt spid="107527">
                                            <p:txEl>
                                              <p:charRg st="4294967295" end="4294967295"/>
                                            </p:txEl>
                                          </p:spTgt>
                                        </p:tgtEl>
                                        <p:attrNameLst>
                                          <p:attrName>ppt_x</p:attrName>
                                        </p:attrNameLst>
                                      </p:cBhvr>
                                      <p:tavLst>
                                        <p:tav tm="0" fmla="#ppt_x+(cos(-2*pi*(1-$))*-#ppt_x-sin(-2*pi*(1-$))*(1-#ppt_y))*(1-$)">
                                          <p:val>
                                            <p:fltVal val="0.0"/>
                                          </p:val>
                                        </p:tav>
                                        <p:tav tm="100000">
                                          <p:val>
                                            <p:fltVal val="1.0"/>
                                          </p:val>
                                        </p:tav>
                                      </p:tavLst>
                                    </p:anim>
                                    <p:anim calcmode="lin" valueType="num">
                                      <p:cBhvr>
                                        <p:cTn id="24" dur="1000" fill="hold"/>
                                        <p:tgtEl>
                                          <p:spTgt spid="107527">
                                            <p:txEl>
                                              <p:charRg st="4294967295" end="4294967295"/>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7524">
                                            <p:txEl>
                                              <p:charRg st="4294967295" end="4294967295"/>
                                            </p:txEl>
                                          </p:spTgt>
                                        </p:tgtEl>
                                        <p:attrNameLst>
                                          <p:attrName>style.visibility</p:attrName>
                                        </p:attrNameLst>
                                      </p:cBhvr>
                                    </p:set>
                                    <p:anim calcmode="lin" valueType="num">
                                      <p:cBhvr>
                                        <p:cTn id="29" dur="500" fill="hold"/>
                                        <p:tgtEl>
                                          <p:spTgt spid="107524">
                                            <p:txEl>
                                              <p:charRg st="4294967295" end="4294967295"/>
                                            </p:txEl>
                                          </p:spTgt>
                                        </p:tgtEl>
                                        <p:attrNameLst>
                                          <p:attrName>ppt_x</p:attrName>
                                        </p:attrNameLst>
                                      </p:cBhvr>
                                      <p:tavLst>
                                        <p:tav tm="0">
                                          <p:val>
                                            <p:strVal val="0-#ppt_w/2"/>
                                          </p:val>
                                        </p:tav>
                                        <p:tav tm="100000">
                                          <p:val>
                                            <p:strVal val="#ppt_x"/>
                                          </p:val>
                                        </p:tav>
                                      </p:tavLst>
                                    </p:anim>
                                    <p:anim calcmode="lin" valueType="num">
                                      <p:cBhvr>
                                        <p:cTn id="30" dur="500" fill="hold"/>
                                        <p:tgtEl>
                                          <p:spTgt spid="10752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nimBg="1" advAuto="0" build="p"/>
      <p:bldP spid="107526" grpId="0" animBg="1" advAuto="0"/>
      <p:bldP spid="107527" grpId="0" bldLvl="0" animBg="1" advAuto="0"/>
      <p:bldP spid="107524" grpId="0" animBg="1" advAuto="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8546" name="矩形 108545"/>
          <p:cNvSpPr/>
          <p:nvPr/>
        </p:nvSpPr>
        <p:spPr>
          <a:xfrm>
            <a:off x="533400" y="395288"/>
            <a:ext cx="8077200" cy="604837"/>
          </a:xfrm>
          <a:prstGeom prst="rect">
            <a:avLst/>
          </a:prstGeom>
          <a:noFill/>
          <a:ln w="9525">
            <a:noFill/>
          </a:ln>
        </p:spPr>
        <p:txBody>
          <a:bodyPr>
            <a:spAutoFit/>
          </a:bodyPr>
          <a:p>
            <a:pPr>
              <a:lnSpc>
                <a:spcPct val="12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a:t>
            </a:r>
            <a:r>
              <a:rPr lang="en-US" altLang="zh-CN" sz="2800" dirty="0">
                <a:solidFill>
                  <a:schemeClr val="bg1"/>
                </a:solidFill>
                <a:latin typeface="黑体" panose="02010609060101010101" pitchFamily="2" charset="-122"/>
                <a:ea typeface="黑体" panose="02010609060101010101" pitchFamily="2" charset="-122"/>
              </a:rPr>
              <a:t>(3)</a:t>
            </a:r>
            <a:r>
              <a:rPr lang="zh-CN" altLang="en-US" sz="2800" dirty="0">
                <a:solidFill>
                  <a:schemeClr val="bg1"/>
                </a:solidFill>
                <a:latin typeface="黑体" panose="02010609060101010101" pitchFamily="2" charset="-122"/>
                <a:ea typeface="黑体" panose="02010609060101010101" pitchFamily="2" charset="-122"/>
              </a:rPr>
              <a:t>工作原理：</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108547" name="矩形 108546"/>
          <p:cNvSpPr/>
          <p:nvPr/>
        </p:nvSpPr>
        <p:spPr>
          <a:xfrm>
            <a:off x="685800" y="1039813"/>
            <a:ext cx="8001000" cy="2870200"/>
          </a:xfrm>
          <a:prstGeom prst="rect">
            <a:avLst/>
          </a:prstGeom>
          <a:noFill/>
          <a:ln w="9525">
            <a:noFill/>
          </a:ln>
        </p:spPr>
        <p:txBody>
          <a:bodyPr>
            <a:spAutoFit/>
          </a:bodyPr>
          <a:p>
            <a:pPr>
              <a:lnSpc>
                <a:spcPct val="130000"/>
              </a:lnSpc>
              <a:buClr>
                <a:schemeClr val="accent2"/>
              </a:buClr>
              <a:buSzPct val="80000"/>
              <a:buFont typeface="Wingdings" panose="05000000000000000000" pitchFamily="2" charset="2"/>
            </a:pPr>
            <a:r>
              <a:rPr lang="zh-CN" altLang="en-US" sz="2800" dirty="0">
                <a:latin typeface="黑体" panose="02010609060101010101" pitchFamily="2" charset="-122"/>
                <a:ea typeface="黑体" panose="02010609060101010101" pitchFamily="2" charset="-122"/>
              </a:rPr>
              <a:t>　　当</a:t>
            </a:r>
            <a:r>
              <a:rPr lang="en-US" altLang="zh-CN" sz="2800">
                <a:latin typeface="Times New Roman" panose="02020603050405020304" pitchFamily="18" charset="0"/>
                <a:ea typeface="黑体" panose="02010609060101010101" pitchFamily="2" charset="-122"/>
              </a:rPr>
              <a:t>VT3</a:t>
            </a:r>
            <a:r>
              <a:rPr lang="zh-CN" altLang="en-US" sz="2800" dirty="0">
                <a:latin typeface="Times New Roman" panose="02020603050405020304" pitchFamily="18" charset="0"/>
                <a:ea typeface="黑体" panose="02010609060101010101" pitchFamily="2" charset="-122"/>
              </a:rPr>
              <a:t>饱和，输出低电平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OL</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0.3V</a:t>
            </a:r>
            <a:r>
              <a:rPr lang="zh-CN" altLang="en-US" sz="2800">
                <a:latin typeface="Times New Roman" panose="02020603050405020304" pitchFamily="18" charset="0"/>
                <a:ea typeface="黑体" panose="02010609060101010101" pitchFamily="2" charset="-122"/>
              </a:rPr>
              <a:t>；</a:t>
            </a:r>
            <a:endParaRPr lang="zh-CN" altLang="en-US" sz="2800">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a:latin typeface="Times New Roman" panose="02020603050405020304" pitchFamily="18" charset="0"/>
                <a:ea typeface="黑体" panose="02010609060101010101" pitchFamily="2" charset="-122"/>
              </a:rPr>
              <a:t>　　当</a:t>
            </a:r>
            <a:r>
              <a:rPr lang="en-US" altLang="zh-CN" sz="2800">
                <a:latin typeface="Times New Roman" panose="02020603050405020304" pitchFamily="18" charset="0"/>
                <a:ea typeface="黑体" panose="02010609060101010101" pitchFamily="2" charset="-122"/>
              </a:rPr>
              <a:t>VT3</a:t>
            </a:r>
            <a:r>
              <a:rPr lang="zh-CN" altLang="en-US" sz="2800" dirty="0">
                <a:latin typeface="Times New Roman" panose="02020603050405020304" pitchFamily="18" charset="0"/>
                <a:ea typeface="黑体" panose="02010609060101010101" pitchFamily="2" charset="-122"/>
              </a:rPr>
              <a:t>截止，由外接电源</a:t>
            </a:r>
            <a:r>
              <a:rPr lang="en-US" altLang="zh-CN" sz="2800" b="1">
                <a:latin typeface="Times New Roman" panose="02020603050405020304" pitchFamily="18" charset="0"/>
                <a:ea typeface="黑体" panose="02010609060101010101" pitchFamily="2" charset="-122"/>
              </a:rPr>
              <a:t>E</a:t>
            </a:r>
            <a:r>
              <a:rPr lang="zh-CN" altLang="en-US" sz="2800" dirty="0">
                <a:latin typeface="Times New Roman" panose="02020603050405020304" pitchFamily="18" charset="0"/>
                <a:ea typeface="黑体" panose="02010609060101010101" pitchFamily="2" charset="-122"/>
              </a:rPr>
              <a:t>通过外接上拉电阻提供高电平</a:t>
            </a:r>
            <a:r>
              <a:rPr lang="en-US" altLang="zh-CN" sz="2800" b="1">
                <a:latin typeface="Times New Roman" panose="02020603050405020304" pitchFamily="18" charset="0"/>
                <a:ea typeface="黑体" panose="02010609060101010101" pitchFamily="2" charset="-122"/>
              </a:rPr>
              <a:t>U</a:t>
            </a:r>
            <a:r>
              <a:rPr lang="en-US" altLang="zh-CN" sz="2800" b="1" baseline="-25000">
                <a:latin typeface="Times New Roman" panose="02020603050405020304" pitchFamily="18" charset="0"/>
                <a:ea typeface="黑体" panose="02010609060101010101" pitchFamily="2" charset="-122"/>
              </a:rPr>
              <a:t>OH</a:t>
            </a:r>
            <a:r>
              <a:rPr lang="zh-CN" altLang="en-US" sz="2800" b="1">
                <a:latin typeface="Times New Roman" panose="02020603050405020304" pitchFamily="18" charset="0"/>
                <a:ea typeface="黑体" panose="02010609060101010101" pitchFamily="2" charset="-122"/>
              </a:rPr>
              <a:t>＝</a:t>
            </a:r>
            <a:r>
              <a:rPr lang="en-US" altLang="zh-CN" sz="2800" b="1">
                <a:latin typeface="Times New Roman" panose="02020603050405020304" pitchFamily="18" charset="0"/>
                <a:ea typeface="黑体" panose="02010609060101010101" pitchFamily="2" charset="-122"/>
              </a:rPr>
              <a:t>E</a:t>
            </a:r>
            <a:r>
              <a:rPr lang="zh-CN" altLang="en-US" sz="2800" b="1">
                <a:latin typeface="Times New Roman" panose="02020603050405020304" pitchFamily="18" charset="0"/>
                <a:ea typeface="黑体" panose="02010609060101010101" pitchFamily="2" charset="-122"/>
              </a:rPr>
              <a:t>。</a:t>
            </a:r>
            <a:endParaRPr lang="zh-CN" altLang="en-US" sz="2800" b="1">
              <a:latin typeface="Times New Roman" panose="02020603050405020304" pitchFamily="18" charset="0"/>
              <a:ea typeface="黑体" panose="02010609060101010101" pitchFamily="2" charset="-122"/>
            </a:endParaRPr>
          </a:p>
          <a:p>
            <a:pPr>
              <a:lnSpc>
                <a:spcPct val="130000"/>
              </a:lnSpc>
              <a:buClr>
                <a:schemeClr val="accent2"/>
              </a:buClr>
              <a:buSzPct val="80000"/>
              <a:buFont typeface="Wingdings" panose="05000000000000000000" pitchFamily="2" charset="2"/>
            </a:pPr>
            <a:r>
              <a:rPr lang="zh-CN" altLang="en-US" sz="2800" b="1">
                <a:latin typeface="Times New Roman" panose="02020603050405020304" pitchFamily="18" charset="0"/>
                <a:ea typeface="黑体" panose="02010609060101010101" pitchFamily="2" charset="-122"/>
              </a:rPr>
              <a:t>　　</a:t>
            </a:r>
            <a:r>
              <a:rPr lang="zh-CN" altLang="en-US" sz="2800" dirty="0">
                <a:latin typeface="Times New Roman" panose="02020603050405020304" pitchFamily="18" charset="0"/>
                <a:ea typeface="黑体" panose="02010609060101010101" pitchFamily="2" charset="-122"/>
              </a:rPr>
              <a:t>因此，</a:t>
            </a: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OC</a:t>
            </a:r>
            <a:r>
              <a:rPr lang="zh-CN" altLang="en-US" sz="2800" dirty="0">
                <a:latin typeface="黑体" panose="02010609060101010101" pitchFamily="2" charset="-122"/>
                <a:ea typeface="黑体" panose="02010609060101010101" pitchFamily="2" charset="-122"/>
              </a:rPr>
              <a:t>门电路必须外接电源和负载电阻，才能提供高电平输出信号。</a:t>
            </a:r>
            <a:endParaRPr lang="zh-CN" altLang="en-US" sz="2800" dirty="0">
              <a:latin typeface="黑体" panose="02010609060101010101" pitchFamily="2" charset="-122"/>
              <a:ea typeface="黑体" panose="02010609060101010101" pitchFamily="2" charset="-122"/>
            </a:endParaRPr>
          </a:p>
        </p:txBody>
      </p:sp>
      <p:graphicFrame>
        <p:nvGraphicFramePr>
          <p:cNvPr id="108548" name="对象 108547"/>
          <p:cNvGraphicFramePr/>
          <p:nvPr/>
        </p:nvGraphicFramePr>
        <p:xfrm>
          <a:off x="4953000" y="3429000"/>
          <a:ext cx="3124200" cy="2901950"/>
        </p:xfrm>
        <a:graphic>
          <a:graphicData uri="http://schemas.openxmlformats.org/presentationml/2006/ole">
            <mc:AlternateContent xmlns:mc="http://schemas.openxmlformats.org/markup-compatibility/2006">
              <mc:Choice xmlns:v="urn:schemas-microsoft-com:vml" Requires="v">
                <p:oleObj spid="_x0000_s3080" name="" r:id="rId1" imgW="6143625" imgH="5705475" progId="Paint.Picture">
                  <p:embed/>
                </p:oleObj>
              </mc:Choice>
              <mc:Fallback>
                <p:oleObj name="" r:id="rId1" imgW="6143625" imgH="5705475" progId="Paint.Picture">
                  <p:embed/>
                  <p:pic>
                    <p:nvPicPr>
                      <p:cNvPr id="0" name="图片 3079"/>
                      <p:cNvPicPr/>
                      <p:nvPr/>
                    </p:nvPicPr>
                    <p:blipFill>
                      <a:blip r:embed="rId2"/>
                      <a:stretch>
                        <a:fillRect/>
                      </a:stretch>
                    </p:blipFill>
                    <p:spPr>
                      <a:xfrm>
                        <a:off x="4953000" y="3429000"/>
                        <a:ext cx="3124200" cy="2901950"/>
                      </a:xfrm>
                      <a:prstGeom prst="rect">
                        <a:avLst/>
                      </a:prstGeom>
                      <a:noFill/>
                      <a:ln w="9525" cap="flat" cmpd="sng">
                        <a:solidFill>
                          <a:srgbClr val="00FF00"/>
                        </a:solidFill>
                        <a:prstDash val="solid"/>
                        <a:miter/>
                        <a:headEnd type="none" w="med" len="med"/>
                        <a:tailEnd type="none" w="med" len="med"/>
                      </a:ln>
                    </p:spPr>
                  </p:pic>
                </p:oleObj>
              </mc:Fallback>
            </mc:AlternateContent>
          </a:graphicData>
        </a:graphic>
      </p:graphicFrame>
      <p:sp>
        <p:nvSpPr>
          <p:cNvPr id="108549" name="矩形 108548"/>
          <p:cNvSpPr/>
          <p:nvPr/>
        </p:nvSpPr>
        <p:spPr>
          <a:xfrm>
            <a:off x="4876800" y="3733800"/>
            <a:ext cx="1981200" cy="2362200"/>
          </a:xfrm>
          <a:prstGeom prst="rect">
            <a:avLst/>
          </a:prstGeom>
          <a:noFill/>
          <a:ln w="25400" cap="flat" cmpd="sng">
            <a:solidFill>
              <a:srgbClr val="FF00FF"/>
            </a:solidFill>
            <a:prstDash val="dash"/>
            <a:miter/>
            <a:headEnd type="none" w="med" len="med"/>
            <a:tailEnd type="none" w="med" len="med"/>
          </a:ln>
        </p:spPr>
        <p:txBody>
          <a:bodyPr/>
          <a:p>
            <a:endParaRPr lang="zh-CN" altLang="en-US"/>
          </a:p>
        </p:txBody>
      </p:sp>
      <p:sp>
        <p:nvSpPr>
          <p:cNvPr id="10" name="页脚占位符 4"/>
          <p:cNvSpPr txBox="1">
            <a:spLocks noGrp="1"/>
          </p:cNvSpPr>
          <p:nvPr>
            <p:ph type="ftr" sz="quarter" idx="11"/>
            <p:custDataLst>
              <p:tags r:id="rId3"/>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8548"/>
                                        </p:tgtEl>
                                        <p:attrNameLst>
                                          <p:attrName>style.visibility</p:attrName>
                                        </p:attrNameLst>
                                      </p:cBhvr>
                                    </p:set>
                                    <p:animEffect transition="in" filter="blinds(horizontal)">
                                      <p:cBhvr>
                                        <p:cTn id="7" dur="500"/>
                                        <p:tgtEl>
                                          <p:spTgt spid="10854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8549"/>
                                        </p:tgtEl>
                                        <p:attrNameLst>
                                          <p:attrName>style.visibility</p:attrName>
                                        </p:attrNameLst>
                                      </p:cBhvr>
                                    </p:set>
                                    <p:animEffect transition="in" filter="wipe(up)">
                                      <p:cBhvr>
                                        <p:cTn id="11" dur="500"/>
                                        <p:tgtEl>
                                          <p:spTgt spid="10854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08547">
                                            <p:txEl>
                                              <p:charRg st="0" end="24"/>
                                            </p:txEl>
                                          </p:spTgt>
                                        </p:tgtEl>
                                        <p:attrNameLst>
                                          <p:attrName>style.visibility</p:attrName>
                                        </p:attrNameLst>
                                      </p:cBhvr>
                                    </p:set>
                                    <p:anim calcmode="lin" valueType="num">
                                      <p:cBhvr>
                                        <p:cTn id="16" dur="500" fill="hold"/>
                                        <p:tgtEl>
                                          <p:spTgt spid="108547">
                                            <p:txEl>
                                              <p:charRg st="0" end="24"/>
                                            </p:txEl>
                                          </p:spTgt>
                                        </p:tgtEl>
                                        <p:attrNameLst>
                                          <p:attrName>ppt_x</p:attrName>
                                        </p:attrNameLst>
                                      </p:cBhvr>
                                      <p:tavLst>
                                        <p:tav tm="0">
                                          <p:val>
                                            <p:strVal val="0-#ppt_w/2"/>
                                          </p:val>
                                        </p:tav>
                                        <p:tav tm="100000">
                                          <p:val>
                                            <p:strVal val="#ppt_x"/>
                                          </p:val>
                                        </p:tav>
                                      </p:tavLst>
                                    </p:anim>
                                    <p:anim calcmode="lin" valueType="num">
                                      <p:cBhvr>
                                        <p:cTn id="17" dur="500" fill="hold"/>
                                        <p:tgtEl>
                                          <p:spTgt spid="108547">
                                            <p:txEl>
                                              <p:charRg st="0" end="24"/>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08547">
                                            <p:txEl>
                                              <p:charRg st="24" end="59"/>
                                            </p:txEl>
                                          </p:spTgt>
                                        </p:tgtEl>
                                        <p:attrNameLst>
                                          <p:attrName>style.visibility</p:attrName>
                                        </p:attrNameLst>
                                      </p:cBhvr>
                                    </p:set>
                                    <p:anim calcmode="lin" valueType="num">
                                      <p:cBhvr>
                                        <p:cTn id="22" dur="500" fill="hold"/>
                                        <p:tgtEl>
                                          <p:spTgt spid="108547">
                                            <p:txEl>
                                              <p:charRg st="24" end="59"/>
                                            </p:txEl>
                                          </p:spTgt>
                                        </p:tgtEl>
                                        <p:attrNameLst>
                                          <p:attrName>ppt_x</p:attrName>
                                        </p:attrNameLst>
                                      </p:cBhvr>
                                      <p:tavLst>
                                        <p:tav tm="0">
                                          <p:val>
                                            <p:strVal val="0-#ppt_w/2"/>
                                          </p:val>
                                        </p:tav>
                                        <p:tav tm="100000">
                                          <p:val>
                                            <p:strVal val="#ppt_x"/>
                                          </p:val>
                                        </p:tav>
                                      </p:tavLst>
                                    </p:anim>
                                    <p:anim calcmode="lin" valueType="num">
                                      <p:cBhvr>
                                        <p:cTn id="23" dur="500" fill="hold"/>
                                        <p:tgtEl>
                                          <p:spTgt spid="108547">
                                            <p:txEl>
                                              <p:charRg st="24" end="59"/>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08547">
                                            <p:txEl>
                                              <p:charRg st="59" end="95"/>
                                            </p:txEl>
                                          </p:spTgt>
                                        </p:tgtEl>
                                        <p:attrNameLst>
                                          <p:attrName>style.visibility</p:attrName>
                                        </p:attrNameLst>
                                      </p:cBhvr>
                                    </p:set>
                                    <p:anim calcmode="lin" valueType="num">
                                      <p:cBhvr>
                                        <p:cTn id="28" dur="500" fill="hold"/>
                                        <p:tgtEl>
                                          <p:spTgt spid="108547">
                                            <p:txEl>
                                              <p:charRg st="59" end="95"/>
                                            </p:txEl>
                                          </p:spTgt>
                                        </p:tgtEl>
                                        <p:attrNameLst>
                                          <p:attrName>ppt_x</p:attrName>
                                        </p:attrNameLst>
                                      </p:cBhvr>
                                      <p:tavLst>
                                        <p:tav tm="0">
                                          <p:val>
                                            <p:strVal val="0-#ppt_w/2"/>
                                          </p:val>
                                        </p:tav>
                                        <p:tav tm="100000">
                                          <p:val>
                                            <p:strVal val="#ppt_x"/>
                                          </p:val>
                                        </p:tav>
                                      </p:tavLst>
                                    </p:anim>
                                    <p:anim calcmode="lin" valueType="num">
                                      <p:cBhvr>
                                        <p:cTn id="29" dur="500" fill="hold"/>
                                        <p:tgtEl>
                                          <p:spTgt spid="108547">
                                            <p:txEl>
                                              <p:charRg st="59" end="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animBg="1" advAuto="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9570" name="矩形 109569"/>
          <p:cNvSpPr/>
          <p:nvPr/>
        </p:nvSpPr>
        <p:spPr>
          <a:xfrm>
            <a:off x="685800" y="914400"/>
            <a:ext cx="8229600" cy="1203325"/>
          </a:xfrm>
          <a:prstGeom prst="rect">
            <a:avLst/>
          </a:prstGeom>
          <a:noFill/>
          <a:ln w="9525">
            <a:noFill/>
          </a:ln>
        </p:spPr>
        <p:txBody>
          <a:bodyPr>
            <a:spAutoFit/>
          </a:bodyPr>
          <a:p>
            <a:pPr>
              <a:lnSpc>
                <a:spcPct val="130000"/>
              </a:lnSpc>
            </a:pPr>
            <a:r>
              <a:rPr lang="zh-CN" altLang="en-US" sz="2800" dirty="0">
                <a:latin typeface="Times New Roman" panose="02020603050405020304" pitchFamily="18" charset="0"/>
                <a:ea typeface="黑体" panose="02010609060101010101" pitchFamily="2" charset="-122"/>
              </a:rPr>
              <a:t>　　</a:t>
            </a:r>
            <a:r>
              <a:rPr lang="en-US" altLang="zh-CN" sz="2800" dirty="0">
                <a:latin typeface="Times New Roman" panose="02020603050405020304" pitchFamily="18" charset="0"/>
                <a:ea typeface="黑体" panose="02010609060101010101" pitchFamily="2" charset="-122"/>
              </a:rPr>
              <a:t>(</a:t>
            </a:r>
            <a:r>
              <a:rPr lang="en-US" altLang="zh-CN" sz="2800">
                <a:latin typeface="Times New Roman" panose="02020603050405020304" pitchFamily="18" charset="0"/>
                <a:ea typeface="黑体" panose="02010609060101010101" pitchFamily="2" charset="-122"/>
              </a:rPr>
              <a:t>1</a:t>
            </a:r>
            <a:r>
              <a:rPr lang="en-US" altLang="zh-CN" sz="2800" dirty="0">
                <a:latin typeface="Times New Roman" panose="02020603050405020304" pitchFamily="18" charset="0"/>
                <a:ea typeface="黑体" panose="02010609060101010101" pitchFamily="2" charset="-122"/>
              </a:rPr>
              <a:t>) </a:t>
            </a:r>
            <a:r>
              <a:rPr lang="en-US" altLang="zh-CN" sz="280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OC</a:t>
            </a:r>
            <a:r>
              <a:rPr lang="zh-CN" altLang="en-US" sz="2800" dirty="0">
                <a:latin typeface="Times New Roman" panose="02020603050405020304" pitchFamily="18" charset="0"/>
                <a:ea typeface="黑体" panose="02010609060101010101" pitchFamily="2" charset="-122"/>
              </a:rPr>
              <a:t>门的输出端并联，实现</a:t>
            </a:r>
            <a:r>
              <a:rPr lang="zh-CN" altLang="en-US" sz="2800" dirty="0">
                <a:solidFill>
                  <a:srgbClr val="00FF00"/>
                </a:solidFill>
                <a:latin typeface="Times New Roman" panose="02020603050405020304" pitchFamily="18" charset="0"/>
                <a:ea typeface="黑体" panose="02010609060101010101" pitchFamily="2" charset="-122"/>
              </a:rPr>
              <a:t>线与</a:t>
            </a:r>
            <a:r>
              <a:rPr lang="zh-CN" altLang="en-US" sz="2800" dirty="0">
                <a:latin typeface="Times New Roman" panose="02020603050405020304" pitchFamily="18" charset="0"/>
                <a:ea typeface="黑体" panose="02010609060101010101" pitchFamily="2" charset="-122"/>
              </a:rPr>
              <a:t>功能。</a:t>
            </a:r>
            <a:endParaRPr lang="zh-CN" altLang="en-US" sz="2800" dirty="0">
              <a:latin typeface="Times New Roman" panose="02020603050405020304" pitchFamily="18" charset="0"/>
              <a:ea typeface="黑体" panose="02010609060101010101" pitchFamily="2" charset="-122"/>
            </a:endParaRPr>
          </a:p>
          <a:p>
            <a:pPr>
              <a:lnSpc>
                <a:spcPct val="130000"/>
              </a:lnSpc>
            </a:pPr>
            <a:r>
              <a:rPr lang="zh-CN" altLang="en-US" sz="2800" b="1" dirty="0">
                <a:latin typeface="Times New Roman" panose="02020603050405020304" pitchFamily="18" charset="0"/>
                <a:ea typeface="黑体" panose="02010609060101010101" pitchFamily="2" charset="-122"/>
              </a:rPr>
              <a:t>        </a:t>
            </a:r>
            <a:r>
              <a:rPr lang="en-US" altLang="zh-CN" sz="2800" b="1">
                <a:latin typeface="Times New Roman" panose="02020603050405020304" pitchFamily="18" charset="0"/>
                <a:ea typeface="黑体" panose="02010609060101010101" pitchFamily="2" charset="-122"/>
              </a:rPr>
              <a:t>R</a:t>
            </a:r>
            <a:r>
              <a:rPr lang="en-US" altLang="zh-CN" sz="2800" b="1" baseline="-25000">
                <a:latin typeface="Times New Roman" panose="02020603050405020304" pitchFamily="18" charset="0"/>
                <a:ea typeface="黑体" panose="02010609060101010101" pitchFamily="2" charset="-122"/>
              </a:rPr>
              <a:t>L</a:t>
            </a:r>
            <a:r>
              <a:rPr lang="zh-CN" altLang="en-US" sz="2800" dirty="0">
                <a:latin typeface="Times New Roman" panose="02020603050405020304" pitchFamily="18" charset="0"/>
                <a:ea typeface="黑体" panose="02010609060101010101" pitchFamily="2" charset="-122"/>
              </a:rPr>
              <a:t>为外接负载电阻。</a:t>
            </a:r>
            <a:endParaRPr lang="zh-CN" altLang="en-US" sz="2800" dirty="0">
              <a:latin typeface="Times New Roman" panose="02020603050405020304" pitchFamily="18" charset="0"/>
              <a:ea typeface="黑体" panose="02010609060101010101" pitchFamily="2" charset="-122"/>
            </a:endParaRPr>
          </a:p>
        </p:txBody>
      </p:sp>
      <p:pic>
        <p:nvPicPr>
          <p:cNvPr id="109571" name="图片 109570" descr="R96A0270"/>
          <p:cNvPicPr>
            <a:picLocks noChangeAspect="1"/>
          </p:cNvPicPr>
          <p:nvPr/>
        </p:nvPicPr>
        <p:blipFill>
          <a:blip r:embed="rId1"/>
          <a:stretch>
            <a:fillRect/>
          </a:stretch>
        </p:blipFill>
        <p:spPr>
          <a:xfrm>
            <a:off x="1981200" y="2232025"/>
            <a:ext cx="5257800" cy="3775075"/>
          </a:xfrm>
          <a:prstGeom prst="rect">
            <a:avLst/>
          </a:prstGeom>
          <a:noFill/>
          <a:ln w="19050" cap="flat" cmpd="sng">
            <a:solidFill>
              <a:srgbClr val="00FF00"/>
            </a:solidFill>
            <a:prstDash val="solid"/>
            <a:miter/>
            <a:headEnd type="none" w="med" len="med"/>
            <a:tailEnd type="none" w="med" len="med"/>
          </a:ln>
        </p:spPr>
      </p:pic>
      <p:sp>
        <p:nvSpPr>
          <p:cNvPr id="109572" name="矩形 109571"/>
          <p:cNvSpPr/>
          <p:nvPr/>
        </p:nvSpPr>
        <p:spPr>
          <a:xfrm>
            <a:off x="2057400" y="6172200"/>
            <a:ext cx="5848350" cy="457200"/>
          </a:xfrm>
          <a:prstGeom prst="rect">
            <a:avLst/>
          </a:prstGeom>
          <a:noFill/>
          <a:ln w="9525">
            <a:noFill/>
          </a:ln>
        </p:spPr>
        <p:txBody>
          <a:bodyPr wrap="none" anchor="ctr" anchorCtr="0">
            <a:spAutoFit/>
          </a:bodyPr>
          <a:p>
            <a:r>
              <a:rPr lang="zh-CN" altLang="en-US">
                <a:latin typeface="Times New Roman" panose="02020603050405020304" pitchFamily="18" charset="0"/>
                <a:ea typeface="黑体" panose="02010609060101010101" pitchFamily="2" charset="-122"/>
              </a:rPr>
              <a:t>图</a:t>
            </a:r>
            <a:r>
              <a:rPr lang="en-US" altLang="zh-CN" b="1">
                <a:latin typeface="Times New Roman" panose="02020603050405020304" pitchFamily="18" charset="0"/>
                <a:ea typeface="黑体" panose="02010609060101010101" pitchFamily="2" charset="-122"/>
              </a:rPr>
              <a:t>2-20   OC</a:t>
            </a:r>
            <a:r>
              <a:rPr lang="zh-CN" altLang="en-US" dirty="0">
                <a:latin typeface="Times New Roman" panose="02020603050405020304" pitchFamily="18" charset="0"/>
                <a:ea typeface="黑体" panose="02010609060101010101" pitchFamily="2" charset="-122"/>
              </a:rPr>
              <a:t>门的输出端并联实现线与功能</a:t>
            </a:r>
            <a:r>
              <a:rPr lang="zh-CN" altLang="en-US" dirty="0">
                <a:latin typeface="黑体" panose="02010609060101010101" pitchFamily="2" charset="-122"/>
                <a:ea typeface="黑体" panose="02010609060101010101" pitchFamily="2" charset="-122"/>
              </a:rPr>
              <a:t> </a:t>
            </a:r>
            <a:endParaRPr lang="zh-CN" altLang="en-US" dirty="0">
              <a:latin typeface="黑体" panose="02010609060101010101" pitchFamily="2" charset="-122"/>
              <a:ea typeface="黑体" panose="02010609060101010101" pitchFamily="2" charset="-122"/>
            </a:endParaRPr>
          </a:p>
        </p:txBody>
      </p:sp>
      <p:grpSp>
        <p:nvGrpSpPr>
          <p:cNvPr id="109573" name="组合 109572"/>
          <p:cNvGrpSpPr/>
          <p:nvPr/>
        </p:nvGrpSpPr>
        <p:grpSpPr>
          <a:xfrm>
            <a:off x="6400800" y="3429000"/>
            <a:ext cx="2362200" cy="2209800"/>
            <a:chOff x="-3" y="-3"/>
            <a:chExt cx="1272" cy="1926"/>
          </a:xfrm>
        </p:grpSpPr>
        <p:grpSp>
          <p:nvGrpSpPr>
            <p:cNvPr id="109574" name="组合 109573"/>
            <p:cNvGrpSpPr/>
            <p:nvPr/>
          </p:nvGrpSpPr>
          <p:grpSpPr>
            <a:xfrm>
              <a:off x="0" y="0"/>
              <a:ext cx="1266" cy="1920"/>
              <a:chOff x="0" y="0"/>
              <a:chExt cx="1266" cy="1920"/>
            </a:xfrm>
          </p:grpSpPr>
          <p:grpSp>
            <p:nvGrpSpPr>
              <p:cNvPr id="109575" name="组合 109574"/>
              <p:cNvGrpSpPr/>
              <p:nvPr/>
            </p:nvGrpSpPr>
            <p:grpSpPr>
              <a:xfrm>
                <a:off x="0" y="0"/>
                <a:ext cx="446" cy="384"/>
                <a:chOff x="0" y="0"/>
                <a:chExt cx="446" cy="384"/>
              </a:xfrm>
            </p:grpSpPr>
            <p:sp>
              <p:nvSpPr>
                <p:cNvPr id="109576" name="矩形 109575"/>
                <p:cNvSpPr/>
                <p:nvPr/>
              </p:nvSpPr>
              <p:spPr>
                <a:xfrm>
                  <a:off x="0" y="0"/>
                  <a:ext cx="446" cy="384"/>
                </a:xfrm>
                <a:prstGeom prst="rect">
                  <a:avLst/>
                </a:prstGeom>
                <a:solidFill>
                  <a:srgbClr val="FFED9F"/>
                </a:solidFill>
                <a:ln w="9525">
                  <a:noFill/>
                </a:ln>
              </p:spPr>
              <p:txBody>
                <a:bodyPr/>
                <a:p>
                  <a:endParaRPr lang="zh-CN" altLang="en-US"/>
                </a:p>
              </p:txBody>
            </p:sp>
            <p:grpSp>
              <p:nvGrpSpPr>
                <p:cNvPr id="109577" name="组合 109576"/>
                <p:cNvGrpSpPr/>
                <p:nvPr/>
              </p:nvGrpSpPr>
              <p:grpSpPr>
                <a:xfrm>
                  <a:off x="0" y="0"/>
                  <a:ext cx="446" cy="384"/>
                  <a:chOff x="0" y="0"/>
                  <a:chExt cx="446" cy="384"/>
                </a:xfrm>
              </p:grpSpPr>
              <p:sp>
                <p:nvSpPr>
                  <p:cNvPr id="109578" name="矩形 109577"/>
                  <p:cNvSpPr/>
                  <p:nvPr/>
                </p:nvSpPr>
                <p:spPr>
                  <a:xfrm>
                    <a:off x="43"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Y</a:t>
                    </a:r>
                    <a:r>
                      <a:rPr lang="en-US" altLang="zh-CN" b="1" baseline="-25000">
                        <a:solidFill>
                          <a:schemeClr val="bg2"/>
                        </a:solidFill>
                        <a:latin typeface="Times New Roman" panose="02020603050405020304" pitchFamily="18" charset="0"/>
                        <a:ea typeface="黑体" panose="02010609060101010101" pitchFamily="2" charset="-122"/>
                      </a:rPr>
                      <a:t>1</a:t>
                    </a:r>
                    <a:endParaRPr lang="en-US" altLang="zh-CN" i="1">
                      <a:solidFill>
                        <a:schemeClr val="bg2"/>
                      </a:solidFill>
                      <a:latin typeface="Times New Roman" panose="02020603050405020304" pitchFamily="18" charset="0"/>
                    </a:endParaRPr>
                  </a:p>
                </p:txBody>
              </p:sp>
              <p:sp>
                <p:nvSpPr>
                  <p:cNvPr id="109579" name="矩形 109578"/>
                  <p:cNvSpPr/>
                  <p:nvPr/>
                </p:nvSpPr>
                <p:spPr>
                  <a:xfrm>
                    <a:off x="0"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580" name="组合 109579"/>
              <p:cNvGrpSpPr/>
              <p:nvPr/>
            </p:nvGrpSpPr>
            <p:grpSpPr>
              <a:xfrm>
                <a:off x="446" y="0"/>
                <a:ext cx="446" cy="384"/>
                <a:chOff x="446" y="0"/>
                <a:chExt cx="446" cy="384"/>
              </a:xfrm>
            </p:grpSpPr>
            <p:sp>
              <p:nvSpPr>
                <p:cNvPr id="109581" name="矩形 109580"/>
                <p:cNvSpPr/>
                <p:nvPr/>
              </p:nvSpPr>
              <p:spPr>
                <a:xfrm>
                  <a:off x="446" y="0"/>
                  <a:ext cx="446" cy="384"/>
                </a:xfrm>
                <a:prstGeom prst="rect">
                  <a:avLst/>
                </a:prstGeom>
                <a:solidFill>
                  <a:srgbClr val="FFED9F"/>
                </a:solidFill>
                <a:ln w="9525">
                  <a:noFill/>
                </a:ln>
              </p:spPr>
              <p:txBody>
                <a:bodyPr/>
                <a:p>
                  <a:endParaRPr lang="zh-CN" altLang="en-US"/>
                </a:p>
              </p:txBody>
            </p:sp>
            <p:grpSp>
              <p:nvGrpSpPr>
                <p:cNvPr id="109582" name="组合 109581"/>
                <p:cNvGrpSpPr/>
                <p:nvPr/>
              </p:nvGrpSpPr>
              <p:grpSpPr>
                <a:xfrm>
                  <a:off x="446" y="0"/>
                  <a:ext cx="446" cy="384"/>
                  <a:chOff x="446" y="0"/>
                  <a:chExt cx="446" cy="384"/>
                </a:xfrm>
              </p:grpSpPr>
              <p:sp>
                <p:nvSpPr>
                  <p:cNvPr id="109583" name="矩形 109582"/>
                  <p:cNvSpPr/>
                  <p:nvPr/>
                </p:nvSpPr>
                <p:spPr>
                  <a:xfrm>
                    <a:off x="489" y="0"/>
                    <a:ext cx="360"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Y</a:t>
                    </a:r>
                    <a:r>
                      <a:rPr lang="en-US" altLang="zh-CN" b="1" baseline="-25000">
                        <a:solidFill>
                          <a:schemeClr val="bg2"/>
                        </a:solidFill>
                        <a:latin typeface="Times New Roman" panose="02020603050405020304" pitchFamily="18" charset="0"/>
                        <a:ea typeface="黑体" panose="02010609060101010101" pitchFamily="2" charset="-122"/>
                      </a:rPr>
                      <a:t>2</a:t>
                    </a:r>
                    <a:endParaRPr lang="en-US" altLang="zh-CN" b="1" baseline="-25000">
                      <a:solidFill>
                        <a:schemeClr val="bg2"/>
                      </a:solidFill>
                      <a:latin typeface="Times New Roman" panose="02020603050405020304" pitchFamily="18" charset="0"/>
                      <a:ea typeface="黑体" panose="02010609060101010101" pitchFamily="2" charset="-122"/>
                    </a:endParaRPr>
                  </a:p>
                </p:txBody>
              </p:sp>
              <p:sp>
                <p:nvSpPr>
                  <p:cNvPr id="109584" name="矩形 109583"/>
                  <p:cNvSpPr/>
                  <p:nvPr/>
                </p:nvSpPr>
                <p:spPr>
                  <a:xfrm>
                    <a:off x="446" y="0"/>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585" name="组合 109584"/>
              <p:cNvGrpSpPr/>
              <p:nvPr/>
            </p:nvGrpSpPr>
            <p:grpSpPr>
              <a:xfrm>
                <a:off x="892" y="0"/>
                <a:ext cx="374" cy="384"/>
                <a:chOff x="892" y="0"/>
                <a:chExt cx="374" cy="384"/>
              </a:xfrm>
            </p:grpSpPr>
            <p:sp>
              <p:nvSpPr>
                <p:cNvPr id="109586" name="矩形 109585"/>
                <p:cNvSpPr/>
                <p:nvPr/>
              </p:nvSpPr>
              <p:spPr>
                <a:xfrm>
                  <a:off x="892" y="0"/>
                  <a:ext cx="374" cy="384"/>
                </a:xfrm>
                <a:prstGeom prst="rect">
                  <a:avLst/>
                </a:prstGeom>
                <a:solidFill>
                  <a:srgbClr val="FFED9F"/>
                </a:solidFill>
                <a:ln w="9525">
                  <a:noFill/>
                </a:ln>
              </p:spPr>
              <p:txBody>
                <a:bodyPr/>
                <a:p>
                  <a:endParaRPr lang="zh-CN" altLang="en-US"/>
                </a:p>
              </p:txBody>
            </p:sp>
            <p:grpSp>
              <p:nvGrpSpPr>
                <p:cNvPr id="109587" name="组合 109586"/>
                <p:cNvGrpSpPr/>
                <p:nvPr/>
              </p:nvGrpSpPr>
              <p:grpSpPr>
                <a:xfrm>
                  <a:off x="892" y="0"/>
                  <a:ext cx="374" cy="384"/>
                  <a:chOff x="892" y="0"/>
                  <a:chExt cx="374" cy="384"/>
                </a:xfrm>
              </p:grpSpPr>
              <p:sp>
                <p:nvSpPr>
                  <p:cNvPr id="109588" name="矩形 109587"/>
                  <p:cNvSpPr/>
                  <p:nvPr/>
                </p:nvSpPr>
                <p:spPr>
                  <a:xfrm>
                    <a:off x="935" y="0"/>
                    <a:ext cx="288" cy="384"/>
                  </a:xfrm>
                  <a:prstGeom prst="rect">
                    <a:avLst/>
                  </a:prstGeom>
                  <a:solidFill>
                    <a:srgbClr val="FFED9F"/>
                  </a:solidFill>
                  <a:ln w="9525">
                    <a:noFill/>
                  </a:ln>
                </p:spPr>
                <p:txBody>
                  <a:bodyPr lIns="90000" tIns="46800" rIns="90000" bIns="46800"/>
                  <a:p>
                    <a:pPr algn="ctr"/>
                    <a:r>
                      <a:rPr lang="en-US" altLang="zh-CN" b="1" i="1">
                        <a:solidFill>
                          <a:schemeClr val="bg2"/>
                        </a:solidFill>
                        <a:latin typeface="Times New Roman" panose="02020603050405020304" pitchFamily="18" charset="0"/>
                        <a:ea typeface="黑体" panose="02010609060101010101" pitchFamily="2" charset="-122"/>
                      </a:rPr>
                      <a:t>Y</a:t>
                    </a:r>
                    <a:endParaRPr lang="en-US" altLang="zh-CN" i="1">
                      <a:solidFill>
                        <a:schemeClr val="bg2"/>
                      </a:solidFill>
                      <a:latin typeface="Times New Roman" panose="02020603050405020304" pitchFamily="18" charset="0"/>
                    </a:endParaRPr>
                  </a:p>
                  <a:p>
                    <a:pPr algn="ctr" eaLnBrk="0" hangingPunct="0"/>
                    <a:endParaRPr lang="en-US" altLang="zh-CN">
                      <a:solidFill>
                        <a:schemeClr val="bg2"/>
                      </a:solidFill>
                      <a:latin typeface="Times New Roman" panose="02020603050405020304" pitchFamily="18" charset="0"/>
                    </a:endParaRPr>
                  </a:p>
                </p:txBody>
              </p:sp>
              <p:sp>
                <p:nvSpPr>
                  <p:cNvPr id="109589" name="矩形 109588"/>
                  <p:cNvSpPr/>
                  <p:nvPr/>
                </p:nvSpPr>
                <p:spPr>
                  <a:xfrm>
                    <a:off x="892" y="0"/>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590" name="组合 109589"/>
              <p:cNvGrpSpPr/>
              <p:nvPr/>
            </p:nvGrpSpPr>
            <p:grpSpPr>
              <a:xfrm>
                <a:off x="0" y="384"/>
                <a:ext cx="446" cy="384"/>
                <a:chOff x="0" y="384"/>
                <a:chExt cx="446" cy="384"/>
              </a:xfrm>
            </p:grpSpPr>
            <p:sp>
              <p:nvSpPr>
                <p:cNvPr id="109591" name="矩形 109590"/>
                <p:cNvSpPr/>
                <p:nvPr/>
              </p:nvSpPr>
              <p:spPr>
                <a:xfrm>
                  <a:off x="0" y="384"/>
                  <a:ext cx="446" cy="384"/>
                </a:xfrm>
                <a:prstGeom prst="rect">
                  <a:avLst/>
                </a:prstGeom>
                <a:solidFill>
                  <a:srgbClr val="FFF7D5"/>
                </a:solidFill>
                <a:ln w="9525">
                  <a:noFill/>
                </a:ln>
              </p:spPr>
              <p:txBody>
                <a:bodyPr/>
                <a:p>
                  <a:endParaRPr lang="zh-CN" altLang="en-US"/>
                </a:p>
              </p:txBody>
            </p:sp>
            <p:grpSp>
              <p:nvGrpSpPr>
                <p:cNvPr id="109592" name="组合 109591"/>
                <p:cNvGrpSpPr/>
                <p:nvPr/>
              </p:nvGrpSpPr>
              <p:grpSpPr>
                <a:xfrm>
                  <a:off x="0" y="384"/>
                  <a:ext cx="446" cy="384"/>
                  <a:chOff x="0" y="384"/>
                  <a:chExt cx="446" cy="384"/>
                </a:xfrm>
              </p:grpSpPr>
              <p:sp>
                <p:nvSpPr>
                  <p:cNvPr id="109593" name="矩形 109592"/>
                  <p:cNvSpPr/>
                  <p:nvPr/>
                </p:nvSpPr>
                <p:spPr>
                  <a:xfrm>
                    <a:off x="43"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594" name="矩形 109593"/>
                  <p:cNvSpPr/>
                  <p:nvPr/>
                </p:nvSpPr>
                <p:spPr>
                  <a:xfrm>
                    <a:off x="0"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595" name="组合 109594"/>
              <p:cNvGrpSpPr/>
              <p:nvPr/>
            </p:nvGrpSpPr>
            <p:grpSpPr>
              <a:xfrm>
                <a:off x="446" y="384"/>
                <a:ext cx="446" cy="384"/>
                <a:chOff x="446" y="384"/>
                <a:chExt cx="446" cy="384"/>
              </a:xfrm>
            </p:grpSpPr>
            <p:sp>
              <p:nvSpPr>
                <p:cNvPr id="109596" name="矩形 109595"/>
                <p:cNvSpPr/>
                <p:nvPr/>
              </p:nvSpPr>
              <p:spPr>
                <a:xfrm>
                  <a:off x="446" y="384"/>
                  <a:ext cx="446" cy="384"/>
                </a:xfrm>
                <a:prstGeom prst="rect">
                  <a:avLst/>
                </a:prstGeom>
                <a:solidFill>
                  <a:srgbClr val="FFF7D5"/>
                </a:solidFill>
                <a:ln w="9525">
                  <a:noFill/>
                </a:ln>
              </p:spPr>
              <p:txBody>
                <a:bodyPr/>
                <a:p>
                  <a:endParaRPr lang="zh-CN" altLang="en-US"/>
                </a:p>
              </p:txBody>
            </p:sp>
            <p:grpSp>
              <p:nvGrpSpPr>
                <p:cNvPr id="109597" name="组合 109596"/>
                <p:cNvGrpSpPr/>
                <p:nvPr/>
              </p:nvGrpSpPr>
              <p:grpSpPr>
                <a:xfrm>
                  <a:off x="446" y="384"/>
                  <a:ext cx="446" cy="384"/>
                  <a:chOff x="446" y="384"/>
                  <a:chExt cx="446" cy="384"/>
                </a:xfrm>
              </p:grpSpPr>
              <p:sp>
                <p:nvSpPr>
                  <p:cNvPr id="109598" name="矩形 109597"/>
                  <p:cNvSpPr/>
                  <p:nvPr/>
                </p:nvSpPr>
                <p:spPr>
                  <a:xfrm>
                    <a:off x="489" y="384"/>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599" name="矩形 109598"/>
                  <p:cNvSpPr/>
                  <p:nvPr/>
                </p:nvSpPr>
                <p:spPr>
                  <a:xfrm>
                    <a:off x="446" y="384"/>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00" name="组合 109599"/>
              <p:cNvGrpSpPr/>
              <p:nvPr/>
            </p:nvGrpSpPr>
            <p:grpSpPr>
              <a:xfrm>
                <a:off x="892" y="384"/>
                <a:ext cx="374" cy="384"/>
                <a:chOff x="892" y="384"/>
                <a:chExt cx="374" cy="384"/>
              </a:xfrm>
            </p:grpSpPr>
            <p:sp>
              <p:nvSpPr>
                <p:cNvPr id="109601" name="矩形 109600"/>
                <p:cNvSpPr/>
                <p:nvPr/>
              </p:nvSpPr>
              <p:spPr>
                <a:xfrm>
                  <a:off x="892" y="384"/>
                  <a:ext cx="374" cy="384"/>
                </a:xfrm>
                <a:prstGeom prst="rect">
                  <a:avLst/>
                </a:prstGeom>
                <a:solidFill>
                  <a:srgbClr val="FFF7D5"/>
                </a:solidFill>
                <a:ln w="9525">
                  <a:noFill/>
                </a:ln>
              </p:spPr>
              <p:txBody>
                <a:bodyPr/>
                <a:p>
                  <a:endParaRPr lang="zh-CN" altLang="en-US"/>
                </a:p>
              </p:txBody>
            </p:sp>
            <p:grpSp>
              <p:nvGrpSpPr>
                <p:cNvPr id="109602" name="组合 109601"/>
                <p:cNvGrpSpPr/>
                <p:nvPr/>
              </p:nvGrpSpPr>
              <p:grpSpPr>
                <a:xfrm>
                  <a:off x="892" y="384"/>
                  <a:ext cx="374" cy="384"/>
                  <a:chOff x="892" y="384"/>
                  <a:chExt cx="374" cy="384"/>
                </a:xfrm>
              </p:grpSpPr>
              <p:sp>
                <p:nvSpPr>
                  <p:cNvPr id="109603" name="矩形 109602"/>
                  <p:cNvSpPr/>
                  <p:nvPr/>
                </p:nvSpPr>
                <p:spPr>
                  <a:xfrm>
                    <a:off x="935" y="384"/>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04" name="矩形 109603"/>
                  <p:cNvSpPr/>
                  <p:nvPr/>
                </p:nvSpPr>
                <p:spPr>
                  <a:xfrm>
                    <a:off x="892" y="384"/>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05" name="组合 109604"/>
              <p:cNvGrpSpPr/>
              <p:nvPr/>
            </p:nvGrpSpPr>
            <p:grpSpPr>
              <a:xfrm>
                <a:off x="0" y="768"/>
                <a:ext cx="446" cy="384"/>
                <a:chOff x="0" y="768"/>
                <a:chExt cx="446" cy="384"/>
              </a:xfrm>
            </p:grpSpPr>
            <p:sp>
              <p:nvSpPr>
                <p:cNvPr id="109606" name="矩形 109605"/>
                <p:cNvSpPr/>
                <p:nvPr/>
              </p:nvSpPr>
              <p:spPr>
                <a:xfrm>
                  <a:off x="0" y="768"/>
                  <a:ext cx="446" cy="384"/>
                </a:xfrm>
                <a:prstGeom prst="rect">
                  <a:avLst/>
                </a:prstGeom>
                <a:solidFill>
                  <a:srgbClr val="FFF2B9"/>
                </a:solidFill>
                <a:ln w="9525">
                  <a:noFill/>
                </a:ln>
              </p:spPr>
              <p:txBody>
                <a:bodyPr/>
                <a:p>
                  <a:endParaRPr lang="zh-CN" altLang="en-US"/>
                </a:p>
              </p:txBody>
            </p:sp>
            <p:grpSp>
              <p:nvGrpSpPr>
                <p:cNvPr id="109607" name="组合 109606"/>
                <p:cNvGrpSpPr/>
                <p:nvPr/>
              </p:nvGrpSpPr>
              <p:grpSpPr>
                <a:xfrm>
                  <a:off x="0" y="768"/>
                  <a:ext cx="446" cy="384"/>
                  <a:chOff x="0" y="768"/>
                  <a:chExt cx="446" cy="384"/>
                </a:xfrm>
              </p:grpSpPr>
              <p:sp>
                <p:nvSpPr>
                  <p:cNvPr id="109608" name="矩形 109607"/>
                  <p:cNvSpPr/>
                  <p:nvPr/>
                </p:nvSpPr>
                <p:spPr>
                  <a:xfrm>
                    <a:off x="43"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09" name="矩形 109608"/>
                  <p:cNvSpPr/>
                  <p:nvPr/>
                </p:nvSpPr>
                <p:spPr>
                  <a:xfrm>
                    <a:off x="0"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10" name="组合 109609"/>
              <p:cNvGrpSpPr/>
              <p:nvPr/>
            </p:nvGrpSpPr>
            <p:grpSpPr>
              <a:xfrm>
                <a:off x="446" y="768"/>
                <a:ext cx="446" cy="384"/>
                <a:chOff x="446" y="768"/>
                <a:chExt cx="446" cy="384"/>
              </a:xfrm>
            </p:grpSpPr>
            <p:sp>
              <p:nvSpPr>
                <p:cNvPr id="109611" name="矩形 109610"/>
                <p:cNvSpPr/>
                <p:nvPr/>
              </p:nvSpPr>
              <p:spPr>
                <a:xfrm>
                  <a:off x="446" y="768"/>
                  <a:ext cx="446" cy="384"/>
                </a:xfrm>
                <a:prstGeom prst="rect">
                  <a:avLst/>
                </a:prstGeom>
                <a:solidFill>
                  <a:srgbClr val="FFF2B9"/>
                </a:solidFill>
                <a:ln w="9525">
                  <a:noFill/>
                </a:ln>
              </p:spPr>
              <p:txBody>
                <a:bodyPr/>
                <a:p>
                  <a:endParaRPr lang="zh-CN" altLang="en-US"/>
                </a:p>
              </p:txBody>
            </p:sp>
            <p:grpSp>
              <p:nvGrpSpPr>
                <p:cNvPr id="109612" name="组合 109611"/>
                <p:cNvGrpSpPr/>
                <p:nvPr/>
              </p:nvGrpSpPr>
              <p:grpSpPr>
                <a:xfrm>
                  <a:off x="446" y="768"/>
                  <a:ext cx="446" cy="384"/>
                  <a:chOff x="446" y="768"/>
                  <a:chExt cx="446" cy="384"/>
                </a:xfrm>
              </p:grpSpPr>
              <p:sp>
                <p:nvSpPr>
                  <p:cNvPr id="109613" name="矩形 109612"/>
                  <p:cNvSpPr/>
                  <p:nvPr/>
                </p:nvSpPr>
                <p:spPr>
                  <a:xfrm>
                    <a:off x="489" y="768"/>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14" name="矩形 109613"/>
                  <p:cNvSpPr/>
                  <p:nvPr/>
                </p:nvSpPr>
                <p:spPr>
                  <a:xfrm>
                    <a:off x="446" y="768"/>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15" name="组合 109614"/>
              <p:cNvGrpSpPr/>
              <p:nvPr/>
            </p:nvGrpSpPr>
            <p:grpSpPr>
              <a:xfrm>
                <a:off x="892" y="768"/>
                <a:ext cx="374" cy="384"/>
                <a:chOff x="892" y="768"/>
                <a:chExt cx="374" cy="384"/>
              </a:xfrm>
            </p:grpSpPr>
            <p:sp>
              <p:nvSpPr>
                <p:cNvPr id="109616" name="矩形 109615"/>
                <p:cNvSpPr/>
                <p:nvPr/>
              </p:nvSpPr>
              <p:spPr>
                <a:xfrm>
                  <a:off x="892" y="768"/>
                  <a:ext cx="374" cy="384"/>
                </a:xfrm>
                <a:prstGeom prst="rect">
                  <a:avLst/>
                </a:prstGeom>
                <a:solidFill>
                  <a:srgbClr val="FFF2B9"/>
                </a:solidFill>
                <a:ln w="9525">
                  <a:noFill/>
                </a:ln>
              </p:spPr>
              <p:txBody>
                <a:bodyPr/>
                <a:p>
                  <a:endParaRPr lang="zh-CN" altLang="en-US"/>
                </a:p>
              </p:txBody>
            </p:sp>
            <p:grpSp>
              <p:nvGrpSpPr>
                <p:cNvPr id="109617" name="组合 109616"/>
                <p:cNvGrpSpPr/>
                <p:nvPr/>
              </p:nvGrpSpPr>
              <p:grpSpPr>
                <a:xfrm>
                  <a:off x="892" y="768"/>
                  <a:ext cx="374" cy="384"/>
                  <a:chOff x="892" y="768"/>
                  <a:chExt cx="374" cy="384"/>
                </a:xfrm>
              </p:grpSpPr>
              <p:sp>
                <p:nvSpPr>
                  <p:cNvPr id="109618" name="矩形 109617"/>
                  <p:cNvSpPr/>
                  <p:nvPr/>
                </p:nvSpPr>
                <p:spPr>
                  <a:xfrm>
                    <a:off x="935" y="768"/>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19" name="矩形 109618"/>
                  <p:cNvSpPr/>
                  <p:nvPr/>
                </p:nvSpPr>
                <p:spPr>
                  <a:xfrm>
                    <a:off x="892" y="768"/>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20" name="组合 109619"/>
              <p:cNvGrpSpPr/>
              <p:nvPr/>
            </p:nvGrpSpPr>
            <p:grpSpPr>
              <a:xfrm>
                <a:off x="0" y="1152"/>
                <a:ext cx="446" cy="384"/>
                <a:chOff x="0" y="1152"/>
                <a:chExt cx="446" cy="384"/>
              </a:xfrm>
            </p:grpSpPr>
            <p:sp>
              <p:nvSpPr>
                <p:cNvPr id="109621" name="矩形 109620"/>
                <p:cNvSpPr/>
                <p:nvPr/>
              </p:nvSpPr>
              <p:spPr>
                <a:xfrm>
                  <a:off x="0" y="1152"/>
                  <a:ext cx="446" cy="384"/>
                </a:xfrm>
                <a:prstGeom prst="rect">
                  <a:avLst/>
                </a:prstGeom>
                <a:solidFill>
                  <a:srgbClr val="FFF7D5"/>
                </a:solidFill>
                <a:ln w="9525">
                  <a:noFill/>
                </a:ln>
              </p:spPr>
              <p:txBody>
                <a:bodyPr/>
                <a:p>
                  <a:endParaRPr lang="zh-CN" altLang="en-US"/>
                </a:p>
              </p:txBody>
            </p:sp>
            <p:grpSp>
              <p:nvGrpSpPr>
                <p:cNvPr id="109622" name="组合 109621"/>
                <p:cNvGrpSpPr/>
                <p:nvPr/>
              </p:nvGrpSpPr>
              <p:grpSpPr>
                <a:xfrm>
                  <a:off x="0" y="1152"/>
                  <a:ext cx="446" cy="384"/>
                  <a:chOff x="0" y="1152"/>
                  <a:chExt cx="446" cy="384"/>
                </a:xfrm>
              </p:grpSpPr>
              <p:sp>
                <p:nvSpPr>
                  <p:cNvPr id="109623" name="矩形 109622"/>
                  <p:cNvSpPr/>
                  <p:nvPr/>
                </p:nvSpPr>
                <p:spPr>
                  <a:xfrm>
                    <a:off x="43"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24" name="矩形 109623"/>
                  <p:cNvSpPr/>
                  <p:nvPr/>
                </p:nvSpPr>
                <p:spPr>
                  <a:xfrm>
                    <a:off x="0"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25" name="组合 109624"/>
              <p:cNvGrpSpPr/>
              <p:nvPr/>
            </p:nvGrpSpPr>
            <p:grpSpPr>
              <a:xfrm>
                <a:off x="446" y="1152"/>
                <a:ext cx="446" cy="384"/>
                <a:chOff x="446" y="1152"/>
                <a:chExt cx="446" cy="384"/>
              </a:xfrm>
            </p:grpSpPr>
            <p:sp>
              <p:nvSpPr>
                <p:cNvPr id="109626" name="矩形 109625"/>
                <p:cNvSpPr/>
                <p:nvPr/>
              </p:nvSpPr>
              <p:spPr>
                <a:xfrm>
                  <a:off x="446" y="1152"/>
                  <a:ext cx="446" cy="384"/>
                </a:xfrm>
                <a:prstGeom prst="rect">
                  <a:avLst/>
                </a:prstGeom>
                <a:solidFill>
                  <a:srgbClr val="FFF7D5"/>
                </a:solidFill>
                <a:ln w="9525">
                  <a:noFill/>
                </a:ln>
              </p:spPr>
              <p:txBody>
                <a:bodyPr/>
                <a:p>
                  <a:endParaRPr lang="zh-CN" altLang="en-US"/>
                </a:p>
              </p:txBody>
            </p:sp>
            <p:grpSp>
              <p:nvGrpSpPr>
                <p:cNvPr id="109627" name="组合 109626"/>
                <p:cNvGrpSpPr/>
                <p:nvPr/>
              </p:nvGrpSpPr>
              <p:grpSpPr>
                <a:xfrm>
                  <a:off x="446" y="1152"/>
                  <a:ext cx="446" cy="384"/>
                  <a:chOff x="446" y="1152"/>
                  <a:chExt cx="446" cy="384"/>
                </a:xfrm>
              </p:grpSpPr>
              <p:sp>
                <p:nvSpPr>
                  <p:cNvPr id="109628" name="矩形 109627"/>
                  <p:cNvSpPr/>
                  <p:nvPr/>
                </p:nvSpPr>
                <p:spPr>
                  <a:xfrm>
                    <a:off x="489" y="1152"/>
                    <a:ext cx="360"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29" name="矩形 109628"/>
                  <p:cNvSpPr/>
                  <p:nvPr/>
                </p:nvSpPr>
                <p:spPr>
                  <a:xfrm>
                    <a:off x="446" y="1152"/>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30" name="组合 109629"/>
              <p:cNvGrpSpPr/>
              <p:nvPr/>
            </p:nvGrpSpPr>
            <p:grpSpPr>
              <a:xfrm>
                <a:off x="892" y="1152"/>
                <a:ext cx="374" cy="384"/>
                <a:chOff x="892" y="1152"/>
                <a:chExt cx="374" cy="384"/>
              </a:xfrm>
            </p:grpSpPr>
            <p:sp>
              <p:nvSpPr>
                <p:cNvPr id="109631" name="矩形 109630"/>
                <p:cNvSpPr/>
                <p:nvPr/>
              </p:nvSpPr>
              <p:spPr>
                <a:xfrm>
                  <a:off x="892" y="1152"/>
                  <a:ext cx="374" cy="384"/>
                </a:xfrm>
                <a:prstGeom prst="rect">
                  <a:avLst/>
                </a:prstGeom>
                <a:solidFill>
                  <a:srgbClr val="FFF7D5"/>
                </a:solidFill>
                <a:ln w="9525">
                  <a:noFill/>
                </a:ln>
              </p:spPr>
              <p:txBody>
                <a:bodyPr/>
                <a:p>
                  <a:endParaRPr lang="zh-CN" altLang="en-US"/>
                </a:p>
              </p:txBody>
            </p:sp>
            <p:grpSp>
              <p:nvGrpSpPr>
                <p:cNvPr id="109632" name="组合 109631"/>
                <p:cNvGrpSpPr/>
                <p:nvPr/>
              </p:nvGrpSpPr>
              <p:grpSpPr>
                <a:xfrm>
                  <a:off x="892" y="1152"/>
                  <a:ext cx="374" cy="384"/>
                  <a:chOff x="892" y="1152"/>
                  <a:chExt cx="374" cy="384"/>
                </a:xfrm>
              </p:grpSpPr>
              <p:sp>
                <p:nvSpPr>
                  <p:cNvPr id="109633" name="矩形 109632"/>
                  <p:cNvSpPr/>
                  <p:nvPr/>
                </p:nvSpPr>
                <p:spPr>
                  <a:xfrm>
                    <a:off x="935" y="1152"/>
                    <a:ext cx="288" cy="384"/>
                  </a:xfrm>
                  <a:prstGeom prst="rect">
                    <a:avLst/>
                  </a:prstGeom>
                  <a:solidFill>
                    <a:srgbClr val="FFF7D5"/>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0</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34" name="矩形 109633"/>
                  <p:cNvSpPr/>
                  <p:nvPr/>
                </p:nvSpPr>
                <p:spPr>
                  <a:xfrm>
                    <a:off x="892" y="1152"/>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35" name="组合 109634"/>
              <p:cNvGrpSpPr/>
              <p:nvPr/>
            </p:nvGrpSpPr>
            <p:grpSpPr>
              <a:xfrm>
                <a:off x="0" y="1536"/>
                <a:ext cx="446" cy="384"/>
                <a:chOff x="0" y="1536"/>
                <a:chExt cx="446" cy="384"/>
              </a:xfrm>
            </p:grpSpPr>
            <p:sp>
              <p:nvSpPr>
                <p:cNvPr id="109636" name="矩形 109635"/>
                <p:cNvSpPr/>
                <p:nvPr/>
              </p:nvSpPr>
              <p:spPr>
                <a:xfrm>
                  <a:off x="0" y="1536"/>
                  <a:ext cx="446" cy="384"/>
                </a:xfrm>
                <a:prstGeom prst="rect">
                  <a:avLst/>
                </a:prstGeom>
                <a:solidFill>
                  <a:srgbClr val="FFF2B9"/>
                </a:solidFill>
                <a:ln w="9525">
                  <a:noFill/>
                </a:ln>
              </p:spPr>
              <p:txBody>
                <a:bodyPr/>
                <a:p>
                  <a:endParaRPr lang="zh-CN" altLang="en-US"/>
                </a:p>
              </p:txBody>
            </p:sp>
            <p:grpSp>
              <p:nvGrpSpPr>
                <p:cNvPr id="109637" name="组合 109636"/>
                <p:cNvGrpSpPr/>
                <p:nvPr/>
              </p:nvGrpSpPr>
              <p:grpSpPr>
                <a:xfrm>
                  <a:off x="0" y="1536"/>
                  <a:ext cx="446" cy="384"/>
                  <a:chOff x="0" y="1536"/>
                  <a:chExt cx="446" cy="384"/>
                </a:xfrm>
              </p:grpSpPr>
              <p:sp>
                <p:nvSpPr>
                  <p:cNvPr id="109638" name="矩形 109637"/>
                  <p:cNvSpPr/>
                  <p:nvPr/>
                </p:nvSpPr>
                <p:spPr>
                  <a:xfrm>
                    <a:off x="43"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39" name="矩形 109638"/>
                  <p:cNvSpPr/>
                  <p:nvPr/>
                </p:nvSpPr>
                <p:spPr>
                  <a:xfrm>
                    <a:off x="0"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40" name="组合 109639"/>
              <p:cNvGrpSpPr/>
              <p:nvPr/>
            </p:nvGrpSpPr>
            <p:grpSpPr>
              <a:xfrm>
                <a:off x="446" y="1536"/>
                <a:ext cx="446" cy="384"/>
                <a:chOff x="446" y="1536"/>
                <a:chExt cx="446" cy="384"/>
              </a:xfrm>
            </p:grpSpPr>
            <p:sp>
              <p:nvSpPr>
                <p:cNvPr id="109641" name="矩形 109640"/>
                <p:cNvSpPr/>
                <p:nvPr/>
              </p:nvSpPr>
              <p:spPr>
                <a:xfrm>
                  <a:off x="446" y="1536"/>
                  <a:ext cx="446" cy="384"/>
                </a:xfrm>
                <a:prstGeom prst="rect">
                  <a:avLst/>
                </a:prstGeom>
                <a:solidFill>
                  <a:srgbClr val="FFF2B9"/>
                </a:solidFill>
                <a:ln w="9525">
                  <a:noFill/>
                </a:ln>
              </p:spPr>
              <p:txBody>
                <a:bodyPr/>
                <a:p>
                  <a:endParaRPr lang="zh-CN" altLang="en-US"/>
                </a:p>
              </p:txBody>
            </p:sp>
            <p:grpSp>
              <p:nvGrpSpPr>
                <p:cNvPr id="109642" name="组合 109641"/>
                <p:cNvGrpSpPr/>
                <p:nvPr/>
              </p:nvGrpSpPr>
              <p:grpSpPr>
                <a:xfrm>
                  <a:off x="446" y="1536"/>
                  <a:ext cx="446" cy="384"/>
                  <a:chOff x="446" y="1536"/>
                  <a:chExt cx="446" cy="384"/>
                </a:xfrm>
              </p:grpSpPr>
              <p:sp>
                <p:nvSpPr>
                  <p:cNvPr id="109643" name="矩形 109642"/>
                  <p:cNvSpPr/>
                  <p:nvPr/>
                </p:nvSpPr>
                <p:spPr>
                  <a:xfrm>
                    <a:off x="489" y="1536"/>
                    <a:ext cx="360"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44" name="矩形 109643"/>
                  <p:cNvSpPr/>
                  <p:nvPr/>
                </p:nvSpPr>
                <p:spPr>
                  <a:xfrm>
                    <a:off x="446" y="1536"/>
                    <a:ext cx="446"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nvGrpSpPr>
              <p:cNvPr id="109645" name="组合 109644"/>
              <p:cNvGrpSpPr/>
              <p:nvPr/>
            </p:nvGrpSpPr>
            <p:grpSpPr>
              <a:xfrm>
                <a:off x="892" y="1536"/>
                <a:ext cx="374" cy="384"/>
                <a:chOff x="892" y="1536"/>
                <a:chExt cx="374" cy="384"/>
              </a:xfrm>
            </p:grpSpPr>
            <p:sp>
              <p:nvSpPr>
                <p:cNvPr id="109646" name="矩形 109645"/>
                <p:cNvSpPr/>
                <p:nvPr/>
              </p:nvSpPr>
              <p:spPr>
                <a:xfrm>
                  <a:off x="892" y="1536"/>
                  <a:ext cx="374" cy="384"/>
                </a:xfrm>
                <a:prstGeom prst="rect">
                  <a:avLst/>
                </a:prstGeom>
                <a:solidFill>
                  <a:srgbClr val="FFF2B9"/>
                </a:solidFill>
                <a:ln w="9525">
                  <a:noFill/>
                </a:ln>
              </p:spPr>
              <p:txBody>
                <a:bodyPr/>
                <a:p>
                  <a:endParaRPr lang="zh-CN" altLang="en-US"/>
                </a:p>
              </p:txBody>
            </p:sp>
            <p:grpSp>
              <p:nvGrpSpPr>
                <p:cNvPr id="109647" name="组合 109646"/>
                <p:cNvGrpSpPr/>
                <p:nvPr/>
              </p:nvGrpSpPr>
              <p:grpSpPr>
                <a:xfrm>
                  <a:off x="892" y="1536"/>
                  <a:ext cx="374" cy="384"/>
                  <a:chOff x="892" y="1536"/>
                  <a:chExt cx="374" cy="384"/>
                </a:xfrm>
              </p:grpSpPr>
              <p:sp>
                <p:nvSpPr>
                  <p:cNvPr id="109648" name="矩形 109647"/>
                  <p:cNvSpPr/>
                  <p:nvPr/>
                </p:nvSpPr>
                <p:spPr>
                  <a:xfrm>
                    <a:off x="935" y="1536"/>
                    <a:ext cx="288" cy="384"/>
                  </a:xfrm>
                  <a:prstGeom prst="rect">
                    <a:avLst/>
                  </a:prstGeom>
                  <a:solidFill>
                    <a:srgbClr val="FFF2B9"/>
                  </a:solidFill>
                  <a:ln w="9525">
                    <a:noFill/>
                  </a:ln>
                </p:spPr>
                <p:txBody>
                  <a:bodyPr lIns="90000" tIns="46800" rIns="90000" bIns="46800"/>
                  <a:p>
                    <a:pPr algn="ctr"/>
                    <a:r>
                      <a:rPr lang="en-US" altLang="zh-CN" b="1" dirty="0">
                        <a:solidFill>
                          <a:schemeClr val="bg2"/>
                        </a:solidFill>
                        <a:latin typeface="Times New Roman" panose="02020603050405020304" pitchFamily="18" charset="0"/>
                        <a:ea typeface="黑体" panose="02010609060101010101" pitchFamily="2" charset="-122"/>
                      </a:rPr>
                      <a:t>1</a:t>
                    </a:r>
                    <a:endParaRPr lang="en-US" altLang="zh-CN" dirty="0">
                      <a:solidFill>
                        <a:schemeClr val="bg2"/>
                      </a:solidFill>
                      <a:latin typeface="Times New Roman" panose="02020603050405020304" pitchFamily="18" charset="0"/>
                    </a:endParaRPr>
                  </a:p>
                  <a:p>
                    <a:pPr algn="ctr" eaLnBrk="0" hangingPunct="0"/>
                    <a:endParaRPr lang="en-US" altLang="zh-CN" dirty="0">
                      <a:solidFill>
                        <a:schemeClr val="bg2"/>
                      </a:solidFill>
                      <a:latin typeface="Times New Roman" panose="02020603050405020304" pitchFamily="18" charset="0"/>
                    </a:endParaRPr>
                  </a:p>
                </p:txBody>
              </p:sp>
              <p:sp>
                <p:nvSpPr>
                  <p:cNvPr id="109649" name="矩形 109648"/>
                  <p:cNvSpPr/>
                  <p:nvPr/>
                </p:nvSpPr>
                <p:spPr>
                  <a:xfrm>
                    <a:off x="892" y="1536"/>
                    <a:ext cx="374" cy="384"/>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grpSp>
        <p:sp>
          <p:nvSpPr>
            <p:cNvPr id="109650" name="矩形 109649"/>
            <p:cNvSpPr/>
            <p:nvPr/>
          </p:nvSpPr>
          <p:spPr>
            <a:xfrm>
              <a:off x="-3" y="-3"/>
              <a:ext cx="1272" cy="1926"/>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grpSp>
        <p:nvGrpSpPr>
          <p:cNvPr id="109651" name="组合 109650"/>
          <p:cNvGrpSpPr/>
          <p:nvPr/>
        </p:nvGrpSpPr>
        <p:grpSpPr>
          <a:xfrm>
            <a:off x="6858000" y="1905000"/>
            <a:ext cx="1466850" cy="1212850"/>
            <a:chOff x="4320" y="1423"/>
            <a:chExt cx="924" cy="764"/>
          </a:xfrm>
        </p:grpSpPr>
        <p:sp>
          <p:nvSpPr>
            <p:cNvPr id="109652" name="矩形 109651"/>
            <p:cNvSpPr/>
            <p:nvPr/>
          </p:nvSpPr>
          <p:spPr>
            <a:xfrm>
              <a:off x="4320" y="1423"/>
              <a:ext cx="924" cy="764"/>
            </a:xfrm>
            <a:prstGeom prst="rect">
              <a:avLst/>
            </a:prstGeom>
            <a:solidFill>
              <a:srgbClr val="FFDCB9"/>
            </a:solidFill>
            <a:ln w="9525" cap="flat" cmpd="sng">
              <a:solidFill>
                <a:srgbClr val="339966"/>
              </a:solidFill>
              <a:prstDash val="solid"/>
              <a:miter/>
              <a:headEnd type="none" w="med" len="med"/>
              <a:tailEnd type="none" w="med" len="med"/>
            </a:ln>
          </p:spPr>
          <p:txBody>
            <a:bodyPr wrap="none" anchor="t" anchorCtr="0">
              <a:spAutoFit/>
            </a:bodyPr>
            <a:p>
              <a:pPr>
                <a:lnSpc>
                  <a:spcPct val="130000"/>
                </a:lnSpc>
              </a:pPr>
              <a:r>
                <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Y</a:t>
              </a:r>
              <a:r>
                <a:rPr lang="en-US" altLang="zh-CN" sz="2800" b="1" baseline="-25000">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1 </a:t>
              </a:r>
              <a:r>
                <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=AB </a:t>
              </a:r>
              <a:endPar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endParaRPr>
            </a:p>
            <a:p>
              <a:pPr>
                <a:lnSpc>
                  <a:spcPct val="130000"/>
                </a:lnSpc>
              </a:pPr>
              <a:r>
                <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Y</a:t>
              </a:r>
              <a:r>
                <a:rPr lang="en-US" altLang="zh-CN" sz="2800" b="1" baseline="-25000">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2</a:t>
              </a:r>
              <a:r>
                <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rPr>
                <a:t> = CD</a:t>
              </a:r>
              <a:endParaRPr lang="en-US" altLang="zh-CN" sz="2800" b="1">
                <a:solidFill>
                  <a:schemeClr val="bg2"/>
                </a:solidFill>
                <a:effectLst>
                  <a:outerShdw blurRad="38100" dist="38100" dir="2700000">
                    <a:srgbClr val="FFFFFF"/>
                  </a:outerShdw>
                </a:effectLst>
                <a:latin typeface="Times New Roman" panose="02020603050405020304" pitchFamily="18" charset="0"/>
                <a:ea typeface="黑体" panose="02010609060101010101" pitchFamily="2" charset="-122"/>
              </a:endParaRPr>
            </a:p>
          </p:txBody>
        </p:sp>
        <p:sp>
          <p:nvSpPr>
            <p:cNvPr id="109653" name="直接连接符 109652"/>
            <p:cNvSpPr/>
            <p:nvPr/>
          </p:nvSpPr>
          <p:spPr>
            <a:xfrm>
              <a:off x="4800" y="1536"/>
              <a:ext cx="288" cy="0"/>
            </a:xfrm>
            <a:prstGeom prst="line">
              <a:avLst/>
            </a:prstGeom>
            <a:ln w="25400" cap="flat" cmpd="sng">
              <a:solidFill>
                <a:schemeClr val="bg2"/>
              </a:solidFill>
              <a:prstDash val="solid"/>
              <a:headEnd type="none" w="med" len="med"/>
              <a:tailEnd type="none" w="med" len="med"/>
            </a:ln>
          </p:spPr>
        </p:sp>
        <p:sp>
          <p:nvSpPr>
            <p:cNvPr id="109654" name="直接连接符 109653"/>
            <p:cNvSpPr/>
            <p:nvPr/>
          </p:nvSpPr>
          <p:spPr>
            <a:xfrm>
              <a:off x="4848" y="1872"/>
              <a:ext cx="288" cy="0"/>
            </a:xfrm>
            <a:prstGeom prst="line">
              <a:avLst/>
            </a:prstGeom>
            <a:ln w="25400" cap="flat" cmpd="sng">
              <a:solidFill>
                <a:schemeClr val="bg2"/>
              </a:solidFill>
              <a:prstDash val="solid"/>
              <a:headEnd type="none" w="med" len="med"/>
              <a:tailEnd type="none" w="med" len="med"/>
            </a:ln>
          </p:spPr>
        </p:sp>
      </p:grpSp>
      <p:graphicFrame>
        <p:nvGraphicFramePr>
          <p:cNvPr id="109655" name="对象 109654"/>
          <p:cNvGraphicFramePr/>
          <p:nvPr/>
        </p:nvGraphicFramePr>
        <p:xfrm>
          <a:off x="1828800" y="6019800"/>
          <a:ext cx="5791200" cy="642938"/>
        </p:xfrm>
        <a:graphic>
          <a:graphicData uri="http://schemas.openxmlformats.org/presentationml/2006/ole">
            <mc:AlternateContent xmlns:mc="http://schemas.openxmlformats.org/markup-compatibility/2006">
              <mc:Choice xmlns:v="urn:schemas-microsoft-com:vml" Requires="v">
                <p:oleObj spid="_x0000_s3081" name="" r:id="rId2" imgW="2311400" imgH="254000" progId="Equation.3">
                  <p:embed/>
                </p:oleObj>
              </mc:Choice>
              <mc:Fallback>
                <p:oleObj name="" r:id="rId2" imgW="2311400" imgH="254000" progId="Equation.3">
                  <p:embed/>
                  <p:pic>
                    <p:nvPicPr>
                      <p:cNvPr id="0" name="图片 3080"/>
                      <p:cNvPicPr/>
                      <p:nvPr/>
                    </p:nvPicPr>
                    <p:blipFill>
                      <a:blip r:embed="rId3"/>
                      <a:stretch>
                        <a:fillRect/>
                      </a:stretch>
                    </p:blipFill>
                    <p:spPr>
                      <a:xfrm>
                        <a:off x="1828800" y="6019800"/>
                        <a:ext cx="5791200" cy="642938"/>
                      </a:xfrm>
                      <a:prstGeom prst="rect">
                        <a:avLst/>
                      </a:prstGeom>
                      <a:solidFill>
                        <a:srgbClr val="FFFF99"/>
                      </a:solidFill>
                      <a:ln w="12700" cap="flat" cmpd="sng">
                        <a:solidFill>
                          <a:srgbClr val="00FF00"/>
                        </a:solidFill>
                        <a:prstDash val="solid"/>
                        <a:miter/>
                        <a:headEnd type="none" w="med" len="med"/>
                        <a:tailEnd type="none" w="med" len="med"/>
                      </a:ln>
                    </p:spPr>
                  </p:pic>
                </p:oleObj>
              </mc:Fallback>
            </mc:AlternateContent>
          </a:graphicData>
        </a:graphic>
      </p:graphicFrame>
      <p:sp>
        <p:nvSpPr>
          <p:cNvPr id="109656" name="矩形 109655"/>
          <p:cNvSpPr/>
          <p:nvPr/>
        </p:nvSpPr>
        <p:spPr>
          <a:xfrm>
            <a:off x="609600" y="438785"/>
            <a:ext cx="3206750" cy="519113"/>
          </a:xfrm>
          <a:prstGeom prst="rect">
            <a:avLst/>
          </a:prstGeom>
          <a:noFill/>
          <a:ln w="9525">
            <a:noFill/>
          </a:ln>
        </p:spPr>
        <p:txBody>
          <a:bodyPr wrap="none" anchor="t" anchorCtr="0">
            <a:spAutoFit/>
          </a:bodyPr>
          <a:p>
            <a:r>
              <a:rPr lang="en-US" altLang="zh-CN" sz="2800"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2. </a:t>
            </a:r>
            <a:r>
              <a:rPr lang="en-US" altLang="zh-CN" sz="280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OC</a:t>
            </a:r>
            <a:r>
              <a:rPr lang="zh-CN" altLang="en-US" sz="2800"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rPr>
              <a:t>门的应用举例</a:t>
            </a:r>
            <a:endParaRPr lang="zh-CN" altLang="en-US" sz="2800" dirty="0">
              <a:solidFill>
                <a:schemeClr val="bg1"/>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4"/>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0">
                                            <p:txEl>
                                              <p:charRg st="0" end="25"/>
                                            </p:txEl>
                                          </p:spTgt>
                                        </p:tgtEl>
                                        <p:attrNameLst>
                                          <p:attrName>style.visibility</p:attrName>
                                        </p:attrNameLst>
                                      </p:cBhvr>
                                    </p:set>
                                    <p:anim calcmode="lin" valueType="num">
                                      <p:cBhvr>
                                        <p:cTn id="7" dur="500" fill="hold"/>
                                        <p:tgtEl>
                                          <p:spTgt spid="109570">
                                            <p:txEl>
                                              <p:charRg st="0" end="25"/>
                                            </p:txEl>
                                          </p:spTgt>
                                        </p:tgtEl>
                                        <p:attrNameLst>
                                          <p:attrName>ppt_x</p:attrName>
                                        </p:attrNameLst>
                                      </p:cBhvr>
                                      <p:tavLst>
                                        <p:tav tm="0">
                                          <p:val>
                                            <p:strVal val="0-#ppt_w/2"/>
                                          </p:val>
                                        </p:tav>
                                        <p:tav tm="100000">
                                          <p:val>
                                            <p:strVal val="#ppt_x"/>
                                          </p:val>
                                        </p:tav>
                                      </p:tavLst>
                                    </p:anim>
                                    <p:anim calcmode="lin" valueType="num">
                                      <p:cBhvr>
                                        <p:cTn id="8" dur="500" fill="hold"/>
                                        <p:tgtEl>
                                          <p:spTgt spid="109570">
                                            <p:txEl>
                                              <p:charRg st="0" end="2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0">
                                            <p:txEl>
                                              <p:charRg st="25" end="44"/>
                                            </p:txEl>
                                          </p:spTgt>
                                        </p:tgtEl>
                                        <p:attrNameLst>
                                          <p:attrName>style.visibility</p:attrName>
                                        </p:attrNameLst>
                                      </p:cBhvr>
                                    </p:set>
                                    <p:anim calcmode="lin" valueType="num">
                                      <p:cBhvr>
                                        <p:cTn id="13" dur="500" fill="hold"/>
                                        <p:tgtEl>
                                          <p:spTgt spid="109570">
                                            <p:txEl>
                                              <p:charRg st="25" end="44"/>
                                            </p:txEl>
                                          </p:spTgt>
                                        </p:tgtEl>
                                        <p:attrNameLst>
                                          <p:attrName>ppt_x</p:attrName>
                                        </p:attrNameLst>
                                      </p:cBhvr>
                                      <p:tavLst>
                                        <p:tav tm="0">
                                          <p:val>
                                            <p:strVal val="0-#ppt_w/2"/>
                                          </p:val>
                                        </p:tav>
                                        <p:tav tm="100000">
                                          <p:val>
                                            <p:strVal val="#ppt_x"/>
                                          </p:val>
                                        </p:tav>
                                      </p:tavLst>
                                    </p:anim>
                                    <p:anim calcmode="lin" valueType="num">
                                      <p:cBhvr>
                                        <p:cTn id="14" dur="500" fill="hold"/>
                                        <p:tgtEl>
                                          <p:spTgt spid="109570">
                                            <p:txEl>
                                              <p:charRg st="25" end="44"/>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5" presetClass="entr" presetSubtype="10" fill="hold" nodeType="afterEffect">
                                  <p:stCondLst>
                                    <p:cond delay="0"/>
                                  </p:stCondLst>
                                  <p:childTnLst>
                                    <p:set>
                                      <p:cBhvr>
                                        <p:cTn id="17" dur="1" fill="hold">
                                          <p:stCondLst>
                                            <p:cond delay="0"/>
                                          </p:stCondLst>
                                        </p:cTn>
                                        <p:tgtEl>
                                          <p:spTgt spid="109571"/>
                                        </p:tgtEl>
                                        <p:attrNameLst>
                                          <p:attrName>style.visibility</p:attrName>
                                        </p:attrNameLst>
                                      </p:cBhvr>
                                    </p:set>
                                    <p:animEffect transition="in" filter="checkerboard(across)">
                                      <p:cBhvr>
                                        <p:cTn id="18" dur="500"/>
                                        <p:tgtEl>
                                          <p:spTgt spid="109571"/>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09572">
                                            <p:txEl>
                                              <p:charRg st="4294967295" end="4294967295"/>
                                            </p:txEl>
                                          </p:spTgt>
                                        </p:tgtEl>
                                        <p:attrNameLst>
                                          <p:attrName>style.visibility</p:attrName>
                                        </p:attrNameLst>
                                      </p:cBhvr>
                                    </p:set>
                                    <p:animEffect transition="in" filter="slide(fromBottom)">
                                      <p:cBhvr>
                                        <p:cTn id="22" dur="500"/>
                                        <p:tgtEl>
                                          <p:spTgt spid="109572">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109651"/>
                                        </p:tgtEl>
                                        <p:attrNameLst>
                                          <p:attrName>style.visibility</p:attrName>
                                        </p:attrNameLst>
                                      </p:cBhvr>
                                    </p:set>
                                    <p:animEffect transition="in" filter="barn(inHorizontal)">
                                      <p:cBhvr>
                                        <p:cTn id="27" dur="500"/>
                                        <p:tgtEl>
                                          <p:spTgt spid="109651"/>
                                        </p:tgtEl>
                                      </p:cBhvr>
                                    </p:animEffect>
                                  </p:childTnLst>
                                </p:cTn>
                              </p:par>
                            </p:childTnLst>
                          </p:cTn>
                        </p:par>
                        <p:par>
                          <p:cTn id="28" fill="hold">
                            <p:stCondLst>
                              <p:cond delay="500"/>
                            </p:stCondLst>
                            <p:childTnLst>
                              <p:par>
                                <p:cTn id="29" presetID="2" presetClass="entr" presetSubtype="2" fill="hold" nodeType="afterEffect">
                                  <p:stCondLst>
                                    <p:cond delay="0"/>
                                  </p:stCondLst>
                                  <p:childTnLst>
                                    <p:set>
                                      <p:cBhvr>
                                        <p:cTn id="30" dur="1" fill="hold">
                                          <p:stCondLst>
                                            <p:cond delay="0"/>
                                          </p:stCondLst>
                                        </p:cTn>
                                        <p:tgtEl>
                                          <p:spTgt spid="109573"/>
                                        </p:tgtEl>
                                        <p:attrNameLst>
                                          <p:attrName>style.visibility</p:attrName>
                                        </p:attrNameLst>
                                      </p:cBhvr>
                                    </p:set>
                                    <p:anim calcmode="lin" valueType="num">
                                      <p:cBhvr>
                                        <p:cTn id="31" dur="500" fill="hold"/>
                                        <p:tgtEl>
                                          <p:spTgt spid="109573"/>
                                        </p:tgtEl>
                                        <p:attrNameLst>
                                          <p:attrName>ppt_x</p:attrName>
                                        </p:attrNameLst>
                                      </p:cBhvr>
                                      <p:tavLst>
                                        <p:tav tm="0">
                                          <p:val>
                                            <p:strVal val="1+#ppt_w/2"/>
                                          </p:val>
                                        </p:tav>
                                        <p:tav tm="100000">
                                          <p:val>
                                            <p:strVal val="#ppt_x"/>
                                          </p:val>
                                        </p:tav>
                                      </p:tavLst>
                                    </p:anim>
                                    <p:anim calcmode="lin" valueType="num">
                                      <p:cBhvr>
                                        <p:cTn id="32" dur="500" fill="hold"/>
                                        <p:tgtEl>
                                          <p:spTgt spid="10957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09655"/>
                                        </p:tgtEl>
                                        <p:attrNameLst>
                                          <p:attrName>style.visibility</p:attrName>
                                        </p:attrNameLst>
                                      </p:cBhvr>
                                    </p:set>
                                    <p:animEffect transition="in" filter="barn(outHorizontal)">
                                      <p:cBhvr>
                                        <p:cTn id="37" dur="500"/>
                                        <p:tgtEl>
                                          <p:spTgt spid="109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animBg="1" advAuto="0" build="p"/>
      <p:bldP spid="109572" grpId="0" animBg="1" advAuto="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10"/>
          </p:nvPr>
        </p:nvSpPr>
        <p:spPr/>
        <p:txBody>
          <a:bodyPr/>
          <a:p>
            <a:pPr lvl="0"/>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 name="灯片编号占位符 2"/>
          <p:cNvSpPr/>
          <p:nvPr>
            <p:ph type="sldNum" sz="quarter" idx="12"/>
          </p:nvPr>
        </p:nvSpPr>
        <p:spPr/>
        <p:txBody>
          <a:bodyPr/>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10594" name="图片 110593" descr="R96A0271"/>
          <p:cNvPicPr>
            <a:picLocks noChangeAspect="1"/>
          </p:cNvPicPr>
          <p:nvPr/>
        </p:nvPicPr>
        <p:blipFill>
          <a:blip r:embed="rId1"/>
          <a:stretch>
            <a:fillRect/>
          </a:stretch>
        </p:blipFill>
        <p:spPr>
          <a:xfrm>
            <a:off x="1066800" y="1524000"/>
            <a:ext cx="7148513" cy="3932238"/>
          </a:xfrm>
          <a:prstGeom prst="rect">
            <a:avLst/>
          </a:prstGeom>
          <a:noFill/>
          <a:ln w="19050" cap="flat" cmpd="sng">
            <a:solidFill>
              <a:srgbClr val="00FF00"/>
            </a:solidFill>
            <a:prstDash val="solid"/>
            <a:miter/>
            <a:headEnd type="none" w="med" len="med"/>
            <a:tailEnd type="none" w="med" len="med"/>
          </a:ln>
        </p:spPr>
      </p:pic>
      <p:sp>
        <p:nvSpPr>
          <p:cNvPr id="110595" name="矩形 110594"/>
          <p:cNvSpPr/>
          <p:nvPr/>
        </p:nvSpPr>
        <p:spPr>
          <a:xfrm>
            <a:off x="2286000" y="5682615"/>
            <a:ext cx="5452745" cy="521970"/>
          </a:xfrm>
          <a:prstGeom prst="rect">
            <a:avLst/>
          </a:prstGeom>
          <a:noFill/>
          <a:ln w="9525">
            <a:noFill/>
          </a:ln>
        </p:spPr>
        <p:txBody>
          <a:bodyPr wrap="none" anchor="ctr" anchorCtr="0">
            <a:spAutoFit/>
          </a:bodyPr>
          <a:p>
            <a:r>
              <a:rPr lang="zh-CN" altLang="en-US">
                <a:latin typeface="黑体" panose="02010609060101010101" pitchFamily="2" charset="-122"/>
                <a:ea typeface="黑体" panose="02010609060101010101" pitchFamily="2" charset="-122"/>
              </a:rPr>
              <a:t>图</a:t>
            </a:r>
            <a:r>
              <a:rPr lang="zh-CN" altLang="en-US" dirty="0">
                <a:latin typeface="黑体" panose="02010609060101010101" pitchFamily="2" charset="-122"/>
                <a:ea typeface="黑体" panose="02010609060101010101" pitchFamily="2" charset="-122"/>
              </a:rPr>
              <a:t>　</a:t>
            </a:r>
            <a:r>
              <a:rPr lang="zh-CN" altLang="en-US" dirty="0">
                <a:latin typeface="Times New Roman" panose="02020603050405020304" pitchFamily="18" charset="0"/>
                <a:ea typeface="黑体" panose="02010609060101010101" pitchFamily="2" charset="-122"/>
                <a:cs typeface="Times New Roman" panose="02020603050405020304" pitchFamily="18" charset="0"/>
              </a:rPr>
              <a:t>用</a:t>
            </a:r>
            <a:r>
              <a:rPr lang="en-US" altLang="zh-CN">
                <a:latin typeface="Times New Roman" panose="02020603050405020304" pitchFamily="18" charset="0"/>
                <a:ea typeface="黑体" panose="02010609060101010101" pitchFamily="2" charset="-122"/>
                <a:cs typeface="Times New Roman" panose="02020603050405020304" pitchFamily="18" charset="0"/>
              </a:rPr>
              <a:t>OC</a:t>
            </a:r>
            <a:r>
              <a:rPr lang="zh-CN" altLang="en-US" dirty="0">
                <a:latin typeface="Times New Roman" panose="02020603050405020304" pitchFamily="18" charset="0"/>
                <a:ea typeface="黑体" panose="02010609060101010101" pitchFamily="2" charset="-122"/>
                <a:cs typeface="Times New Roman" panose="02020603050405020304" pitchFamily="18" charset="0"/>
              </a:rPr>
              <a:t>门实现电平转换的电路</a:t>
            </a:r>
            <a:r>
              <a:rPr lang="zh-CN" altLang="en-US" dirty="0">
                <a:latin typeface="Times New Roman" panose="02020603050405020304" pitchFamily="18" charset="0"/>
                <a:cs typeface="Times New Roman" panose="02020603050405020304" pitchFamily="18" charset="0"/>
              </a:rPr>
              <a:t> </a:t>
            </a:r>
            <a:endParaRPr lang="zh-CN" altLang="en-US" dirty="0">
              <a:latin typeface="Times New Roman" panose="02020603050405020304" pitchFamily="18" charset="0"/>
              <a:cs typeface="Times New Roman" panose="02020603050405020304" pitchFamily="18" charset="0"/>
            </a:endParaRPr>
          </a:p>
        </p:txBody>
      </p:sp>
      <p:sp>
        <p:nvSpPr>
          <p:cNvPr id="110596" name="矩形 110595"/>
          <p:cNvSpPr/>
          <p:nvPr/>
        </p:nvSpPr>
        <p:spPr>
          <a:xfrm>
            <a:off x="1066800" y="498475"/>
            <a:ext cx="4451350" cy="519113"/>
          </a:xfrm>
          <a:prstGeom prst="rect">
            <a:avLst/>
          </a:prstGeom>
          <a:noFill/>
          <a:ln w="9525">
            <a:noFill/>
          </a:ln>
        </p:spPr>
        <p:txBody>
          <a:bodyPr wrap="none" anchor="t" anchorCtr="0">
            <a:spAutoFit/>
          </a:bodyPr>
          <a:p>
            <a:pPr>
              <a:spcBef>
                <a:spcPct val="20000"/>
              </a:spcBef>
              <a:buClr>
                <a:schemeClr val="accent2"/>
              </a:buClr>
              <a:buSzPct val="80000"/>
              <a:buFont typeface="Wingdings" panose="05000000000000000000" pitchFamily="2" charset="2"/>
            </a:pPr>
            <a:r>
              <a:rPr lang="zh-CN" altLang="en-US" sz="2800" dirty="0">
                <a:solidFill>
                  <a:schemeClr val="bg1"/>
                </a:solidFill>
                <a:latin typeface="黑体" panose="02010609060101010101" pitchFamily="2" charset="-122"/>
                <a:ea typeface="黑体" panose="02010609060101010101" pitchFamily="2" charset="-122"/>
              </a:rPr>
              <a:t>（</a:t>
            </a:r>
            <a:r>
              <a:rPr lang="en-US" altLang="zh-CN" sz="2800" dirty="0">
                <a:solidFill>
                  <a:schemeClr val="bg1"/>
                </a:solidFill>
                <a:latin typeface="黑体" panose="02010609060101010101" pitchFamily="2" charset="-122"/>
                <a:ea typeface="黑体" panose="02010609060101010101" pitchFamily="2" charset="-122"/>
              </a:rPr>
              <a:t>2</a:t>
            </a:r>
            <a:r>
              <a:rPr lang="zh-CN" altLang="en-US" sz="2800" dirty="0">
                <a:solidFill>
                  <a:schemeClr val="bg1"/>
                </a:solidFill>
                <a:latin typeface="黑体" panose="02010609060101010101" pitchFamily="2" charset="-122"/>
                <a:ea typeface="黑体" panose="02010609060101010101" pitchFamily="2" charset="-122"/>
              </a:rPr>
              <a:t>）用</a:t>
            </a:r>
            <a:r>
              <a:rPr lang="en-US" altLang="zh-CN" sz="2800" b="1">
                <a:solidFill>
                  <a:schemeClr val="bg1"/>
                </a:solidFill>
                <a:latin typeface="Times New Roman" panose="02020603050405020304" pitchFamily="18" charset="0"/>
                <a:ea typeface="黑体" panose="02010609060101010101" pitchFamily="2" charset="-122"/>
              </a:rPr>
              <a:t>OC</a:t>
            </a:r>
            <a:r>
              <a:rPr lang="zh-CN" altLang="en-US" sz="2800" dirty="0">
                <a:solidFill>
                  <a:schemeClr val="bg1"/>
                </a:solidFill>
                <a:latin typeface="黑体" panose="02010609060101010101" pitchFamily="2" charset="-122"/>
                <a:ea typeface="黑体" panose="02010609060101010101" pitchFamily="2" charset="-122"/>
              </a:rPr>
              <a:t>门实现电平转换</a:t>
            </a:r>
            <a:endParaRPr lang="zh-CN" altLang="en-US" sz="2800" dirty="0">
              <a:solidFill>
                <a:schemeClr val="bg1"/>
              </a:solidFill>
              <a:latin typeface="黑体" panose="02010609060101010101" pitchFamily="2" charset="-122"/>
              <a:ea typeface="黑体" panose="02010609060101010101" pitchFamily="2" charset="-122"/>
            </a:endParaRPr>
          </a:p>
        </p:txBody>
      </p:sp>
      <p:sp>
        <p:nvSpPr>
          <p:cNvPr id="10" name="页脚占位符 4"/>
          <p:cNvSpPr txBox="1">
            <a:spLocks noGrp="1"/>
          </p:cNvSpPr>
          <p:nvPr>
            <p:ph type="ftr" sz="quarter" idx="11"/>
            <p:custDataLst>
              <p:tags r:id="rId2"/>
            </p:custDataLst>
          </p:nvPr>
        </p:nvSpPr>
        <p:spPr bwMode="auto">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rPr>
              <a:t>电工电子技术</a:t>
            </a:r>
            <a:endParaRPr kumimoji="0" lang="zh-CN" altLang="en-US" sz="1000" b="0" i="0" u="none" strike="noStrike" kern="1200" cap="none" spc="0" normalizeH="0" baseline="0" noProof="0" smtClean="0">
              <a:ln>
                <a:noFill/>
              </a:ln>
              <a:solidFill>
                <a:srgbClr val="0000FF"/>
              </a:solidFill>
              <a:effectLst/>
              <a:uLnTx/>
              <a:uFillTx/>
              <a:latin typeface="+mn-l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10594"/>
                                        </p:tgtEl>
                                        <p:attrNameLst>
                                          <p:attrName>style.visibility</p:attrName>
                                        </p:attrNameLst>
                                      </p:cBhvr>
                                    </p:set>
                                    <p:animEffect transition="in" filter="checkerboard(across)">
                                      <p:cBhvr>
                                        <p:cTn id="7" dur="500"/>
                                        <p:tgtEl>
                                          <p:spTgt spid="11059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0595">
                                            <p:txEl>
                                              <p:charRg st="4294967295" end="4294967295"/>
                                            </p:txEl>
                                          </p:spTgt>
                                        </p:tgtEl>
                                        <p:attrNameLst>
                                          <p:attrName>style.visibility</p:attrName>
                                        </p:attrNameLst>
                                      </p:cBhvr>
                                    </p:set>
                                    <p:anim calcmode="lin" valueType="num">
                                      <p:cBhvr>
                                        <p:cTn id="11" dur="500" fill="hold"/>
                                        <p:tgtEl>
                                          <p:spTgt spid="110595">
                                            <p:txEl>
                                              <p:charRg st="4294967295" end="4294967295"/>
                                            </p:txEl>
                                          </p:spTgt>
                                        </p:tgtEl>
                                        <p:attrNameLst>
                                          <p:attrName>ppt_x</p:attrName>
                                        </p:attrNameLst>
                                      </p:cBhvr>
                                      <p:tavLst>
                                        <p:tav tm="0">
                                          <p:val>
                                            <p:strVal val="#ppt_x"/>
                                          </p:val>
                                        </p:tav>
                                        <p:tav tm="100000">
                                          <p:val>
                                            <p:strVal val="#ppt_x"/>
                                          </p:val>
                                        </p:tav>
                                      </p:tavLst>
                                    </p:anim>
                                    <p:anim calcmode="lin" valueType="num">
                                      <p:cBhvr>
                                        <p:cTn id="12" dur="500" fill="hold"/>
                                        <p:tgtEl>
                                          <p:spTgt spid="110595">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nimBg="1" advAuto="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PP_MARK_KEY" val="90163575-3e22-4ada-a94c-8368a9ae85e3"/>
  <p:tag name="COMMONDATA" val="eyJoZGlkIjoiZjQ0NTU5NzZmNmQxZTI0ODdiM2QxYTYyNGY2NzJkYjYifQ=="/>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18005</Words>
  <Application>WPS 演示</Application>
  <PresentationFormat>全屏显示(4:3)</PresentationFormat>
  <Paragraphs>2901</Paragraphs>
  <Slides>143</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87</vt:i4>
      </vt:variant>
      <vt:variant>
        <vt:lpstr>幻灯片标题</vt:lpstr>
      </vt:variant>
      <vt:variant>
        <vt:i4>143</vt:i4>
      </vt:variant>
    </vt:vector>
  </HeadingPairs>
  <TitlesOfParts>
    <vt:vector size="248" baseType="lpstr">
      <vt:lpstr>Arial</vt:lpstr>
      <vt:lpstr>宋体</vt:lpstr>
      <vt:lpstr>Wingdings</vt:lpstr>
      <vt:lpstr>Verdana</vt:lpstr>
      <vt:lpstr>Times New Roman</vt:lpstr>
      <vt:lpstr>楷体</vt:lpstr>
      <vt:lpstr>华文楷体</vt:lpstr>
      <vt:lpstr>微软雅黑</vt:lpstr>
      <vt:lpstr>幼圆</vt:lpstr>
      <vt:lpstr>楷体_GB2312</vt:lpstr>
      <vt:lpstr>新宋体</vt:lpstr>
      <vt:lpstr>黑体</vt:lpstr>
      <vt:lpstr>Monotype Sorts</vt:lpstr>
      <vt:lpstr>隶书</vt:lpstr>
      <vt:lpstr>Arial Unicode MS</vt:lpstr>
      <vt:lpstr>华文行楷</vt:lpstr>
      <vt:lpstr>Wingdings</vt:lpstr>
      <vt:lpstr>sample</vt:lpstr>
      <vt:lpstr>Paint.Picture</vt:lpstr>
      <vt:lpstr>Equation.3</vt:lpstr>
      <vt:lpstr>Word.Document.8</vt:lpstr>
      <vt:lpstr>Word.Picture.8</vt:lpstr>
      <vt:lpstr>Equation.3</vt:lpstr>
      <vt:lpstr>Word.Picture.8</vt:lpstr>
      <vt:lpstr>Word.Picture.8</vt:lpstr>
      <vt:lpstr>Equation.3</vt:lpstr>
      <vt:lpstr>Word.Document.8</vt:lpstr>
      <vt:lpstr>Word.Picture.8</vt:lpstr>
      <vt:lpstr>Equation.3</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Word.Document.8</vt:lpstr>
      <vt:lpstr>Equation.3</vt:lpstr>
      <vt:lpstr>Equation.3</vt:lpstr>
      <vt:lpstr>Equation.3</vt:lpstr>
      <vt:lpstr>Equation.3</vt:lpstr>
      <vt:lpstr>Equation.3</vt:lpstr>
      <vt:lpstr>Equation.3</vt:lpstr>
      <vt:lpstr>Equation.3</vt:lpstr>
      <vt:lpstr>Equation.3</vt:lpstr>
      <vt:lpstr>Equation.3</vt:lpstr>
      <vt:lpstr>Equation.3</vt:lpstr>
      <vt:lpstr>Equation.3</vt:lpstr>
      <vt:lpstr>Word.Document.8</vt:lpstr>
      <vt:lpstr>Word.Document.8</vt:lpstr>
      <vt:lpstr>Word.Document.8</vt:lpstr>
      <vt:lpstr>Word.Document.8</vt:lpstr>
      <vt:lpstr>Word.Document.8</vt:lpstr>
      <vt:lpstr>Word.Document.8</vt:lpstr>
      <vt:lpstr>Word.Document.8</vt:lpstr>
      <vt:lpstr>Word.Document.8</vt:lpstr>
      <vt:lpstr>Equation.3</vt:lpstr>
      <vt:lpstr>Equation.3</vt:lpstr>
      <vt:lpstr>Word.Document.8</vt:lpstr>
      <vt:lpstr>Equation.3</vt:lpstr>
      <vt:lpstr>Equation.3</vt:lpstr>
      <vt:lpstr>Equation.3</vt:lpstr>
      <vt:lpstr>Equation.3</vt:lpstr>
      <vt:lpstr>Word.Document.8</vt:lpstr>
      <vt:lpstr>Word.Picture.8</vt:lpstr>
      <vt:lpstr>Word.Document.8</vt:lpstr>
      <vt:lpstr>Equation.3</vt:lpstr>
      <vt:lpstr>Equation.3</vt:lpstr>
      <vt:lpstr>Equation.3</vt:lpstr>
      <vt:lpstr>Word.Picture.8</vt:lpstr>
      <vt:lpstr>Equation.3</vt:lpstr>
      <vt:lpstr>Equation.3</vt:lpstr>
      <vt:lpstr>Equation.3</vt:lpstr>
      <vt:lpstr>Equation.3</vt:lpstr>
      <vt:lpstr>Equation.DSMT4</vt:lpstr>
      <vt:lpstr>Equation.DSMT4</vt:lpstr>
      <vt:lpstr>Equation.DSMT4</vt:lpstr>
      <vt:lpstr>Equation.3</vt:lpstr>
      <vt:lpstr>Equation.3</vt:lpstr>
      <vt:lpstr>Equation.3</vt:lpstr>
      <vt:lpstr>Equation.3</vt:lpstr>
      <vt:lpstr>Equation.3</vt:lpstr>
      <vt:lpstr>Paint.Picture</vt:lpstr>
      <vt:lpstr>Paint.Picture</vt:lpstr>
      <vt:lpstr>Paint.Picture</vt:lpstr>
      <vt:lpstr>Paint.Picture</vt:lpstr>
      <vt:lpstr>Paint.Picture</vt:lpstr>
      <vt:lpstr>Paint.Picture</vt:lpstr>
      <vt:lpstr>Paint.Picture</vt:lpstr>
      <vt:lpstr>Paint.Picture</vt:lpstr>
      <vt:lpstr>Paint.Picture</vt:lpstr>
      <vt:lpstr>Word.Document.8</vt:lpstr>
      <vt:lpstr>Paint.Picture</vt:lpstr>
      <vt:lpstr>Paint.Picture</vt:lpstr>
      <vt:lpstr>Equation.3</vt:lpstr>
      <vt:lpstr>Paint.Picture</vt:lpstr>
      <vt:lpstr>Paint.Picture</vt:lpstr>
      <vt:lpstr>Paint.Picture</vt:lpstr>
      <vt:lpstr>Paint.Picture</vt:lpstr>
      <vt:lpstr>MS_ClipArt_Gallery.2</vt:lpstr>
      <vt:lpstr>Word.Picture.8</vt:lpstr>
      <vt:lpstr>第10章 数字电路基础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   二极管的开关特性 </vt:lpstr>
      <vt:lpstr>1   二极管的开关特性 </vt:lpstr>
      <vt:lpstr>PowerPoint 演示文稿</vt:lpstr>
      <vt:lpstr>PowerPoint 演示文稿</vt:lpstr>
      <vt:lpstr>2    三极管的开关特性 </vt:lpstr>
      <vt:lpstr>PowerPoint 演示文稿</vt:lpstr>
      <vt:lpstr>PowerPoint 演示文稿</vt:lpstr>
      <vt:lpstr>PowerPoint 演示文稿</vt:lpstr>
      <vt:lpstr>PowerPoint 演示文稿</vt:lpstr>
      <vt:lpstr>PowerPoint 演示文稿</vt:lpstr>
      <vt:lpstr>PowerPoint 演示文稿</vt:lpstr>
      <vt:lpstr>一、二极管与门电路 </vt:lpstr>
      <vt:lpstr>PowerPoint 演示文稿</vt:lpstr>
      <vt:lpstr>PowerPoint 演示文稿</vt:lpstr>
      <vt:lpstr>  二、 二极管或门电路 </vt:lpstr>
      <vt:lpstr>PowerPoint 演示文稿</vt:lpstr>
      <vt:lpstr>PowerPoint 演示文稿</vt:lpstr>
      <vt:lpstr>  三、   关于高低电平的概念及状态赋值</vt:lpstr>
      <vt:lpstr>PowerPoint 演示文稿</vt:lpstr>
      <vt:lpstr>  四、   非门（反相器） </vt:lpstr>
      <vt:lpstr>PowerPoint 演示文稿</vt:lpstr>
      <vt:lpstr>PowerPoint 演示文稿</vt:lpstr>
      <vt:lpstr>PowerPoint 演示文稿</vt:lpstr>
      <vt:lpstr>PowerPoint 演示文稿</vt:lpstr>
      <vt:lpstr>PowerPoint 演示文稿</vt:lpstr>
      <vt:lpstr>一、  TTL反相器的工作原理</vt:lpstr>
      <vt:lpstr>PowerPoint 演示文稿</vt:lpstr>
      <vt:lpstr>PowerPoint 演示文稿</vt:lpstr>
      <vt:lpstr>PowerPoint 演示文稿</vt:lpstr>
      <vt:lpstr>PowerPoint 演示文稿</vt:lpstr>
      <vt:lpstr>PowerPoint 演示文稿</vt:lpstr>
      <vt:lpstr>PowerPoint 演示文稿</vt:lpstr>
      <vt:lpstr>二、 TTL反相器的电压传输特性及参数 </vt:lpstr>
      <vt:lpstr>PowerPoint 演示文稿</vt:lpstr>
      <vt:lpstr>PowerPoint 演示文稿</vt:lpstr>
      <vt:lpstr>PowerPoint 演示文稿</vt:lpstr>
      <vt:lpstr>PowerPoint 演示文稿</vt:lpstr>
      <vt:lpstr>PowerPoint 演示文稿</vt:lpstr>
      <vt:lpstr>三、  TTL反相器的输入特性和输出特性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四、 TTL反相器的其它参数 </vt:lpstr>
      <vt:lpstr>PowerPoint 演示文稿</vt:lpstr>
      <vt:lpstr>PowerPoint 演示文稿</vt:lpstr>
      <vt:lpstr>一、   TTL与非门 </vt:lpstr>
      <vt:lpstr>PowerPoint 演示文稿</vt:lpstr>
      <vt:lpstr>PowerPoint 演示文稿</vt:lpstr>
      <vt:lpstr>PowerPoint 演示文稿</vt:lpstr>
      <vt:lpstr>PowerPoint 演示文稿</vt:lpstr>
      <vt:lpstr>二、   集电极开路门（OC门）</vt:lpstr>
      <vt:lpstr>PowerPoint 演示文稿</vt:lpstr>
      <vt:lpstr>PowerPoint 演示文稿</vt:lpstr>
      <vt:lpstr>PowerPoint 演示文稿</vt:lpstr>
      <vt:lpstr>PowerPoint 演示文稿</vt:lpstr>
      <vt:lpstr>PowerPoint 演示文稿</vt:lpstr>
      <vt:lpstr>PowerPoint 演示文稿</vt:lpstr>
      <vt:lpstr>三、  三态输出门电路（TS门）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  CMOS反相器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    其它类型的CMOS门电路</vt:lpstr>
      <vt:lpstr>PowerPoint 演示文稿</vt:lpstr>
      <vt:lpstr>PowerPoint 演示文稿</vt:lpstr>
      <vt:lpstr>PowerPoint 演示文稿</vt:lpstr>
      <vt:lpstr>PowerPoint 演示文稿</vt:lpstr>
      <vt:lpstr>PowerPoint 演示文稿</vt:lpstr>
      <vt:lpstr>PowerPoint 演示文稿</vt:lpstr>
      <vt:lpstr>一、  CMOS门电路的使用知识 </vt:lpstr>
      <vt:lpstr>PowerPoint 演示文稿</vt:lpstr>
      <vt:lpstr>二、   TTL门电路的使用知识 </vt:lpstr>
      <vt:lpstr>PowerPoint 演示文稿</vt:lpstr>
      <vt:lpstr>三、  TTL门电路和CMOS 门电路 的相互连接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阮友光</cp:lastModifiedBy>
  <cp:revision>255</cp:revision>
  <dcterms:created xsi:type="dcterms:W3CDTF">2004-08-26T06:30:00Z</dcterms:created>
  <dcterms:modified xsi:type="dcterms:W3CDTF">2023-07-16T00:23:42Z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40FCCAD79DFE42158EA1EB7BBC66A28A_13</vt:lpwstr>
  </property>
  <property fmtid="{D5CDD505-2E9C-101B-9397-08002B2CF9AE}" pid="3" name="KSOProductBuildVer">
    <vt:lpwstr>2052-11.1.0.14309</vt:lpwstr>
  </property>
</Properties>
</file>