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431" r:id="rId3"/>
    <p:sldId id="492" r:id="rId4"/>
    <p:sldId id="925" r:id="rId5"/>
    <p:sldId id="927" r:id="rId6"/>
    <p:sldId id="926" r:id="rId7"/>
    <p:sldId id="928" r:id="rId8"/>
    <p:sldId id="929" r:id="rId9"/>
    <p:sldId id="930" r:id="rId10"/>
    <p:sldId id="931" r:id="rId11"/>
    <p:sldId id="932" r:id="rId12"/>
    <p:sldId id="933" r:id="rId13"/>
    <p:sldId id="934" r:id="rId14"/>
    <p:sldId id="935" r:id="rId15"/>
    <p:sldId id="936" r:id="rId16"/>
    <p:sldId id="937" r:id="rId17"/>
    <p:sldId id="938" r:id="rId18"/>
    <p:sldId id="939" r:id="rId19"/>
    <p:sldId id="940" r:id="rId20"/>
    <p:sldId id="941" r:id="rId21"/>
    <p:sldId id="942" r:id="rId22"/>
    <p:sldId id="943" r:id="rId23"/>
    <p:sldId id="944" r:id="rId24"/>
    <p:sldId id="945" r:id="rId25"/>
    <p:sldId id="946" r:id="rId26"/>
    <p:sldId id="947" r:id="rId27"/>
    <p:sldId id="948" r:id="rId28"/>
    <p:sldId id="949" r:id="rId29"/>
    <p:sldId id="950" r:id="rId30"/>
    <p:sldId id="951" r:id="rId31"/>
    <p:sldId id="952" r:id="rId32"/>
    <p:sldId id="953" r:id="rId33"/>
    <p:sldId id="954" r:id="rId34"/>
    <p:sldId id="955" r:id="rId35"/>
    <p:sldId id="956" r:id="rId36"/>
    <p:sldId id="957" r:id="rId37"/>
    <p:sldId id="958" r:id="rId38"/>
    <p:sldId id="959" r:id="rId39"/>
    <p:sldId id="960" r:id="rId40"/>
    <p:sldId id="961" r:id="rId41"/>
    <p:sldId id="962" r:id="rId42"/>
    <p:sldId id="963" r:id="rId43"/>
    <p:sldId id="964" r:id="rId44"/>
    <p:sldId id="965" r:id="rId45"/>
    <p:sldId id="991" r:id="rId46"/>
    <p:sldId id="979" r:id="rId47"/>
    <p:sldId id="967" r:id="rId48"/>
    <p:sldId id="968" r:id="rId49"/>
    <p:sldId id="969" r:id="rId50"/>
    <p:sldId id="970" r:id="rId51"/>
    <p:sldId id="971" r:id="rId52"/>
    <p:sldId id="972" r:id="rId53"/>
    <p:sldId id="973" r:id="rId54"/>
    <p:sldId id="974" r:id="rId55"/>
    <p:sldId id="975" r:id="rId56"/>
    <p:sldId id="992" r:id="rId57"/>
    <p:sldId id="923" r:id="rId58"/>
    <p:sldId id="906" r:id="rId59"/>
  </p:sldIdLst>
  <p:sldSz cx="9144000" cy="6858000" type="screen4x3"/>
  <p:notesSz cx="7102475" cy="8991600"/>
  <p:custDataLst>
    <p:tags r:id="rId6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2" userDrawn="1">
          <p15:clr>
            <a:srgbClr val="A4A3A4"/>
          </p15:clr>
        </p15:guide>
        <p15:guide id="2" pos="2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0000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5540"/>
  </p:normalViewPr>
  <p:slideViewPr>
    <p:cSldViewPr snapToGrid="0" showGuides="1">
      <p:cViewPr>
        <p:scale>
          <a:sx n="66" d="100"/>
          <a:sy n="66" d="100"/>
        </p:scale>
        <p:origin x="-2094" y="-498"/>
      </p:cViewPr>
      <p:guideLst>
        <p:guide orient="horz" pos="2182"/>
        <p:guide pos="29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image" Target="../media/image76.wmf"/><Relationship Id="rId7" Type="http://schemas.openxmlformats.org/officeDocument/2006/relationships/image" Target="../media/image80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3" Type="http://schemas.openxmlformats.org/officeDocument/2006/relationships/image" Target="../media/image93.wmf"/><Relationship Id="rId7" Type="http://schemas.openxmlformats.org/officeDocument/2006/relationships/image" Target="../media/image97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5" Type="http://schemas.openxmlformats.org/officeDocument/2006/relationships/image" Target="../media/image95.wmf"/><Relationship Id="rId10" Type="http://schemas.openxmlformats.org/officeDocument/2006/relationships/image" Target="../media/image100.wmf"/><Relationship Id="rId4" Type="http://schemas.openxmlformats.org/officeDocument/2006/relationships/image" Target="../media/image94.wmf"/><Relationship Id="rId9" Type="http://schemas.openxmlformats.org/officeDocument/2006/relationships/image" Target="../media/image9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11" Type="http://schemas.openxmlformats.org/officeDocument/2006/relationships/image" Target="../media/image112.wmf"/><Relationship Id="rId5" Type="http://schemas.openxmlformats.org/officeDocument/2006/relationships/image" Target="../media/image107.wmf"/><Relationship Id="rId10" Type="http://schemas.openxmlformats.org/officeDocument/2006/relationships/image" Target="../media/image111.wmf"/><Relationship Id="rId4" Type="http://schemas.openxmlformats.org/officeDocument/2006/relationships/image" Target="../media/image106.wmf"/><Relationship Id="rId9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03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13" Type="http://schemas.openxmlformats.org/officeDocument/2006/relationships/image" Target="../media/image125.wmf"/><Relationship Id="rId3" Type="http://schemas.openxmlformats.org/officeDocument/2006/relationships/image" Target="../media/image118.wmf"/><Relationship Id="rId7" Type="http://schemas.openxmlformats.org/officeDocument/2006/relationships/image" Target="../media/image122.wmf"/><Relationship Id="rId12" Type="http://schemas.openxmlformats.org/officeDocument/2006/relationships/image" Target="../media/image124.wmf"/><Relationship Id="rId2" Type="http://schemas.openxmlformats.org/officeDocument/2006/relationships/image" Target="../media/image114.wmf"/><Relationship Id="rId1" Type="http://schemas.openxmlformats.org/officeDocument/2006/relationships/image" Target="../media/image103.wmf"/><Relationship Id="rId6" Type="http://schemas.openxmlformats.org/officeDocument/2006/relationships/image" Target="../media/image121.wmf"/><Relationship Id="rId11" Type="http://schemas.openxmlformats.org/officeDocument/2006/relationships/image" Target="../media/image111.wmf"/><Relationship Id="rId5" Type="http://schemas.openxmlformats.org/officeDocument/2006/relationships/image" Target="../media/image120.wmf"/><Relationship Id="rId10" Type="http://schemas.openxmlformats.org/officeDocument/2006/relationships/image" Target="../media/image123.wmf"/><Relationship Id="rId4" Type="http://schemas.openxmlformats.org/officeDocument/2006/relationships/image" Target="../media/image119.wmf"/><Relationship Id="rId9" Type="http://schemas.openxmlformats.org/officeDocument/2006/relationships/image" Target="../media/image85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3" Type="http://schemas.openxmlformats.org/officeDocument/2006/relationships/image" Target="../media/image131.wmf"/><Relationship Id="rId7" Type="http://schemas.openxmlformats.org/officeDocument/2006/relationships/image" Target="../media/image85.wmf"/><Relationship Id="rId2" Type="http://schemas.openxmlformats.org/officeDocument/2006/relationships/image" Target="../media/image127.wmf"/><Relationship Id="rId1" Type="http://schemas.openxmlformats.org/officeDocument/2006/relationships/image" Target="../media/image118.wmf"/><Relationship Id="rId6" Type="http://schemas.openxmlformats.org/officeDocument/2006/relationships/image" Target="../media/image110.wmf"/><Relationship Id="rId5" Type="http://schemas.openxmlformats.org/officeDocument/2006/relationships/image" Target="../media/image132.wmf"/><Relationship Id="rId10" Type="http://schemas.openxmlformats.org/officeDocument/2006/relationships/image" Target="../media/image135.wmf"/><Relationship Id="rId4" Type="http://schemas.openxmlformats.org/officeDocument/2006/relationships/image" Target="../media/image120.wmf"/><Relationship Id="rId9" Type="http://schemas.openxmlformats.org/officeDocument/2006/relationships/image" Target="../media/image134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image" Target="../media/image148.wmf"/><Relationship Id="rId3" Type="http://schemas.openxmlformats.org/officeDocument/2006/relationships/image" Target="../media/image138.wmf"/><Relationship Id="rId7" Type="http://schemas.openxmlformats.org/officeDocument/2006/relationships/image" Target="../media/image142.wmf"/><Relationship Id="rId12" Type="http://schemas.openxmlformats.org/officeDocument/2006/relationships/image" Target="../media/image147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11" Type="http://schemas.openxmlformats.org/officeDocument/2006/relationships/image" Target="../media/image146.wmf"/><Relationship Id="rId5" Type="http://schemas.openxmlformats.org/officeDocument/2006/relationships/image" Target="../media/image140.wmf"/><Relationship Id="rId15" Type="http://schemas.openxmlformats.org/officeDocument/2006/relationships/image" Target="../media/image150.wmf"/><Relationship Id="rId10" Type="http://schemas.openxmlformats.org/officeDocument/2006/relationships/image" Target="../media/image145.wmf"/><Relationship Id="rId4" Type="http://schemas.openxmlformats.org/officeDocument/2006/relationships/image" Target="../media/image139.wmf"/><Relationship Id="rId9" Type="http://schemas.openxmlformats.org/officeDocument/2006/relationships/image" Target="../media/image144.wmf"/><Relationship Id="rId14" Type="http://schemas.openxmlformats.org/officeDocument/2006/relationships/image" Target="../media/image149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13" Type="http://schemas.openxmlformats.org/officeDocument/2006/relationships/image" Target="../media/image154.wmf"/><Relationship Id="rId18" Type="http://schemas.openxmlformats.org/officeDocument/2006/relationships/image" Target="../media/image159.wmf"/><Relationship Id="rId3" Type="http://schemas.openxmlformats.org/officeDocument/2006/relationships/image" Target="../media/image143.wmf"/><Relationship Id="rId7" Type="http://schemas.openxmlformats.org/officeDocument/2006/relationships/image" Target="../media/image147.wmf"/><Relationship Id="rId12" Type="http://schemas.openxmlformats.org/officeDocument/2006/relationships/image" Target="../media/image153.wmf"/><Relationship Id="rId17" Type="http://schemas.openxmlformats.org/officeDocument/2006/relationships/image" Target="../media/image158.wmf"/><Relationship Id="rId2" Type="http://schemas.openxmlformats.org/officeDocument/2006/relationships/image" Target="../media/image142.wmf"/><Relationship Id="rId16" Type="http://schemas.openxmlformats.org/officeDocument/2006/relationships/image" Target="../media/image157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11" Type="http://schemas.openxmlformats.org/officeDocument/2006/relationships/image" Target="../media/image152.wmf"/><Relationship Id="rId5" Type="http://schemas.openxmlformats.org/officeDocument/2006/relationships/image" Target="../media/image145.wmf"/><Relationship Id="rId15" Type="http://schemas.openxmlformats.org/officeDocument/2006/relationships/image" Target="../media/image156.wmf"/><Relationship Id="rId10" Type="http://schemas.openxmlformats.org/officeDocument/2006/relationships/image" Target="../media/image151.wmf"/><Relationship Id="rId4" Type="http://schemas.openxmlformats.org/officeDocument/2006/relationships/image" Target="../media/image144.wmf"/><Relationship Id="rId9" Type="http://schemas.openxmlformats.org/officeDocument/2006/relationships/image" Target="../media/image149.wmf"/><Relationship Id="rId14" Type="http://schemas.openxmlformats.org/officeDocument/2006/relationships/image" Target="../media/image155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13" Type="http://schemas.openxmlformats.org/officeDocument/2006/relationships/image" Target="../media/image146.wmf"/><Relationship Id="rId3" Type="http://schemas.openxmlformats.org/officeDocument/2006/relationships/image" Target="../media/image162.wmf"/><Relationship Id="rId7" Type="http://schemas.openxmlformats.org/officeDocument/2006/relationships/image" Target="../media/image163.wmf"/><Relationship Id="rId12" Type="http://schemas.openxmlformats.org/officeDocument/2006/relationships/image" Target="../media/image145.wmf"/><Relationship Id="rId2" Type="http://schemas.openxmlformats.org/officeDocument/2006/relationships/image" Target="../media/image161.wmf"/><Relationship Id="rId1" Type="http://schemas.openxmlformats.org/officeDocument/2006/relationships/image" Target="../media/image160.wmf"/><Relationship Id="rId6" Type="http://schemas.openxmlformats.org/officeDocument/2006/relationships/image" Target="../media/image158.wmf"/><Relationship Id="rId11" Type="http://schemas.openxmlformats.org/officeDocument/2006/relationships/image" Target="../media/image144.wmf"/><Relationship Id="rId5" Type="http://schemas.openxmlformats.org/officeDocument/2006/relationships/image" Target="../media/image157.wmf"/><Relationship Id="rId10" Type="http://schemas.openxmlformats.org/officeDocument/2006/relationships/image" Target="../media/image143.wmf"/><Relationship Id="rId4" Type="http://schemas.openxmlformats.org/officeDocument/2006/relationships/image" Target="../media/image156.wmf"/><Relationship Id="rId9" Type="http://schemas.openxmlformats.org/officeDocument/2006/relationships/image" Target="../media/image142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wmf"/><Relationship Id="rId7" Type="http://schemas.openxmlformats.org/officeDocument/2006/relationships/image" Target="../media/image170.wmf"/><Relationship Id="rId2" Type="http://schemas.openxmlformats.org/officeDocument/2006/relationships/image" Target="../media/image165.wmf"/><Relationship Id="rId1" Type="http://schemas.openxmlformats.org/officeDocument/2006/relationships/image" Target="../media/image164.wmf"/><Relationship Id="rId6" Type="http://schemas.openxmlformats.org/officeDocument/2006/relationships/image" Target="../media/image169.wmf"/><Relationship Id="rId5" Type="http://schemas.openxmlformats.org/officeDocument/2006/relationships/image" Target="../media/image168.wmf"/><Relationship Id="rId4" Type="http://schemas.openxmlformats.org/officeDocument/2006/relationships/image" Target="../media/image167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wmf"/><Relationship Id="rId3" Type="http://schemas.openxmlformats.org/officeDocument/2006/relationships/image" Target="../media/image146.wmf"/><Relationship Id="rId7" Type="http://schemas.openxmlformats.org/officeDocument/2006/relationships/image" Target="../media/image176.wmf"/><Relationship Id="rId2" Type="http://schemas.openxmlformats.org/officeDocument/2006/relationships/image" Target="../media/image172.wmf"/><Relationship Id="rId1" Type="http://schemas.openxmlformats.org/officeDocument/2006/relationships/image" Target="../media/image171.wmf"/><Relationship Id="rId6" Type="http://schemas.openxmlformats.org/officeDocument/2006/relationships/image" Target="../media/image175.wmf"/><Relationship Id="rId5" Type="http://schemas.openxmlformats.org/officeDocument/2006/relationships/image" Target="../media/image174.wmf"/><Relationship Id="rId4" Type="http://schemas.openxmlformats.org/officeDocument/2006/relationships/image" Target="../media/image173.wmf"/><Relationship Id="rId9" Type="http://schemas.openxmlformats.org/officeDocument/2006/relationships/image" Target="../media/image17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wmf"/><Relationship Id="rId2" Type="http://schemas.openxmlformats.org/officeDocument/2006/relationships/image" Target="../media/image180.wmf"/><Relationship Id="rId1" Type="http://schemas.openxmlformats.org/officeDocument/2006/relationships/image" Target="../media/image179.wmf"/><Relationship Id="rId6" Type="http://schemas.openxmlformats.org/officeDocument/2006/relationships/image" Target="../media/image184.wmf"/><Relationship Id="rId5" Type="http://schemas.openxmlformats.org/officeDocument/2006/relationships/image" Target="../media/image183.wmf"/><Relationship Id="rId4" Type="http://schemas.openxmlformats.org/officeDocument/2006/relationships/image" Target="../media/image18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0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5" Type="http://schemas.openxmlformats.org/officeDocument/2006/relationships/image" Target="../media/image189.wmf"/><Relationship Id="rId4" Type="http://schemas.openxmlformats.org/officeDocument/2006/relationships/image" Target="../media/image180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wmf"/><Relationship Id="rId2" Type="http://schemas.openxmlformats.org/officeDocument/2006/relationships/image" Target="../media/image191.wmf"/><Relationship Id="rId1" Type="http://schemas.openxmlformats.org/officeDocument/2006/relationships/image" Target="../media/image180.wmf"/><Relationship Id="rId5" Type="http://schemas.openxmlformats.org/officeDocument/2006/relationships/image" Target="../media/image193.wmf"/><Relationship Id="rId4" Type="http://schemas.openxmlformats.org/officeDocument/2006/relationships/image" Target="../media/image192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3" Type="http://schemas.openxmlformats.org/officeDocument/2006/relationships/image" Target="../media/image189.wmf"/><Relationship Id="rId7" Type="http://schemas.openxmlformats.org/officeDocument/2006/relationships/image" Target="../media/image196.wmf"/><Relationship Id="rId2" Type="http://schemas.openxmlformats.org/officeDocument/2006/relationships/image" Target="../media/image191.wmf"/><Relationship Id="rId1" Type="http://schemas.openxmlformats.org/officeDocument/2006/relationships/image" Target="../media/image180.wmf"/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10" Type="http://schemas.openxmlformats.org/officeDocument/2006/relationships/image" Target="../media/image193.wmf"/><Relationship Id="rId4" Type="http://schemas.openxmlformats.org/officeDocument/2006/relationships/image" Target="../media/image192.wmf"/><Relationship Id="rId9" Type="http://schemas.openxmlformats.org/officeDocument/2006/relationships/image" Target="../media/image198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wmf"/></Relationships>
</file>

<file path=ppt/drawings/_rels/vmlDrawing3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wmf"/><Relationship Id="rId3" Type="http://schemas.openxmlformats.org/officeDocument/2006/relationships/image" Target="../media/image191.wmf"/><Relationship Id="rId7" Type="http://schemas.openxmlformats.org/officeDocument/2006/relationships/image" Target="../media/image192.wmf"/><Relationship Id="rId2" Type="http://schemas.openxmlformats.org/officeDocument/2006/relationships/image" Target="../media/image180.wmf"/><Relationship Id="rId1" Type="http://schemas.openxmlformats.org/officeDocument/2006/relationships/image" Target="../media/image200.wmf"/><Relationship Id="rId6" Type="http://schemas.openxmlformats.org/officeDocument/2006/relationships/image" Target="../media/image201.wmf"/><Relationship Id="rId5" Type="http://schemas.openxmlformats.org/officeDocument/2006/relationships/image" Target="../media/image193.wmf"/><Relationship Id="rId4" Type="http://schemas.openxmlformats.org/officeDocument/2006/relationships/image" Target="../media/image189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wmf"/><Relationship Id="rId2" Type="http://schemas.openxmlformats.org/officeDocument/2006/relationships/image" Target="../media/image191.wmf"/><Relationship Id="rId1" Type="http://schemas.openxmlformats.org/officeDocument/2006/relationships/image" Target="../media/image180.wmf"/><Relationship Id="rId5" Type="http://schemas.openxmlformats.org/officeDocument/2006/relationships/image" Target="../media/image192.wmf"/><Relationship Id="rId4" Type="http://schemas.openxmlformats.org/officeDocument/2006/relationships/image" Target="../media/image193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wmf"/><Relationship Id="rId7" Type="http://schemas.openxmlformats.org/officeDocument/2006/relationships/image" Target="../media/image210.wmf"/><Relationship Id="rId2" Type="http://schemas.openxmlformats.org/officeDocument/2006/relationships/image" Target="../media/image205.wmf"/><Relationship Id="rId1" Type="http://schemas.openxmlformats.org/officeDocument/2006/relationships/image" Target="../media/image204.wmf"/><Relationship Id="rId6" Type="http://schemas.openxmlformats.org/officeDocument/2006/relationships/image" Target="../media/image209.wmf"/><Relationship Id="rId5" Type="http://schemas.openxmlformats.org/officeDocument/2006/relationships/image" Target="../media/image208.wmf"/><Relationship Id="rId4" Type="http://schemas.openxmlformats.org/officeDocument/2006/relationships/image" Target="../media/image207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wmf"/><Relationship Id="rId3" Type="http://schemas.openxmlformats.org/officeDocument/2006/relationships/image" Target="../media/image213.wmf"/><Relationship Id="rId7" Type="http://schemas.openxmlformats.org/officeDocument/2006/relationships/image" Target="../media/image217.wmf"/><Relationship Id="rId12" Type="http://schemas.openxmlformats.org/officeDocument/2006/relationships/image" Target="../media/image222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Relationship Id="rId6" Type="http://schemas.openxmlformats.org/officeDocument/2006/relationships/image" Target="../media/image216.wmf"/><Relationship Id="rId11" Type="http://schemas.openxmlformats.org/officeDocument/2006/relationships/image" Target="../media/image221.wmf"/><Relationship Id="rId5" Type="http://schemas.openxmlformats.org/officeDocument/2006/relationships/image" Target="../media/image215.wmf"/><Relationship Id="rId10" Type="http://schemas.openxmlformats.org/officeDocument/2006/relationships/image" Target="../media/image220.wmf"/><Relationship Id="rId4" Type="http://schemas.openxmlformats.org/officeDocument/2006/relationships/image" Target="../media/image214.wmf"/><Relationship Id="rId9" Type="http://schemas.openxmlformats.org/officeDocument/2006/relationships/image" Target="../media/image219.wmf"/></Relationships>
</file>

<file path=ppt/drawings/_rels/vmlDrawing3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wmf"/><Relationship Id="rId13" Type="http://schemas.openxmlformats.org/officeDocument/2006/relationships/image" Target="../media/image234.wmf"/><Relationship Id="rId18" Type="http://schemas.openxmlformats.org/officeDocument/2006/relationships/image" Target="../media/image239.wmf"/><Relationship Id="rId3" Type="http://schemas.openxmlformats.org/officeDocument/2006/relationships/image" Target="../media/image225.wmf"/><Relationship Id="rId21" Type="http://schemas.openxmlformats.org/officeDocument/2006/relationships/image" Target="../media/image242.wmf"/><Relationship Id="rId7" Type="http://schemas.openxmlformats.org/officeDocument/2006/relationships/image" Target="../media/image229.wmf"/><Relationship Id="rId12" Type="http://schemas.openxmlformats.org/officeDocument/2006/relationships/image" Target="../media/image208.wmf"/><Relationship Id="rId17" Type="http://schemas.openxmlformats.org/officeDocument/2006/relationships/image" Target="../media/image238.wmf"/><Relationship Id="rId2" Type="http://schemas.openxmlformats.org/officeDocument/2006/relationships/image" Target="../media/image224.wmf"/><Relationship Id="rId16" Type="http://schemas.openxmlformats.org/officeDocument/2006/relationships/image" Target="../media/image237.wmf"/><Relationship Id="rId20" Type="http://schemas.openxmlformats.org/officeDocument/2006/relationships/image" Target="../media/image241.wmf"/><Relationship Id="rId1" Type="http://schemas.openxmlformats.org/officeDocument/2006/relationships/image" Target="../media/image223.wmf"/><Relationship Id="rId6" Type="http://schemas.openxmlformats.org/officeDocument/2006/relationships/image" Target="../media/image228.wmf"/><Relationship Id="rId11" Type="http://schemas.openxmlformats.org/officeDocument/2006/relationships/image" Target="../media/image233.wmf"/><Relationship Id="rId5" Type="http://schemas.openxmlformats.org/officeDocument/2006/relationships/image" Target="../media/image227.wmf"/><Relationship Id="rId15" Type="http://schemas.openxmlformats.org/officeDocument/2006/relationships/image" Target="../media/image236.wmf"/><Relationship Id="rId23" Type="http://schemas.openxmlformats.org/officeDocument/2006/relationships/image" Target="../media/image244.wmf"/><Relationship Id="rId10" Type="http://schemas.openxmlformats.org/officeDocument/2006/relationships/image" Target="../media/image232.wmf"/><Relationship Id="rId19" Type="http://schemas.openxmlformats.org/officeDocument/2006/relationships/image" Target="../media/image240.wmf"/><Relationship Id="rId4" Type="http://schemas.openxmlformats.org/officeDocument/2006/relationships/image" Target="../media/image226.wmf"/><Relationship Id="rId9" Type="http://schemas.openxmlformats.org/officeDocument/2006/relationships/image" Target="../media/image231.wmf"/><Relationship Id="rId14" Type="http://schemas.openxmlformats.org/officeDocument/2006/relationships/image" Target="../media/image235.wmf"/><Relationship Id="rId22" Type="http://schemas.openxmlformats.org/officeDocument/2006/relationships/image" Target="../media/image2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3.wmf"/><Relationship Id="rId1" Type="http://schemas.openxmlformats.org/officeDocument/2006/relationships/image" Target="../media/image19.wmf"/><Relationship Id="rId4" Type="http://schemas.openxmlformats.org/officeDocument/2006/relationships/image" Target="../media/image21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wmf"/><Relationship Id="rId3" Type="http://schemas.openxmlformats.org/officeDocument/2006/relationships/image" Target="../media/image143.wmf"/><Relationship Id="rId7" Type="http://schemas.openxmlformats.org/officeDocument/2006/relationships/image" Target="../media/image245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10" Type="http://schemas.openxmlformats.org/officeDocument/2006/relationships/image" Target="../media/image248.wmf"/><Relationship Id="rId4" Type="http://schemas.openxmlformats.org/officeDocument/2006/relationships/image" Target="../media/image144.wmf"/><Relationship Id="rId9" Type="http://schemas.openxmlformats.org/officeDocument/2006/relationships/image" Target="../media/image247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wmf"/><Relationship Id="rId2" Type="http://schemas.openxmlformats.org/officeDocument/2006/relationships/image" Target="../media/image250.wmf"/><Relationship Id="rId1" Type="http://schemas.openxmlformats.org/officeDocument/2006/relationships/image" Target="../media/image249.wmf"/><Relationship Id="rId5" Type="http://schemas.openxmlformats.org/officeDocument/2006/relationships/image" Target="../media/image253.wmf"/><Relationship Id="rId4" Type="http://schemas.openxmlformats.org/officeDocument/2006/relationships/image" Target="../media/image252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wmf"/><Relationship Id="rId2" Type="http://schemas.openxmlformats.org/officeDocument/2006/relationships/image" Target="../media/image255.wmf"/><Relationship Id="rId1" Type="http://schemas.openxmlformats.org/officeDocument/2006/relationships/image" Target="../media/image254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wmf"/><Relationship Id="rId13" Type="http://schemas.openxmlformats.org/officeDocument/2006/relationships/image" Target="../media/image269.wmf"/><Relationship Id="rId3" Type="http://schemas.openxmlformats.org/officeDocument/2006/relationships/image" Target="../media/image259.wmf"/><Relationship Id="rId7" Type="http://schemas.openxmlformats.org/officeDocument/2006/relationships/image" Target="../media/image263.wmf"/><Relationship Id="rId12" Type="http://schemas.openxmlformats.org/officeDocument/2006/relationships/image" Target="../media/image268.wmf"/><Relationship Id="rId2" Type="http://schemas.openxmlformats.org/officeDocument/2006/relationships/image" Target="../media/image258.wmf"/><Relationship Id="rId1" Type="http://schemas.openxmlformats.org/officeDocument/2006/relationships/image" Target="../media/image257.wmf"/><Relationship Id="rId6" Type="http://schemas.openxmlformats.org/officeDocument/2006/relationships/image" Target="../media/image262.wmf"/><Relationship Id="rId11" Type="http://schemas.openxmlformats.org/officeDocument/2006/relationships/image" Target="../media/image267.wmf"/><Relationship Id="rId5" Type="http://schemas.openxmlformats.org/officeDocument/2006/relationships/image" Target="../media/image261.wmf"/><Relationship Id="rId10" Type="http://schemas.openxmlformats.org/officeDocument/2006/relationships/image" Target="../media/image266.wmf"/><Relationship Id="rId4" Type="http://schemas.openxmlformats.org/officeDocument/2006/relationships/image" Target="../media/image260.wmf"/><Relationship Id="rId9" Type="http://schemas.openxmlformats.org/officeDocument/2006/relationships/image" Target="../media/image265.wmf"/><Relationship Id="rId14" Type="http://schemas.openxmlformats.org/officeDocument/2006/relationships/image" Target="../media/image27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886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1111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  <a:t>‹#›</a:t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21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3.bin"/><Relationship Id="rId2" Type="http://schemas.openxmlformats.org/officeDocument/2006/relationships/tags" Target="../tags/tag2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0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27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30.bin"/><Relationship Id="rId2" Type="http://schemas.openxmlformats.org/officeDocument/2006/relationships/tags" Target="../tags/tag26.xml"/><Relationship Id="rId16" Type="http://schemas.openxmlformats.org/officeDocument/2006/relationships/image" Target="../media/image26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2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audio" Target="../media/audio1.wav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tags" Target="../tags/tag28.xml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4.wmf"/><Relationship Id="rId2" Type="http://schemas.openxmlformats.org/officeDocument/2006/relationships/tags" Target="../tags/tag2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3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3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1.wmf"/><Relationship Id="rId3" Type="http://schemas.openxmlformats.org/officeDocument/2006/relationships/tags" Target="../tags/tag30.xml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44.bin"/><Relationship Id="rId2" Type="http://schemas.openxmlformats.org/officeDocument/2006/relationships/tags" Target="../tags/tag29.xml"/><Relationship Id="rId16" Type="http://schemas.openxmlformats.org/officeDocument/2006/relationships/image" Target="../media/image40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37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3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tags" Target="../tags/tag32.xml"/><Relationship Id="rId7" Type="http://schemas.openxmlformats.org/officeDocument/2006/relationships/oleObject" Target="../embeddings/oleObject46.bin"/><Relationship Id="rId2" Type="http://schemas.openxmlformats.org/officeDocument/2006/relationships/tags" Target="../tags/tag3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44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48.wmf"/><Relationship Id="rId2" Type="http://schemas.openxmlformats.org/officeDocument/2006/relationships/tags" Target="../tags/tag3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47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5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55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58.bin"/><Relationship Id="rId2" Type="http://schemas.openxmlformats.org/officeDocument/2006/relationships/tags" Target="../tags/tag34.xml"/><Relationship Id="rId16" Type="http://schemas.openxmlformats.org/officeDocument/2006/relationships/image" Target="../media/image5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51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5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66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64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2.wmf"/><Relationship Id="rId2" Type="http://schemas.openxmlformats.org/officeDocument/2006/relationships/tags" Target="../tags/tag35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23" Type="http://schemas.openxmlformats.org/officeDocument/2006/relationships/image" Target="../media/image65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59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6.bin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3.bin"/><Relationship Id="rId17" Type="http://schemas.openxmlformats.org/officeDocument/2006/relationships/image" Target="../media/image71.wmf"/><Relationship Id="rId2" Type="http://schemas.openxmlformats.org/officeDocument/2006/relationships/tags" Target="../tags/tag36.xml"/><Relationship Id="rId16" Type="http://schemas.openxmlformats.org/officeDocument/2006/relationships/oleObject" Target="../embeddings/oleObject75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6.wmf"/><Relationship Id="rId11" Type="http://schemas.openxmlformats.org/officeDocument/2006/relationships/image" Target="../media/image68.wmf"/><Relationship Id="rId5" Type="http://schemas.openxmlformats.org/officeDocument/2006/relationships/oleObject" Target="../embeddings/oleObject69.bin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72.bin"/><Relationship Id="rId19" Type="http://schemas.openxmlformats.org/officeDocument/2006/relationships/image" Target="../media/image72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71.bin"/><Relationship Id="rId14" Type="http://schemas.openxmlformats.org/officeDocument/2006/relationships/oleObject" Target="../embeddings/oleObject7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hyperlink" Target="../1/&#30005;&#24037;&#30005;&#23376;&#25216;&#26415;/ch13.ppt" TargetMode="Externa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hyperlink" Target="../1/&#30005;&#24037;&#30005;&#23376;&#25216;&#26415;/ch12.ppt" TargetMode="Externa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hyperlink" Target="../1/&#30005;&#24037;&#30005;&#23376;&#25216;&#26415;/ch11.ppt" TargetMode="External"/><Relationship Id="rId5" Type="http://schemas.openxmlformats.org/officeDocument/2006/relationships/tags" Target="../tags/tag8.xml"/><Relationship Id="rId15" Type="http://schemas.openxmlformats.org/officeDocument/2006/relationships/hyperlink" Target="../1/&#30005;&#24037;&#30005;&#23376;&#25216;&#26415;/ch15.ppt" TargetMode="Externa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hyperlink" Target="../1/&#30005;&#24037;&#30005;&#23376;&#25216;&#26415;/ch14.pp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7.bin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78.wmf"/><Relationship Id="rId26" Type="http://schemas.openxmlformats.org/officeDocument/2006/relationships/image" Target="../media/image81.wmf"/><Relationship Id="rId3" Type="http://schemas.openxmlformats.org/officeDocument/2006/relationships/tags" Target="../tags/tag39.xml"/><Relationship Id="rId21" Type="http://schemas.openxmlformats.org/officeDocument/2006/relationships/oleObject" Target="../embeddings/oleObject85.bin"/><Relationship Id="rId7" Type="http://schemas.openxmlformats.org/officeDocument/2006/relationships/audio" Target="../media/audio1.wav"/><Relationship Id="rId12" Type="http://schemas.openxmlformats.org/officeDocument/2006/relationships/oleObject" Target="../embeddings/oleObject80.bin"/><Relationship Id="rId17" Type="http://schemas.openxmlformats.org/officeDocument/2006/relationships/oleObject" Target="../embeddings/oleObject83.bin"/><Relationship Id="rId25" Type="http://schemas.openxmlformats.org/officeDocument/2006/relationships/oleObject" Target="../embeddings/oleObject88.bin"/><Relationship Id="rId2" Type="http://schemas.openxmlformats.org/officeDocument/2006/relationships/tags" Target="../tags/tag38.xml"/><Relationship Id="rId16" Type="http://schemas.openxmlformats.org/officeDocument/2006/relationships/image" Target="../media/image77.wmf"/><Relationship Id="rId20" Type="http://schemas.openxmlformats.org/officeDocument/2006/relationships/image" Target="../media/image79.wmf"/><Relationship Id="rId1" Type="http://schemas.openxmlformats.org/officeDocument/2006/relationships/vmlDrawing" Target="../drawings/vmlDrawing15.v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5.wmf"/><Relationship Id="rId24" Type="http://schemas.openxmlformats.org/officeDocument/2006/relationships/oleObject" Target="../embeddings/oleObject87.bin"/><Relationship Id="rId5" Type="http://schemas.openxmlformats.org/officeDocument/2006/relationships/tags" Target="../tags/tag41.xml"/><Relationship Id="rId15" Type="http://schemas.openxmlformats.org/officeDocument/2006/relationships/oleObject" Target="../embeddings/oleObject82.bin"/><Relationship Id="rId23" Type="http://schemas.openxmlformats.org/officeDocument/2006/relationships/image" Target="../media/image80.wmf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4.bin"/><Relationship Id="rId4" Type="http://schemas.openxmlformats.org/officeDocument/2006/relationships/tags" Target="../tags/tag40.xml"/><Relationship Id="rId9" Type="http://schemas.openxmlformats.org/officeDocument/2006/relationships/image" Target="../media/image74.wmf"/><Relationship Id="rId14" Type="http://schemas.openxmlformats.org/officeDocument/2006/relationships/image" Target="../media/image76.wmf"/><Relationship Id="rId22" Type="http://schemas.openxmlformats.org/officeDocument/2006/relationships/oleObject" Target="../embeddings/oleObject8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93.bin"/><Relationship Id="rId18" Type="http://schemas.openxmlformats.org/officeDocument/2006/relationships/oleObject" Target="../embeddings/oleObject96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89.wmf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95.bin"/><Relationship Id="rId2" Type="http://schemas.openxmlformats.org/officeDocument/2006/relationships/tags" Target="../tags/tag42.xml"/><Relationship Id="rId16" Type="http://schemas.openxmlformats.org/officeDocument/2006/relationships/image" Target="../media/image87.wmf"/><Relationship Id="rId20" Type="http://schemas.openxmlformats.org/officeDocument/2006/relationships/oleObject" Target="../embeddings/oleObject97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92.bin"/><Relationship Id="rId24" Type="http://schemas.openxmlformats.org/officeDocument/2006/relationships/image" Target="../media/image90.wmf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23" Type="http://schemas.openxmlformats.org/officeDocument/2006/relationships/oleObject" Target="../embeddings/oleObject99.bin"/><Relationship Id="rId10" Type="http://schemas.openxmlformats.org/officeDocument/2006/relationships/image" Target="../media/image84.wmf"/><Relationship Id="rId19" Type="http://schemas.openxmlformats.org/officeDocument/2006/relationships/image" Target="../media/image88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86.wmf"/><Relationship Id="rId22" Type="http://schemas.openxmlformats.org/officeDocument/2006/relationships/oleObject" Target="../embeddings/oleObject9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image" Target="../media/image94.wmf"/><Relationship Id="rId18" Type="http://schemas.openxmlformats.org/officeDocument/2006/relationships/oleObject" Target="../embeddings/oleObject107.bin"/><Relationship Id="rId26" Type="http://schemas.openxmlformats.org/officeDocument/2006/relationships/oleObject" Target="../embeddings/oleObject111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98.wmf"/><Relationship Id="rId7" Type="http://schemas.openxmlformats.org/officeDocument/2006/relationships/oleObject" Target="../embeddings/oleObject101.bin"/><Relationship Id="rId12" Type="http://schemas.openxmlformats.org/officeDocument/2006/relationships/oleObject" Target="../embeddings/oleObject104.bin"/><Relationship Id="rId17" Type="http://schemas.openxmlformats.org/officeDocument/2006/relationships/image" Target="../media/image96.wmf"/><Relationship Id="rId25" Type="http://schemas.openxmlformats.org/officeDocument/2006/relationships/image" Target="../media/image100.wmf"/><Relationship Id="rId2" Type="http://schemas.openxmlformats.org/officeDocument/2006/relationships/tags" Target="../tags/tag43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103.bin"/><Relationship Id="rId24" Type="http://schemas.openxmlformats.org/officeDocument/2006/relationships/oleObject" Target="../embeddings/oleObject110.bin"/><Relationship Id="rId5" Type="http://schemas.openxmlformats.org/officeDocument/2006/relationships/oleObject" Target="../embeddings/oleObject100.bin"/><Relationship Id="rId15" Type="http://schemas.openxmlformats.org/officeDocument/2006/relationships/image" Target="../media/image95.wmf"/><Relationship Id="rId23" Type="http://schemas.openxmlformats.org/officeDocument/2006/relationships/image" Target="../media/image99.wmf"/><Relationship Id="rId10" Type="http://schemas.openxmlformats.org/officeDocument/2006/relationships/image" Target="../media/image93.wmf"/><Relationship Id="rId19" Type="http://schemas.openxmlformats.org/officeDocument/2006/relationships/image" Target="../media/image97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102.bin"/><Relationship Id="rId14" Type="http://schemas.openxmlformats.org/officeDocument/2006/relationships/oleObject" Target="../embeddings/oleObject105.bin"/><Relationship Id="rId22" Type="http://schemas.openxmlformats.org/officeDocument/2006/relationships/oleObject" Target="../embeddings/oleObject109.bin"/><Relationship Id="rId27" Type="http://schemas.openxmlformats.org/officeDocument/2006/relationships/image" Target="../media/image10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02.wmf"/><Relationship Id="rId5" Type="http://schemas.openxmlformats.org/officeDocument/2006/relationships/oleObject" Target="../embeddings/oleObject112.bin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oleObject" Target="../embeddings/oleObject117.bin"/><Relationship Id="rId18" Type="http://schemas.openxmlformats.org/officeDocument/2006/relationships/image" Target="../media/image109.wmf"/><Relationship Id="rId26" Type="http://schemas.openxmlformats.org/officeDocument/2006/relationships/image" Target="../media/image112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121.bin"/><Relationship Id="rId7" Type="http://schemas.openxmlformats.org/officeDocument/2006/relationships/oleObject" Target="../embeddings/oleObject114.bin"/><Relationship Id="rId12" Type="http://schemas.openxmlformats.org/officeDocument/2006/relationships/image" Target="../media/image106.wmf"/><Relationship Id="rId17" Type="http://schemas.openxmlformats.org/officeDocument/2006/relationships/oleObject" Target="../embeddings/oleObject119.bin"/><Relationship Id="rId25" Type="http://schemas.openxmlformats.org/officeDocument/2006/relationships/oleObject" Target="../embeddings/oleObject123.bin"/><Relationship Id="rId2" Type="http://schemas.openxmlformats.org/officeDocument/2006/relationships/tags" Target="../tags/tag46.xml"/><Relationship Id="rId16" Type="http://schemas.openxmlformats.org/officeDocument/2006/relationships/image" Target="../media/image108.wmf"/><Relationship Id="rId20" Type="http://schemas.openxmlformats.org/officeDocument/2006/relationships/image" Target="../media/image110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16.bin"/><Relationship Id="rId24" Type="http://schemas.openxmlformats.org/officeDocument/2006/relationships/image" Target="../media/image111.wmf"/><Relationship Id="rId5" Type="http://schemas.openxmlformats.org/officeDocument/2006/relationships/oleObject" Target="../embeddings/oleObject113.bin"/><Relationship Id="rId15" Type="http://schemas.openxmlformats.org/officeDocument/2006/relationships/oleObject" Target="../embeddings/oleObject118.bin"/><Relationship Id="rId23" Type="http://schemas.openxmlformats.org/officeDocument/2006/relationships/oleObject" Target="../embeddings/oleObject122.bin"/><Relationship Id="rId10" Type="http://schemas.openxmlformats.org/officeDocument/2006/relationships/image" Target="../media/image105.wmf"/><Relationship Id="rId19" Type="http://schemas.openxmlformats.org/officeDocument/2006/relationships/oleObject" Target="../embeddings/oleObject120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115.bin"/><Relationship Id="rId14" Type="http://schemas.openxmlformats.org/officeDocument/2006/relationships/image" Target="../media/image107.wmf"/><Relationship Id="rId22" Type="http://schemas.openxmlformats.org/officeDocument/2006/relationships/image" Target="../media/image8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13" Type="http://schemas.openxmlformats.org/officeDocument/2006/relationships/image" Target="../media/image116.wmf"/><Relationship Id="rId3" Type="http://schemas.openxmlformats.org/officeDocument/2006/relationships/audio" Target="../media/audio1.wav"/><Relationship Id="rId7" Type="http://schemas.openxmlformats.org/officeDocument/2006/relationships/image" Target="../media/image113.wmf"/><Relationship Id="rId12" Type="http://schemas.openxmlformats.org/officeDocument/2006/relationships/oleObject" Target="../embeddings/oleObject1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25.bin"/><Relationship Id="rId11" Type="http://schemas.openxmlformats.org/officeDocument/2006/relationships/image" Target="../media/image115.wmf"/><Relationship Id="rId5" Type="http://schemas.openxmlformats.org/officeDocument/2006/relationships/image" Target="../media/image103.wmf"/><Relationship Id="rId15" Type="http://schemas.openxmlformats.org/officeDocument/2006/relationships/image" Target="../media/image117.wmf"/><Relationship Id="rId10" Type="http://schemas.openxmlformats.org/officeDocument/2006/relationships/oleObject" Target="../embeddings/oleObject127.bin"/><Relationship Id="rId4" Type="http://schemas.openxmlformats.org/officeDocument/2006/relationships/oleObject" Target="../embeddings/oleObject124.bin"/><Relationship Id="rId9" Type="http://schemas.openxmlformats.org/officeDocument/2006/relationships/image" Target="../media/image114.wmf"/><Relationship Id="rId14" Type="http://schemas.openxmlformats.org/officeDocument/2006/relationships/oleObject" Target="../embeddings/oleObject12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13" Type="http://schemas.openxmlformats.org/officeDocument/2006/relationships/image" Target="../media/image119.wmf"/><Relationship Id="rId18" Type="http://schemas.openxmlformats.org/officeDocument/2006/relationships/oleObject" Target="../embeddings/oleObject136.bin"/><Relationship Id="rId26" Type="http://schemas.openxmlformats.org/officeDocument/2006/relationships/oleObject" Target="../embeddings/oleObject140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10.wmf"/><Relationship Id="rId7" Type="http://schemas.openxmlformats.org/officeDocument/2006/relationships/image" Target="../media/image103.wmf"/><Relationship Id="rId12" Type="http://schemas.openxmlformats.org/officeDocument/2006/relationships/oleObject" Target="../embeddings/oleObject133.bin"/><Relationship Id="rId17" Type="http://schemas.openxmlformats.org/officeDocument/2006/relationships/image" Target="../media/image121.wmf"/><Relationship Id="rId25" Type="http://schemas.openxmlformats.org/officeDocument/2006/relationships/image" Target="../media/image123.wmf"/><Relationship Id="rId2" Type="http://schemas.openxmlformats.org/officeDocument/2006/relationships/tags" Target="../tags/tag47.xml"/><Relationship Id="rId16" Type="http://schemas.openxmlformats.org/officeDocument/2006/relationships/oleObject" Target="../embeddings/oleObject135.bin"/><Relationship Id="rId20" Type="http://schemas.openxmlformats.org/officeDocument/2006/relationships/oleObject" Target="../embeddings/oleObject137.bin"/><Relationship Id="rId29" Type="http://schemas.openxmlformats.org/officeDocument/2006/relationships/image" Target="../media/image124.wmf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30.bin"/><Relationship Id="rId11" Type="http://schemas.openxmlformats.org/officeDocument/2006/relationships/image" Target="../media/image118.wmf"/><Relationship Id="rId24" Type="http://schemas.openxmlformats.org/officeDocument/2006/relationships/oleObject" Target="../embeddings/oleObject139.bin"/><Relationship Id="rId5" Type="http://schemas.openxmlformats.org/officeDocument/2006/relationships/audio" Target="../media/audio2.wav"/><Relationship Id="rId15" Type="http://schemas.openxmlformats.org/officeDocument/2006/relationships/image" Target="../media/image120.wmf"/><Relationship Id="rId23" Type="http://schemas.openxmlformats.org/officeDocument/2006/relationships/image" Target="../media/image85.wmf"/><Relationship Id="rId28" Type="http://schemas.openxmlformats.org/officeDocument/2006/relationships/oleObject" Target="../embeddings/oleObject141.bin"/><Relationship Id="rId10" Type="http://schemas.openxmlformats.org/officeDocument/2006/relationships/oleObject" Target="../embeddings/oleObject132.bin"/><Relationship Id="rId19" Type="http://schemas.openxmlformats.org/officeDocument/2006/relationships/image" Target="../media/image122.wmf"/><Relationship Id="rId31" Type="http://schemas.openxmlformats.org/officeDocument/2006/relationships/image" Target="../media/image125.wmf"/><Relationship Id="rId4" Type="http://schemas.openxmlformats.org/officeDocument/2006/relationships/audio" Target="../media/audio1.wav"/><Relationship Id="rId9" Type="http://schemas.openxmlformats.org/officeDocument/2006/relationships/image" Target="../media/image114.wmf"/><Relationship Id="rId14" Type="http://schemas.openxmlformats.org/officeDocument/2006/relationships/oleObject" Target="../embeddings/oleObject134.bin"/><Relationship Id="rId22" Type="http://schemas.openxmlformats.org/officeDocument/2006/relationships/oleObject" Target="../embeddings/oleObject138.bin"/><Relationship Id="rId27" Type="http://schemas.openxmlformats.org/officeDocument/2006/relationships/image" Target="../media/image111.wmf"/><Relationship Id="rId30" Type="http://schemas.openxmlformats.org/officeDocument/2006/relationships/oleObject" Target="../embeddings/oleObject14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image" Target="../media/image130.wmf"/><Relationship Id="rId3" Type="http://schemas.openxmlformats.org/officeDocument/2006/relationships/audio" Target="../media/audio1.wav"/><Relationship Id="rId7" Type="http://schemas.openxmlformats.org/officeDocument/2006/relationships/image" Target="../media/image127.wmf"/><Relationship Id="rId12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129.wmf"/><Relationship Id="rId5" Type="http://schemas.openxmlformats.org/officeDocument/2006/relationships/image" Target="../media/image126.wmf"/><Relationship Id="rId10" Type="http://schemas.openxmlformats.org/officeDocument/2006/relationships/oleObject" Target="../embeddings/oleObject146.bin"/><Relationship Id="rId4" Type="http://schemas.openxmlformats.org/officeDocument/2006/relationships/oleObject" Target="../embeddings/oleObject143.bin"/><Relationship Id="rId9" Type="http://schemas.openxmlformats.org/officeDocument/2006/relationships/image" Target="../media/image1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" Target="slide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13" Type="http://schemas.openxmlformats.org/officeDocument/2006/relationships/image" Target="../media/image132.wmf"/><Relationship Id="rId18" Type="http://schemas.openxmlformats.org/officeDocument/2006/relationships/oleObject" Target="../embeddings/oleObject155.bin"/><Relationship Id="rId3" Type="http://schemas.openxmlformats.org/officeDocument/2006/relationships/audio" Target="../media/audio1.wav"/><Relationship Id="rId21" Type="http://schemas.openxmlformats.org/officeDocument/2006/relationships/image" Target="../media/image134.wmf"/><Relationship Id="rId7" Type="http://schemas.openxmlformats.org/officeDocument/2006/relationships/image" Target="../media/image127.wmf"/><Relationship Id="rId12" Type="http://schemas.openxmlformats.org/officeDocument/2006/relationships/oleObject" Target="../embeddings/oleObject152.bin"/><Relationship Id="rId17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4.bin"/><Relationship Id="rId20" Type="http://schemas.openxmlformats.org/officeDocument/2006/relationships/oleObject" Target="../embeddings/oleObject156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49.bin"/><Relationship Id="rId11" Type="http://schemas.openxmlformats.org/officeDocument/2006/relationships/image" Target="../media/image120.wmf"/><Relationship Id="rId5" Type="http://schemas.openxmlformats.org/officeDocument/2006/relationships/image" Target="../media/image118.wmf"/><Relationship Id="rId15" Type="http://schemas.openxmlformats.org/officeDocument/2006/relationships/image" Target="../media/image110.wmf"/><Relationship Id="rId23" Type="http://schemas.openxmlformats.org/officeDocument/2006/relationships/image" Target="../media/image135.wmf"/><Relationship Id="rId10" Type="http://schemas.openxmlformats.org/officeDocument/2006/relationships/oleObject" Target="../embeddings/oleObject151.bin"/><Relationship Id="rId19" Type="http://schemas.openxmlformats.org/officeDocument/2006/relationships/image" Target="../media/image133.wmf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131.wmf"/><Relationship Id="rId14" Type="http://schemas.openxmlformats.org/officeDocument/2006/relationships/oleObject" Target="../embeddings/oleObject153.bin"/><Relationship Id="rId22" Type="http://schemas.openxmlformats.org/officeDocument/2006/relationships/oleObject" Target="../embeddings/oleObject157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13" Type="http://schemas.openxmlformats.org/officeDocument/2006/relationships/oleObject" Target="../embeddings/oleObject162.bin"/><Relationship Id="rId18" Type="http://schemas.openxmlformats.org/officeDocument/2006/relationships/image" Target="../media/image142.wmf"/><Relationship Id="rId26" Type="http://schemas.openxmlformats.org/officeDocument/2006/relationships/image" Target="../media/image146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166.bin"/><Relationship Id="rId34" Type="http://schemas.openxmlformats.org/officeDocument/2006/relationships/oleObject" Target="../embeddings/oleObject173.bin"/><Relationship Id="rId7" Type="http://schemas.openxmlformats.org/officeDocument/2006/relationships/oleObject" Target="../embeddings/oleObject159.bin"/><Relationship Id="rId12" Type="http://schemas.openxmlformats.org/officeDocument/2006/relationships/image" Target="../media/image139.wmf"/><Relationship Id="rId17" Type="http://schemas.openxmlformats.org/officeDocument/2006/relationships/oleObject" Target="../embeddings/oleObject164.bin"/><Relationship Id="rId25" Type="http://schemas.openxmlformats.org/officeDocument/2006/relationships/oleObject" Target="../embeddings/oleObject168.bin"/><Relationship Id="rId33" Type="http://schemas.openxmlformats.org/officeDocument/2006/relationships/oleObject" Target="../embeddings/oleObject172.bin"/><Relationship Id="rId2" Type="http://schemas.openxmlformats.org/officeDocument/2006/relationships/tags" Target="../tags/tag49.xml"/><Relationship Id="rId16" Type="http://schemas.openxmlformats.org/officeDocument/2006/relationships/image" Target="../media/image141.wmf"/><Relationship Id="rId20" Type="http://schemas.openxmlformats.org/officeDocument/2006/relationships/image" Target="../media/image143.wmf"/><Relationship Id="rId29" Type="http://schemas.openxmlformats.org/officeDocument/2006/relationships/oleObject" Target="../embeddings/oleObject170.bin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36.wmf"/><Relationship Id="rId11" Type="http://schemas.openxmlformats.org/officeDocument/2006/relationships/oleObject" Target="../embeddings/oleObject161.bin"/><Relationship Id="rId24" Type="http://schemas.openxmlformats.org/officeDocument/2006/relationships/image" Target="../media/image145.wmf"/><Relationship Id="rId32" Type="http://schemas.openxmlformats.org/officeDocument/2006/relationships/image" Target="../media/image149.wmf"/><Relationship Id="rId5" Type="http://schemas.openxmlformats.org/officeDocument/2006/relationships/oleObject" Target="../embeddings/oleObject158.bin"/><Relationship Id="rId15" Type="http://schemas.openxmlformats.org/officeDocument/2006/relationships/oleObject" Target="../embeddings/oleObject163.bin"/><Relationship Id="rId23" Type="http://schemas.openxmlformats.org/officeDocument/2006/relationships/oleObject" Target="../embeddings/oleObject167.bin"/><Relationship Id="rId28" Type="http://schemas.openxmlformats.org/officeDocument/2006/relationships/image" Target="../media/image147.wmf"/><Relationship Id="rId10" Type="http://schemas.openxmlformats.org/officeDocument/2006/relationships/image" Target="../media/image138.wmf"/><Relationship Id="rId19" Type="http://schemas.openxmlformats.org/officeDocument/2006/relationships/oleObject" Target="../embeddings/oleObject165.bin"/><Relationship Id="rId31" Type="http://schemas.openxmlformats.org/officeDocument/2006/relationships/oleObject" Target="../embeddings/oleObject171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160.bin"/><Relationship Id="rId14" Type="http://schemas.openxmlformats.org/officeDocument/2006/relationships/image" Target="../media/image140.wmf"/><Relationship Id="rId22" Type="http://schemas.openxmlformats.org/officeDocument/2006/relationships/image" Target="../media/image144.wmf"/><Relationship Id="rId27" Type="http://schemas.openxmlformats.org/officeDocument/2006/relationships/oleObject" Target="../embeddings/oleObject169.bin"/><Relationship Id="rId30" Type="http://schemas.openxmlformats.org/officeDocument/2006/relationships/image" Target="../media/image148.wmf"/><Relationship Id="rId35" Type="http://schemas.openxmlformats.org/officeDocument/2006/relationships/image" Target="../media/image150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13" Type="http://schemas.openxmlformats.org/officeDocument/2006/relationships/oleObject" Target="../embeddings/oleObject178.bin"/><Relationship Id="rId18" Type="http://schemas.openxmlformats.org/officeDocument/2006/relationships/image" Target="../media/image147.wmf"/><Relationship Id="rId26" Type="http://schemas.openxmlformats.org/officeDocument/2006/relationships/oleObject" Target="../embeddings/oleObject185.bin"/><Relationship Id="rId39" Type="http://schemas.openxmlformats.org/officeDocument/2006/relationships/image" Target="../media/image158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182.bin"/><Relationship Id="rId34" Type="http://schemas.openxmlformats.org/officeDocument/2006/relationships/oleObject" Target="../embeddings/oleObject189.bin"/><Relationship Id="rId7" Type="http://schemas.openxmlformats.org/officeDocument/2006/relationships/oleObject" Target="../embeddings/oleObject175.bin"/><Relationship Id="rId12" Type="http://schemas.openxmlformats.org/officeDocument/2006/relationships/image" Target="../media/image144.wmf"/><Relationship Id="rId17" Type="http://schemas.openxmlformats.org/officeDocument/2006/relationships/oleObject" Target="../embeddings/oleObject180.bin"/><Relationship Id="rId25" Type="http://schemas.openxmlformats.org/officeDocument/2006/relationships/image" Target="../media/image151.wmf"/><Relationship Id="rId33" Type="http://schemas.openxmlformats.org/officeDocument/2006/relationships/image" Target="../media/image155.wmf"/><Relationship Id="rId38" Type="http://schemas.openxmlformats.org/officeDocument/2006/relationships/oleObject" Target="../embeddings/oleObject191.bin"/><Relationship Id="rId2" Type="http://schemas.openxmlformats.org/officeDocument/2006/relationships/tags" Target="../tags/tag50.xml"/><Relationship Id="rId16" Type="http://schemas.openxmlformats.org/officeDocument/2006/relationships/image" Target="../media/image146.wmf"/><Relationship Id="rId20" Type="http://schemas.openxmlformats.org/officeDocument/2006/relationships/image" Target="../media/image148.wmf"/><Relationship Id="rId29" Type="http://schemas.openxmlformats.org/officeDocument/2006/relationships/image" Target="../media/image153.wmf"/><Relationship Id="rId41" Type="http://schemas.openxmlformats.org/officeDocument/2006/relationships/image" Target="../media/image159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41.wmf"/><Relationship Id="rId11" Type="http://schemas.openxmlformats.org/officeDocument/2006/relationships/oleObject" Target="../embeddings/oleObject177.bin"/><Relationship Id="rId24" Type="http://schemas.openxmlformats.org/officeDocument/2006/relationships/oleObject" Target="../embeddings/oleObject184.bin"/><Relationship Id="rId32" Type="http://schemas.openxmlformats.org/officeDocument/2006/relationships/oleObject" Target="../embeddings/oleObject188.bin"/><Relationship Id="rId37" Type="http://schemas.openxmlformats.org/officeDocument/2006/relationships/image" Target="../media/image157.wmf"/><Relationship Id="rId40" Type="http://schemas.openxmlformats.org/officeDocument/2006/relationships/oleObject" Target="../embeddings/oleObject192.bin"/><Relationship Id="rId5" Type="http://schemas.openxmlformats.org/officeDocument/2006/relationships/oleObject" Target="../embeddings/oleObject174.bin"/><Relationship Id="rId15" Type="http://schemas.openxmlformats.org/officeDocument/2006/relationships/oleObject" Target="../embeddings/oleObject179.bin"/><Relationship Id="rId23" Type="http://schemas.openxmlformats.org/officeDocument/2006/relationships/oleObject" Target="../embeddings/oleObject183.bin"/><Relationship Id="rId28" Type="http://schemas.openxmlformats.org/officeDocument/2006/relationships/oleObject" Target="../embeddings/oleObject186.bin"/><Relationship Id="rId36" Type="http://schemas.openxmlformats.org/officeDocument/2006/relationships/oleObject" Target="../embeddings/oleObject190.bin"/><Relationship Id="rId10" Type="http://schemas.openxmlformats.org/officeDocument/2006/relationships/image" Target="../media/image143.wmf"/><Relationship Id="rId19" Type="http://schemas.openxmlformats.org/officeDocument/2006/relationships/oleObject" Target="../embeddings/oleObject181.bin"/><Relationship Id="rId31" Type="http://schemas.openxmlformats.org/officeDocument/2006/relationships/image" Target="../media/image154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176.bin"/><Relationship Id="rId14" Type="http://schemas.openxmlformats.org/officeDocument/2006/relationships/image" Target="../media/image145.wmf"/><Relationship Id="rId22" Type="http://schemas.openxmlformats.org/officeDocument/2006/relationships/image" Target="../media/image149.wmf"/><Relationship Id="rId27" Type="http://schemas.openxmlformats.org/officeDocument/2006/relationships/image" Target="../media/image152.wmf"/><Relationship Id="rId30" Type="http://schemas.openxmlformats.org/officeDocument/2006/relationships/oleObject" Target="../embeddings/oleObject187.bin"/><Relationship Id="rId35" Type="http://schemas.openxmlformats.org/officeDocument/2006/relationships/image" Target="../media/image15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13" Type="http://schemas.openxmlformats.org/officeDocument/2006/relationships/image" Target="../media/image156.wmf"/><Relationship Id="rId18" Type="http://schemas.openxmlformats.org/officeDocument/2006/relationships/oleObject" Target="../embeddings/oleObject199.bin"/><Relationship Id="rId26" Type="http://schemas.openxmlformats.org/officeDocument/2006/relationships/oleObject" Target="../embeddings/oleObject203.bin"/><Relationship Id="rId3" Type="http://schemas.openxmlformats.org/officeDocument/2006/relationships/tags" Target="../tags/tag52.xml"/><Relationship Id="rId21" Type="http://schemas.openxmlformats.org/officeDocument/2006/relationships/image" Target="../media/image141.wmf"/><Relationship Id="rId7" Type="http://schemas.openxmlformats.org/officeDocument/2006/relationships/image" Target="../media/image160.wmf"/><Relationship Id="rId12" Type="http://schemas.openxmlformats.org/officeDocument/2006/relationships/oleObject" Target="../embeddings/oleObject196.bin"/><Relationship Id="rId17" Type="http://schemas.openxmlformats.org/officeDocument/2006/relationships/image" Target="../media/image158.wmf"/><Relationship Id="rId25" Type="http://schemas.openxmlformats.org/officeDocument/2006/relationships/image" Target="../media/image143.wmf"/><Relationship Id="rId2" Type="http://schemas.openxmlformats.org/officeDocument/2006/relationships/tags" Target="../tags/tag51.xml"/><Relationship Id="rId16" Type="http://schemas.openxmlformats.org/officeDocument/2006/relationships/oleObject" Target="../embeddings/oleObject198.bin"/><Relationship Id="rId20" Type="http://schemas.openxmlformats.org/officeDocument/2006/relationships/oleObject" Target="../embeddings/oleObject200.bin"/><Relationship Id="rId29" Type="http://schemas.openxmlformats.org/officeDocument/2006/relationships/image" Target="../media/image145.wmf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93.bin"/><Relationship Id="rId11" Type="http://schemas.openxmlformats.org/officeDocument/2006/relationships/image" Target="../media/image162.wmf"/><Relationship Id="rId24" Type="http://schemas.openxmlformats.org/officeDocument/2006/relationships/oleObject" Target="../embeddings/oleObject202.bin"/><Relationship Id="rId5" Type="http://schemas.openxmlformats.org/officeDocument/2006/relationships/audio" Target="../media/audio1.wav"/><Relationship Id="rId15" Type="http://schemas.openxmlformats.org/officeDocument/2006/relationships/image" Target="../media/image157.wmf"/><Relationship Id="rId23" Type="http://schemas.openxmlformats.org/officeDocument/2006/relationships/image" Target="../media/image142.wmf"/><Relationship Id="rId28" Type="http://schemas.openxmlformats.org/officeDocument/2006/relationships/oleObject" Target="../embeddings/oleObject204.bin"/><Relationship Id="rId10" Type="http://schemas.openxmlformats.org/officeDocument/2006/relationships/oleObject" Target="../embeddings/oleObject195.bin"/><Relationship Id="rId19" Type="http://schemas.openxmlformats.org/officeDocument/2006/relationships/image" Target="../media/image163.wmf"/><Relationship Id="rId31" Type="http://schemas.openxmlformats.org/officeDocument/2006/relationships/image" Target="../media/image146.w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61.wmf"/><Relationship Id="rId14" Type="http://schemas.openxmlformats.org/officeDocument/2006/relationships/oleObject" Target="../embeddings/oleObject197.bin"/><Relationship Id="rId22" Type="http://schemas.openxmlformats.org/officeDocument/2006/relationships/oleObject" Target="../embeddings/oleObject201.bin"/><Relationship Id="rId27" Type="http://schemas.openxmlformats.org/officeDocument/2006/relationships/image" Target="../media/image144.wmf"/><Relationship Id="rId30" Type="http://schemas.openxmlformats.org/officeDocument/2006/relationships/oleObject" Target="../embeddings/oleObject205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8.bin"/><Relationship Id="rId13" Type="http://schemas.openxmlformats.org/officeDocument/2006/relationships/image" Target="../media/image168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5.wmf"/><Relationship Id="rId12" Type="http://schemas.openxmlformats.org/officeDocument/2006/relationships/oleObject" Target="../embeddings/oleObject210.bin"/><Relationship Id="rId17" Type="http://schemas.openxmlformats.org/officeDocument/2006/relationships/image" Target="../media/image170.wmf"/><Relationship Id="rId2" Type="http://schemas.openxmlformats.org/officeDocument/2006/relationships/tags" Target="../tags/tag53.xml"/><Relationship Id="rId16" Type="http://schemas.openxmlformats.org/officeDocument/2006/relationships/oleObject" Target="../embeddings/oleObject212.bin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207.bin"/><Relationship Id="rId11" Type="http://schemas.openxmlformats.org/officeDocument/2006/relationships/image" Target="../media/image167.wmf"/><Relationship Id="rId5" Type="http://schemas.openxmlformats.org/officeDocument/2006/relationships/image" Target="../media/image164.wmf"/><Relationship Id="rId15" Type="http://schemas.openxmlformats.org/officeDocument/2006/relationships/image" Target="../media/image169.wmf"/><Relationship Id="rId10" Type="http://schemas.openxmlformats.org/officeDocument/2006/relationships/oleObject" Target="../embeddings/oleObject209.bin"/><Relationship Id="rId4" Type="http://schemas.openxmlformats.org/officeDocument/2006/relationships/oleObject" Target="../embeddings/oleObject206.bin"/><Relationship Id="rId9" Type="http://schemas.openxmlformats.org/officeDocument/2006/relationships/image" Target="../media/image166.wmf"/><Relationship Id="rId14" Type="http://schemas.openxmlformats.org/officeDocument/2006/relationships/oleObject" Target="../embeddings/oleObject21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13" Type="http://schemas.openxmlformats.org/officeDocument/2006/relationships/image" Target="../media/image174.wmf"/><Relationship Id="rId18" Type="http://schemas.openxmlformats.org/officeDocument/2006/relationships/oleObject" Target="../embeddings/oleObject220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78.wmf"/><Relationship Id="rId7" Type="http://schemas.openxmlformats.org/officeDocument/2006/relationships/image" Target="../media/image172.wmf"/><Relationship Id="rId12" Type="http://schemas.openxmlformats.org/officeDocument/2006/relationships/oleObject" Target="../embeddings/oleObject217.bin"/><Relationship Id="rId17" Type="http://schemas.openxmlformats.org/officeDocument/2006/relationships/image" Target="../media/image176.wmf"/><Relationship Id="rId2" Type="http://schemas.openxmlformats.org/officeDocument/2006/relationships/tags" Target="../tags/tag54.xml"/><Relationship Id="rId16" Type="http://schemas.openxmlformats.org/officeDocument/2006/relationships/oleObject" Target="../embeddings/oleObject219.bin"/><Relationship Id="rId20" Type="http://schemas.openxmlformats.org/officeDocument/2006/relationships/oleObject" Target="../embeddings/oleObject221.bin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214.bin"/><Relationship Id="rId11" Type="http://schemas.openxmlformats.org/officeDocument/2006/relationships/image" Target="../media/image173.wmf"/><Relationship Id="rId5" Type="http://schemas.openxmlformats.org/officeDocument/2006/relationships/image" Target="../media/image171.wmf"/><Relationship Id="rId15" Type="http://schemas.openxmlformats.org/officeDocument/2006/relationships/image" Target="../media/image175.wmf"/><Relationship Id="rId10" Type="http://schemas.openxmlformats.org/officeDocument/2006/relationships/oleObject" Target="../embeddings/oleObject216.bin"/><Relationship Id="rId19" Type="http://schemas.openxmlformats.org/officeDocument/2006/relationships/image" Target="../media/image177.wmf"/><Relationship Id="rId4" Type="http://schemas.openxmlformats.org/officeDocument/2006/relationships/oleObject" Target="../embeddings/oleObject213.bin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218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4.bin"/><Relationship Id="rId13" Type="http://schemas.openxmlformats.org/officeDocument/2006/relationships/image" Target="../media/image183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0.wmf"/><Relationship Id="rId12" Type="http://schemas.openxmlformats.org/officeDocument/2006/relationships/oleObject" Target="../embeddings/oleObject226.bin"/><Relationship Id="rId2" Type="http://schemas.openxmlformats.org/officeDocument/2006/relationships/tags" Target="../tags/tag55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223.bin"/><Relationship Id="rId11" Type="http://schemas.openxmlformats.org/officeDocument/2006/relationships/image" Target="../media/image182.wmf"/><Relationship Id="rId5" Type="http://schemas.openxmlformats.org/officeDocument/2006/relationships/image" Target="../media/image179.wmf"/><Relationship Id="rId15" Type="http://schemas.openxmlformats.org/officeDocument/2006/relationships/image" Target="../media/image184.wmf"/><Relationship Id="rId10" Type="http://schemas.openxmlformats.org/officeDocument/2006/relationships/oleObject" Target="../embeddings/oleObject225.bin"/><Relationship Id="rId4" Type="http://schemas.openxmlformats.org/officeDocument/2006/relationships/oleObject" Target="../embeddings/oleObject222.bin"/><Relationship Id="rId9" Type="http://schemas.openxmlformats.org/officeDocument/2006/relationships/image" Target="../media/image181.wmf"/><Relationship Id="rId14" Type="http://schemas.openxmlformats.org/officeDocument/2006/relationships/oleObject" Target="../embeddings/oleObject227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85.wmf"/><Relationship Id="rId4" Type="http://schemas.openxmlformats.org/officeDocument/2006/relationships/oleObject" Target="../embeddings/oleObject22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0.bin"/><Relationship Id="rId13" Type="http://schemas.openxmlformats.org/officeDocument/2006/relationships/image" Target="../media/image180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6.wmf"/><Relationship Id="rId12" Type="http://schemas.openxmlformats.org/officeDocument/2006/relationships/oleObject" Target="../embeddings/oleObject232.bin"/><Relationship Id="rId17" Type="http://schemas.openxmlformats.org/officeDocument/2006/relationships/image" Target="../media/image190.GIF"/><Relationship Id="rId2" Type="http://schemas.openxmlformats.org/officeDocument/2006/relationships/tags" Target="../tags/tag57.xml"/><Relationship Id="rId16" Type="http://schemas.openxmlformats.org/officeDocument/2006/relationships/oleObject" Target="../embeddings/oleObject234.bin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229.bin"/><Relationship Id="rId11" Type="http://schemas.openxmlformats.org/officeDocument/2006/relationships/image" Target="../media/image188.wmf"/><Relationship Id="rId5" Type="http://schemas.openxmlformats.org/officeDocument/2006/relationships/audio" Target="../media/audio1.wav"/><Relationship Id="rId15" Type="http://schemas.openxmlformats.org/officeDocument/2006/relationships/image" Target="../media/image189.wmf"/><Relationship Id="rId10" Type="http://schemas.openxmlformats.org/officeDocument/2006/relationships/oleObject" Target="../embeddings/oleObject231.bin"/><Relationship Id="rId4" Type="http://schemas.openxmlformats.org/officeDocument/2006/relationships/audio" Target="../media/audio3.wav"/><Relationship Id="rId9" Type="http://schemas.openxmlformats.org/officeDocument/2006/relationships/image" Target="../media/image187.wmf"/><Relationship Id="rId14" Type="http://schemas.openxmlformats.org/officeDocument/2006/relationships/oleObject" Target="../embeddings/oleObject23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wmf"/><Relationship Id="rId13" Type="http://schemas.openxmlformats.org/officeDocument/2006/relationships/oleObject" Target="../embeddings/oleObject241.bin"/><Relationship Id="rId3" Type="http://schemas.openxmlformats.org/officeDocument/2006/relationships/oleObject" Target="../embeddings/oleObject235.bin"/><Relationship Id="rId7" Type="http://schemas.openxmlformats.org/officeDocument/2006/relationships/oleObject" Target="../embeddings/oleObject237.bin"/><Relationship Id="rId12" Type="http://schemas.openxmlformats.org/officeDocument/2006/relationships/oleObject" Target="../embeddings/oleObject2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91.wmf"/><Relationship Id="rId11" Type="http://schemas.openxmlformats.org/officeDocument/2006/relationships/oleObject" Target="../embeddings/oleObject239.bin"/><Relationship Id="rId5" Type="http://schemas.openxmlformats.org/officeDocument/2006/relationships/oleObject" Target="../embeddings/oleObject236.bin"/><Relationship Id="rId15" Type="http://schemas.openxmlformats.org/officeDocument/2006/relationships/image" Target="../media/image193.wmf"/><Relationship Id="rId10" Type="http://schemas.openxmlformats.org/officeDocument/2006/relationships/image" Target="../media/image192.wmf"/><Relationship Id="rId4" Type="http://schemas.openxmlformats.org/officeDocument/2006/relationships/image" Target="../media/image180.wmf"/><Relationship Id="rId9" Type="http://schemas.openxmlformats.org/officeDocument/2006/relationships/oleObject" Target="../embeddings/oleObject238.bin"/><Relationship Id="rId14" Type="http://schemas.openxmlformats.org/officeDocument/2006/relationships/oleObject" Target="../embeddings/oleObject242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5.bin"/><Relationship Id="rId13" Type="http://schemas.openxmlformats.org/officeDocument/2006/relationships/image" Target="../media/image194.wmf"/><Relationship Id="rId18" Type="http://schemas.openxmlformats.org/officeDocument/2006/relationships/oleObject" Target="../embeddings/oleObject250.bin"/><Relationship Id="rId26" Type="http://schemas.openxmlformats.org/officeDocument/2006/relationships/image" Target="../media/image193.wmf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98.wmf"/><Relationship Id="rId7" Type="http://schemas.openxmlformats.org/officeDocument/2006/relationships/image" Target="../media/image191.wmf"/><Relationship Id="rId12" Type="http://schemas.openxmlformats.org/officeDocument/2006/relationships/oleObject" Target="../embeddings/oleObject247.bin"/><Relationship Id="rId17" Type="http://schemas.openxmlformats.org/officeDocument/2006/relationships/image" Target="../media/image196.wmf"/><Relationship Id="rId25" Type="http://schemas.openxmlformats.org/officeDocument/2006/relationships/oleObject" Target="../embeddings/oleObject255.bin"/><Relationship Id="rId2" Type="http://schemas.openxmlformats.org/officeDocument/2006/relationships/tags" Target="../tags/tag58.xml"/><Relationship Id="rId16" Type="http://schemas.openxmlformats.org/officeDocument/2006/relationships/oleObject" Target="../embeddings/oleObject249.bin"/><Relationship Id="rId20" Type="http://schemas.openxmlformats.org/officeDocument/2006/relationships/oleObject" Target="../embeddings/oleObject251.bin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244.bin"/><Relationship Id="rId11" Type="http://schemas.openxmlformats.org/officeDocument/2006/relationships/image" Target="../media/image192.wmf"/><Relationship Id="rId24" Type="http://schemas.openxmlformats.org/officeDocument/2006/relationships/oleObject" Target="../embeddings/oleObject254.bin"/><Relationship Id="rId5" Type="http://schemas.openxmlformats.org/officeDocument/2006/relationships/image" Target="../media/image180.wmf"/><Relationship Id="rId15" Type="http://schemas.openxmlformats.org/officeDocument/2006/relationships/image" Target="../media/image195.wmf"/><Relationship Id="rId23" Type="http://schemas.openxmlformats.org/officeDocument/2006/relationships/oleObject" Target="../embeddings/oleObject253.bin"/><Relationship Id="rId10" Type="http://schemas.openxmlformats.org/officeDocument/2006/relationships/oleObject" Target="../embeddings/oleObject246.bin"/><Relationship Id="rId19" Type="http://schemas.openxmlformats.org/officeDocument/2006/relationships/image" Target="../media/image197.wmf"/><Relationship Id="rId4" Type="http://schemas.openxmlformats.org/officeDocument/2006/relationships/oleObject" Target="../embeddings/oleObject243.bin"/><Relationship Id="rId9" Type="http://schemas.openxmlformats.org/officeDocument/2006/relationships/image" Target="../media/image189.wmf"/><Relationship Id="rId14" Type="http://schemas.openxmlformats.org/officeDocument/2006/relationships/oleObject" Target="../embeddings/oleObject248.bin"/><Relationship Id="rId22" Type="http://schemas.openxmlformats.org/officeDocument/2006/relationships/oleObject" Target="../embeddings/oleObject252.bin"/><Relationship Id="rId27" Type="http://schemas.openxmlformats.org/officeDocument/2006/relationships/image" Target="../media/image190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9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99.wmf"/><Relationship Id="rId4" Type="http://schemas.openxmlformats.org/officeDocument/2006/relationships/oleObject" Target="../embeddings/oleObject25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9.bin"/><Relationship Id="rId13" Type="http://schemas.openxmlformats.org/officeDocument/2006/relationships/oleObject" Target="../embeddings/oleObject262.bin"/><Relationship Id="rId18" Type="http://schemas.openxmlformats.org/officeDocument/2006/relationships/oleObject" Target="../embeddings/oleObject265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92.wmf"/><Relationship Id="rId7" Type="http://schemas.openxmlformats.org/officeDocument/2006/relationships/image" Target="../media/image180.wmf"/><Relationship Id="rId12" Type="http://schemas.openxmlformats.org/officeDocument/2006/relationships/image" Target="../media/image189.wmf"/><Relationship Id="rId17" Type="http://schemas.openxmlformats.org/officeDocument/2006/relationships/oleObject" Target="../embeddings/oleObject264.bin"/><Relationship Id="rId2" Type="http://schemas.openxmlformats.org/officeDocument/2006/relationships/tags" Target="../tags/tag62.xml"/><Relationship Id="rId16" Type="http://schemas.openxmlformats.org/officeDocument/2006/relationships/image" Target="../media/image201.wmf"/><Relationship Id="rId20" Type="http://schemas.openxmlformats.org/officeDocument/2006/relationships/oleObject" Target="../embeddings/oleObject267.bin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258.bin"/><Relationship Id="rId11" Type="http://schemas.openxmlformats.org/officeDocument/2006/relationships/oleObject" Target="../embeddings/oleObject261.bin"/><Relationship Id="rId5" Type="http://schemas.openxmlformats.org/officeDocument/2006/relationships/image" Target="../media/image200.wmf"/><Relationship Id="rId15" Type="http://schemas.openxmlformats.org/officeDocument/2006/relationships/oleObject" Target="../embeddings/oleObject263.bin"/><Relationship Id="rId23" Type="http://schemas.openxmlformats.org/officeDocument/2006/relationships/image" Target="../media/image202.wmf"/><Relationship Id="rId10" Type="http://schemas.openxmlformats.org/officeDocument/2006/relationships/image" Target="../media/image191.wmf"/><Relationship Id="rId19" Type="http://schemas.openxmlformats.org/officeDocument/2006/relationships/oleObject" Target="../embeddings/oleObject266.bin"/><Relationship Id="rId4" Type="http://schemas.openxmlformats.org/officeDocument/2006/relationships/oleObject" Target="../embeddings/oleObject257.bin"/><Relationship Id="rId9" Type="http://schemas.openxmlformats.org/officeDocument/2006/relationships/oleObject" Target="../embeddings/oleObject260.bin"/><Relationship Id="rId14" Type="http://schemas.openxmlformats.org/officeDocument/2006/relationships/image" Target="../media/image193.wmf"/><Relationship Id="rId22" Type="http://schemas.openxmlformats.org/officeDocument/2006/relationships/oleObject" Target="../embeddings/oleObject268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13" Type="http://schemas.openxmlformats.org/officeDocument/2006/relationships/oleObject" Target="../embeddings/oleObject273.bin"/><Relationship Id="rId18" Type="http://schemas.openxmlformats.org/officeDocument/2006/relationships/image" Target="../media/image203.png"/><Relationship Id="rId3" Type="http://schemas.openxmlformats.org/officeDocument/2006/relationships/tags" Target="../tags/tag64.xml"/><Relationship Id="rId7" Type="http://schemas.openxmlformats.org/officeDocument/2006/relationships/oleObject" Target="../embeddings/oleObject270.bin"/><Relationship Id="rId12" Type="http://schemas.openxmlformats.org/officeDocument/2006/relationships/image" Target="../media/image193.wmf"/><Relationship Id="rId17" Type="http://schemas.openxmlformats.org/officeDocument/2006/relationships/image" Target="../media/image192.wmf"/><Relationship Id="rId2" Type="http://schemas.openxmlformats.org/officeDocument/2006/relationships/tags" Target="../tags/tag63.xml"/><Relationship Id="rId16" Type="http://schemas.openxmlformats.org/officeDocument/2006/relationships/oleObject" Target="../embeddings/oleObject276.bin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80.wmf"/><Relationship Id="rId11" Type="http://schemas.openxmlformats.org/officeDocument/2006/relationships/oleObject" Target="../embeddings/oleObject272.bin"/><Relationship Id="rId5" Type="http://schemas.openxmlformats.org/officeDocument/2006/relationships/oleObject" Target="../embeddings/oleObject269.bin"/><Relationship Id="rId15" Type="http://schemas.openxmlformats.org/officeDocument/2006/relationships/oleObject" Target="../embeddings/oleObject275.bin"/><Relationship Id="rId10" Type="http://schemas.openxmlformats.org/officeDocument/2006/relationships/image" Target="../media/image189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271.bin"/><Relationship Id="rId14" Type="http://schemas.openxmlformats.org/officeDocument/2006/relationships/oleObject" Target="../embeddings/oleObject274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wmf"/><Relationship Id="rId13" Type="http://schemas.openxmlformats.org/officeDocument/2006/relationships/oleObject" Target="../embeddings/oleObject281.bin"/><Relationship Id="rId18" Type="http://schemas.openxmlformats.org/officeDocument/2006/relationships/image" Target="../media/image210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78.bin"/><Relationship Id="rId12" Type="http://schemas.openxmlformats.org/officeDocument/2006/relationships/image" Target="../media/image207.wmf"/><Relationship Id="rId17" Type="http://schemas.openxmlformats.org/officeDocument/2006/relationships/oleObject" Target="../embeddings/oleObject283.bin"/><Relationship Id="rId2" Type="http://schemas.openxmlformats.org/officeDocument/2006/relationships/tags" Target="../tags/tag68.xml"/><Relationship Id="rId16" Type="http://schemas.openxmlformats.org/officeDocument/2006/relationships/image" Target="../media/image209.wmf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04.wmf"/><Relationship Id="rId11" Type="http://schemas.openxmlformats.org/officeDocument/2006/relationships/oleObject" Target="../embeddings/oleObject280.bin"/><Relationship Id="rId5" Type="http://schemas.openxmlformats.org/officeDocument/2006/relationships/oleObject" Target="../embeddings/oleObject277.bin"/><Relationship Id="rId15" Type="http://schemas.openxmlformats.org/officeDocument/2006/relationships/oleObject" Target="../embeddings/oleObject282.bin"/><Relationship Id="rId10" Type="http://schemas.openxmlformats.org/officeDocument/2006/relationships/image" Target="../media/image206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79.bin"/><Relationship Id="rId14" Type="http://schemas.openxmlformats.org/officeDocument/2006/relationships/image" Target="../media/image208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wmf"/><Relationship Id="rId13" Type="http://schemas.openxmlformats.org/officeDocument/2006/relationships/oleObject" Target="../embeddings/oleObject288.bin"/><Relationship Id="rId18" Type="http://schemas.openxmlformats.org/officeDocument/2006/relationships/image" Target="../media/image217.wmf"/><Relationship Id="rId26" Type="http://schemas.openxmlformats.org/officeDocument/2006/relationships/image" Target="../media/image221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292.bin"/><Relationship Id="rId7" Type="http://schemas.openxmlformats.org/officeDocument/2006/relationships/oleObject" Target="../embeddings/oleObject285.bin"/><Relationship Id="rId12" Type="http://schemas.openxmlformats.org/officeDocument/2006/relationships/image" Target="../media/image214.wmf"/><Relationship Id="rId17" Type="http://schemas.openxmlformats.org/officeDocument/2006/relationships/oleObject" Target="../embeddings/oleObject290.bin"/><Relationship Id="rId25" Type="http://schemas.openxmlformats.org/officeDocument/2006/relationships/oleObject" Target="../embeddings/oleObject294.bin"/><Relationship Id="rId2" Type="http://schemas.openxmlformats.org/officeDocument/2006/relationships/tags" Target="../tags/tag69.xml"/><Relationship Id="rId16" Type="http://schemas.openxmlformats.org/officeDocument/2006/relationships/image" Target="../media/image216.wmf"/><Relationship Id="rId20" Type="http://schemas.openxmlformats.org/officeDocument/2006/relationships/image" Target="../media/image218.wmf"/><Relationship Id="rId1" Type="http://schemas.openxmlformats.org/officeDocument/2006/relationships/vmlDrawing" Target="../drawings/vmlDrawing38.vml"/><Relationship Id="rId6" Type="http://schemas.openxmlformats.org/officeDocument/2006/relationships/image" Target="../media/image211.wmf"/><Relationship Id="rId11" Type="http://schemas.openxmlformats.org/officeDocument/2006/relationships/oleObject" Target="../embeddings/oleObject287.bin"/><Relationship Id="rId24" Type="http://schemas.openxmlformats.org/officeDocument/2006/relationships/image" Target="../media/image220.wmf"/><Relationship Id="rId5" Type="http://schemas.openxmlformats.org/officeDocument/2006/relationships/oleObject" Target="../embeddings/oleObject284.bin"/><Relationship Id="rId15" Type="http://schemas.openxmlformats.org/officeDocument/2006/relationships/oleObject" Target="../embeddings/oleObject289.bin"/><Relationship Id="rId23" Type="http://schemas.openxmlformats.org/officeDocument/2006/relationships/oleObject" Target="../embeddings/oleObject293.bin"/><Relationship Id="rId28" Type="http://schemas.openxmlformats.org/officeDocument/2006/relationships/image" Target="../media/image222.wmf"/><Relationship Id="rId10" Type="http://schemas.openxmlformats.org/officeDocument/2006/relationships/image" Target="../media/image213.wmf"/><Relationship Id="rId19" Type="http://schemas.openxmlformats.org/officeDocument/2006/relationships/oleObject" Target="../embeddings/oleObject291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286.bin"/><Relationship Id="rId14" Type="http://schemas.openxmlformats.org/officeDocument/2006/relationships/image" Target="../media/image215.wmf"/><Relationship Id="rId22" Type="http://schemas.openxmlformats.org/officeDocument/2006/relationships/image" Target="../media/image219.wmf"/><Relationship Id="rId27" Type="http://schemas.openxmlformats.org/officeDocument/2006/relationships/oleObject" Target="../embeddings/oleObject295.bin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00.bin"/><Relationship Id="rId18" Type="http://schemas.openxmlformats.org/officeDocument/2006/relationships/image" Target="../media/image229.wmf"/><Relationship Id="rId26" Type="http://schemas.openxmlformats.org/officeDocument/2006/relationships/image" Target="../media/image233.wmf"/><Relationship Id="rId39" Type="http://schemas.openxmlformats.org/officeDocument/2006/relationships/oleObject" Target="../embeddings/oleObject314.bin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304.bin"/><Relationship Id="rId34" Type="http://schemas.openxmlformats.org/officeDocument/2006/relationships/oleObject" Target="../embeddings/oleObject311.bin"/><Relationship Id="rId42" Type="http://schemas.openxmlformats.org/officeDocument/2006/relationships/image" Target="../media/image239.wmf"/><Relationship Id="rId47" Type="http://schemas.openxmlformats.org/officeDocument/2006/relationships/oleObject" Target="../embeddings/oleObject318.bin"/><Relationship Id="rId50" Type="http://schemas.openxmlformats.org/officeDocument/2006/relationships/image" Target="../media/image243.wmf"/><Relationship Id="rId7" Type="http://schemas.openxmlformats.org/officeDocument/2006/relationships/oleObject" Target="../embeddings/oleObject297.bin"/><Relationship Id="rId12" Type="http://schemas.openxmlformats.org/officeDocument/2006/relationships/image" Target="../media/image226.wmf"/><Relationship Id="rId17" Type="http://schemas.openxmlformats.org/officeDocument/2006/relationships/oleObject" Target="../embeddings/oleObject302.bin"/><Relationship Id="rId25" Type="http://schemas.openxmlformats.org/officeDocument/2006/relationships/oleObject" Target="../embeddings/oleObject306.bin"/><Relationship Id="rId33" Type="http://schemas.openxmlformats.org/officeDocument/2006/relationships/image" Target="../media/image235.wmf"/><Relationship Id="rId38" Type="http://schemas.openxmlformats.org/officeDocument/2006/relationships/image" Target="../media/image237.wmf"/><Relationship Id="rId46" Type="http://schemas.openxmlformats.org/officeDocument/2006/relationships/image" Target="../media/image241.wmf"/><Relationship Id="rId2" Type="http://schemas.openxmlformats.org/officeDocument/2006/relationships/tags" Target="../tags/tag70.xml"/><Relationship Id="rId16" Type="http://schemas.openxmlformats.org/officeDocument/2006/relationships/image" Target="../media/image228.wmf"/><Relationship Id="rId20" Type="http://schemas.openxmlformats.org/officeDocument/2006/relationships/image" Target="../media/image230.wmf"/><Relationship Id="rId29" Type="http://schemas.openxmlformats.org/officeDocument/2006/relationships/image" Target="../media/image208.wmf"/><Relationship Id="rId41" Type="http://schemas.openxmlformats.org/officeDocument/2006/relationships/oleObject" Target="../embeddings/oleObject315.bin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23.wmf"/><Relationship Id="rId11" Type="http://schemas.openxmlformats.org/officeDocument/2006/relationships/oleObject" Target="../embeddings/oleObject299.bin"/><Relationship Id="rId24" Type="http://schemas.openxmlformats.org/officeDocument/2006/relationships/image" Target="../media/image232.wmf"/><Relationship Id="rId32" Type="http://schemas.openxmlformats.org/officeDocument/2006/relationships/oleObject" Target="../embeddings/oleObject310.bin"/><Relationship Id="rId37" Type="http://schemas.openxmlformats.org/officeDocument/2006/relationships/oleObject" Target="../embeddings/oleObject313.bin"/><Relationship Id="rId40" Type="http://schemas.openxmlformats.org/officeDocument/2006/relationships/image" Target="../media/image238.wmf"/><Relationship Id="rId45" Type="http://schemas.openxmlformats.org/officeDocument/2006/relationships/oleObject" Target="../embeddings/oleObject317.bin"/><Relationship Id="rId5" Type="http://schemas.openxmlformats.org/officeDocument/2006/relationships/oleObject" Target="../embeddings/oleObject296.bin"/><Relationship Id="rId15" Type="http://schemas.openxmlformats.org/officeDocument/2006/relationships/oleObject" Target="../embeddings/oleObject301.bin"/><Relationship Id="rId23" Type="http://schemas.openxmlformats.org/officeDocument/2006/relationships/oleObject" Target="../embeddings/oleObject305.bin"/><Relationship Id="rId28" Type="http://schemas.openxmlformats.org/officeDocument/2006/relationships/oleObject" Target="../embeddings/oleObject308.bin"/><Relationship Id="rId36" Type="http://schemas.openxmlformats.org/officeDocument/2006/relationships/oleObject" Target="../embeddings/oleObject312.bin"/><Relationship Id="rId49" Type="http://schemas.openxmlformats.org/officeDocument/2006/relationships/oleObject" Target="../embeddings/oleObject319.bin"/><Relationship Id="rId10" Type="http://schemas.openxmlformats.org/officeDocument/2006/relationships/image" Target="../media/image225.wmf"/><Relationship Id="rId19" Type="http://schemas.openxmlformats.org/officeDocument/2006/relationships/oleObject" Target="../embeddings/oleObject303.bin"/><Relationship Id="rId31" Type="http://schemas.openxmlformats.org/officeDocument/2006/relationships/image" Target="../media/image234.wmf"/><Relationship Id="rId44" Type="http://schemas.openxmlformats.org/officeDocument/2006/relationships/image" Target="../media/image240.wmf"/><Relationship Id="rId52" Type="http://schemas.openxmlformats.org/officeDocument/2006/relationships/image" Target="../media/image244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98.bin"/><Relationship Id="rId14" Type="http://schemas.openxmlformats.org/officeDocument/2006/relationships/image" Target="../media/image227.wmf"/><Relationship Id="rId22" Type="http://schemas.openxmlformats.org/officeDocument/2006/relationships/image" Target="../media/image231.wmf"/><Relationship Id="rId27" Type="http://schemas.openxmlformats.org/officeDocument/2006/relationships/oleObject" Target="../embeddings/oleObject307.bin"/><Relationship Id="rId30" Type="http://schemas.openxmlformats.org/officeDocument/2006/relationships/oleObject" Target="../embeddings/oleObject309.bin"/><Relationship Id="rId35" Type="http://schemas.openxmlformats.org/officeDocument/2006/relationships/image" Target="../media/image236.wmf"/><Relationship Id="rId43" Type="http://schemas.openxmlformats.org/officeDocument/2006/relationships/oleObject" Target="../embeddings/oleObject316.bin"/><Relationship Id="rId48" Type="http://schemas.openxmlformats.org/officeDocument/2006/relationships/image" Target="../media/image242.wmf"/><Relationship Id="rId8" Type="http://schemas.openxmlformats.org/officeDocument/2006/relationships/image" Target="../media/image224.wmf"/><Relationship Id="rId51" Type="http://schemas.openxmlformats.org/officeDocument/2006/relationships/oleObject" Target="../embeddings/oleObject32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13" Type="http://schemas.openxmlformats.org/officeDocument/2006/relationships/oleObject" Target="../embeddings/oleObject325.bin"/><Relationship Id="rId18" Type="http://schemas.openxmlformats.org/officeDocument/2006/relationships/image" Target="../media/image245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329.bin"/><Relationship Id="rId7" Type="http://schemas.openxmlformats.org/officeDocument/2006/relationships/oleObject" Target="../embeddings/oleObject322.bin"/><Relationship Id="rId12" Type="http://schemas.openxmlformats.org/officeDocument/2006/relationships/image" Target="../media/image144.wmf"/><Relationship Id="rId17" Type="http://schemas.openxmlformats.org/officeDocument/2006/relationships/oleObject" Target="../embeddings/oleObject327.bin"/><Relationship Id="rId2" Type="http://schemas.openxmlformats.org/officeDocument/2006/relationships/tags" Target="../tags/tag72.xml"/><Relationship Id="rId16" Type="http://schemas.openxmlformats.org/officeDocument/2006/relationships/image" Target="../media/image146.wmf"/><Relationship Id="rId20" Type="http://schemas.openxmlformats.org/officeDocument/2006/relationships/image" Target="../media/image246.wmf"/><Relationship Id="rId1" Type="http://schemas.openxmlformats.org/officeDocument/2006/relationships/vmlDrawing" Target="../drawings/vmlDrawing40.vml"/><Relationship Id="rId6" Type="http://schemas.openxmlformats.org/officeDocument/2006/relationships/image" Target="../media/image141.wmf"/><Relationship Id="rId11" Type="http://schemas.openxmlformats.org/officeDocument/2006/relationships/oleObject" Target="../embeddings/oleObject324.bin"/><Relationship Id="rId24" Type="http://schemas.openxmlformats.org/officeDocument/2006/relationships/image" Target="../media/image248.wmf"/><Relationship Id="rId5" Type="http://schemas.openxmlformats.org/officeDocument/2006/relationships/oleObject" Target="../embeddings/oleObject321.bin"/><Relationship Id="rId15" Type="http://schemas.openxmlformats.org/officeDocument/2006/relationships/oleObject" Target="../embeddings/oleObject326.bin"/><Relationship Id="rId23" Type="http://schemas.openxmlformats.org/officeDocument/2006/relationships/oleObject" Target="../embeddings/oleObject330.bin"/><Relationship Id="rId10" Type="http://schemas.openxmlformats.org/officeDocument/2006/relationships/image" Target="../media/image143.wmf"/><Relationship Id="rId19" Type="http://schemas.openxmlformats.org/officeDocument/2006/relationships/oleObject" Target="../embeddings/oleObject328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323.bin"/><Relationship Id="rId14" Type="http://schemas.openxmlformats.org/officeDocument/2006/relationships/image" Target="../media/image145.wmf"/><Relationship Id="rId22" Type="http://schemas.openxmlformats.org/officeDocument/2006/relationships/image" Target="../media/image247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3.bin"/><Relationship Id="rId13" Type="http://schemas.openxmlformats.org/officeDocument/2006/relationships/image" Target="../media/image253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0.wmf"/><Relationship Id="rId12" Type="http://schemas.openxmlformats.org/officeDocument/2006/relationships/oleObject" Target="../embeddings/oleObject335.bin"/><Relationship Id="rId2" Type="http://schemas.openxmlformats.org/officeDocument/2006/relationships/tags" Target="../tags/tag73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332.bin"/><Relationship Id="rId11" Type="http://schemas.openxmlformats.org/officeDocument/2006/relationships/image" Target="../media/image252.wmf"/><Relationship Id="rId5" Type="http://schemas.openxmlformats.org/officeDocument/2006/relationships/image" Target="../media/image249.wmf"/><Relationship Id="rId10" Type="http://schemas.openxmlformats.org/officeDocument/2006/relationships/oleObject" Target="../embeddings/oleObject334.bin"/><Relationship Id="rId4" Type="http://schemas.openxmlformats.org/officeDocument/2006/relationships/oleObject" Target="../embeddings/oleObject331.bin"/><Relationship Id="rId9" Type="http://schemas.openxmlformats.org/officeDocument/2006/relationships/image" Target="../media/image251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37.bin"/><Relationship Id="rId2" Type="http://schemas.openxmlformats.org/officeDocument/2006/relationships/tags" Target="../tags/tag74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54.wmf"/><Relationship Id="rId5" Type="http://schemas.openxmlformats.org/officeDocument/2006/relationships/oleObject" Target="../embeddings/oleObject336.bin"/><Relationship Id="rId10" Type="http://schemas.openxmlformats.org/officeDocument/2006/relationships/image" Target="../media/image256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338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wmf"/><Relationship Id="rId13" Type="http://schemas.openxmlformats.org/officeDocument/2006/relationships/oleObject" Target="../embeddings/oleObject343.bin"/><Relationship Id="rId18" Type="http://schemas.openxmlformats.org/officeDocument/2006/relationships/oleObject" Target="../embeddings/oleObject346.bin"/><Relationship Id="rId26" Type="http://schemas.openxmlformats.org/officeDocument/2006/relationships/oleObject" Target="../embeddings/oleObject350.bin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264.wmf"/><Relationship Id="rId7" Type="http://schemas.openxmlformats.org/officeDocument/2006/relationships/oleObject" Target="../embeddings/oleObject340.bin"/><Relationship Id="rId12" Type="http://schemas.openxmlformats.org/officeDocument/2006/relationships/image" Target="../media/image260.wmf"/><Relationship Id="rId17" Type="http://schemas.openxmlformats.org/officeDocument/2006/relationships/oleObject" Target="../embeddings/oleObject345.bin"/><Relationship Id="rId25" Type="http://schemas.openxmlformats.org/officeDocument/2006/relationships/image" Target="../media/image266.wmf"/><Relationship Id="rId33" Type="http://schemas.openxmlformats.org/officeDocument/2006/relationships/image" Target="../media/image270.wmf"/><Relationship Id="rId2" Type="http://schemas.openxmlformats.org/officeDocument/2006/relationships/tags" Target="../tags/tag75.xml"/><Relationship Id="rId16" Type="http://schemas.openxmlformats.org/officeDocument/2006/relationships/image" Target="../media/image262.wmf"/><Relationship Id="rId20" Type="http://schemas.openxmlformats.org/officeDocument/2006/relationships/oleObject" Target="../embeddings/oleObject347.bin"/><Relationship Id="rId29" Type="http://schemas.openxmlformats.org/officeDocument/2006/relationships/image" Target="../media/image268.wmf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57.wmf"/><Relationship Id="rId11" Type="http://schemas.openxmlformats.org/officeDocument/2006/relationships/oleObject" Target="../embeddings/oleObject342.bin"/><Relationship Id="rId24" Type="http://schemas.openxmlformats.org/officeDocument/2006/relationships/oleObject" Target="../embeddings/oleObject349.bin"/><Relationship Id="rId32" Type="http://schemas.openxmlformats.org/officeDocument/2006/relationships/oleObject" Target="../embeddings/oleObject353.bin"/><Relationship Id="rId5" Type="http://schemas.openxmlformats.org/officeDocument/2006/relationships/oleObject" Target="../embeddings/oleObject339.bin"/><Relationship Id="rId15" Type="http://schemas.openxmlformats.org/officeDocument/2006/relationships/oleObject" Target="../embeddings/oleObject344.bin"/><Relationship Id="rId23" Type="http://schemas.openxmlformats.org/officeDocument/2006/relationships/image" Target="../media/image265.wmf"/><Relationship Id="rId28" Type="http://schemas.openxmlformats.org/officeDocument/2006/relationships/oleObject" Target="../embeddings/oleObject351.bin"/><Relationship Id="rId10" Type="http://schemas.openxmlformats.org/officeDocument/2006/relationships/image" Target="../media/image259.wmf"/><Relationship Id="rId19" Type="http://schemas.openxmlformats.org/officeDocument/2006/relationships/image" Target="../media/image263.wmf"/><Relationship Id="rId31" Type="http://schemas.openxmlformats.org/officeDocument/2006/relationships/image" Target="../media/image269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341.bin"/><Relationship Id="rId14" Type="http://schemas.openxmlformats.org/officeDocument/2006/relationships/image" Target="../media/image261.wmf"/><Relationship Id="rId22" Type="http://schemas.openxmlformats.org/officeDocument/2006/relationships/oleObject" Target="../embeddings/oleObject348.bin"/><Relationship Id="rId27" Type="http://schemas.openxmlformats.org/officeDocument/2006/relationships/image" Target="../media/image267.wmf"/><Relationship Id="rId30" Type="http://schemas.openxmlformats.org/officeDocument/2006/relationships/oleObject" Target="../embeddings/oleObject352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27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272.png"/><Relationship Id="rId5" Type="http://schemas.openxmlformats.org/officeDocument/2006/relationships/image" Target="../media/image271.png"/><Relationship Id="rId4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3" Type="http://schemas.openxmlformats.org/officeDocument/2006/relationships/tags" Target="../tags/tag83.xml"/><Relationship Id="rId21" Type="http://schemas.openxmlformats.org/officeDocument/2006/relationships/image" Target="../media/image274.GIF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image" Target="../media/image273.GIF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image" Target="../media/image276.GIF"/><Relationship Id="rId10" Type="http://schemas.openxmlformats.org/officeDocument/2006/relationships/tags" Target="../tags/tag90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image" Target="../media/image275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27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.bin"/><Relationship Id="rId2" Type="http://schemas.openxmlformats.org/officeDocument/2006/relationships/tags" Target="../tags/tag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0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9.bin"/><Relationship Id="rId2" Type="http://schemas.openxmlformats.org/officeDocument/2006/relationships/tags" Target="../tags/tag23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6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17.wmf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6.bin"/><Relationship Id="rId2" Type="http://schemas.openxmlformats.org/officeDocument/2006/relationships/tags" Target="../tags/tag24.xml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7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5.wmf"/><Relationship Id="rId22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正弦交流电路</a:t>
            </a:r>
            <a:endParaRPr lang="zh-CN" altLang="en-US" sz="36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168910" y="3701415"/>
            <a:ext cx="8722995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研究对象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：单相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交流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电路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single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phase </a:t>
            </a:r>
          </a:p>
          <a:p>
            <a:pPr>
              <a:lnSpc>
                <a:spcPct val="2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 Circuit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6" y="588219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文本框 144385"/>
          <p:cNvSpPr txBox="1"/>
          <p:nvPr/>
        </p:nvSpPr>
        <p:spPr>
          <a:xfrm>
            <a:off x="1220788" y="887413"/>
            <a:ext cx="332581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44387" name="任意多边形 144386"/>
          <p:cNvSpPr/>
          <p:nvPr/>
        </p:nvSpPr>
        <p:spPr>
          <a:xfrm>
            <a:off x="5935663" y="1531620"/>
            <a:ext cx="2576512" cy="1924050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rgbClr val="FF0066">
                <a:alpha val="100000"/>
              </a:srgb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4388" name="组合 144387"/>
          <p:cNvGrpSpPr/>
          <p:nvPr/>
        </p:nvGrpSpPr>
        <p:grpSpPr>
          <a:xfrm>
            <a:off x="5554663" y="1119226"/>
            <a:ext cx="3497262" cy="2326919"/>
            <a:chOff x="3096" y="865"/>
            <a:chExt cx="2267" cy="1889"/>
          </a:xfrm>
        </p:grpSpPr>
        <p:sp>
          <p:nvSpPr>
            <p:cNvPr id="144389" name="直接连接符 144388"/>
            <p:cNvSpPr/>
            <p:nvPr/>
          </p:nvSpPr>
          <p:spPr>
            <a:xfrm flipV="1">
              <a:off x="3639" y="1038"/>
              <a:ext cx="0" cy="171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4390" name="文本框 144389"/>
            <p:cNvSpPr txBox="1"/>
            <p:nvPr/>
          </p:nvSpPr>
          <p:spPr>
            <a:xfrm>
              <a:off x="3780" y="865"/>
              <a:ext cx="64" cy="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zh-CN" sz="2800" b="1" i="1" baseline="-25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391" name="直接连接符 144390"/>
            <p:cNvSpPr/>
            <p:nvPr/>
          </p:nvSpPr>
          <p:spPr>
            <a:xfrm>
              <a:off x="3096" y="1980"/>
              <a:ext cx="2208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4392" name="文本框 144391"/>
            <p:cNvSpPr txBox="1"/>
            <p:nvPr/>
          </p:nvSpPr>
          <p:spPr>
            <a:xfrm>
              <a:off x="5124" y="1933"/>
              <a:ext cx="239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</a:t>
              </a:r>
              <a:r>
                <a:rPr lang="zh-CN" altLang="en-US" b="1" i="1"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latin typeface="宋体" panose="02010600030101010101" pitchFamily="2" charset="-122"/>
                </a:rPr>
                <a:t>t</a:t>
              </a:r>
            </a:p>
          </p:txBody>
        </p:sp>
        <p:sp>
          <p:nvSpPr>
            <p:cNvPr id="144393" name="文本框 144392"/>
            <p:cNvSpPr txBox="1"/>
            <p:nvPr/>
          </p:nvSpPr>
          <p:spPr>
            <a:xfrm>
              <a:off x="3724" y="1954"/>
              <a:ext cx="99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宋体" panose="02010600030101010101" pitchFamily="2" charset="-122"/>
                </a:rPr>
                <a:t>0</a:t>
              </a:r>
              <a:endParaRPr lang="en-US" altLang="zh-CN"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144394" name="对象 144393"/>
          <p:cNvGraphicFramePr/>
          <p:nvPr/>
        </p:nvGraphicFramePr>
        <p:xfrm>
          <a:off x="2286000" y="1483360"/>
          <a:ext cx="2921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9" r:id="rId5" imgW="2755900" imgH="457200" progId="Equation.3">
                  <p:embed/>
                </p:oleObj>
              </mc:Choice>
              <mc:Fallback>
                <p:oleObj r:id="rId5" imgW="2755900" imgH="457200" progId="Equation.3">
                  <p:embed/>
                  <p:pic>
                    <p:nvPicPr>
                      <p:cNvPr id="0" name="图片 563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0" y="1483360"/>
                        <a:ext cx="29210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5" name="文本框 144394"/>
          <p:cNvSpPr txBox="1"/>
          <p:nvPr/>
        </p:nvSpPr>
        <p:spPr>
          <a:xfrm>
            <a:off x="304800" y="2121218"/>
            <a:ext cx="1393825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相位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4396" name="矩形 144395"/>
          <p:cNvSpPr/>
          <p:nvPr/>
        </p:nvSpPr>
        <p:spPr>
          <a:xfrm>
            <a:off x="533400" y="503238"/>
            <a:ext cx="5046663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三、相位、初相、相位差</a:t>
            </a:r>
          </a:p>
        </p:txBody>
      </p:sp>
      <p:sp>
        <p:nvSpPr>
          <p:cNvPr id="144397" name="文本框 144396"/>
          <p:cNvSpPr txBox="1"/>
          <p:nvPr/>
        </p:nvSpPr>
        <p:spPr>
          <a:xfrm>
            <a:off x="762000" y="1489710"/>
            <a:ext cx="13938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正弦量：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4398" name="组合 144397"/>
          <p:cNvGrpSpPr/>
          <p:nvPr/>
        </p:nvGrpSpPr>
        <p:grpSpPr>
          <a:xfrm>
            <a:off x="5935663" y="2522220"/>
            <a:ext cx="457200" cy="947738"/>
            <a:chOff x="3739" y="1152"/>
            <a:chExt cx="288" cy="597"/>
          </a:xfrm>
        </p:grpSpPr>
        <p:sp>
          <p:nvSpPr>
            <p:cNvPr id="144399" name="直接连接符 144398"/>
            <p:cNvSpPr/>
            <p:nvPr/>
          </p:nvSpPr>
          <p:spPr>
            <a:xfrm>
              <a:off x="3739" y="1152"/>
              <a:ext cx="0" cy="551"/>
            </a:xfrm>
            <a:prstGeom prst="line">
              <a:avLst/>
            </a:prstGeom>
            <a:ln w="9525" cap="flat" cmpd="sng">
              <a:solidFill>
                <a:srgbClr val="33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44400" name="直接连接符 144399"/>
            <p:cNvSpPr/>
            <p:nvPr/>
          </p:nvSpPr>
          <p:spPr>
            <a:xfrm flipV="1">
              <a:off x="3758" y="1415"/>
              <a:ext cx="269" cy="8"/>
            </a:xfrm>
            <a:prstGeom prst="line">
              <a:avLst/>
            </a:prstGeom>
            <a:ln w="9525" cap="flat" cmpd="sng">
              <a:solidFill>
                <a:srgbClr val="336600"/>
              </a:solidFill>
              <a:prstDash val="dash"/>
              <a:headEnd type="triangle" w="med" len="med"/>
              <a:tailEnd type="triangle" w="med" len="med"/>
            </a:ln>
          </p:spPr>
        </p:sp>
        <p:graphicFrame>
          <p:nvGraphicFramePr>
            <p:cNvPr id="144401" name="对象 144400"/>
            <p:cNvGraphicFramePr/>
            <p:nvPr/>
          </p:nvGraphicFramePr>
          <p:xfrm>
            <a:off x="3792" y="1488"/>
            <a:ext cx="218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0" r:id="rId7" imgW="381000" imgH="457200" progId="Equation.3">
                    <p:embed/>
                  </p:oleObj>
                </mc:Choice>
                <mc:Fallback>
                  <p:oleObj r:id="rId7" imgW="381000" imgH="457200" progId="Equation.3">
                    <p:embed/>
                    <p:pic>
                      <p:nvPicPr>
                        <p:cNvPr id="0" name="图片 56327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92" y="1488"/>
                          <a:ext cx="218" cy="2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4402" name="组合 144401"/>
          <p:cNvGrpSpPr/>
          <p:nvPr/>
        </p:nvGrpSpPr>
        <p:grpSpPr>
          <a:xfrm>
            <a:off x="375285" y="2630805"/>
            <a:ext cx="5362576" cy="904876"/>
            <a:chOff x="288" y="1344"/>
            <a:chExt cx="3378" cy="570"/>
          </a:xfrm>
        </p:grpSpPr>
        <p:sp>
          <p:nvSpPr>
            <p:cNvPr id="144403" name="文本框 144402"/>
            <p:cNvSpPr txBox="1"/>
            <p:nvPr/>
          </p:nvSpPr>
          <p:spPr>
            <a:xfrm>
              <a:off x="288" y="1371"/>
              <a:ext cx="3378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r>
                <a:rPr lang="zh-CN" altLang="en-US" b="1" i="1" dirty="0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         </a:t>
              </a: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称为正弦量的</a:t>
              </a:r>
              <a:r>
                <a:rPr lang="zh-CN" altLang="en-US" sz="2800" b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相位角</a:t>
              </a:r>
            </a:p>
            <a:p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或</a:t>
              </a:r>
              <a:r>
                <a:rPr lang="zh-CN" altLang="en-US" sz="2800" b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相位。</a:t>
              </a: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它表明了正弦量的进程。</a:t>
              </a:r>
              <a:endPara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graphicFrame>
          <p:nvGraphicFramePr>
            <p:cNvPr id="144404" name="对象 144403"/>
            <p:cNvGraphicFramePr/>
            <p:nvPr/>
          </p:nvGraphicFramePr>
          <p:xfrm>
            <a:off x="288" y="1344"/>
            <a:ext cx="989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1" r:id="rId9" imgW="1371600" imgH="457200" progId="Equation.3">
                    <p:embed/>
                  </p:oleObj>
                </mc:Choice>
                <mc:Fallback>
                  <p:oleObj r:id="rId9" imgW="1371600" imgH="457200" progId="Equation.3">
                    <p:embed/>
                    <p:pic>
                      <p:nvPicPr>
                        <p:cNvPr id="0" name="图片 56328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8" y="1344"/>
                          <a:ext cx="989" cy="3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4405" name="矩形 144404"/>
          <p:cNvSpPr/>
          <p:nvPr/>
        </p:nvSpPr>
        <p:spPr>
          <a:xfrm>
            <a:off x="381000" y="3642043"/>
            <a:ext cx="107156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初相：</a:t>
            </a:r>
          </a:p>
        </p:txBody>
      </p:sp>
      <p:grpSp>
        <p:nvGrpSpPr>
          <p:cNvPr id="144406" name="组合 144405"/>
          <p:cNvGrpSpPr/>
          <p:nvPr/>
        </p:nvGrpSpPr>
        <p:grpSpPr>
          <a:xfrm>
            <a:off x="1676400" y="3642043"/>
            <a:ext cx="6619875" cy="490537"/>
            <a:chOff x="1056" y="1968"/>
            <a:chExt cx="4170" cy="309"/>
          </a:xfrm>
        </p:grpSpPr>
        <p:sp>
          <p:nvSpPr>
            <p:cNvPr id="144407" name="文本框 144406"/>
            <p:cNvSpPr txBox="1"/>
            <p:nvPr/>
          </p:nvSpPr>
          <p:spPr>
            <a:xfrm>
              <a:off x="1056" y="1996"/>
              <a:ext cx="417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r>
                <a:rPr lang="en-US" altLang="zh-CN" sz="2800" b="1" i="1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t</a:t>
              </a:r>
              <a:r>
                <a:rPr lang="en-US" altLang="zh-CN" sz="2800" b="1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=0 </a:t>
              </a: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时的相位角</a:t>
              </a:r>
              <a:r>
                <a:rPr lang="zh-CN" altLang="en-US" sz="2800" b="1" dirty="0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 </a:t>
              </a: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称为</a:t>
              </a:r>
              <a:r>
                <a:rPr lang="zh-CN" altLang="en-US" sz="2800" b="1" dirty="0">
                  <a:solidFill>
                    <a:srgbClr val="D6009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初相角或初相位</a:t>
              </a:r>
              <a:r>
                <a:rPr lang="zh-CN" altLang="en-US" b="1" dirty="0">
                  <a:solidFill>
                    <a:srgbClr val="D6009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。</a:t>
              </a:r>
              <a:endParaRPr lang="zh-CN" altLang="en-US" b="1">
                <a:solidFill>
                  <a:srgbClr val="D6009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endParaRPr>
            </a:p>
          </p:txBody>
        </p:sp>
        <p:graphicFrame>
          <p:nvGraphicFramePr>
            <p:cNvPr id="144408" name="对象 144407"/>
            <p:cNvGraphicFramePr/>
            <p:nvPr/>
          </p:nvGraphicFramePr>
          <p:xfrm>
            <a:off x="2640" y="1968"/>
            <a:ext cx="269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2" r:id="rId11" imgW="381000" imgH="457200" progId="Equation.3">
                    <p:embed/>
                  </p:oleObj>
                </mc:Choice>
                <mc:Fallback>
                  <p:oleObj r:id="rId11" imgW="381000" imgH="457200" progId="Equation.3">
                    <p:embed/>
                    <p:pic>
                      <p:nvPicPr>
                        <p:cNvPr id="0" name="图片 5632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640" y="1968"/>
                          <a:ext cx="269" cy="3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4409" name="组合 144408"/>
          <p:cNvGrpSpPr/>
          <p:nvPr/>
        </p:nvGrpSpPr>
        <p:grpSpPr>
          <a:xfrm>
            <a:off x="1447800" y="4175443"/>
            <a:ext cx="4800600" cy="460375"/>
            <a:chOff x="912" y="2352"/>
            <a:chExt cx="3024" cy="290"/>
          </a:xfrm>
        </p:grpSpPr>
        <p:sp>
          <p:nvSpPr>
            <p:cNvPr id="144410" name="文本框 144409"/>
            <p:cNvSpPr txBox="1"/>
            <p:nvPr/>
          </p:nvSpPr>
          <p:spPr>
            <a:xfrm>
              <a:off x="912" y="2352"/>
              <a:ext cx="3024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（用             的角度表示）</a:t>
              </a:r>
              <a:endPara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44411" name="对象 144410"/>
            <p:cNvGraphicFramePr/>
            <p:nvPr/>
          </p:nvGraphicFramePr>
          <p:xfrm>
            <a:off x="1488" y="2352"/>
            <a:ext cx="637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3" r:id="rId12" imgW="443865" imgH="203200" progId="Equation.3">
                    <p:embed/>
                  </p:oleObj>
                </mc:Choice>
                <mc:Fallback>
                  <p:oleObj r:id="rId12" imgW="443865" imgH="203200" progId="Equation.3">
                    <p:embed/>
                    <p:pic>
                      <p:nvPicPr>
                        <p:cNvPr id="0" name="图片 56330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488" y="2352"/>
                          <a:ext cx="637" cy="2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4412" name="文本框 144411"/>
          <p:cNvSpPr txBox="1"/>
          <p:nvPr/>
        </p:nvSpPr>
        <p:spPr>
          <a:xfrm>
            <a:off x="304800" y="5745480"/>
            <a:ext cx="845820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相位差：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同频率正弦量的相位 角之差或是初相角之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               差，称为相位差，用</a:t>
            </a:r>
            <a:r>
              <a:rPr lang="zh-CN" altLang="en-US" sz="2800" b="1" i="1" dirty="0">
                <a:solidFill>
                  <a:srgbClr val="FF0066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表示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44413" name="文本框 144412"/>
          <p:cNvSpPr txBox="1"/>
          <p:nvPr/>
        </p:nvSpPr>
        <p:spPr>
          <a:xfrm>
            <a:off x="1295400" y="4678680"/>
            <a:ext cx="7143750" cy="854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若所取计时时刻（时间零点的选择）不同，则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正弦量</a:t>
            </a:r>
            <a:r>
              <a:rPr lang="zh-CN" altLang="en-US" sz="2800" b="1" dirty="0">
                <a:solidFill>
                  <a:srgbClr val="D6009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初相位不同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4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4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44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444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5" grpId="0" build="p"/>
      <p:bldP spid="144397" grpId="0" build="p"/>
      <p:bldP spid="144405" grpId="0" build="p"/>
      <p:bldP spid="144412" grpId="0"/>
      <p:bldP spid="144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任意多边形 145409"/>
          <p:cNvSpPr/>
          <p:nvPr/>
        </p:nvSpPr>
        <p:spPr>
          <a:xfrm>
            <a:off x="1301750" y="1968500"/>
            <a:ext cx="2668588" cy="2573338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rgbClr val="FF0066">
                <a:alpha val="100000"/>
              </a:srgb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1" name="任意多边形 145410"/>
          <p:cNvSpPr/>
          <p:nvPr/>
        </p:nvSpPr>
        <p:spPr>
          <a:xfrm>
            <a:off x="920750" y="2273300"/>
            <a:ext cx="2668588" cy="1914525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chemeClr val="accent1">
                <a:alpha val="100000"/>
              </a:scheme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5412" name="组合 145411"/>
          <p:cNvGrpSpPr/>
          <p:nvPr/>
        </p:nvGrpSpPr>
        <p:grpSpPr>
          <a:xfrm>
            <a:off x="692150" y="1557338"/>
            <a:ext cx="3892551" cy="2882900"/>
            <a:chOff x="288" y="1709"/>
            <a:chExt cx="2452" cy="1816"/>
          </a:xfrm>
        </p:grpSpPr>
        <p:sp>
          <p:nvSpPr>
            <p:cNvPr id="145413" name="文本框 145412"/>
            <p:cNvSpPr txBox="1"/>
            <p:nvPr/>
          </p:nvSpPr>
          <p:spPr>
            <a:xfrm>
              <a:off x="900" y="2753"/>
              <a:ext cx="20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0</a:t>
              </a:r>
              <a:endParaRPr lang="en-US" altLang="zh-CN">
                <a:latin typeface="宋体" panose="02010600030101010101" pitchFamily="2" charset="-122"/>
              </a:endParaRPr>
            </a:p>
          </p:txBody>
        </p:sp>
        <p:sp>
          <p:nvSpPr>
            <p:cNvPr id="145414" name="直接连接符 145413"/>
            <p:cNvSpPr/>
            <p:nvPr/>
          </p:nvSpPr>
          <p:spPr>
            <a:xfrm flipV="1">
              <a:off x="929" y="1829"/>
              <a:ext cx="0" cy="169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5415" name="文本框 145414"/>
            <p:cNvSpPr txBox="1"/>
            <p:nvPr/>
          </p:nvSpPr>
          <p:spPr>
            <a:xfrm>
              <a:off x="2410" y="2744"/>
              <a:ext cx="33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</a:t>
              </a:r>
              <a:r>
                <a:rPr lang="zh-CN" altLang="en-US" b="1" i="1"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145416" name="文本框 145415"/>
            <p:cNvSpPr txBox="1"/>
            <p:nvPr/>
          </p:nvSpPr>
          <p:spPr>
            <a:xfrm>
              <a:off x="1007" y="1717"/>
              <a:ext cx="6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zh-CN" b="1" i="1" baseline="-25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417" name="直接连接符 145416"/>
            <p:cNvSpPr/>
            <p:nvPr/>
          </p:nvSpPr>
          <p:spPr>
            <a:xfrm>
              <a:off x="288" y="2736"/>
              <a:ext cx="2369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5418" name="文本框 145417"/>
            <p:cNvSpPr txBox="1"/>
            <p:nvPr/>
          </p:nvSpPr>
          <p:spPr>
            <a:xfrm>
              <a:off x="727" y="1709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宋体" panose="02010600030101010101" pitchFamily="2" charset="-122"/>
                </a:rPr>
                <a:t>u</a:t>
              </a:r>
            </a:p>
          </p:txBody>
        </p:sp>
      </p:grpSp>
      <p:sp>
        <p:nvSpPr>
          <p:cNvPr id="145419" name="圆角矩形标注 145418"/>
          <p:cNvSpPr/>
          <p:nvPr/>
        </p:nvSpPr>
        <p:spPr>
          <a:xfrm>
            <a:off x="2444750" y="1939662"/>
            <a:ext cx="246063" cy="454552"/>
          </a:xfrm>
          <a:prstGeom prst="wedgeRoundRectCallout">
            <a:avLst>
              <a:gd name="adj1" fmla="val -127421"/>
              <a:gd name="adj2" fmla="val 53199"/>
              <a:gd name="adj3" fmla="val 16667"/>
            </a:avLst>
          </a:prstGeom>
          <a:noFill/>
          <a:ln w="952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45420" name="圆角矩形标注 145419"/>
          <p:cNvSpPr/>
          <p:nvPr/>
        </p:nvSpPr>
        <p:spPr>
          <a:xfrm>
            <a:off x="2734700" y="2322903"/>
            <a:ext cx="217025" cy="450070"/>
          </a:xfrm>
          <a:prstGeom prst="wedgeRoundRectCallout">
            <a:avLst>
              <a:gd name="adj1" fmla="val -337556"/>
              <a:gd name="adj2" fmla="val 126949"/>
              <a:gd name="adj3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sp>
        <p:nvSpPr>
          <p:cNvPr id="145421" name="椭圆形标注 145420"/>
          <p:cNvSpPr/>
          <p:nvPr/>
        </p:nvSpPr>
        <p:spPr>
          <a:xfrm>
            <a:off x="539750" y="4452938"/>
            <a:ext cx="687388" cy="527050"/>
          </a:xfrm>
          <a:prstGeom prst="wedgeEllipseCallout">
            <a:avLst>
              <a:gd name="adj1" fmla="val 28755"/>
              <a:gd name="adj2" fmla="val -230644"/>
            </a:avLst>
          </a:prstGeom>
          <a:solidFill>
            <a:srgbClr val="FFCC99">
              <a:alpha val="50000"/>
            </a:srgbClr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lstStyle/>
          <a:p>
            <a:pPr algn="ctr"/>
            <a:r>
              <a:rPr lang="zh-CN" altLang="en-US" b="1" i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</a:t>
            </a:r>
            <a:endParaRPr lang="zh-CN" altLang="en-US" b="1" i="1">
              <a:solidFill>
                <a:srgbClr val="FF99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45422" name="文本框 145421"/>
          <p:cNvSpPr txBox="1"/>
          <p:nvPr/>
        </p:nvSpPr>
        <p:spPr>
          <a:xfrm>
            <a:off x="436563" y="75519"/>
            <a:ext cx="19050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设正弦量：</a:t>
            </a:r>
          </a:p>
        </p:txBody>
      </p:sp>
      <p:graphicFrame>
        <p:nvGraphicFramePr>
          <p:cNvPr id="145423" name="对象 145422"/>
          <p:cNvGraphicFramePr/>
          <p:nvPr>
            <p:extLst>
              <p:ext uri="{D42A27DB-BD31-4B8C-83A1-F6EECF244321}">
                <p14:modId xmlns:p14="http://schemas.microsoft.com/office/powerpoint/2010/main" val="3990322261"/>
              </p:ext>
            </p:extLst>
          </p:nvPr>
        </p:nvGraphicFramePr>
        <p:xfrm>
          <a:off x="2408238" y="36512"/>
          <a:ext cx="26670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9" r:id="rId5" imgW="2755900" imgH="457200" progId="Equation.3">
                  <p:embed/>
                </p:oleObj>
              </mc:Choice>
              <mc:Fallback>
                <p:oleObj r:id="rId5" imgW="2755900" imgH="457200" progId="Equation.3">
                  <p:embed/>
                  <p:pic>
                    <p:nvPicPr>
                      <p:cNvPr id="0" name="图片 573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8238" y="36512"/>
                        <a:ext cx="2667000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24" name="对象 145423"/>
          <p:cNvGraphicFramePr/>
          <p:nvPr>
            <p:extLst>
              <p:ext uri="{D42A27DB-BD31-4B8C-83A1-F6EECF244321}">
                <p14:modId xmlns:p14="http://schemas.microsoft.com/office/powerpoint/2010/main" val="4248534787"/>
              </p:ext>
            </p:extLst>
          </p:nvPr>
        </p:nvGraphicFramePr>
        <p:xfrm>
          <a:off x="5434013" y="33337"/>
          <a:ext cx="28956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0" r:id="rId7" imgW="2971800" imgH="457200" progId="Equation.3">
                  <p:embed/>
                </p:oleObj>
              </mc:Choice>
              <mc:Fallback>
                <p:oleObj r:id="rId7" imgW="2971800" imgH="457200" progId="Equation.3">
                  <p:embed/>
                  <p:pic>
                    <p:nvPicPr>
                      <p:cNvPr id="0" name="图片 573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34013" y="33337"/>
                        <a:ext cx="2895600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5425" name="组合 145424"/>
          <p:cNvGrpSpPr/>
          <p:nvPr/>
        </p:nvGrpSpPr>
        <p:grpSpPr>
          <a:xfrm>
            <a:off x="1301750" y="3187700"/>
            <a:ext cx="419100" cy="947738"/>
            <a:chOff x="672" y="2736"/>
            <a:chExt cx="264" cy="597"/>
          </a:xfrm>
        </p:grpSpPr>
        <p:sp>
          <p:nvSpPr>
            <p:cNvPr id="145426" name="直接连接符 145425"/>
            <p:cNvSpPr/>
            <p:nvPr/>
          </p:nvSpPr>
          <p:spPr>
            <a:xfrm>
              <a:off x="672" y="2736"/>
              <a:ext cx="0" cy="551"/>
            </a:xfrm>
            <a:prstGeom prst="line">
              <a:avLst/>
            </a:prstGeom>
            <a:ln w="9525" cap="flat" cmpd="sng">
              <a:solidFill>
                <a:srgbClr val="33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45427" name="直接连接符 145426"/>
            <p:cNvSpPr/>
            <p:nvPr/>
          </p:nvSpPr>
          <p:spPr>
            <a:xfrm flipV="1">
              <a:off x="688" y="2999"/>
              <a:ext cx="224" cy="8"/>
            </a:xfrm>
            <a:prstGeom prst="line">
              <a:avLst/>
            </a:prstGeom>
            <a:ln w="9525" cap="flat" cmpd="sng">
              <a:solidFill>
                <a:srgbClr val="336600"/>
              </a:solidFill>
              <a:prstDash val="dash"/>
              <a:headEnd type="triangle" w="med" len="med"/>
              <a:tailEnd type="triangle" w="med" len="med"/>
            </a:ln>
          </p:spPr>
        </p:sp>
        <p:graphicFrame>
          <p:nvGraphicFramePr>
            <p:cNvPr id="145428" name="对象 145427"/>
            <p:cNvGraphicFramePr/>
            <p:nvPr/>
          </p:nvGraphicFramePr>
          <p:xfrm>
            <a:off x="720" y="3024"/>
            <a:ext cx="216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71" r:id="rId9" imgW="381000" imgH="457200" progId="Equation.3">
                    <p:embed/>
                  </p:oleObj>
                </mc:Choice>
                <mc:Fallback>
                  <p:oleObj r:id="rId9" imgW="381000" imgH="457200" progId="Equation.3">
                    <p:embed/>
                    <p:pic>
                      <p:nvPicPr>
                        <p:cNvPr id="0" name="图片 57354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20" y="3024"/>
                          <a:ext cx="216" cy="3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5429" name="组合 145428"/>
          <p:cNvGrpSpPr/>
          <p:nvPr/>
        </p:nvGrpSpPr>
        <p:grpSpPr>
          <a:xfrm>
            <a:off x="920750" y="3187700"/>
            <a:ext cx="838200" cy="979488"/>
            <a:chOff x="432" y="2736"/>
            <a:chExt cx="528" cy="617"/>
          </a:xfrm>
        </p:grpSpPr>
        <p:sp>
          <p:nvSpPr>
            <p:cNvPr id="145430" name="直接连接符 145429"/>
            <p:cNvSpPr/>
            <p:nvPr/>
          </p:nvSpPr>
          <p:spPr>
            <a:xfrm>
              <a:off x="432" y="2736"/>
              <a:ext cx="0" cy="551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45431" name="直接连接符 145430"/>
            <p:cNvSpPr/>
            <p:nvPr/>
          </p:nvSpPr>
          <p:spPr>
            <a:xfrm>
              <a:off x="457" y="2902"/>
              <a:ext cx="503" cy="17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dash"/>
              <a:headEnd type="triangle" w="med" len="med"/>
              <a:tailEnd type="triangle" w="med" len="med"/>
            </a:ln>
          </p:spPr>
        </p:sp>
        <p:graphicFrame>
          <p:nvGraphicFramePr>
            <p:cNvPr id="145432" name="对象 145431"/>
            <p:cNvGraphicFramePr/>
            <p:nvPr/>
          </p:nvGraphicFramePr>
          <p:xfrm>
            <a:off x="432" y="3072"/>
            <a:ext cx="355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72" r:id="rId11" imgW="431800" imgH="457200" progId="Equation.3">
                    <p:embed/>
                  </p:oleObj>
                </mc:Choice>
                <mc:Fallback>
                  <p:oleObj r:id="rId11" imgW="431800" imgH="457200" progId="Equation.3">
                    <p:embed/>
                    <p:pic>
                      <p:nvPicPr>
                        <p:cNvPr id="0" name="图片 57355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2" y="3072"/>
                          <a:ext cx="355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5433" name="文本框 145432"/>
          <p:cNvSpPr txBox="1"/>
          <p:nvPr/>
        </p:nvSpPr>
        <p:spPr>
          <a:xfrm>
            <a:off x="1758951" y="573334"/>
            <a:ext cx="3627596" cy="55399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r>
              <a:rPr lang="en-US" altLang="zh-CN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的相位差为：</a:t>
            </a:r>
          </a:p>
        </p:txBody>
      </p:sp>
      <p:graphicFrame>
        <p:nvGraphicFramePr>
          <p:cNvPr id="145434" name="对象 145433"/>
          <p:cNvGraphicFramePr/>
          <p:nvPr/>
        </p:nvGraphicFramePr>
        <p:xfrm>
          <a:off x="4876800" y="1182688"/>
          <a:ext cx="35814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3" r:id="rId13" imgW="3656330" imgH="1040765" progId="Equation.3">
                  <p:embed/>
                </p:oleObj>
              </mc:Choice>
              <mc:Fallback>
                <p:oleObj r:id="rId13" imgW="3656330" imgH="1040765" progId="Equation.3">
                  <p:embed/>
                  <p:pic>
                    <p:nvPicPr>
                      <p:cNvPr id="0" name="图片 5735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76800" y="1182688"/>
                        <a:ext cx="3581400" cy="1022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5" name="文本框 145434"/>
          <p:cNvSpPr txBox="1"/>
          <p:nvPr/>
        </p:nvSpPr>
        <p:spPr>
          <a:xfrm>
            <a:off x="4579938" y="2278063"/>
            <a:ext cx="1125537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如果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5436" name="文本框 145435"/>
          <p:cNvSpPr txBox="1"/>
          <p:nvPr/>
        </p:nvSpPr>
        <p:spPr>
          <a:xfrm>
            <a:off x="5697538" y="2936875"/>
            <a:ext cx="2906712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称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800" b="1" dirty="0">
                <a:solidFill>
                  <a:srgbClr val="D6009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超前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</a:t>
            </a:r>
            <a:r>
              <a:rPr lang="zh-CN" altLang="en-US" b="1" dirty="0">
                <a:latin typeface="宋体" panose="02010600030101010101" pitchFamily="2" charset="-122"/>
                <a:sym typeface="Symbol" panose="05050102010706020507" pitchFamily="18" charset="2"/>
              </a:rPr>
              <a:t>角。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45437" name="对象 145436"/>
          <p:cNvGraphicFramePr/>
          <p:nvPr/>
        </p:nvGraphicFramePr>
        <p:xfrm>
          <a:off x="5784850" y="2276475"/>
          <a:ext cx="26797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4" r:id="rId15" imgW="2260600" imgH="457200" progId="Equation.3">
                  <p:embed/>
                </p:oleObj>
              </mc:Choice>
              <mc:Fallback>
                <p:oleObj r:id="rId15" imgW="2260600" imgH="457200" progId="Equation.3">
                  <p:embed/>
                  <p:pic>
                    <p:nvPicPr>
                      <p:cNvPr id="0" name="图片 5735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84850" y="2276475"/>
                        <a:ext cx="2679700" cy="544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8" name="文本框 145437"/>
          <p:cNvSpPr txBox="1"/>
          <p:nvPr/>
        </p:nvSpPr>
        <p:spPr>
          <a:xfrm>
            <a:off x="4586288" y="3508375"/>
            <a:ext cx="1125537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如果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5439" name="文本框 145438"/>
          <p:cNvSpPr txBox="1"/>
          <p:nvPr/>
        </p:nvSpPr>
        <p:spPr>
          <a:xfrm>
            <a:off x="5662613" y="4125913"/>
            <a:ext cx="2438400" cy="7921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称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800" b="1" dirty="0">
                <a:solidFill>
                  <a:srgbClr val="D6009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滞后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sz="2800" b="1" i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 </a:t>
            </a:r>
            <a:r>
              <a:rPr lang="zh-CN" altLang="en-US" b="1" dirty="0">
                <a:latin typeface="宋体" panose="02010600030101010101" pitchFamily="2" charset="-122"/>
                <a:sym typeface="Symbol" panose="05050102010706020507" pitchFamily="18" charset="2"/>
              </a:rPr>
              <a:t>角</a:t>
            </a:r>
            <a:r>
              <a:rPr lang="en-US" altLang="zh-CN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(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如图示）</a:t>
            </a:r>
            <a:r>
              <a:rPr lang="zh-CN" altLang="en-US" b="1" dirty="0"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  <a:endParaRPr lang="zh-CN" altLang="en-US" b="1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graphicFrame>
        <p:nvGraphicFramePr>
          <p:cNvPr id="145440" name="对象 145439"/>
          <p:cNvGraphicFramePr/>
          <p:nvPr/>
        </p:nvGraphicFramePr>
        <p:xfrm>
          <a:off x="5826125" y="3521075"/>
          <a:ext cx="25622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5" r:id="rId17" imgW="2260600" imgH="457200" progId="Equation.3">
                  <p:embed/>
                </p:oleObj>
              </mc:Choice>
              <mc:Fallback>
                <p:oleObj r:id="rId17" imgW="2260600" imgH="457200" progId="Equation.3">
                  <p:embed/>
                  <p:pic>
                    <p:nvPicPr>
                      <p:cNvPr id="0" name="图片 573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26125" y="3521075"/>
                        <a:ext cx="2562225" cy="519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41" name="文本框 145440"/>
          <p:cNvSpPr txBox="1"/>
          <p:nvPr/>
        </p:nvSpPr>
        <p:spPr>
          <a:xfrm>
            <a:off x="1979613" y="4508500"/>
            <a:ext cx="3095625" cy="730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相位差等于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的初相之差，与时间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无关。</a:t>
            </a:r>
          </a:p>
        </p:txBody>
      </p:sp>
      <p:sp>
        <p:nvSpPr>
          <p:cNvPr id="145442" name="文本框 145441"/>
          <p:cNvSpPr txBox="1"/>
          <p:nvPr/>
        </p:nvSpPr>
        <p:spPr>
          <a:xfrm>
            <a:off x="1547813" y="5383213"/>
            <a:ext cx="6696075" cy="85407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①同频率的正弦量才能比较相位；②相位差和初相都规定不得超过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180º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45443" name="爆炸形 2 145442"/>
          <p:cNvSpPr/>
          <p:nvPr/>
        </p:nvSpPr>
        <p:spPr>
          <a:xfrm>
            <a:off x="395288" y="5229225"/>
            <a:ext cx="1079500" cy="1008063"/>
          </a:xfrm>
          <a:prstGeom prst="irregularSeal2">
            <a:avLst/>
          </a:prstGeom>
          <a:solidFill>
            <a:srgbClr val="FF9900">
              <a:alpha val="50000"/>
            </a:srgbClr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注意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4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4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4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45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4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0" dur="500"/>
                                        <p:tgtEl>
                                          <p:spTgt spid="145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9" grpId="0" bldLvl="0" animBg="1"/>
      <p:bldP spid="145420" grpId="0" bldLvl="0" animBg="1"/>
      <p:bldP spid="145421" grpId="0" animBg="1"/>
      <p:bldP spid="145422" grpId="0" build="p"/>
      <p:bldP spid="145433" grpId="0"/>
      <p:bldP spid="145435" grpId="0" build="p"/>
      <p:bldP spid="145436" grpId="0" build="p"/>
      <p:bldP spid="145438" grpId="0" build="p"/>
      <p:bldP spid="145439" grpId="0" build="p"/>
      <p:bldP spid="145441" grpId="0" build="p"/>
      <p:bldP spid="145442" grpId="0" build="p"/>
      <p:bldP spid="1454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4" name="组合 146433"/>
          <p:cNvGrpSpPr/>
          <p:nvPr/>
        </p:nvGrpSpPr>
        <p:grpSpPr>
          <a:xfrm>
            <a:off x="4791075" y="13447"/>
            <a:ext cx="3525838" cy="2445591"/>
            <a:chOff x="3123" y="292"/>
            <a:chExt cx="2221" cy="1541"/>
          </a:xfrm>
        </p:grpSpPr>
        <p:sp>
          <p:nvSpPr>
            <p:cNvPr id="146435" name="任意多边形 146434"/>
            <p:cNvSpPr/>
            <p:nvPr/>
          </p:nvSpPr>
          <p:spPr>
            <a:xfrm>
              <a:off x="3387" y="538"/>
              <a:ext cx="1576" cy="1295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66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36" name="任意多边形 146435"/>
            <p:cNvSpPr/>
            <p:nvPr/>
          </p:nvSpPr>
          <p:spPr>
            <a:xfrm>
              <a:off x="3396" y="690"/>
              <a:ext cx="1576" cy="963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chemeClr val="accent1">
                  <a:alpha val="100000"/>
                </a:scheme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6437" name="组合 146436"/>
            <p:cNvGrpSpPr/>
            <p:nvPr/>
          </p:nvGrpSpPr>
          <p:grpSpPr>
            <a:xfrm>
              <a:off x="3123" y="292"/>
              <a:ext cx="2221" cy="1496"/>
              <a:chOff x="144" y="404"/>
              <a:chExt cx="2424" cy="1894"/>
            </a:xfrm>
          </p:grpSpPr>
          <p:sp>
            <p:nvSpPr>
              <p:cNvPr id="146438" name="文本框 146437"/>
              <p:cNvSpPr txBox="1"/>
              <p:nvPr/>
            </p:nvSpPr>
            <p:spPr>
              <a:xfrm>
                <a:off x="630" y="1487"/>
                <a:ext cx="104" cy="2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46439" name="直接连接符 146438"/>
              <p:cNvSpPr/>
              <p:nvPr/>
            </p:nvSpPr>
            <p:spPr>
              <a:xfrm flipV="1">
                <a:off x="603" y="582"/>
                <a:ext cx="0" cy="1716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40" name="文本框 146439"/>
              <p:cNvSpPr txBox="1"/>
              <p:nvPr/>
            </p:nvSpPr>
            <p:spPr>
              <a:xfrm>
                <a:off x="2181" y="1454"/>
                <a:ext cx="360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46441" name="文本框 146440"/>
              <p:cNvSpPr txBox="1"/>
              <p:nvPr/>
            </p:nvSpPr>
            <p:spPr>
              <a:xfrm>
                <a:off x="682" y="434"/>
                <a:ext cx="68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442" name="直接连接符 146441"/>
              <p:cNvSpPr/>
              <p:nvPr/>
            </p:nvSpPr>
            <p:spPr>
              <a:xfrm>
                <a:off x="144" y="1512"/>
                <a:ext cx="2424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43" name="文本框 146442"/>
              <p:cNvSpPr txBox="1"/>
              <p:nvPr/>
            </p:nvSpPr>
            <p:spPr>
              <a:xfrm>
                <a:off x="390" y="404"/>
                <a:ext cx="136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sp>
          <p:nvSpPr>
            <p:cNvPr id="146444" name="圆角矩形标注 146443"/>
            <p:cNvSpPr/>
            <p:nvPr/>
          </p:nvSpPr>
          <p:spPr>
            <a:xfrm>
              <a:off x="4055" y="611"/>
              <a:ext cx="68" cy="277"/>
            </a:xfrm>
            <a:prstGeom prst="wedgeRoundRectCallout">
              <a:avLst>
                <a:gd name="adj1" fmla="val -46000"/>
                <a:gd name="adj2" fmla="val 62014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46445" name="圆角矩形标注 146444"/>
            <p:cNvSpPr/>
            <p:nvPr/>
          </p:nvSpPr>
          <p:spPr>
            <a:xfrm>
              <a:off x="3338" y="709"/>
              <a:ext cx="136" cy="283"/>
            </a:xfrm>
            <a:prstGeom prst="wedgeRoundRectCallout">
              <a:avLst>
                <a:gd name="adj1" fmla="val 60731"/>
                <a:gd name="adj2" fmla="val 23375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</a:p>
          </p:txBody>
        </p:sp>
      </p:grpSp>
      <p:sp>
        <p:nvSpPr>
          <p:cNvPr id="146446" name="文本框 146445"/>
          <p:cNvSpPr txBox="1"/>
          <p:nvPr/>
        </p:nvSpPr>
        <p:spPr>
          <a:xfrm>
            <a:off x="523875" y="320675"/>
            <a:ext cx="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46447" name="文本框 146446"/>
          <p:cNvSpPr txBox="1"/>
          <p:nvPr/>
        </p:nvSpPr>
        <p:spPr>
          <a:xfrm>
            <a:off x="511175" y="604838"/>
            <a:ext cx="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46448" name="文本框 146447"/>
          <p:cNvSpPr txBox="1"/>
          <p:nvPr/>
        </p:nvSpPr>
        <p:spPr>
          <a:xfrm>
            <a:off x="228600" y="-61620"/>
            <a:ext cx="83661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</a:rPr>
              <a:t>如果</a:t>
            </a:r>
            <a:r>
              <a:rPr lang="en-US" altLang="zh-CN" sz="2800" b="1" dirty="0">
                <a:solidFill>
                  <a:srgbClr val="FF33CC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46449" name="文本框 146448"/>
          <p:cNvSpPr txBox="1"/>
          <p:nvPr/>
        </p:nvSpPr>
        <p:spPr>
          <a:xfrm>
            <a:off x="533400" y="2743200"/>
            <a:ext cx="3938588" cy="1281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其</a:t>
            </a:r>
            <a:r>
              <a:rPr lang="zh-CN" altLang="en-US" sz="2800" b="1" dirty="0">
                <a:latin typeface="Times New Roman" panose="02020603050405020304" pitchFamily="18" charset="0"/>
              </a:rPr>
              <a:t>特点是：当一正弦量的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值达到最大时，另一正弦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量的值刚好是零。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46450" name="组合 146449"/>
          <p:cNvGrpSpPr/>
          <p:nvPr/>
        </p:nvGrpSpPr>
        <p:grpSpPr>
          <a:xfrm>
            <a:off x="4724400" y="2222501"/>
            <a:ext cx="3652838" cy="2408238"/>
            <a:chOff x="3152" y="1566"/>
            <a:chExt cx="2301" cy="1517"/>
          </a:xfrm>
        </p:grpSpPr>
        <p:sp>
          <p:nvSpPr>
            <p:cNvPr id="146451" name="任意多边形 146450"/>
            <p:cNvSpPr/>
            <p:nvPr/>
          </p:nvSpPr>
          <p:spPr>
            <a:xfrm>
              <a:off x="3624" y="1788"/>
              <a:ext cx="1576" cy="1295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66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52" name="任意多边形 146451"/>
            <p:cNvSpPr/>
            <p:nvPr/>
          </p:nvSpPr>
          <p:spPr>
            <a:xfrm>
              <a:off x="3241" y="1940"/>
              <a:ext cx="1576" cy="963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chemeClr val="accent1">
                  <a:alpha val="100000"/>
                </a:scheme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6453" name="组合 146452"/>
            <p:cNvGrpSpPr/>
            <p:nvPr/>
          </p:nvGrpSpPr>
          <p:grpSpPr>
            <a:xfrm>
              <a:off x="3152" y="1566"/>
              <a:ext cx="2301" cy="1472"/>
              <a:chOff x="3060" y="2155"/>
              <a:chExt cx="2301" cy="1472"/>
            </a:xfrm>
          </p:grpSpPr>
          <p:sp>
            <p:nvSpPr>
              <p:cNvPr id="146454" name="文本框 146453"/>
              <p:cNvSpPr txBox="1"/>
              <p:nvPr/>
            </p:nvSpPr>
            <p:spPr>
              <a:xfrm>
                <a:off x="3401" y="2995"/>
                <a:ext cx="96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46455" name="直接连接符 146454"/>
              <p:cNvSpPr/>
              <p:nvPr/>
            </p:nvSpPr>
            <p:spPr>
              <a:xfrm flipV="1">
                <a:off x="3529" y="2272"/>
                <a:ext cx="0" cy="135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56" name="文本框 146455"/>
              <p:cNvSpPr txBox="1"/>
              <p:nvPr/>
            </p:nvSpPr>
            <p:spPr>
              <a:xfrm>
                <a:off x="5031" y="2992"/>
                <a:ext cx="330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46457" name="文本框 146456"/>
              <p:cNvSpPr txBox="1"/>
              <p:nvPr/>
            </p:nvSpPr>
            <p:spPr>
              <a:xfrm>
                <a:off x="3593" y="2156"/>
                <a:ext cx="62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458" name="直接连接符 146457"/>
              <p:cNvSpPr/>
              <p:nvPr/>
            </p:nvSpPr>
            <p:spPr>
              <a:xfrm>
                <a:off x="3060" y="3006"/>
                <a:ext cx="222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59" name="文本框 146458"/>
              <p:cNvSpPr txBox="1"/>
              <p:nvPr/>
            </p:nvSpPr>
            <p:spPr>
              <a:xfrm>
                <a:off x="3301" y="2155"/>
                <a:ext cx="124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sp>
          <p:nvSpPr>
            <p:cNvPr id="146460" name="圆角矩形标注 146459"/>
            <p:cNvSpPr/>
            <p:nvPr/>
          </p:nvSpPr>
          <p:spPr>
            <a:xfrm>
              <a:off x="4324" y="1821"/>
              <a:ext cx="68" cy="277"/>
            </a:xfrm>
            <a:prstGeom prst="wedgeRoundRectCallout">
              <a:avLst>
                <a:gd name="adj1" fmla="val -101431"/>
                <a:gd name="adj2" fmla="val 27597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46461" name="圆角矩形标注 146460"/>
            <p:cNvSpPr/>
            <p:nvPr/>
          </p:nvSpPr>
          <p:spPr>
            <a:xfrm>
              <a:off x="3267" y="1837"/>
              <a:ext cx="136" cy="283"/>
            </a:xfrm>
            <a:prstGeom prst="wedgeRoundRectCallout">
              <a:avLst>
                <a:gd name="adj1" fmla="val 78324"/>
                <a:gd name="adj2" fmla="val 23375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</a:p>
          </p:txBody>
        </p:sp>
      </p:grpSp>
      <p:graphicFrame>
        <p:nvGraphicFramePr>
          <p:cNvPr id="146462" name="对象 146461"/>
          <p:cNvGraphicFramePr/>
          <p:nvPr>
            <p:extLst>
              <p:ext uri="{D42A27DB-BD31-4B8C-83A1-F6EECF244321}">
                <p14:modId xmlns:p14="http://schemas.microsoft.com/office/powerpoint/2010/main" val="3361800785"/>
              </p:ext>
            </p:extLst>
          </p:nvPr>
        </p:nvGraphicFramePr>
        <p:xfrm>
          <a:off x="1447800" y="1299"/>
          <a:ext cx="312420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r:id="rId4" imgW="2562860" imgH="405765" progId="Equation.3">
                  <p:embed/>
                </p:oleObj>
              </mc:Choice>
              <mc:Fallback>
                <p:oleObj r:id="rId4" imgW="2562860" imgH="405765" progId="Equation.3">
                  <p:embed/>
                  <p:pic>
                    <p:nvPicPr>
                      <p:cNvPr id="0" name="图片 583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7800" y="1299"/>
                        <a:ext cx="3124200" cy="496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63" name="文本框 146462"/>
          <p:cNvSpPr txBox="1"/>
          <p:nvPr/>
        </p:nvSpPr>
        <p:spPr>
          <a:xfrm>
            <a:off x="228600" y="561754"/>
            <a:ext cx="3849687" cy="430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称</a:t>
            </a:r>
            <a:r>
              <a:rPr lang="en-US" altLang="zh-CN" sz="28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同相位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简称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同相</a:t>
            </a: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</a:p>
        </p:txBody>
      </p:sp>
      <p:sp>
        <p:nvSpPr>
          <p:cNvPr id="146464" name="文本框 146463"/>
          <p:cNvSpPr txBox="1"/>
          <p:nvPr/>
        </p:nvSpPr>
        <p:spPr>
          <a:xfrm>
            <a:off x="590550" y="1920875"/>
            <a:ext cx="83661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</a:rPr>
              <a:t>如果</a:t>
            </a:r>
            <a:r>
              <a:rPr lang="en-US" altLang="zh-CN" sz="2800" b="1"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46465" name="对象 146464"/>
          <p:cNvGraphicFramePr/>
          <p:nvPr/>
        </p:nvGraphicFramePr>
        <p:xfrm>
          <a:off x="1676400" y="1893888"/>
          <a:ext cx="34290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r:id="rId6" imgW="3111500" imgH="457200" progId="Equation.3">
                  <p:embed/>
                </p:oleObj>
              </mc:Choice>
              <mc:Fallback>
                <p:oleObj r:id="rId6" imgW="3111500" imgH="457200" progId="Equation.3">
                  <p:embed/>
                  <p:pic>
                    <p:nvPicPr>
                      <p:cNvPr id="0" name="图片 5837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76400" y="1893888"/>
                        <a:ext cx="342900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66" name="文本框 146465"/>
          <p:cNvSpPr txBox="1"/>
          <p:nvPr/>
        </p:nvSpPr>
        <p:spPr>
          <a:xfrm>
            <a:off x="1447800" y="2362200"/>
            <a:ext cx="274637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称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正交</a:t>
            </a:r>
            <a:r>
              <a:rPr lang="zh-CN" altLang="en-US" b="1" dirty="0"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  <a:endParaRPr lang="zh-CN" altLang="en-US" b="1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146467" name="组合 146466"/>
          <p:cNvGrpSpPr/>
          <p:nvPr/>
        </p:nvGrpSpPr>
        <p:grpSpPr>
          <a:xfrm>
            <a:off x="4800600" y="4508744"/>
            <a:ext cx="3567113" cy="2053981"/>
            <a:chOff x="3024" y="2888"/>
            <a:chExt cx="2247" cy="1294"/>
          </a:xfrm>
        </p:grpSpPr>
        <p:grpSp>
          <p:nvGrpSpPr>
            <p:cNvPr id="146468" name="组合 146467"/>
            <p:cNvGrpSpPr/>
            <p:nvPr/>
          </p:nvGrpSpPr>
          <p:grpSpPr>
            <a:xfrm>
              <a:off x="3024" y="2888"/>
              <a:ext cx="2247" cy="1294"/>
              <a:chOff x="144" y="374"/>
              <a:chExt cx="2424" cy="1924"/>
            </a:xfrm>
          </p:grpSpPr>
          <p:sp>
            <p:nvSpPr>
              <p:cNvPr id="146469" name="文本框 146468"/>
              <p:cNvSpPr txBox="1"/>
              <p:nvPr/>
            </p:nvSpPr>
            <p:spPr>
              <a:xfrm>
                <a:off x="629" y="1462"/>
                <a:ext cx="104" cy="3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46470" name="直接连接符 146469"/>
              <p:cNvSpPr/>
              <p:nvPr/>
            </p:nvSpPr>
            <p:spPr>
              <a:xfrm flipV="1">
                <a:off x="603" y="582"/>
                <a:ext cx="0" cy="1716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71" name="文本框 146470"/>
              <p:cNvSpPr txBox="1"/>
              <p:nvPr/>
            </p:nvSpPr>
            <p:spPr>
              <a:xfrm>
                <a:off x="2184" y="1424"/>
                <a:ext cx="356" cy="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46472" name="文本框 146471"/>
              <p:cNvSpPr txBox="1"/>
              <p:nvPr/>
            </p:nvSpPr>
            <p:spPr>
              <a:xfrm>
                <a:off x="683" y="405"/>
                <a:ext cx="67" cy="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473" name="直接连接符 146472"/>
              <p:cNvSpPr/>
              <p:nvPr/>
            </p:nvSpPr>
            <p:spPr>
              <a:xfrm>
                <a:off x="144" y="1512"/>
                <a:ext cx="2424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6474" name="文本框 146473"/>
              <p:cNvSpPr txBox="1"/>
              <p:nvPr/>
            </p:nvSpPr>
            <p:spPr>
              <a:xfrm>
                <a:off x="390" y="374"/>
                <a:ext cx="134" cy="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grpSp>
          <p:nvGrpSpPr>
            <p:cNvPr id="146475" name="组合 146474"/>
            <p:cNvGrpSpPr/>
            <p:nvPr/>
          </p:nvGrpSpPr>
          <p:grpSpPr>
            <a:xfrm>
              <a:off x="3224" y="3072"/>
              <a:ext cx="1616" cy="1103"/>
              <a:chOff x="3224" y="3072"/>
              <a:chExt cx="1616" cy="1103"/>
            </a:xfrm>
          </p:grpSpPr>
          <p:sp>
            <p:nvSpPr>
              <p:cNvPr id="146476" name="任意多边形 146475"/>
              <p:cNvSpPr/>
              <p:nvPr/>
            </p:nvSpPr>
            <p:spPr>
              <a:xfrm>
                <a:off x="3264" y="3072"/>
                <a:ext cx="1576" cy="1103"/>
              </a:xfrm>
              <a:custGeom>
                <a:avLst/>
                <a:gdLst/>
                <a:ahLst/>
                <a:cxnLst/>
                <a:rect l="0" t="0" r="0" b="0"/>
                <a:pathLst>
                  <a:path w="2152" h="2024">
                    <a:moveTo>
                      <a:pt x="0" y="977"/>
                    </a:moveTo>
                    <a:cubicBezTo>
                      <a:pt x="99" y="840"/>
                      <a:pt x="343" y="0"/>
                      <a:pt x="597" y="152"/>
                    </a:cubicBezTo>
                    <a:cubicBezTo>
                      <a:pt x="851" y="304"/>
                      <a:pt x="1265" y="1752"/>
                      <a:pt x="1524" y="1888"/>
                    </a:cubicBezTo>
                    <a:cubicBezTo>
                      <a:pt x="1783" y="2024"/>
                      <a:pt x="2021" y="1161"/>
                      <a:pt x="2152" y="970"/>
                    </a:cubicBezTo>
                  </a:path>
                </a:pathLst>
              </a:custGeom>
              <a:noFill/>
              <a:ln w="38100" cap="flat" cmpd="sng">
                <a:solidFill>
                  <a:srgbClr val="FF0066">
                    <a:alpha val="100000"/>
                  </a:srgbClr>
                </a:solidFill>
                <a:prstDash val="solid"/>
                <a:headEnd type="none" w="med" len="med"/>
                <a:tailEnd type="non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477" name="任意多边形 146476"/>
              <p:cNvSpPr/>
              <p:nvPr/>
            </p:nvSpPr>
            <p:spPr>
              <a:xfrm flipV="1">
                <a:off x="3264" y="3216"/>
                <a:ext cx="1576" cy="860"/>
              </a:xfrm>
              <a:custGeom>
                <a:avLst/>
                <a:gdLst/>
                <a:ahLst/>
                <a:cxnLst/>
                <a:rect l="0" t="0" r="0" b="0"/>
                <a:pathLst>
                  <a:path w="2152" h="2024">
                    <a:moveTo>
                      <a:pt x="0" y="977"/>
                    </a:moveTo>
                    <a:cubicBezTo>
                      <a:pt x="99" y="840"/>
                      <a:pt x="343" y="0"/>
                      <a:pt x="597" y="152"/>
                    </a:cubicBezTo>
                    <a:cubicBezTo>
                      <a:pt x="851" y="304"/>
                      <a:pt x="1265" y="1752"/>
                      <a:pt x="1524" y="1888"/>
                    </a:cubicBezTo>
                    <a:cubicBezTo>
                      <a:pt x="1783" y="2024"/>
                      <a:pt x="2021" y="1161"/>
                      <a:pt x="2152" y="970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478" name="圆角矩形标注 146477"/>
              <p:cNvSpPr/>
              <p:nvPr/>
            </p:nvSpPr>
            <p:spPr>
              <a:xfrm>
                <a:off x="3941" y="3088"/>
                <a:ext cx="68" cy="277"/>
              </a:xfrm>
              <a:prstGeom prst="wedgeRoundRectCallout">
                <a:avLst>
                  <a:gd name="adj1" fmla="val -46000"/>
                  <a:gd name="adj2" fmla="val 62014"/>
                  <a:gd name="adj3" fmla="val 16667"/>
                </a:avLst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146479" name="圆角矩形标注 146478"/>
              <p:cNvSpPr/>
              <p:nvPr/>
            </p:nvSpPr>
            <p:spPr>
              <a:xfrm>
                <a:off x="3224" y="3196"/>
                <a:ext cx="136" cy="283"/>
              </a:xfrm>
              <a:prstGeom prst="wedgeRoundRectCallout">
                <a:avLst>
                  <a:gd name="adj1" fmla="val 60731"/>
                  <a:gd name="adj2" fmla="val 23375"/>
                  <a:gd name="adj3" fmla="val 16667"/>
                </a:avLst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</p:grpSp>
      <p:sp>
        <p:nvSpPr>
          <p:cNvPr id="146480" name="文本框 146479"/>
          <p:cNvSpPr txBox="1"/>
          <p:nvPr/>
        </p:nvSpPr>
        <p:spPr>
          <a:xfrm>
            <a:off x="590550" y="4130675"/>
            <a:ext cx="83661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</a:rPr>
              <a:t>如果</a:t>
            </a:r>
            <a:r>
              <a:rPr lang="en-US" altLang="zh-CN" sz="2800" b="1"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46481" name="对象 146480"/>
          <p:cNvGraphicFramePr/>
          <p:nvPr/>
        </p:nvGraphicFramePr>
        <p:xfrm>
          <a:off x="1600200" y="4114800"/>
          <a:ext cx="28956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3" r:id="rId8" imgW="2970530" imgH="482600" progId="Equation.3">
                  <p:embed/>
                </p:oleObj>
              </mc:Choice>
              <mc:Fallback>
                <p:oleObj r:id="rId8" imgW="2970530" imgH="482600" progId="Equation.3">
                  <p:embed/>
                  <p:pic>
                    <p:nvPicPr>
                      <p:cNvPr id="0" name="图片 5837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00200" y="4114800"/>
                        <a:ext cx="2895600" cy="473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82" name="文本框 146481"/>
          <p:cNvSpPr txBox="1"/>
          <p:nvPr/>
        </p:nvSpPr>
        <p:spPr>
          <a:xfrm>
            <a:off x="1447800" y="4572000"/>
            <a:ext cx="274637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称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反相</a:t>
            </a:r>
            <a:r>
              <a:rPr lang="zh-CN" altLang="en-US" b="1" dirty="0"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  <a:endParaRPr lang="zh-CN" altLang="en-US" b="1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46483" name="云形标注 146482"/>
          <p:cNvSpPr/>
          <p:nvPr/>
        </p:nvSpPr>
        <p:spPr>
          <a:xfrm>
            <a:off x="6705600" y="381000"/>
            <a:ext cx="1295400" cy="609600"/>
          </a:xfrm>
          <a:prstGeom prst="cloudCallout">
            <a:avLst>
              <a:gd name="adj1" fmla="val -66546"/>
              <a:gd name="adj2" fmla="val 73440"/>
            </a:avLst>
          </a:prstGeom>
          <a:noFill/>
          <a:ln w="9525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同相</a:t>
            </a:r>
          </a:p>
        </p:txBody>
      </p:sp>
      <p:sp>
        <p:nvSpPr>
          <p:cNvPr id="146484" name="云形标注 146483"/>
          <p:cNvSpPr/>
          <p:nvPr/>
        </p:nvSpPr>
        <p:spPr>
          <a:xfrm>
            <a:off x="6934200" y="2743200"/>
            <a:ext cx="1295400" cy="609600"/>
          </a:xfrm>
          <a:prstGeom prst="cloudCallout">
            <a:avLst>
              <a:gd name="adj1" fmla="val -99634"/>
              <a:gd name="adj2" fmla="val 58593"/>
            </a:avLst>
          </a:prstGeom>
          <a:solidFill>
            <a:schemeClr val="bg1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正交</a:t>
            </a:r>
          </a:p>
        </p:txBody>
      </p:sp>
      <p:sp>
        <p:nvSpPr>
          <p:cNvPr id="146485" name="云形标注 146484"/>
          <p:cNvSpPr/>
          <p:nvPr/>
        </p:nvSpPr>
        <p:spPr>
          <a:xfrm>
            <a:off x="7391400" y="4495800"/>
            <a:ext cx="1295400" cy="609600"/>
          </a:xfrm>
          <a:prstGeom prst="cloudCallout">
            <a:avLst>
              <a:gd name="adj1" fmla="val -30759"/>
              <a:gd name="adj2" fmla="val 126824"/>
            </a:avLst>
          </a:prstGeom>
          <a:noFill/>
          <a:ln w="9525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反相</a:t>
            </a:r>
          </a:p>
        </p:txBody>
      </p:sp>
      <p:sp>
        <p:nvSpPr>
          <p:cNvPr id="146486" name="文本框 146485"/>
          <p:cNvSpPr txBox="1"/>
          <p:nvPr/>
        </p:nvSpPr>
        <p:spPr>
          <a:xfrm>
            <a:off x="228600" y="5227638"/>
            <a:ext cx="4953000" cy="12811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当两个同频率的正弦量计时起点改变时，它们的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初相位角改变，但相位差不变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46487" name="爆炸形 2 146486"/>
          <p:cNvSpPr/>
          <p:nvPr/>
        </p:nvSpPr>
        <p:spPr>
          <a:xfrm>
            <a:off x="304800" y="4800600"/>
            <a:ext cx="914400" cy="914400"/>
          </a:xfrm>
          <a:prstGeom prst="irregularSeal2">
            <a:avLst/>
          </a:prstGeom>
          <a:solidFill>
            <a:srgbClr val="FF9900">
              <a:alpha val="50000"/>
            </a:srgbClr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注意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6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46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6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6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46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46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6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6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6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4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46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146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46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146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8" grpId="0" build="p"/>
      <p:bldP spid="146449" grpId="0" build="p"/>
      <p:bldP spid="146463" grpId="0" build="p"/>
      <p:bldP spid="146464" grpId="0" build="p"/>
      <p:bldP spid="146466" grpId="0" build="p"/>
      <p:bldP spid="146480" grpId="0" build="p"/>
      <p:bldP spid="146482" grpId="0" build="p"/>
      <p:bldP spid="146483" grpId="0" animBg="1"/>
      <p:bldP spid="146484" grpId="0" animBg="1"/>
      <p:bldP spid="146485" grpId="0" animBg="1"/>
      <p:bldP spid="146486" grpId="0" build="p"/>
      <p:bldP spid="1464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文本框 147457"/>
          <p:cNvSpPr txBox="1"/>
          <p:nvPr/>
        </p:nvSpPr>
        <p:spPr>
          <a:xfrm>
            <a:off x="2052638" y="1253490"/>
            <a:ext cx="61198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已知的交流电，求它的周期和角频率。</a:t>
            </a:r>
          </a:p>
        </p:txBody>
      </p:sp>
      <p:graphicFrame>
        <p:nvGraphicFramePr>
          <p:cNvPr id="147459" name="对象 147458"/>
          <p:cNvGraphicFramePr/>
          <p:nvPr/>
        </p:nvGraphicFramePr>
        <p:xfrm>
          <a:off x="3059113" y="1916113"/>
          <a:ext cx="23749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8" r:id="rId5" imgW="1231265" imgH="419100" progId="Equation.DSMT4">
                  <p:embed/>
                </p:oleObj>
              </mc:Choice>
              <mc:Fallback>
                <p:oleObj r:id="rId5" imgW="1231265" imgH="419100" progId="Equation.DSMT4">
                  <p:embed/>
                  <p:pic>
                    <p:nvPicPr>
                      <p:cNvPr id="0" name="图片 593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9113" y="1916113"/>
                        <a:ext cx="2374900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460" name="矩形 14745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461" name="矩形 147460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7462" name="对象 147461"/>
          <p:cNvGraphicFramePr/>
          <p:nvPr/>
        </p:nvGraphicFramePr>
        <p:xfrm>
          <a:off x="2195513" y="2924175"/>
          <a:ext cx="46799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r:id="rId7" imgW="2222500" imgH="203200" progId="Equation.DSMT4">
                  <p:embed/>
                </p:oleObj>
              </mc:Choice>
              <mc:Fallback>
                <p:oleObj r:id="rId7" imgW="2222500" imgH="203200" progId="Equation.DSMT4">
                  <p:embed/>
                  <p:pic>
                    <p:nvPicPr>
                      <p:cNvPr id="0" name="图片 593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513" y="2924175"/>
                        <a:ext cx="4679950" cy="422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7463" name="组合 147462"/>
          <p:cNvGrpSpPr/>
          <p:nvPr/>
        </p:nvGrpSpPr>
        <p:grpSpPr>
          <a:xfrm>
            <a:off x="1979612" y="3813175"/>
            <a:ext cx="6913563" cy="519113"/>
            <a:chOff x="612" y="2493"/>
            <a:chExt cx="4355" cy="327"/>
          </a:xfrm>
        </p:grpSpPr>
        <p:sp>
          <p:nvSpPr>
            <p:cNvPr id="147464" name="文本框 147463"/>
            <p:cNvSpPr txBox="1"/>
            <p:nvPr/>
          </p:nvSpPr>
          <p:spPr>
            <a:xfrm>
              <a:off x="612" y="2493"/>
              <a:ext cx="435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 已知                         </a:t>
              </a:r>
              <a:r>
                <a:rPr lang="en-US" altLang="zh-CN" sz="2800" b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,</a:t>
              </a:r>
              <a:r>
                <a:rPr lang="zh-CN" altLang="en-US" sz="28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试求电压有效值。 </a:t>
              </a:r>
            </a:p>
          </p:txBody>
        </p:sp>
        <p:graphicFrame>
          <p:nvGraphicFramePr>
            <p:cNvPr id="147465" name="对象 147464"/>
            <p:cNvGraphicFramePr/>
            <p:nvPr/>
          </p:nvGraphicFramePr>
          <p:xfrm>
            <a:off x="1236" y="2584"/>
            <a:ext cx="1415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10" r:id="rId9" imgW="1091565" imgH="177800" progId="Equation.DSMT4">
                    <p:embed/>
                  </p:oleObj>
                </mc:Choice>
                <mc:Fallback>
                  <p:oleObj r:id="rId9" imgW="1091565" imgH="177800" progId="Equation.DSMT4">
                    <p:embed/>
                    <p:pic>
                      <p:nvPicPr>
                        <p:cNvPr id="0" name="图片 5939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36" y="2584"/>
                          <a:ext cx="1415" cy="2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7466" name="矩形 147465"/>
          <p:cNvSpPr/>
          <p:nvPr/>
        </p:nvSpPr>
        <p:spPr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7467" name="对象 147466"/>
          <p:cNvGraphicFramePr/>
          <p:nvPr/>
        </p:nvGraphicFramePr>
        <p:xfrm>
          <a:off x="3132138" y="4868863"/>
          <a:ext cx="3240087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1" r:id="rId11" imgW="1422400" imgH="419100" progId="Equation.DSMT4">
                  <p:embed/>
                </p:oleObj>
              </mc:Choice>
              <mc:Fallback>
                <p:oleObj r:id="rId11" imgW="1422400" imgH="419100" progId="Equation.DSMT4">
                  <p:embed/>
                  <p:pic>
                    <p:nvPicPr>
                      <p:cNvPr id="0" name="图片 594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2138" y="4868863"/>
                        <a:ext cx="3240087" cy="957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468" name="文本框 147467"/>
          <p:cNvSpPr txBox="1"/>
          <p:nvPr/>
        </p:nvSpPr>
        <p:spPr>
          <a:xfrm>
            <a:off x="1763713" y="2060575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7469" name="文本框 147468"/>
          <p:cNvSpPr txBox="1"/>
          <p:nvPr/>
        </p:nvSpPr>
        <p:spPr>
          <a:xfrm>
            <a:off x="1835150" y="4941888"/>
            <a:ext cx="609600" cy="5191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7470" name="文本框 147469"/>
          <p:cNvSpPr txBox="1"/>
          <p:nvPr/>
        </p:nvSpPr>
        <p:spPr>
          <a:xfrm>
            <a:off x="900113" y="1270000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7471" name="文本框 147470"/>
          <p:cNvSpPr txBox="1"/>
          <p:nvPr/>
        </p:nvSpPr>
        <p:spPr>
          <a:xfrm>
            <a:off x="1081405" y="3789363"/>
            <a:ext cx="609600" cy="5191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95420" y="439420"/>
            <a:ext cx="14554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例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题</a:t>
            </a:r>
            <a:endParaRPr lang="zh-CN" sz="4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8" grpId="0"/>
      <p:bldP spid="147469" grpId="0"/>
      <p:bldP spid="147470" grpId="0" bldLvl="0" animBg="1"/>
      <p:bldP spid="14747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矩形 148481"/>
          <p:cNvSpPr/>
          <p:nvPr/>
        </p:nvSpPr>
        <p:spPr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8483" name="组合 148482"/>
          <p:cNvGrpSpPr/>
          <p:nvPr/>
        </p:nvGrpSpPr>
        <p:grpSpPr>
          <a:xfrm>
            <a:off x="1622425" y="1614488"/>
            <a:ext cx="6981825" cy="1373187"/>
            <a:chOff x="886" y="572"/>
            <a:chExt cx="4398" cy="865"/>
          </a:xfrm>
        </p:grpSpPr>
        <p:sp>
          <p:nvSpPr>
            <p:cNvPr id="148484" name="文本框 148483"/>
            <p:cNvSpPr txBox="1"/>
            <p:nvPr/>
          </p:nvSpPr>
          <p:spPr>
            <a:xfrm>
              <a:off x="886" y="572"/>
              <a:ext cx="4398" cy="8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已知工频电压有效值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U=220V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，初相           ；工频电流有效值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I=22A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，初相            ，求其瞬时值表达式以及它们的相位关系。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148485" name="对象 148484"/>
            <p:cNvGraphicFramePr/>
            <p:nvPr/>
          </p:nvGraphicFramePr>
          <p:xfrm>
            <a:off x="4430" y="578"/>
            <a:ext cx="680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41" r:id="rId5" imgW="533400" imgH="241300" progId="Equation.DSMT4">
                    <p:embed/>
                  </p:oleObj>
                </mc:Choice>
                <mc:Fallback>
                  <p:oleObj r:id="rId5" imgW="533400" imgH="241300" progId="Equation.DSMT4">
                    <p:embed/>
                    <p:pic>
                      <p:nvPicPr>
                        <p:cNvPr id="0" name="图片 60424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430" y="578"/>
                          <a:ext cx="680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8486" name="对象 148485"/>
            <p:cNvGraphicFramePr/>
            <p:nvPr/>
          </p:nvGraphicFramePr>
          <p:xfrm>
            <a:off x="4035" y="874"/>
            <a:ext cx="72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42" r:id="rId7" imgW="596900" imgH="241300" progId="Equation.DSMT4">
                    <p:embed/>
                  </p:oleObj>
                </mc:Choice>
                <mc:Fallback>
                  <p:oleObj r:id="rId7" imgW="596900" imgH="241300" progId="Equation.DSMT4">
                    <p:embed/>
                    <p:pic>
                      <p:nvPicPr>
                        <p:cNvPr id="0" name="图片 60425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035" y="874"/>
                          <a:ext cx="726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8487" name="文本框 148486"/>
          <p:cNvSpPr txBox="1"/>
          <p:nvPr/>
        </p:nvSpPr>
        <p:spPr>
          <a:xfrm>
            <a:off x="1763713" y="3203575"/>
            <a:ext cx="3313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工频电的角频率： </a:t>
            </a:r>
          </a:p>
        </p:txBody>
      </p:sp>
      <p:sp>
        <p:nvSpPr>
          <p:cNvPr id="148488" name="文本框 148487"/>
          <p:cNvSpPr txBox="1"/>
          <p:nvPr/>
        </p:nvSpPr>
        <p:spPr>
          <a:xfrm>
            <a:off x="1763713" y="3924300"/>
            <a:ext cx="35290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电压瞬时值表达式为： </a:t>
            </a:r>
          </a:p>
        </p:txBody>
      </p:sp>
      <p:sp>
        <p:nvSpPr>
          <p:cNvPr id="148489" name="文本框 148488"/>
          <p:cNvSpPr txBox="1"/>
          <p:nvPr/>
        </p:nvSpPr>
        <p:spPr>
          <a:xfrm>
            <a:off x="1763713" y="4572000"/>
            <a:ext cx="3600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电流瞬时值表达式为： </a:t>
            </a:r>
          </a:p>
        </p:txBody>
      </p:sp>
      <p:sp>
        <p:nvSpPr>
          <p:cNvPr id="148490" name="文本框 148489"/>
          <p:cNvSpPr txBox="1"/>
          <p:nvPr/>
        </p:nvSpPr>
        <p:spPr>
          <a:xfrm>
            <a:off x="1763713" y="5219700"/>
            <a:ext cx="2952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相位差为： </a:t>
            </a:r>
          </a:p>
        </p:txBody>
      </p:sp>
      <p:sp>
        <p:nvSpPr>
          <p:cNvPr id="148491" name="文本框 148490"/>
          <p:cNvSpPr txBox="1"/>
          <p:nvPr/>
        </p:nvSpPr>
        <p:spPr>
          <a:xfrm>
            <a:off x="1260158" y="5780088"/>
            <a:ext cx="73437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所以电压超前电流      ，二者相位关系为正交。 </a:t>
            </a:r>
          </a:p>
        </p:txBody>
      </p:sp>
      <p:sp>
        <p:nvSpPr>
          <p:cNvPr id="148492" name="矩形 148491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8493" name="对象 148492"/>
          <p:cNvGraphicFramePr/>
          <p:nvPr/>
        </p:nvGraphicFramePr>
        <p:xfrm>
          <a:off x="4643438" y="3276600"/>
          <a:ext cx="10080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3" r:id="rId9" imgW="532765" imgH="177800" progId="Equation.DSMT4">
                  <p:embed/>
                </p:oleObj>
              </mc:Choice>
              <mc:Fallback>
                <p:oleObj r:id="rId9" imgW="532765" imgH="177800" progId="Equation.DSMT4">
                  <p:embed/>
                  <p:pic>
                    <p:nvPicPr>
                      <p:cNvPr id="0" name="图片 604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3438" y="3276600"/>
                        <a:ext cx="1008062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94" name="矩形 148493"/>
          <p:cNvSpPr/>
          <p:nvPr/>
        </p:nvSpPr>
        <p:spPr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8495" name="对象 148494"/>
          <p:cNvGraphicFramePr/>
          <p:nvPr/>
        </p:nvGraphicFramePr>
        <p:xfrm>
          <a:off x="5256213" y="3975100"/>
          <a:ext cx="29876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4" r:id="rId11" imgW="1612900" imgH="241300" progId="Equation.DSMT4">
                  <p:embed/>
                </p:oleObj>
              </mc:Choice>
              <mc:Fallback>
                <p:oleObj r:id="rId11" imgW="1612900" imgH="241300" progId="Equation.DSMT4">
                  <p:embed/>
                  <p:pic>
                    <p:nvPicPr>
                      <p:cNvPr id="0" name="图片 604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6213" y="3975100"/>
                        <a:ext cx="2987675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96" name="矩形 148495"/>
          <p:cNvSpPr/>
          <p:nvPr/>
        </p:nvSpPr>
        <p:spPr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8497" name="对象 148496"/>
          <p:cNvGraphicFramePr/>
          <p:nvPr/>
        </p:nvGraphicFramePr>
        <p:xfrm>
          <a:off x="5249863" y="4627563"/>
          <a:ext cx="29527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5" r:id="rId13" imgW="1497965" imgH="241300" progId="Equation.DSMT4">
                  <p:embed/>
                </p:oleObj>
              </mc:Choice>
              <mc:Fallback>
                <p:oleObj r:id="rId13" imgW="1497965" imgH="241300" progId="Equation.DSMT4">
                  <p:embed/>
                  <p:pic>
                    <p:nvPicPr>
                      <p:cNvPr id="0" name="图片 604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49863" y="4627563"/>
                        <a:ext cx="295275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98" name="矩形 148497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8499" name="对象 148498"/>
          <p:cNvGraphicFramePr/>
          <p:nvPr/>
        </p:nvGraphicFramePr>
        <p:xfrm>
          <a:off x="3513138" y="5324475"/>
          <a:ext cx="22320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6" r:id="rId15" imgW="1358900" imgH="228600" progId="Equation.DSMT4">
                  <p:embed/>
                </p:oleObj>
              </mc:Choice>
              <mc:Fallback>
                <p:oleObj r:id="rId15" imgW="1358900" imgH="228600" progId="Equation.DSMT4">
                  <p:embed/>
                  <p:pic>
                    <p:nvPicPr>
                      <p:cNvPr id="0" name="图片 6042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13138" y="5324475"/>
                        <a:ext cx="2232025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500" name="矩形 148499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8501" name="对象 148500"/>
          <p:cNvGraphicFramePr/>
          <p:nvPr/>
        </p:nvGraphicFramePr>
        <p:xfrm>
          <a:off x="4173538" y="6102350"/>
          <a:ext cx="5048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7" r:id="rId17" imgW="228600" imgH="203200" progId="Equation.DSMT4">
                  <p:embed/>
                </p:oleObj>
              </mc:Choice>
              <mc:Fallback>
                <p:oleObj r:id="rId17" imgW="228600" imgH="203200" progId="Equation.DSMT4">
                  <p:embed/>
                  <p:pic>
                    <p:nvPicPr>
                      <p:cNvPr id="0" name="图片 60430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73538" y="6102350"/>
                        <a:ext cx="504825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502" name="文本框 148501"/>
          <p:cNvSpPr txBox="1"/>
          <p:nvPr/>
        </p:nvSpPr>
        <p:spPr>
          <a:xfrm>
            <a:off x="900113" y="1476375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503" name="文本框 148502"/>
          <p:cNvSpPr txBox="1"/>
          <p:nvPr/>
        </p:nvSpPr>
        <p:spPr>
          <a:xfrm>
            <a:off x="827088" y="3203575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95420" y="439420"/>
            <a:ext cx="14554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例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题</a:t>
            </a:r>
            <a:endParaRPr lang="zh-CN" sz="4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02" grpId="0" bldLvl="0" animBg="1"/>
      <p:bldP spid="14850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文本框 149505"/>
          <p:cNvSpPr txBox="1"/>
          <p:nvPr/>
        </p:nvSpPr>
        <p:spPr>
          <a:xfrm>
            <a:off x="2466975" y="403574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求：</a:t>
            </a:r>
            <a:endParaRPr lang="zh-CN" altLang="en-US" sz="2800" b="1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49507" name="对象 149506">
            <a:hlinkClick r:id="" action="ppaction://ole?verb=0"/>
          </p:cNvPr>
          <p:cNvGraphicFramePr/>
          <p:nvPr/>
        </p:nvGraphicFramePr>
        <p:xfrm>
          <a:off x="3367088" y="3953193"/>
          <a:ext cx="23050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3" r:id="rId5" imgW="278765" imgH="215900" progId="Equation.3">
                  <p:embed/>
                </p:oleObj>
              </mc:Choice>
              <mc:Fallback>
                <p:oleObj r:id="rId5" imgW="278765" imgH="215900" progId="Equation.3">
                  <p:embed/>
                  <p:pic>
                    <p:nvPicPr>
                      <p:cNvPr id="0" name="图片 614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67088" y="3953193"/>
                        <a:ext cx="2305050" cy="74295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08" name="文本框 149507"/>
          <p:cNvSpPr txBox="1"/>
          <p:nvPr/>
        </p:nvSpPr>
        <p:spPr>
          <a:xfrm>
            <a:off x="2077720" y="1437005"/>
            <a:ext cx="4264025" cy="579438"/>
          </a:xfrm>
          <a:prstGeom prst="rect">
            <a:avLst/>
          </a:prstGeom>
          <a:noFill/>
          <a:ln w="38100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已知相量，求瞬时值。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aphicFrame>
        <p:nvGraphicFramePr>
          <p:cNvPr id="149509" name="对象 149508">
            <a:hlinkClick r:id="" action="ppaction://ole?verb=0"/>
          </p:cNvPr>
          <p:cNvGraphicFramePr/>
          <p:nvPr/>
        </p:nvGraphicFramePr>
        <p:xfrm>
          <a:off x="1984375" y="5240020"/>
          <a:ext cx="5418138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4" r:id="rId7" imgW="1879600" imgH="508000" progId="Equation.3">
                  <p:embed/>
                </p:oleObj>
              </mc:Choice>
              <mc:Fallback>
                <p:oleObj r:id="rId7" imgW="1879600" imgH="508000" progId="Equation.3">
                  <p:embed/>
                  <p:pic>
                    <p:nvPicPr>
                      <p:cNvPr id="0" name="图片 6144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4375" y="5240020"/>
                        <a:ext cx="5418138" cy="1154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10" name="对象 149509">
            <a:hlinkClick r:id="" action="ppaction://ole?verb=0"/>
          </p:cNvPr>
          <p:cNvGraphicFramePr/>
          <p:nvPr/>
        </p:nvGraphicFramePr>
        <p:xfrm>
          <a:off x="2060575" y="4585970"/>
          <a:ext cx="5316538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5" r:id="rId9" imgW="1800860" imgH="266065" progId="Equation.3">
                  <p:embed/>
                </p:oleObj>
              </mc:Choice>
              <mc:Fallback>
                <p:oleObj r:id="rId9" imgW="1800860" imgH="266065" progId="Equation.3">
                  <p:embed/>
                  <p:pic>
                    <p:nvPicPr>
                      <p:cNvPr id="0" name="图片 6144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60575" y="4585970"/>
                        <a:ext cx="5316538" cy="687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11" name="矩形 149510"/>
          <p:cNvSpPr/>
          <p:nvPr/>
        </p:nvSpPr>
        <p:spPr>
          <a:xfrm>
            <a:off x="1022350" y="2360295"/>
            <a:ext cx="7523163" cy="454025"/>
          </a:xfrm>
          <a:prstGeom prst="rect">
            <a:avLst/>
          </a:prstGeom>
          <a:noFill/>
          <a:ln w="12700">
            <a:noFill/>
          </a:ln>
        </p:spPr>
        <p:txBody>
          <a:bodyPr lIns="90488" tIns="44450" rIns="90488" bIns="44450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已知两个频率都为</a:t>
            </a:r>
            <a:r>
              <a:rPr lang="en-US" altLang="zh-CN" b="1">
                <a:solidFill>
                  <a:srgbClr val="66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1000 Hz</a:t>
            </a:r>
            <a:r>
              <a:rPr lang="zh-CN" altLang="en-US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的正弦电流其相量形式为：</a:t>
            </a:r>
          </a:p>
        </p:txBody>
      </p:sp>
      <p:sp>
        <p:nvSpPr>
          <p:cNvPr id="149512" name="左大括号 149511"/>
          <p:cNvSpPr/>
          <p:nvPr/>
        </p:nvSpPr>
        <p:spPr>
          <a:xfrm>
            <a:off x="2778125" y="3046095"/>
            <a:ext cx="252413" cy="798513"/>
          </a:xfrm>
          <a:prstGeom prst="leftBrace">
            <a:avLst>
              <a:gd name="adj1" fmla="val 26362"/>
              <a:gd name="adj2" fmla="val 50000"/>
            </a:avLst>
          </a:prstGeom>
          <a:noFill/>
          <a:ln w="3810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9513" name="组合 149512"/>
          <p:cNvGrpSpPr/>
          <p:nvPr/>
        </p:nvGrpSpPr>
        <p:grpSpPr>
          <a:xfrm>
            <a:off x="3001963" y="2812733"/>
            <a:ext cx="3051175" cy="620712"/>
            <a:chOff x="3372" y="1492"/>
            <a:chExt cx="1922" cy="391"/>
          </a:xfrm>
        </p:grpSpPr>
        <p:grpSp>
          <p:nvGrpSpPr>
            <p:cNvPr id="149514" name="组合 149513"/>
            <p:cNvGrpSpPr/>
            <p:nvPr/>
          </p:nvGrpSpPr>
          <p:grpSpPr>
            <a:xfrm>
              <a:off x="3372" y="1502"/>
              <a:ext cx="444" cy="334"/>
              <a:chOff x="611" y="2673"/>
              <a:chExt cx="444" cy="334"/>
            </a:xfrm>
          </p:grpSpPr>
          <p:sp>
            <p:nvSpPr>
              <p:cNvPr id="149515" name="文本框 149514"/>
              <p:cNvSpPr txBox="1"/>
              <p:nvPr/>
            </p:nvSpPr>
            <p:spPr>
              <a:xfrm>
                <a:off x="611" y="2680"/>
                <a:ext cx="44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baseline="-2500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9516" name="椭圆 149515"/>
              <p:cNvSpPr/>
              <p:nvPr/>
            </p:nvSpPr>
            <p:spPr>
              <a:xfrm>
                <a:off x="755" y="2673"/>
                <a:ext cx="47" cy="47"/>
              </a:xfrm>
              <a:prstGeom prst="ellipse">
                <a:avLst/>
              </a:prstGeom>
              <a:solidFill>
                <a:srgbClr val="006600"/>
              </a:solidFill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17" name="文本框 149516"/>
            <p:cNvSpPr txBox="1"/>
            <p:nvPr/>
          </p:nvSpPr>
          <p:spPr>
            <a:xfrm>
              <a:off x="3665" y="1518"/>
              <a:ext cx="329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3200" b="1" i="1" u="sng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9518" name="文本框 149517"/>
            <p:cNvSpPr txBox="1"/>
            <p:nvPr/>
          </p:nvSpPr>
          <p:spPr>
            <a:xfrm>
              <a:off x="4351" y="1492"/>
              <a:ext cx="86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66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60</a:t>
              </a: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endPara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9519" name="文本框 149518"/>
            <p:cNvSpPr txBox="1"/>
            <p:nvPr/>
          </p:nvSpPr>
          <p:spPr>
            <a:xfrm>
              <a:off x="3868" y="1518"/>
              <a:ext cx="1426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100</a:t>
              </a:r>
            </a:p>
          </p:txBody>
        </p:sp>
        <p:sp>
          <p:nvSpPr>
            <p:cNvPr id="149520" name="直接连接符 149519"/>
            <p:cNvSpPr/>
            <p:nvPr/>
          </p:nvSpPr>
          <p:spPr>
            <a:xfrm flipH="1">
              <a:off x="4298" y="1573"/>
              <a:ext cx="147" cy="210"/>
            </a:xfrm>
            <a:prstGeom prst="line">
              <a:avLst/>
            </a:prstGeom>
            <a:ln w="3810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9521" name="直接连接符 149520"/>
            <p:cNvSpPr/>
            <p:nvPr/>
          </p:nvSpPr>
          <p:spPr>
            <a:xfrm flipV="1">
              <a:off x="4298" y="1774"/>
              <a:ext cx="585" cy="9"/>
            </a:xfrm>
            <a:prstGeom prst="line">
              <a:avLst/>
            </a:prstGeom>
            <a:ln w="3810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9522" name="文本框 149521"/>
            <p:cNvSpPr txBox="1"/>
            <p:nvPr/>
          </p:nvSpPr>
          <p:spPr>
            <a:xfrm>
              <a:off x="4955" y="1509"/>
              <a:ext cx="292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149523" name="组合 149522"/>
          <p:cNvGrpSpPr/>
          <p:nvPr/>
        </p:nvGrpSpPr>
        <p:grpSpPr>
          <a:xfrm>
            <a:off x="2994025" y="3444558"/>
            <a:ext cx="2711450" cy="604837"/>
            <a:chOff x="3367" y="1972"/>
            <a:chExt cx="1708" cy="381"/>
          </a:xfrm>
        </p:grpSpPr>
        <p:grpSp>
          <p:nvGrpSpPr>
            <p:cNvPr id="149524" name="组合 149523"/>
            <p:cNvGrpSpPr/>
            <p:nvPr/>
          </p:nvGrpSpPr>
          <p:grpSpPr>
            <a:xfrm>
              <a:off x="3367" y="1972"/>
              <a:ext cx="444" cy="334"/>
              <a:chOff x="611" y="2673"/>
              <a:chExt cx="444" cy="334"/>
            </a:xfrm>
          </p:grpSpPr>
          <p:sp>
            <p:nvSpPr>
              <p:cNvPr id="149525" name="文本框 149524"/>
              <p:cNvSpPr txBox="1"/>
              <p:nvPr/>
            </p:nvSpPr>
            <p:spPr>
              <a:xfrm>
                <a:off x="611" y="2680"/>
                <a:ext cx="44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baseline="-2500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9526" name="椭圆 149525"/>
              <p:cNvSpPr/>
              <p:nvPr/>
            </p:nvSpPr>
            <p:spPr>
              <a:xfrm>
                <a:off x="755" y="2673"/>
                <a:ext cx="47" cy="47"/>
              </a:xfrm>
              <a:prstGeom prst="ellipse">
                <a:avLst/>
              </a:prstGeom>
              <a:solidFill>
                <a:srgbClr val="006600"/>
              </a:solidFill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27" name="文本框 149526"/>
            <p:cNvSpPr txBox="1"/>
            <p:nvPr/>
          </p:nvSpPr>
          <p:spPr>
            <a:xfrm>
              <a:off x="3660" y="1988"/>
              <a:ext cx="658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= </a:t>
              </a: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10 </a:t>
              </a:r>
              <a:endParaRPr lang="en-US" altLang="zh-CN" sz="3200" b="1" i="1" u="sng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9528" name="文本框 149527"/>
            <p:cNvSpPr txBox="1"/>
            <p:nvPr/>
          </p:nvSpPr>
          <p:spPr>
            <a:xfrm>
              <a:off x="4300" y="1988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30</a:t>
              </a: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endPara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49529" name="组合 149528"/>
            <p:cNvGrpSpPr/>
            <p:nvPr/>
          </p:nvGrpSpPr>
          <p:grpSpPr>
            <a:xfrm>
              <a:off x="4192" y="2088"/>
              <a:ext cx="584" cy="210"/>
              <a:chOff x="4558" y="2097"/>
              <a:chExt cx="584" cy="210"/>
            </a:xfrm>
          </p:grpSpPr>
          <p:sp>
            <p:nvSpPr>
              <p:cNvPr id="149530" name="直接连接符 149529"/>
              <p:cNvSpPr/>
              <p:nvPr/>
            </p:nvSpPr>
            <p:spPr>
              <a:xfrm flipH="1">
                <a:off x="4558" y="2097"/>
                <a:ext cx="147" cy="210"/>
              </a:xfrm>
              <a:prstGeom prst="line">
                <a:avLst/>
              </a:prstGeom>
              <a:ln w="38100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9531" name="直接连接符 149530"/>
              <p:cNvSpPr/>
              <p:nvPr/>
            </p:nvSpPr>
            <p:spPr>
              <a:xfrm>
                <a:off x="4566" y="2298"/>
                <a:ext cx="576" cy="0"/>
              </a:xfrm>
              <a:prstGeom prst="line">
                <a:avLst/>
              </a:prstGeom>
              <a:ln w="38100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9532" name="文本框 149531"/>
            <p:cNvSpPr txBox="1"/>
            <p:nvPr/>
          </p:nvSpPr>
          <p:spPr>
            <a:xfrm>
              <a:off x="4764" y="2002"/>
              <a:ext cx="311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149533" name="文本框 149532"/>
          <p:cNvSpPr txBox="1"/>
          <p:nvPr/>
        </p:nvSpPr>
        <p:spPr>
          <a:xfrm>
            <a:off x="1042988" y="4595495"/>
            <a:ext cx="609600" cy="5191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9534" name="文本框 149533"/>
          <p:cNvSpPr txBox="1"/>
          <p:nvPr/>
        </p:nvSpPr>
        <p:spPr>
          <a:xfrm>
            <a:off x="1066800" y="1437640"/>
            <a:ext cx="609600" cy="5346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6FF33">
                <a:gamma/>
                <a:shade val="60000"/>
                <a:invGamma/>
              </a:srgbClr>
            </a:prstShdw>
          </a:effectLst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95420" y="439420"/>
            <a:ext cx="14554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例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题</a:t>
            </a:r>
            <a:endParaRPr lang="zh-CN" sz="4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8" grpId="0"/>
      <p:bldP spid="149511" grpId="0"/>
      <p:bldP spid="149533" grpId="0" bldLvl="0" animBg="1"/>
      <p:bldP spid="1495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矩形 150529"/>
          <p:cNvSpPr/>
          <p:nvPr/>
        </p:nvSpPr>
        <p:spPr>
          <a:xfrm>
            <a:off x="533400" y="1120775"/>
            <a:ext cx="35718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正弦量的函数式表示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50531" name="对象 150530"/>
          <p:cNvGraphicFramePr/>
          <p:nvPr/>
        </p:nvGraphicFramePr>
        <p:xfrm>
          <a:off x="4100513" y="1193800"/>
          <a:ext cx="2898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0" r:id="rId5" imgW="3098800" imgH="457200" progId="Equation.3">
                  <p:embed/>
                </p:oleObj>
              </mc:Choice>
              <mc:Fallback>
                <p:oleObj r:id="rId5" imgW="3098800" imgH="457200" progId="Equation.3">
                  <p:embed/>
                  <p:pic>
                    <p:nvPicPr>
                      <p:cNvPr id="0" name="图片 624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00513" y="1193800"/>
                        <a:ext cx="289877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0532" name="组合 150531"/>
          <p:cNvGrpSpPr/>
          <p:nvPr/>
        </p:nvGrpSpPr>
        <p:grpSpPr>
          <a:xfrm>
            <a:off x="684213" y="3843139"/>
            <a:ext cx="3455987" cy="2681486"/>
            <a:chOff x="3024" y="1814"/>
            <a:chExt cx="2426" cy="1919"/>
          </a:xfrm>
        </p:grpSpPr>
        <p:sp>
          <p:nvSpPr>
            <p:cNvPr id="150533" name="矩形 150532"/>
            <p:cNvSpPr/>
            <p:nvPr/>
          </p:nvSpPr>
          <p:spPr>
            <a:xfrm>
              <a:off x="5187" y="2292"/>
              <a:ext cx="19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34" name="任意多边形 150533"/>
            <p:cNvSpPr/>
            <p:nvPr/>
          </p:nvSpPr>
          <p:spPr>
            <a:xfrm>
              <a:off x="3408" y="2112"/>
              <a:ext cx="1681" cy="1621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66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35" name="任意多边形 150534"/>
            <p:cNvSpPr/>
            <p:nvPr/>
          </p:nvSpPr>
          <p:spPr>
            <a:xfrm>
              <a:off x="3168" y="2304"/>
              <a:ext cx="1681" cy="1206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chemeClr val="accent1">
                  <a:alpha val="100000"/>
                </a:scheme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0536" name="组合 150535"/>
            <p:cNvGrpSpPr/>
            <p:nvPr/>
          </p:nvGrpSpPr>
          <p:grpSpPr>
            <a:xfrm>
              <a:off x="3024" y="1814"/>
              <a:ext cx="2426" cy="1855"/>
              <a:chOff x="288" y="1670"/>
              <a:chExt cx="2426" cy="1855"/>
            </a:xfrm>
          </p:grpSpPr>
          <p:sp>
            <p:nvSpPr>
              <p:cNvPr id="150537" name="文本框 150536"/>
              <p:cNvSpPr txBox="1"/>
              <p:nvPr/>
            </p:nvSpPr>
            <p:spPr>
              <a:xfrm>
                <a:off x="900" y="2738"/>
                <a:ext cx="204" cy="2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50538" name="直接连接符 150537"/>
              <p:cNvSpPr/>
              <p:nvPr/>
            </p:nvSpPr>
            <p:spPr>
              <a:xfrm flipV="1">
                <a:off x="929" y="1829"/>
                <a:ext cx="0" cy="1696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50539" name="文本框 150538"/>
              <p:cNvSpPr txBox="1"/>
              <p:nvPr/>
            </p:nvSpPr>
            <p:spPr>
              <a:xfrm>
                <a:off x="2437" y="2749"/>
                <a:ext cx="277" cy="2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150540" name="文本框 150539"/>
              <p:cNvSpPr txBox="1"/>
              <p:nvPr/>
            </p:nvSpPr>
            <p:spPr>
              <a:xfrm>
                <a:off x="1004" y="1698"/>
                <a:ext cx="70" cy="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541" name="直接连接符 150540"/>
              <p:cNvSpPr/>
              <p:nvPr/>
            </p:nvSpPr>
            <p:spPr>
              <a:xfrm>
                <a:off x="288" y="2736"/>
                <a:ext cx="2369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50542" name="文本框 150541"/>
              <p:cNvSpPr txBox="1"/>
              <p:nvPr/>
            </p:nvSpPr>
            <p:spPr>
              <a:xfrm>
                <a:off x="716" y="1670"/>
                <a:ext cx="139" cy="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sp>
          <p:nvSpPr>
            <p:cNvPr id="150543" name="圆角矩形标注 150542"/>
            <p:cNvSpPr/>
            <p:nvPr/>
          </p:nvSpPr>
          <p:spPr>
            <a:xfrm>
              <a:off x="4230" y="2105"/>
              <a:ext cx="166" cy="323"/>
            </a:xfrm>
            <a:prstGeom prst="wedgeRoundRectCallout">
              <a:avLst>
                <a:gd name="adj1" fmla="val -151648"/>
                <a:gd name="adj2" fmla="val 54222"/>
                <a:gd name="adj3" fmla="val 16667"/>
              </a:avLst>
            </a:prstGeom>
            <a:solidFill>
              <a:srgbClr val="FFCC99">
                <a:alpha val="50000"/>
              </a:srgbClr>
            </a:solidFill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150544" name="圆角矩形标注 150543"/>
            <p:cNvSpPr/>
            <p:nvPr/>
          </p:nvSpPr>
          <p:spPr>
            <a:xfrm>
              <a:off x="4576" y="2245"/>
              <a:ext cx="298" cy="329"/>
            </a:xfrm>
            <a:prstGeom prst="wedgeRoundRectCallout">
              <a:avLst>
                <a:gd name="adj1" fmla="val -337458"/>
                <a:gd name="adj2" fmla="val 126949"/>
                <a:gd name="adj3" fmla="val 16667"/>
              </a:avLst>
            </a:prstGeom>
            <a:solidFill>
              <a:srgbClr val="FFCC99">
                <a:alpha val="50000"/>
              </a:srgbClr>
            </a:solidFill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009900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</a:p>
          </p:txBody>
        </p:sp>
      </p:grpSp>
      <p:graphicFrame>
        <p:nvGraphicFramePr>
          <p:cNvPr id="150545" name="对象 150544"/>
          <p:cNvGraphicFramePr/>
          <p:nvPr/>
        </p:nvGraphicFramePr>
        <p:xfrm>
          <a:off x="4110038" y="1631950"/>
          <a:ext cx="2870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r:id="rId7" imgW="3035300" imgH="457200" progId="Equation.3">
                  <p:embed/>
                </p:oleObj>
              </mc:Choice>
              <mc:Fallback>
                <p:oleObj r:id="rId7" imgW="3035300" imgH="457200" progId="Equation.3">
                  <p:embed/>
                  <p:pic>
                    <p:nvPicPr>
                      <p:cNvPr id="0" name="图片 624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0038" y="1631950"/>
                        <a:ext cx="2870200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46" name="矩形 150545"/>
          <p:cNvSpPr/>
          <p:nvPr/>
        </p:nvSpPr>
        <p:spPr>
          <a:xfrm>
            <a:off x="533400" y="3500438"/>
            <a:ext cx="35718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正弦量的波形图表示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50547" name="矩形 150546"/>
          <p:cNvSpPr/>
          <p:nvPr/>
        </p:nvSpPr>
        <p:spPr>
          <a:xfrm>
            <a:off x="539750" y="1778000"/>
            <a:ext cx="107156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求和：</a:t>
            </a:r>
          </a:p>
        </p:txBody>
      </p:sp>
      <p:graphicFrame>
        <p:nvGraphicFramePr>
          <p:cNvPr id="150548" name="对象 150547"/>
          <p:cNvGraphicFramePr/>
          <p:nvPr/>
        </p:nvGraphicFramePr>
        <p:xfrm>
          <a:off x="539750" y="2276475"/>
          <a:ext cx="7345363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2" r:id="rId9" imgW="2768600" imgH="457200" progId="Equation.3">
                  <p:embed/>
                </p:oleObj>
              </mc:Choice>
              <mc:Fallback>
                <p:oleObj r:id="rId9" imgW="2768600" imgH="457200" progId="Equation.3">
                  <p:embed/>
                  <p:pic>
                    <p:nvPicPr>
                      <p:cNvPr id="0" name="图片 624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9750" y="2276475"/>
                        <a:ext cx="7345363" cy="1190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49" name="矩形 150548"/>
          <p:cNvSpPr/>
          <p:nvPr/>
        </p:nvSpPr>
        <p:spPr>
          <a:xfrm>
            <a:off x="4038600" y="3500438"/>
            <a:ext cx="107156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求和：</a:t>
            </a:r>
          </a:p>
        </p:txBody>
      </p:sp>
      <p:graphicFrame>
        <p:nvGraphicFramePr>
          <p:cNvPr id="150550" name="对象 150549"/>
          <p:cNvGraphicFramePr/>
          <p:nvPr/>
        </p:nvGraphicFramePr>
        <p:xfrm>
          <a:off x="5105400" y="3500438"/>
          <a:ext cx="147320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r:id="rId11" imgW="647700" imgH="241300" progId="Equation.3">
                  <p:embed/>
                </p:oleObj>
              </mc:Choice>
              <mc:Fallback>
                <p:oleObj r:id="rId11" imgW="647700" imgH="241300" progId="Equation.3">
                  <p:embed/>
                  <p:pic>
                    <p:nvPicPr>
                      <p:cNvPr id="0" name="图片 624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05400" y="3500438"/>
                        <a:ext cx="1473200" cy="547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0551" name="组合 150550"/>
          <p:cNvGrpSpPr/>
          <p:nvPr/>
        </p:nvGrpSpPr>
        <p:grpSpPr>
          <a:xfrm>
            <a:off x="7164388" y="2781300"/>
            <a:ext cx="1428750" cy="1066800"/>
            <a:chOff x="3804" y="2016"/>
            <a:chExt cx="1428" cy="864"/>
          </a:xfrm>
        </p:grpSpPr>
        <p:sp>
          <p:nvSpPr>
            <p:cNvPr id="150552" name="圆角矩形标注 150551"/>
            <p:cNvSpPr/>
            <p:nvPr/>
          </p:nvSpPr>
          <p:spPr>
            <a:xfrm>
              <a:off x="3840" y="2100"/>
              <a:ext cx="852" cy="576"/>
            </a:xfrm>
            <a:prstGeom prst="wedgeRoundRectCallout">
              <a:avLst>
                <a:gd name="adj1" fmla="val -197889"/>
                <a:gd name="adj2" fmla="val -13713"/>
                <a:gd name="adj3" fmla="val 16667"/>
              </a:avLst>
            </a:prstGeom>
            <a:solidFill>
              <a:srgbClr val="FFFFCC">
                <a:alpha val="50000"/>
              </a:srgbClr>
            </a:solidFill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53" name="圆角矩形标注 150552"/>
            <p:cNvSpPr/>
            <p:nvPr/>
          </p:nvSpPr>
          <p:spPr>
            <a:xfrm>
              <a:off x="3804" y="2016"/>
              <a:ext cx="1428" cy="864"/>
            </a:xfrm>
            <a:prstGeom prst="wedgeRoundRectCallout">
              <a:avLst>
                <a:gd name="adj1" fmla="val -102102"/>
                <a:gd name="adj2" fmla="val 28356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计算过程复杂</a:t>
              </a:r>
              <a:endParaRPr lang="zh-CN" altLang="en-US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0554" name="直接连接符 150553"/>
          <p:cNvSpPr/>
          <p:nvPr/>
        </p:nvSpPr>
        <p:spPr>
          <a:xfrm flipH="1">
            <a:off x="7164388" y="2989263"/>
            <a:ext cx="0" cy="192087"/>
          </a:xfrm>
          <a:prstGeom prst="line">
            <a:avLst/>
          </a:prstGeom>
          <a:ln w="38100" cap="flat" cmpd="sng">
            <a:solidFill>
              <a:srgbClr val="D9FFD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55" name="矩形 150554"/>
          <p:cNvSpPr/>
          <p:nvPr/>
        </p:nvSpPr>
        <p:spPr>
          <a:xfrm>
            <a:off x="4427538" y="4365625"/>
            <a:ext cx="4176712" cy="1281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简化计算采用一种新的</a:t>
            </a:r>
          </a:p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表示方法：</a:t>
            </a:r>
            <a:r>
              <a:rPr lang="zh-CN" altLang="en-US" sz="2800" b="1" i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相量表示法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（用复数表示正弦量）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0556" name="矩形 150555"/>
          <p:cNvSpPr/>
          <p:nvPr/>
        </p:nvSpPr>
        <p:spPr>
          <a:xfrm>
            <a:off x="1555115" y="567055"/>
            <a:ext cx="691197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2.2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正弦交流电的相量表示法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5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05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5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0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505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5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50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46" grpId="0"/>
      <p:bldP spid="150547" grpId="0"/>
      <p:bldP spid="150549" grpId="0"/>
      <p:bldP spid="150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矩形 151553"/>
          <p:cNvSpPr/>
          <p:nvPr/>
        </p:nvSpPr>
        <p:spPr>
          <a:xfrm>
            <a:off x="676275" y="503238"/>
            <a:ext cx="2743200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一、复数</a:t>
            </a:r>
          </a:p>
        </p:txBody>
      </p:sp>
      <p:sp>
        <p:nvSpPr>
          <p:cNvPr id="151555" name="文本框 151554"/>
          <p:cNvSpPr txBox="1"/>
          <p:nvPr/>
        </p:nvSpPr>
        <p:spPr>
          <a:xfrm>
            <a:off x="687388" y="1125538"/>
            <a:ext cx="3386137" cy="4873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、复数及其表示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684213" y="1773238"/>
            <a:ext cx="238125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设</a:t>
            </a:r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为复数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则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51557" name="文本框 151556"/>
          <p:cNvSpPr txBox="1"/>
          <p:nvPr/>
        </p:nvSpPr>
        <p:spPr>
          <a:xfrm>
            <a:off x="3182938" y="1773238"/>
            <a:ext cx="147320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A = a + </a:t>
            </a:r>
            <a:r>
              <a:rPr lang="en-US" altLang="zh-CN" sz="2800" b="1" dirty="0" err="1">
                <a:latin typeface="Times New Roman" panose="02020603050405020304" pitchFamily="18" charset="0"/>
              </a:rPr>
              <a:t>j</a:t>
            </a:r>
            <a:r>
              <a:rPr lang="en-US" altLang="zh-CN" sz="2800" b="1" i="1" dirty="0" err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51558" name="文本框 151557"/>
          <p:cNvSpPr txBox="1"/>
          <p:nvPr/>
        </p:nvSpPr>
        <p:spPr>
          <a:xfrm>
            <a:off x="4783138" y="1773238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代数式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1559" name="文本框 151558"/>
          <p:cNvSpPr txBox="1"/>
          <p:nvPr/>
        </p:nvSpPr>
        <p:spPr>
          <a:xfrm>
            <a:off x="684213" y="2422525"/>
            <a:ext cx="7923212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其中：</a:t>
            </a:r>
            <a:r>
              <a:rPr lang="en-US" altLang="zh-CN" sz="2800" b="1" i="1">
                <a:latin typeface="Times New Roman" panose="02020603050405020304" pitchFamily="18" charset="0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</a:rPr>
              <a:t>称为复数</a:t>
            </a:r>
            <a:r>
              <a:rPr lang="en-US" altLang="zh-CN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实部，</a:t>
            </a:r>
            <a:r>
              <a:rPr lang="zh-CN" altLang="en-US" sz="2800" b="1" i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</a:rPr>
              <a:t>称为复数</a:t>
            </a:r>
            <a:r>
              <a:rPr lang="en-US" altLang="zh-CN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虚部。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1560" name="文本框 151559"/>
          <p:cNvSpPr txBox="1"/>
          <p:nvPr/>
        </p:nvSpPr>
        <p:spPr>
          <a:xfrm>
            <a:off x="2978150" y="3051175"/>
            <a:ext cx="178593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虚数单位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1561" name="对象 151560"/>
          <p:cNvGraphicFramePr/>
          <p:nvPr/>
        </p:nvGraphicFramePr>
        <p:xfrm>
          <a:off x="1841500" y="3074988"/>
          <a:ext cx="9652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3" r:id="rId5" imgW="1193165" imgH="482600" progId="Equation.3">
                  <p:embed/>
                </p:oleObj>
              </mc:Choice>
              <mc:Fallback>
                <p:oleObj r:id="rId5" imgW="1193165" imgH="482600" progId="Equation.3">
                  <p:embed/>
                  <p:pic>
                    <p:nvPicPr>
                      <p:cNvPr id="0" name="图片 6349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41500" y="3074988"/>
                        <a:ext cx="96520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62" name="文本框 151561"/>
          <p:cNvSpPr txBox="1"/>
          <p:nvPr/>
        </p:nvSpPr>
        <p:spPr>
          <a:xfrm>
            <a:off x="744538" y="3817938"/>
            <a:ext cx="3929062" cy="854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在复平面上可以用一向量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表示复数</a:t>
            </a:r>
            <a:r>
              <a:rPr lang="en-US" altLang="zh-CN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</a:rPr>
              <a:t>如右图：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51563" name="对象 151562"/>
          <p:cNvGraphicFramePr/>
          <p:nvPr/>
        </p:nvGraphicFramePr>
        <p:xfrm>
          <a:off x="806450" y="4848225"/>
          <a:ext cx="1995488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4" r:id="rId7" imgW="774065" imgH="241300" progId="Equation.3">
                  <p:embed/>
                </p:oleObj>
              </mc:Choice>
              <mc:Fallback>
                <p:oleObj r:id="rId7" imgW="774065" imgH="241300" progId="Equation.3">
                  <p:embed/>
                  <p:pic>
                    <p:nvPicPr>
                      <p:cNvPr id="0" name="图片 634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6450" y="4848225"/>
                        <a:ext cx="1995488" cy="601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64" name="对象 151563"/>
          <p:cNvGraphicFramePr/>
          <p:nvPr/>
        </p:nvGraphicFramePr>
        <p:xfrm>
          <a:off x="2954338" y="4840288"/>
          <a:ext cx="216693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5" r:id="rId9" imgW="761365" imgH="241300" progId="Equation.3">
                  <p:embed/>
                </p:oleObj>
              </mc:Choice>
              <mc:Fallback>
                <p:oleObj r:id="rId9" imgW="761365" imgH="241300" progId="Equation.3">
                  <p:embed/>
                  <p:pic>
                    <p:nvPicPr>
                      <p:cNvPr id="0" name="图片 634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54338" y="4840288"/>
                        <a:ext cx="2166937" cy="633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65" name="对象 151564"/>
          <p:cNvGraphicFramePr/>
          <p:nvPr/>
        </p:nvGraphicFramePr>
        <p:xfrm>
          <a:off x="744538" y="5602288"/>
          <a:ext cx="2084387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6" r:id="rId11" imgW="900430" imgH="266065" progId="Equation.3">
                  <p:embed/>
                </p:oleObj>
              </mc:Choice>
              <mc:Fallback>
                <p:oleObj r:id="rId11" imgW="900430" imgH="266065" progId="Equation.3">
                  <p:embed/>
                  <p:pic>
                    <p:nvPicPr>
                      <p:cNvPr id="0" name="图片 634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4538" y="5602288"/>
                        <a:ext cx="2084387" cy="614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66" name="对象 151565"/>
          <p:cNvGraphicFramePr/>
          <p:nvPr/>
        </p:nvGraphicFramePr>
        <p:xfrm>
          <a:off x="3030538" y="5449888"/>
          <a:ext cx="14573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7" r:id="rId13" imgW="647065" imgH="405765" progId="Equation.3">
                  <p:embed/>
                </p:oleObj>
              </mc:Choice>
              <mc:Fallback>
                <p:oleObj r:id="rId13" imgW="647065" imgH="405765" progId="Equation.3">
                  <p:embed/>
                  <p:pic>
                    <p:nvPicPr>
                      <p:cNvPr id="0" name="图片 635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30538" y="5449888"/>
                        <a:ext cx="1457325" cy="858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67" name="直接连接符 151566"/>
          <p:cNvSpPr/>
          <p:nvPr/>
        </p:nvSpPr>
        <p:spPr>
          <a:xfrm flipH="1" flipV="1">
            <a:off x="5673725" y="3978275"/>
            <a:ext cx="1812925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1568" name="直接连接符 151567"/>
          <p:cNvSpPr/>
          <p:nvPr/>
        </p:nvSpPr>
        <p:spPr>
          <a:xfrm flipV="1">
            <a:off x="5707063" y="3983038"/>
            <a:ext cx="1798637" cy="12033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51569" name="文本框 151568"/>
          <p:cNvSpPr txBox="1"/>
          <p:nvPr/>
        </p:nvSpPr>
        <p:spPr>
          <a:xfrm>
            <a:off x="7281863" y="5168900"/>
            <a:ext cx="169862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008000"/>
                </a:solidFill>
                <a:latin typeface="宋体" panose="02010600030101010101" pitchFamily="2" charset="-122"/>
              </a:rPr>
              <a:t>a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151570" name="文本框 151569"/>
          <p:cNvSpPr txBox="1"/>
          <p:nvPr/>
        </p:nvSpPr>
        <p:spPr>
          <a:xfrm>
            <a:off x="7632700" y="3795713"/>
            <a:ext cx="220663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008000"/>
                </a:solidFill>
                <a:latin typeface="宋体" panose="02010600030101010101" pitchFamily="2" charset="-122"/>
              </a:rPr>
              <a:t>A</a:t>
            </a:r>
            <a:endParaRPr lang="en-US" altLang="zh-CN" b="1" i="1">
              <a:latin typeface="宋体" panose="02010600030101010101" pitchFamily="2" charset="-122"/>
            </a:endParaRPr>
          </a:p>
        </p:txBody>
      </p:sp>
      <p:sp>
        <p:nvSpPr>
          <p:cNvPr id="151571" name="任意多边形 151570"/>
          <p:cNvSpPr/>
          <p:nvPr/>
        </p:nvSpPr>
        <p:spPr>
          <a:xfrm>
            <a:off x="5981700" y="4760913"/>
            <a:ext cx="565150" cy="428625"/>
          </a:xfrm>
          <a:custGeom>
            <a:avLst/>
            <a:gdLst>
              <a:gd name="txL" fmla="*/ 0 w 21600"/>
              <a:gd name="txT" fmla="*/ 0 h 18109"/>
              <a:gd name="txR" fmla="*/ 21600 w 21600"/>
              <a:gd name="txB" fmla="*/ 18109 h 18109"/>
            </a:gdLst>
            <a:ahLst/>
            <a:cxnLst>
              <a:cxn ang="270">
                <a:pos x="15005" y="0"/>
              </a:cxn>
              <a:cxn ang="0">
                <a:pos x="21446" y="18109"/>
              </a:cxn>
              <a:cxn ang="180">
                <a:pos x="0" y="15537"/>
              </a:cxn>
            </a:cxnLst>
            <a:rect l="txL" t="txT" r="txR" b="txB"/>
            <a:pathLst>
              <a:path w="21600" h="18109" fill="none">
                <a:moveTo>
                  <a:pt x="15005" y="0"/>
                </a:moveTo>
                <a:arcTo wR="21600" hR="21600" stAng="-2759875" swAng="3170201"/>
              </a:path>
              <a:path w="21600" h="18109" stroke="0">
                <a:moveTo>
                  <a:pt x="15005" y="0"/>
                </a:moveTo>
                <a:arcTo wR="21600" hR="21600" stAng="-2759875" swAng="3170201"/>
                <a:lnTo>
                  <a:pt x="0" y="15537"/>
                </a:ln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72" name="直接连接符 151571"/>
          <p:cNvSpPr/>
          <p:nvPr/>
        </p:nvSpPr>
        <p:spPr>
          <a:xfrm flipH="1">
            <a:off x="7427913" y="4064000"/>
            <a:ext cx="19050" cy="1162050"/>
          </a:xfrm>
          <a:prstGeom prst="line">
            <a:avLst/>
          </a:prstGeom>
          <a:ln w="9525" cap="flat" cmpd="sng">
            <a:solidFill>
              <a:srgbClr val="FF00FF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1573" name="文本框 151572"/>
          <p:cNvSpPr txBox="1"/>
          <p:nvPr/>
        </p:nvSpPr>
        <p:spPr>
          <a:xfrm>
            <a:off x="5410200" y="3768725"/>
            <a:ext cx="21748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sz="2800" b="1" i="1">
                <a:solidFill>
                  <a:srgbClr val="008000"/>
                </a:solidFill>
                <a:latin typeface="宋体" panose="02010600030101010101" pitchFamily="2" charset="-122"/>
              </a:rPr>
              <a:t>b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grpSp>
        <p:nvGrpSpPr>
          <p:cNvPr id="151574" name="组合 151573"/>
          <p:cNvGrpSpPr/>
          <p:nvPr/>
        </p:nvGrpSpPr>
        <p:grpSpPr>
          <a:xfrm>
            <a:off x="5224463" y="3246438"/>
            <a:ext cx="2947987" cy="2397125"/>
            <a:chOff x="3600" y="2237"/>
            <a:chExt cx="1857" cy="1510"/>
          </a:xfrm>
        </p:grpSpPr>
        <p:sp>
          <p:nvSpPr>
            <p:cNvPr id="151575" name="文本框 151574"/>
            <p:cNvSpPr txBox="1"/>
            <p:nvPr/>
          </p:nvSpPr>
          <p:spPr>
            <a:xfrm>
              <a:off x="3736" y="3517"/>
              <a:ext cx="10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0</a:t>
              </a:r>
            </a:p>
          </p:txBody>
        </p:sp>
        <p:grpSp>
          <p:nvGrpSpPr>
            <p:cNvPr id="151576" name="组合 151575"/>
            <p:cNvGrpSpPr/>
            <p:nvPr/>
          </p:nvGrpSpPr>
          <p:grpSpPr>
            <a:xfrm>
              <a:off x="3600" y="2237"/>
              <a:ext cx="1857" cy="1497"/>
              <a:chOff x="144" y="652"/>
              <a:chExt cx="1991" cy="1508"/>
            </a:xfrm>
          </p:grpSpPr>
          <p:sp>
            <p:nvSpPr>
              <p:cNvPr id="151577" name="直接连接符 151576"/>
              <p:cNvSpPr/>
              <p:nvPr/>
            </p:nvSpPr>
            <p:spPr>
              <a:xfrm>
                <a:off x="144" y="1872"/>
                <a:ext cx="1776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51578" name="直接连接符 151577"/>
              <p:cNvSpPr/>
              <p:nvPr/>
            </p:nvSpPr>
            <p:spPr>
              <a:xfrm flipV="1">
                <a:off x="480" y="768"/>
                <a:ext cx="0" cy="139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51579" name="文本框 151578"/>
              <p:cNvSpPr txBox="1"/>
              <p:nvPr/>
            </p:nvSpPr>
            <p:spPr>
              <a:xfrm>
                <a:off x="1900" y="1805"/>
                <a:ext cx="235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+1</a:t>
                </a:r>
              </a:p>
            </p:txBody>
          </p:sp>
          <p:sp>
            <p:nvSpPr>
              <p:cNvPr id="151580" name="文本框 151579"/>
              <p:cNvSpPr txBox="1"/>
              <p:nvPr/>
            </p:nvSpPr>
            <p:spPr>
              <a:xfrm>
                <a:off x="536" y="652"/>
                <a:ext cx="177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+j</a:t>
                </a:r>
              </a:p>
            </p:txBody>
          </p:sp>
        </p:grpSp>
      </p:grpSp>
      <p:graphicFrame>
        <p:nvGraphicFramePr>
          <p:cNvPr id="151581" name="对象 151580"/>
          <p:cNvGraphicFramePr/>
          <p:nvPr/>
        </p:nvGraphicFramePr>
        <p:xfrm>
          <a:off x="6557963" y="4708525"/>
          <a:ext cx="3302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8" r:id="rId15" imgW="139700" imgH="165100" progId="Equation.3">
                  <p:embed/>
                </p:oleObj>
              </mc:Choice>
              <mc:Fallback>
                <p:oleObj r:id="rId15" imgW="139700" imgH="165100" progId="Equation.3">
                  <p:embed/>
                  <p:pic>
                    <p:nvPicPr>
                      <p:cNvPr id="0" name="图片 6350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57963" y="4708525"/>
                        <a:ext cx="330200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82" name="对象 151581"/>
          <p:cNvGraphicFramePr/>
          <p:nvPr/>
        </p:nvGraphicFramePr>
        <p:xfrm>
          <a:off x="5986463" y="4114800"/>
          <a:ext cx="56991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9" r:id="rId17" imgW="190500" imgH="254000" progId="Equation.3">
                  <p:embed/>
                </p:oleObj>
              </mc:Choice>
              <mc:Fallback>
                <p:oleObj r:id="rId17" imgW="190500" imgH="254000" progId="Equation.3">
                  <p:embed/>
                  <p:pic>
                    <p:nvPicPr>
                      <p:cNvPr id="0" name="图片 6350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86463" y="4114800"/>
                        <a:ext cx="569912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83" name="圆角矩形标注 151582"/>
          <p:cNvSpPr/>
          <p:nvPr/>
        </p:nvSpPr>
        <p:spPr>
          <a:xfrm>
            <a:off x="6748463" y="3048000"/>
            <a:ext cx="914400" cy="381000"/>
          </a:xfrm>
          <a:prstGeom prst="wedgeRoundRectCallout">
            <a:avLst>
              <a:gd name="adj1" fmla="val -31597"/>
              <a:gd name="adj2" fmla="val 262083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chemeClr val="accent2"/>
                </a:solidFill>
                <a:latin typeface="宋体" panose="02010600030101010101" pitchFamily="2" charset="-122"/>
              </a:rPr>
              <a:t>模</a:t>
            </a:r>
            <a:endParaRPr lang="zh-CN" altLang="en-US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1584" name="圆角矩形标注 151583"/>
          <p:cNvSpPr/>
          <p:nvPr/>
        </p:nvSpPr>
        <p:spPr>
          <a:xfrm>
            <a:off x="6062663" y="5867400"/>
            <a:ext cx="914400" cy="457200"/>
          </a:xfrm>
          <a:prstGeom prst="wedgeRoundRectCallout">
            <a:avLst>
              <a:gd name="adj1" fmla="val -6597"/>
              <a:gd name="adj2" fmla="val -22743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幅角</a:t>
            </a:r>
            <a:endParaRPr lang="zh-CN" altLang="en-US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1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1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1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1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5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8" dur="500"/>
                                        <p:tgtEl>
                                          <p:spTgt spid="151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5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7" dur="500"/>
                                        <p:tgtEl>
                                          <p:spTgt spid="151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  <p:bldP spid="151556" grpId="0" build="p"/>
      <p:bldP spid="151557" grpId="0" build="p"/>
      <p:bldP spid="151558" grpId="0" build="p"/>
      <p:bldP spid="151559" grpId="0" build="p"/>
      <p:bldP spid="151560" grpId="0" build="p"/>
      <p:bldP spid="151562" grpId="0" build="p"/>
      <p:bldP spid="151569" grpId="0"/>
      <p:bldP spid="151570" grpId="0"/>
      <p:bldP spid="151573" grpId="0"/>
      <p:bldP spid="151583" grpId="0" animBg="1"/>
      <p:bldP spid="1515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文本框 152577"/>
          <p:cNvSpPr txBox="1"/>
          <p:nvPr/>
        </p:nvSpPr>
        <p:spPr>
          <a:xfrm>
            <a:off x="691356" y="569790"/>
            <a:ext cx="3706143" cy="55399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复数的几种形式：</a:t>
            </a:r>
          </a:p>
        </p:txBody>
      </p:sp>
      <p:graphicFrame>
        <p:nvGraphicFramePr>
          <p:cNvPr id="152579" name="对象 152578"/>
          <p:cNvGraphicFramePr/>
          <p:nvPr>
            <p:extLst>
              <p:ext uri="{D42A27DB-BD31-4B8C-83A1-F6EECF244321}">
                <p14:modId xmlns:p14="http://schemas.microsoft.com/office/powerpoint/2010/main" val="3064064203"/>
              </p:ext>
            </p:extLst>
          </p:nvPr>
        </p:nvGraphicFramePr>
        <p:xfrm>
          <a:off x="1323975" y="1672991"/>
          <a:ext cx="191293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6" r:id="rId4" imgW="1473200" imgH="508000" progId="Equation.3">
                  <p:embed/>
                </p:oleObj>
              </mc:Choice>
              <mc:Fallback>
                <p:oleObj r:id="rId4" imgW="1473200" imgH="508000" progId="Equation.3">
                  <p:embed/>
                  <p:pic>
                    <p:nvPicPr>
                      <p:cNvPr id="0" name="图片 645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3975" y="1672991"/>
                        <a:ext cx="1912938" cy="58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0" name="对象 152579"/>
          <p:cNvGraphicFramePr/>
          <p:nvPr>
            <p:extLst>
              <p:ext uri="{D42A27DB-BD31-4B8C-83A1-F6EECF244321}">
                <p14:modId xmlns:p14="http://schemas.microsoft.com/office/powerpoint/2010/main" val="3444962977"/>
              </p:ext>
            </p:extLst>
          </p:nvPr>
        </p:nvGraphicFramePr>
        <p:xfrm>
          <a:off x="1347788" y="2331803"/>
          <a:ext cx="3790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7" r:id="rId6" imgW="3415030" imgH="482600" progId="Equation.3">
                  <p:embed/>
                </p:oleObj>
              </mc:Choice>
              <mc:Fallback>
                <p:oleObj r:id="rId6" imgW="3415030" imgH="482600" progId="Equation.3">
                  <p:embed/>
                  <p:pic>
                    <p:nvPicPr>
                      <p:cNvPr id="0" name="图片 645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47788" y="2331803"/>
                        <a:ext cx="3790950" cy="500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81" name="文本框 152580"/>
          <p:cNvSpPr txBox="1"/>
          <p:nvPr/>
        </p:nvSpPr>
        <p:spPr>
          <a:xfrm>
            <a:off x="3886200" y="1687278"/>
            <a:ext cx="17938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指数式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2582" name="文本框 152581"/>
          <p:cNvSpPr txBox="1"/>
          <p:nvPr/>
        </p:nvSpPr>
        <p:spPr>
          <a:xfrm>
            <a:off x="5257800" y="2311166"/>
            <a:ext cx="17938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三角式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2583" name="文本框 152582"/>
          <p:cNvSpPr txBox="1"/>
          <p:nvPr/>
        </p:nvSpPr>
        <p:spPr>
          <a:xfrm>
            <a:off x="3810000" y="2906478"/>
            <a:ext cx="215265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极坐标式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2584" name="文本框 152583"/>
          <p:cNvSpPr txBox="1"/>
          <p:nvPr/>
        </p:nvSpPr>
        <p:spPr>
          <a:xfrm>
            <a:off x="530225" y="3374564"/>
            <a:ext cx="5121275" cy="487363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、复数运算（熟记公式）</a:t>
            </a:r>
          </a:p>
        </p:txBody>
      </p:sp>
      <p:graphicFrame>
        <p:nvGraphicFramePr>
          <p:cNvPr id="152585" name="对象 152584"/>
          <p:cNvGraphicFramePr/>
          <p:nvPr>
            <p:extLst>
              <p:ext uri="{D42A27DB-BD31-4B8C-83A1-F6EECF244321}">
                <p14:modId xmlns:p14="http://schemas.microsoft.com/office/powerpoint/2010/main" val="3850831275"/>
              </p:ext>
            </p:extLst>
          </p:nvPr>
        </p:nvGraphicFramePr>
        <p:xfrm>
          <a:off x="3532188" y="3837888"/>
          <a:ext cx="19304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8" r:id="rId8" imgW="1841500" imgH="457200" progId="Equation.3">
                  <p:embed/>
                </p:oleObj>
              </mc:Choice>
              <mc:Fallback>
                <p:oleObj r:id="rId8" imgW="1841500" imgH="457200" progId="Equation.3">
                  <p:embed/>
                  <p:pic>
                    <p:nvPicPr>
                      <p:cNvPr id="0" name="图片 645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32188" y="3837888"/>
                        <a:ext cx="1930400" cy="474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6" name="对象 152585"/>
          <p:cNvGraphicFramePr/>
          <p:nvPr>
            <p:extLst>
              <p:ext uri="{D42A27DB-BD31-4B8C-83A1-F6EECF244321}">
                <p14:modId xmlns:p14="http://schemas.microsoft.com/office/powerpoint/2010/main" val="3772314635"/>
              </p:ext>
            </p:extLst>
          </p:nvPr>
        </p:nvGraphicFramePr>
        <p:xfrm>
          <a:off x="5546725" y="3791850"/>
          <a:ext cx="21971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9" r:id="rId10" imgW="1892300" imgH="457200" progId="Equation.3">
                  <p:embed/>
                </p:oleObj>
              </mc:Choice>
              <mc:Fallback>
                <p:oleObj r:id="rId10" imgW="1892300" imgH="457200" progId="Equation.3">
                  <p:embed/>
                  <p:pic>
                    <p:nvPicPr>
                      <p:cNvPr id="0" name="图片 645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46725" y="3791850"/>
                        <a:ext cx="2197100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87" name="文本框 152586"/>
          <p:cNvSpPr txBox="1"/>
          <p:nvPr/>
        </p:nvSpPr>
        <p:spPr>
          <a:xfrm>
            <a:off x="1187450" y="3907964"/>
            <a:ext cx="178593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加减运算：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588" name="矩形 152587"/>
          <p:cNvSpPr/>
          <p:nvPr/>
        </p:nvSpPr>
        <p:spPr>
          <a:xfrm>
            <a:off x="2916238" y="3849000"/>
            <a:ext cx="3587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设</a:t>
            </a:r>
          </a:p>
        </p:txBody>
      </p:sp>
      <p:sp>
        <p:nvSpPr>
          <p:cNvPr id="152589" name="文本框 152588"/>
          <p:cNvSpPr txBox="1"/>
          <p:nvPr/>
        </p:nvSpPr>
        <p:spPr>
          <a:xfrm>
            <a:off x="2916238" y="4323889"/>
            <a:ext cx="3587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则</a:t>
            </a:r>
          </a:p>
        </p:txBody>
      </p:sp>
      <p:graphicFrame>
        <p:nvGraphicFramePr>
          <p:cNvPr id="152590" name="对象 152589"/>
          <p:cNvGraphicFramePr/>
          <p:nvPr>
            <p:extLst>
              <p:ext uri="{D42A27DB-BD31-4B8C-83A1-F6EECF244321}">
                <p14:modId xmlns:p14="http://schemas.microsoft.com/office/powerpoint/2010/main" val="2847572159"/>
              </p:ext>
            </p:extLst>
          </p:nvPr>
        </p:nvGraphicFramePr>
        <p:xfrm>
          <a:off x="3463925" y="4357227"/>
          <a:ext cx="48704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0" r:id="rId12" imgW="4432300" imgH="457200" progId="Equation.3">
                  <p:embed/>
                </p:oleObj>
              </mc:Choice>
              <mc:Fallback>
                <p:oleObj r:id="rId12" imgW="4432300" imgH="457200" progId="Equation.3">
                  <p:embed/>
                  <p:pic>
                    <p:nvPicPr>
                      <p:cNvPr id="0" name="图片 645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63925" y="4357227"/>
                        <a:ext cx="487045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91" name="文本框 152590"/>
          <p:cNvSpPr txBox="1"/>
          <p:nvPr/>
        </p:nvSpPr>
        <p:spPr>
          <a:xfrm>
            <a:off x="1227138" y="5535152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乘法运算：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592" name="矩形 152591"/>
          <p:cNvSpPr/>
          <p:nvPr/>
        </p:nvSpPr>
        <p:spPr>
          <a:xfrm>
            <a:off x="2916238" y="4884277"/>
            <a:ext cx="3587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设</a:t>
            </a:r>
          </a:p>
        </p:txBody>
      </p:sp>
      <p:sp>
        <p:nvSpPr>
          <p:cNvPr id="152593" name="文本框 152592"/>
          <p:cNvSpPr txBox="1"/>
          <p:nvPr/>
        </p:nvSpPr>
        <p:spPr>
          <a:xfrm>
            <a:off x="2992438" y="5531977"/>
            <a:ext cx="3587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则</a:t>
            </a:r>
          </a:p>
        </p:txBody>
      </p:sp>
      <p:sp>
        <p:nvSpPr>
          <p:cNvPr id="152594" name="文本框 152593"/>
          <p:cNvSpPr txBox="1"/>
          <p:nvPr/>
        </p:nvSpPr>
        <p:spPr>
          <a:xfrm>
            <a:off x="1227138" y="6259052"/>
            <a:ext cx="17859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除法运算：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595" name="文本框 152594"/>
          <p:cNvSpPr txBox="1"/>
          <p:nvPr/>
        </p:nvSpPr>
        <p:spPr>
          <a:xfrm>
            <a:off x="1473200" y="1153878"/>
            <a:ext cx="14732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A = a + </a:t>
            </a:r>
            <a:r>
              <a:rPr lang="en-US" altLang="zh-CN" sz="2800" b="1" dirty="0" err="1">
                <a:latin typeface="Times New Roman" panose="02020603050405020304" pitchFamily="18" charset="0"/>
              </a:rPr>
              <a:t>j</a:t>
            </a:r>
            <a:r>
              <a:rPr lang="en-US" altLang="zh-CN" sz="2800" b="1" i="1" dirty="0" err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52596" name="文本框 152595"/>
          <p:cNvSpPr txBox="1"/>
          <p:nvPr/>
        </p:nvSpPr>
        <p:spPr>
          <a:xfrm>
            <a:off x="3073400" y="1153878"/>
            <a:ext cx="178593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代数式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152597" name="文本框 152596"/>
          <p:cNvSpPr txBox="1"/>
          <p:nvPr/>
        </p:nvSpPr>
        <p:spPr>
          <a:xfrm>
            <a:off x="3000375" y="6252702"/>
            <a:ext cx="3587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则</a:t>
            </a:r>
          </a:p>
        </p:txBody>
      </p:sp>
      <p:grpSp>
        <p:nvGrpSpPr>
          <p:cNvPr id="152598" name="组合 152597"/>
          <p:cNvGrpSpPr/>
          <p:nvPr/>
        </p:nvGrpSpPr>
        <p:grpSpPr>
          <a:xfrm>
            <a:off x="5903913" y="4742989"/>
            <a:ext cx="1981200" cy="904875"/>
            <a:chOff x="3768" y="2750"/>
            <a:chExt cx="1248" cy="570"/>
          </a:xfrm>
        </p:grpSpPr>
        <p:graphicFrame>
          <p:nvGraphicFramePr>
            <p:cNvPr id="152599" name="对象 152598"/>
            <p:cNvGraphicFramePr/>
            <p:nvPr/>
          </p:nvGraphicFramePr>
          <p:xfrm>
            <a:off x="3768" y="2750"/>
            <a:ext cx="1225" cy="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1" r:id="rId14" imgW="1955800" imgH="1016000" progId="Equation.3">
                    <p:embed/>
                  </p:oleObj>
                </mc:Choice>
                <mc:Fallback>
                  <p:oleObj r:id="rId14" imgW="1955800" imgH="1016000" progId="Equation.3">
                    <p:embed/>
                    <p:pic>
                      <p:nvPicPr>
                        <p:cNvPr id="0" name="图片 64528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68" y="2750"/>
                          <a:ext cx="1225" cy="5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2600" name="组合 152599"/>
            <p:cNvGrpSpPr/>
            <p:nvPr/>
          </p:nvGrpSpPr>
          <p:grpSpPr>
            <a:xfrm>
              <a:off x="4632" y="2964"/>
              <a:ext cx="384" cy="204"/>
              <a:chOff x="4644" y="1596"/>
              <a:chExt cx="384" cy="204"/>
            </a:xfrm>
          </p:grpSpPr>
          <p:sp>
            <p:nvSpPr>
              <p:cNvPr id="152601" name="直接连接符 152600"/>
              <p:cNvSpPr/>
              <p:nvPr/>
            </p:nvSpPr>
            <p:spPr>
              <a:xfrm flipH="1">
                <a:off x="4644" y="159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602" name="直接连接符 152601"/>
              <p:cNvSpPr/>
              <p:nvPr/>
            </p:nvSpPr>
            <p:spPr>
              <a:xfrm>
                <a:off x="4668" y="178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2603" name="组合 152602"/>
          <p:cNvGrpSpPr/>
          <p:nvPr/>
        </p:nvGrpSpPr>
        <p:grpSpPr>
          <a:xfrm>
            <a:off x="1296988" y="2538180"/>
            <a:ext cx="1843087" cy="1006475"/>
            <a:chOff x="817" y="1416"/>
            <a:chExt cx="1161" cy="634"/>
          </a:xfrm>
        </p:grpSpPr>
        <p:graphicFrame>
          <p:nvGraphicFramePr>
            <p:cNvPr id="152604" name="对象 152603"/>
            <p:cNvGraphicFramePr/>
            <p:nvPr/>
          </p:nvGraphicFramePr>
          <p:xfrm>
            <a:off x="817" y="1416"/>
            <a:ext cx="1161" cy="6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2" r:id="rId16" imgW="1663700" imgH="1016000" progId="Equation.3">
                    <p:embed/>
                  </p:oleObj>
                </mc:Choice>
                <mc:Fallback>
                  <p:oleObj r:id="rId16" imgW="1663700" imgH="1016000" progId="Equation.3">
                    <p:embed/>
                    <p:pic>
                      <p:nvPicPr>
                        <p:cNvPr id="0" name="图片 64529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817" y="1416"/>
                          <a:ext cx="1161" cy="6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2605" name="组合 152604"/>
            <p:cNvGrpSpPr/>
            <p:nvPr/>
          </p:nvGrpSpPr>
          <p:grpSpPr>
            <a:xfrm>
              <a:off x="1584" y="1656"/>
              <a:ext cx="366" cy="204"/>
              <a:chOff x="4932" y="1164"/>
              <a:chExt cx="366" cy="204"/>
            </a:xfrm>
          </p:grpSpPr>
          <p:sp>
            <p:nvSpPr>
              <p:cNvPr id="152606" name="直接连接符 152605"/>
              <p:cNvSpPr/>
              <p:nvPr/>
            </p:nvSpPr>
            <p:spPr>
              <a:xfrm flipH="1">
                <a:off x="4932" y="116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607" name="直接连接符 152606"/>
              <p:cNvSpPr/>
              <p:nvPr/>
            </p:nvSpPr>
            <p:spPr>
              <a:xfrm>
                <a:off x="4938" y="1362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2608" name="组合 152607"/>
          <p:cNvGrpSpPr/>
          <p:nvPr/>
        </p:nvGrpSpPr>
        <p:grpSpPr>
          <a:xfrm>
            <a:off x="3476625" y="4646152"/>
            <a:ext cx="2063750" cy="984250"/>
            <a:chOff x="2316" y="2681"/>
            <a:chExt cx="1300" cy="620"/>
          </a:xfrm>
        </p:grpSpPr>
        <p:graphicFrame>
          <p:nvGraphicFramePr>
            <p:cNvPr id="152609" name="对象 152608"/>
            <p:cNvGraphicFramePr/>
            <p:nvPr/>
          </p:nvGraphicFramePr>
          <p:xfrm>
            <a:off x="2316" y="2681"/>
            <a:ext cx="1291" cy="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3" r:id="rId18" imgW="1892300" imgH="1016000" progId="Equation.3">
                    <p:embed/>
                  </p:oleObj>
                </mc:Choice>
                <mc:Fallback>
                  <p:oleObj r:id="rId18" imgW="1892300" imgH="1016000" progId="Equation.3">
                    <p:embed/>
                    <p:pic>
                      <p:nvPicPr>
                        <p:cNvPr id="0" name="图片 64530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316" y="2681"/>
                          <a:ext cx="1291" cy="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2610" name="组合 152609"/>
            <p:cNvGrpSpPr/>
            <p:nvPr/>
          </p:nvGrpSpPr>
          <p:grpSpPr>
            <a:xfrm>
              <a:off x="3256" y="2912"/>
              <a:ext cx="360" cy="204"/>
              <a:chOff x="916" y="1004"/>
              <a:chExt cx="360" cy="204"/>
            </a:xfrm>
          </p:grpSpPr>
          <p:sp>
            <p:nvSpPr>
              <p:cNvPr id="152611" name="直接连接符 152610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612" name="直接连接符 152611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2613" name="组合 152612"/>
          <p:cNvGrpSpPr/>
          <p:nvPr/>
        </p:nvGrpSpPr>
        <p:grpSpPr>
          <a:xfrm>
            <a:off x="3535363" y="5244639"/>
            <a:ext cx="3987800" cy="1096963"/>
            <a:chOff x="2353" y="3022"/>
            <a:chExt cx="2512" cy="691"/>
          </a:xfrm>
        </p:grpSpPr>
        <p:graphicFrame>
          <p:nvGraphicFramePr>
            <p:cNvPr id="152614" name="对象 152613"/>
            <p:cNvGraphicFramePr/>
            <p:nvPr/>
          </p:nvGraphicFramePr>
          <p:xfrm>
            <a:off x="2353" y="3022"/>
            <a:ext cx="2512" cy="6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4" r:id="rId20" imgW="3771900" imgH="1016000" progId="Equation.3">
                    <p:embed/>
                  </p:oleObj>
                </mc:Choice>
                <mc:Fallback>
                  <p:oleObj r:id="rId20" imgW="3771900" imgH="1016000" progId="Equation.3">
                    <p:embed/>
                    <p:pic>
                      <p:nvPicPr>
                        <p:cNvPr id="0" name="图片 64531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353" y="3022"/>
                          <a:ext cx="2512" cy="6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2615" name="组合 152614"/>
            <p:cNvGrpSpPr/>
            <p:nvPr/>
          </p:nvGrpSpPr>
          <p:grpSpPr>
            <a:xfrm>
              <a:off x="3988" y="3284"/>
              <a:ext cx="792" cy="228"/>
              <a:chOff x="1660" y="1016"/>
              <a:chExt cx="636" cy="204"/>
            </a:xfrm>
          </p:grpSpPr>
          <p:sp>
            <p:nvSpPr>
              <p:cNvPr id="152616" name="直接连接符 152615"/>
              <p:cNvSpPr/>
              <p:nvPr/>
            </p:nvSpPr>
            <p:spPr>
              <a:xfrm flipH="1">
                <a:off x="1660" y="101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617" name="直接连接符 152616"/>
              <p:cNvSpPr/>
              <p:nvPr/>
            </p:nvSpPr>
            <p:spPr>
              <a:xfrm>
                <a:off x="1660" y="1220"/>
                <a:ext cx="63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2618" name="组合 152617"/>
          <p:cNvGrpSpPr/>
          <p:nvPr/>
        </p:nvGrpSpPr>
        <p:grpSpPr>
          <a:xfrm>
            <a:off x="3544888" y="6001197"/>
            <a:ext cx="2627312" cy="930275"/>
            <a:chOff x="2527" y="3526"/>
            <a:chExt cx="1655" cy="586"/>
          </a:xfrm>
        </p:grpSpPr>
        <p:graphicFrame>
          <p:nvGraphicFramePr>
            <p:cNvPr id="152619" name="对象 152618"/>
            <p:cNvGraphicFramePr/>
            <p:nvPr/>
          </p:nvGraphicFramePr>
          <p:xfrm>
            <a:off x="2527" y="3526"/>
            <a:ext cx="1655" cy="5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5" r:id="rId22" imgW="2730500" imgH="1028700" progId="Equation.3">
                    <p:embed/>
                  </p:oleObj>
                </mc:Choice>
                <mc:Fallback>
                  <p:oleObj r:id="rId22" imgW="2730500" imgH="1028700" progId="Equation.3">
                    <p:embed/>
                    <p:pic>
                      <p:nvPicPr>
                        <p:cNvPr id="0" name="图片 64532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2527" y="3526"/>
                          <a:ext cx="1655" cy="5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2620" name="组合 152619"/>
            <p:cNvGrpSpPr/>
            <p:nvPr/>
          </p:nvGrpSpPr>
          <p:grpSpPr>
            <a:xfrm>
              <a:off x="3388" y="3740"/>
              <a:ext cx="744" cy="204"/>
              <a:chOff x="1660" y="1016"/>
              <a:chExt cx="636" cy="204"/>
            </a:xfrm>
          </p:grpSpPr>
          <p:sp>
            <p:nvSpPr>
              <p:cNvPr id="152621" name="直接连接符 152620"/>
              <p:cNvSpPr/>
              <p:nvPr/>
            </p:nvSpPr>
            <p:spPr>
              <a:xfrm flipH="1">
                <a:off x="1660" y="101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622" name="直接连接符 152621"/>
              <p:cNvSpPr/>
              <p:nvPr/>
            </p:nvSpPr>
            <p:spPr>
              <a:xfrm>
                <a:off x="1660" y="1220"/>
                <a:ext cx="63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5791200" y="6414863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2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2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2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25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2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2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2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52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2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2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2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52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52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52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5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build="p"/>
      <p:bldP spid="152581" grpId="0" build="p"/>
      <p:bldP spid="152582" grpId="0" build="p"/>
      <p:bldP spid="152583" grpId="0" build="p"/>
      <p:bldP spid="152584" grpId="0" build="p" animBg="1"/>
      <p:bldP spid="152587" grpId="0" build="p"/>
      <p:bldP spid="152588" grpId="0" build="p"/>
      <p:bldP spid="152589" grpId="0" build="p"/>
      <p:bldP spid="152591" grpId="0" build="p"/>
      <p:bldP spid="152592" grpId="0" build="p"/>
      <p:bldP spid="152593" grpId="0" build="p"/>
      <p:bldP spid="152594" grpId="0" build="p"/>
      <p:bldP spid="152595" grpId="0" build="p"/>
      <p:bldP spid="152596" grpId="0" build="p"/>
      <p:bldP spid="15259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文本框 153601"/>
          <p:cNvSpPr txBox="1"/>
          <p:nvPr/>
        </p:nvSpPr>
        <p:spPr>
          <a:xfrm>
            <a:off x="548005" y="552768"/>
            <a:ext cx="3048000" cy="55399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、旋转因子</a:t>
            </a:r>
          </a:p>
        </p:txBody>
      </p:sp>
      <p:grpSp>
        <p:nvGrpSpPr>
          <p:cNvPr id="153603" name="组合 153602"/>
          <p:cNvGrpSpPr/>
          <p:nvPr/>
        </p:nvGrpSpPr>
        <p:grpSpPr>
          <a:xfrm>
            <a:off x="3090863" y="1249680"/>
            <a:ext cx="4435475" cy="442913"/>
            <a:chOff x="2534" y="1186"/>
            <a:chExt cx="2794" cy="279"/>
          </a:xfrm>
        </p:grpSpPr>
        <p:sp>
          <p:nvSpPr>
            <p:cNvPr id="153604" name="文本框 153603"/>
            <p:cNvSpPr txBox="1"/>
            <p:nvPr/>
          </p:nvSpPr>
          <p:spPr>
            <a:xfrm>
              <a:off x="2534" y="1186"/>
              <a:ext cx="2794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</a:rPr>
                <a:t>（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模为</a:t>
              </a:r>
              <a:r>
                <a:rPr lang="en-US" altLang="zh-CN" sz="2800" b="1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，辐角为    的复数）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05" name="对象 153604"/>
            <p:cNvGraphicFramePr/>
            <p:nvPr/>
          </p:nvGraphicFramePr>
          <p:xfrm>
            <a:off x="4292" y="1225"/>
            <a:ext cx="220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64" r:id="rId5" imgW="152400" imgH="165100" progId="Equation.3">
                    <p:embed/>
                  </p:oleObj>
                </mc:Choice>
                <mc:Fallback>
                  <p:oleObj r:id="rId5" imgW="152400" imgH="165100" progId="Equation.3">
                    <p:embed/>
                    <p:pic>
                      <p:nvPicPr>
                        <p:cNvPr id="0" name="图片 6554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92" y="1225"/>
                          <a:ext cx="220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06" name="文本框 153605"/>
          <p:cNvSpPr txBox="1"/>
          <p:nvPr/>
        </p:nvSpPr>
        <p:spPr>
          <a:xfrm>
            <a:off x="576263" y="1768793"/>
            <a:ext cx="215265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一个复数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乘以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53607" name="对象 153606"/>
          <p:cNvGraphicFramePr/>
          <p:nvPr/>
        </p:nvGraphicFramePr>
        <p:xfrm>
          <a:off x="2876550" y="1805305"/>
          <a:ext cx="5095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5" r:id="rId7" imgW="469265" imgH="405765" progId="Equation.3">
                  <p:embed/>
                </p:oleObj>
              </mc:Choice>
              <mc:Fallback>
                <p:oleObj r:id="rId7" imgW="469265" imgH="405765" progId="Equation.3">
                  <p:embed/>
                  <p:pic>
                    <p:nvPicPr>
                      <p:cNvPr id="0" name="图片 655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76550" y="1805305"/>
                        <a:ext cx="509588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08" name="组合 153607"/>
          <p:cNvGrpSpPr/>
          <p:nvPr/>
        </p:nvGrpSpPr>
        <p:grpSpPr>
          <a:xfrm>
            <a:off x="3411538" y="1783080"/>
            <a:ext cx="4213225" cy="479425"/>
            <a:chOff x="2736" y="1474"/>
            <a:chExt cx="2654" cy="302"/>
          </a:xfrm>
        </p:grpSpPr>
        <p:sp>
          <p:nvSpPr>
            <p:cNvPr id="153609" name="文本框 153608"/>
            <p:cNvSpPr txBox="1"/>
            <p:nvPr/>
          </p:nvSpPr>
          <p:spPr>
            <a:xfrm>
              <a:off x="2736" y="1474"/>
              <a:ext cx="2654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</a:rPr>
                <a:t>等于把其</a:t>
              </a:r>
              <a:r>
                <a:rPr lang="zh-CN" altLang="en-US" sz="2800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逆时针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旋转   角。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10" name="对象 153609"/>
            <p:cNvGraphicFramePr/>
            <p:nvPr/>
          </p:nvGraphicFramePr>
          <p:xfrm>
            <a:off x="4800" y="1536"/>
            <a:ext cx="220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66" r:id="rId9" imgW="152400" imgH="165100" progId="Equation.3">
                    <p:embed/>
                  </p:oleObj>
                </mc:Choice>
                <mc:Fallback>
                  <p:oleObj r:id="rId9" imgW="152400" imgH="165100" progId="Equation.3">
                    <p:embed/>
                    <p:pic>
                      <p:nvPicPr>
                        <p:cNvPr id="0" name="图片 6554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00" y="1536"/>
                          <a:ext cx="220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12" name="文本框 153611"/>
          <p:cNvSpPr txBox="1"/>
          <p:nvPr/>
        </p:nvSpPr>
        <p:spPr>
          <a:xfrm>
            <a:off x="668338" y="3057843"/>
            <a:ext cx="3976687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 相当于把</a:t>
            </a:r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逆时针</a:t>
            </a:r>
            <a:r>
              <a:rPr lang="zh-CN" altLang="en-US" sz="2800" b="1" dirty="0">
                <a:latin typeface="Times New Roman" panose="02020603050405020304" pitchFamily="18" charset="0"/>
              </a:rPr>
              <a:t>旋转</a:t>
            </a:r>
            <a:r>
              <a:rPr lang="en-US" altLang="zh-CN" sz="2800" b="1">
                <a:solidFill>
                  <a:srgbClr val="0033CC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53613" name="对象 153612"/>
          <p:cNvGraphicFramePr/>
          <p:nvPr/>
        </p:nvGraphicFramePr>
        <p:xfrm>
          <a:off x="539750" y="3076893"/>
          <a:ext cx="9159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7" r:id="rId10" imgW="647065" imgH="215900" progId="Equation.3">
                  <p:embed/>
                </p:oleObj>
              </mc:Choice>
              <mc:Fallback>
                <p:oleObj r:id="rId10" imgW="647065" imgH="215900" progId="Equation.3">
                  <p:embed/>
                  <p:pic>
                    <p:nvPicPr>
                      <p:cNvPr id="0" name="图片 655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750" y="3076893"/>
                        <a:ext cx="915988" cy="433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14" name="直接连接符 153613"/>
          <p:cNvSpPr/>
          <p:nvPr/>
        </p:nvSpPr>
        <p:spPr>
          <a:xfrm rot="-326312" flipV="1">
            <a:off x="6542088" y="3338830"/>
            <a:ext cx="990600" cy="6604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53615" name="组合 153614"/>
          <p:cNvGrpSpPr/>
          <p:nvPr/>
        </p:nvGrpSpPr>
        <p:grpSpPr>
          <a:xfrm>
            <a:off x="5437188" y="2862580"/>
            <a:ext cx="2879725" cy="2195513"/>
            <a:chOff x="3110" y="1776"/>
            <a:chExt cx="1814" cy="1383"/>
          </a:xfrm>
        </p:grpSpPr>
        <p:sp>
          <p:nvSpPr>
            <p:cNvPr id="153616" name="直接连接符 153615"/>
            <p:cNvSpPr/>
            <p:nvPr/>
          </p:nvSpPr>
          <p:spPr>
            <a:xfrm>
              <a:off x="3110" y="2535"/>
              <a:ext cx="153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53617" name="直接连接符 153616"/>
            <p:cNvSpPr/>
            <p:nvPr/>
          </p:nvSpPr>
          <p:spPr>
            <a:xfrm flipV="1">
              <a:off x="3830" y="1911"/>
              <a:ext cx="0" cy="124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53618" name="文本框 153617"/>
            <p:cNvSpPr txBox="1"/>
            <p:nvPr/>
          </p:nvSpPr>
          <p:spPr>
            <a:xfrm>
              <a:off x="3476" y="1776"/>
              <a:ext cx="20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+j</a:t>
              </a:r>
            </a:p>
          </p:txBody>
        </p:sp>
        <p:sp>
          <p:nvSpPr>
            <p:cNvPr id="153619" name="文本框 153618"/>
            <p:cNvSpPr txBox="1"/>
            <p:nvPr/>
          </p:nvSpPr>
          <p:spPr>
            <a:xfrm>
              <a:off x="4684" y="2385"/>
              <a:ext cx="240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+1</a:t>
              </a:r>
            </a:p>
          </p:txBody>
        </p:sp>
      </p:grpSp>
      <p:sp>
        <p:nvSpPr>
          <p:cNvPr id="153620" name="文本框 153619"/>
          <p:cNvSpPr txBox="1"/>
          <p:nvPr/>
        </p:nvSpPr>
        <p:spPr>
          <a:xfrm>
            <a:off x="7551738" y="3019743"/>
            <a:ext cx="23653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21" name="直接连接符 153620"/>
          <p:cNvSpPr/>
          <p:nvPr/>
        </p:nvSpPr>
        <p:spPr>
          <a:xfrm rot="-5831992" flipV="1">
            <a:off x="5672138" y="3275330"/>
            <a:ext cx="990600" cy="66040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stealth" w="med" len="lg"/>
          </a:ln>
        </p:spPr>
      </p:sp>
      <p:graphicFrame>
        <p:nvGraphicFramePr>
          <p:cNvPr id="153622" name="对象 153621"/>
          <p:cNvGraphicFramePr/>
          <p:nvPr/>
        </p:nvGraphicFramePr>
        <p:xfrm>
          <a:off x="5283200" y="3216593"/>
          <a:ext cx="46037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8" r:id="rId12" imgW="431165" imgH="405765" progId="Equation.3">
                  <p:embed/>
                </p:oleObj>
              </mc:Choice>
              <mc:Fallback>
                <p:oleObj r:id="rId12" imgW="431165" imgH="405765" progId="Equation.3">
                  <p:embed/>
                  <p:pic>
                    <p:nvPicPr>
                      <p:cNvPr id="0" name="图片 65550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BBE0E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283200" y="3216593"/>
                        <a:ext cx="460375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23" name="组合 153622"/>
          <p:cNvGrpSpPr/>
          <p:nvPr/>
        </p:nvGrpSpPr>
        <p:grpSpPr>
          <a:xfrm rot="-1990837">
            <a:off x="6484938" y="3834130"/>
            <a:ext cx="152400" cy="171450"/>
            <a:chOff x="2904" y="3420"/>
            <a:chExt cx="96" cy="108"/>
          </a:xfrm>
        </p:grpSpPr>
        <p:sp>
          <p:nvSpPr>
            <p:cNvPr id="153624" name="直接连接符 153623"/>
            <p:cNvSpPr/>
            <p:nvPr/>
          </p:nvSpPr>
          <p:spPr>
            <a:xfrm>
              <a:off x="2904" y="3420"/>
              <a:ext cx="9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25" name="直接连接符 153624"/>
            <p:cNvSpPr/>
            <p:nvPr/>
          </p:nvSpPr>
          <p:spPr>
            <a:xfrm>
              <a:off x="3000" y="3420"/>
              <a:ext cx="0" cy="10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26" name="文本框 153625"/>
          <p:cNvSpPr txBox="1"/>
          <p:nvPr/>
        </p:nvSpPr>
        <p:spPr>
          <a:xfrm>
            <a:off x="654050" y="4069080"/>
            <a:ext cx="36195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 称为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旋转因子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153627" name="对象 153626"/>
          <p:cNvGraphicFramePr/>
          <p:nvPr/>
        </p:nvGraphicFramePr>
        <p:xfrm>
          <a:off x="725488" y="4134168"/>
          <a:ext cx="66198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9" r:id="rId14" imgW="545465" imgH="355600" progId="Equation.3">
                  <p:embed/>
                </p:oleObj>
              </mc:Choice>
              <mc:Fallback>
                <p:oleObj r:id="rId14" imgW="545465" imgH="355600" progId="Equation.3">
                  <p:embed/>
                  <p:pic>
                    <p:nvPicPr>
                      <p:cNvPr id="0" name="图片 6555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5488" y="4134168"/>
                        <a:ext cx="661987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8" name="矩形 153627"/>
          <p:cNvSpPr/>
          <p:nvPr/>
        </p:nvSpPr>
        <p:spPr>
          <a:xfrm>
            <a:off x="515938" y="4589145"/>
            <a:ext cx="815975" cy="487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相量</a:t>
            </a:r>
          </a:p>
        </p:txBody>
      </p:sp>
      <p:sp>
        <p:nvSpPr>
          <p:cNvPr id="153629" name="矩形 153628"/>
          <p:cNvSpPr/>
          <p:nvPr/>
        </p:nvSpPr>
        <p:spPr>
          <a:xfrm>
            <a:off x="1763713" y="4573270"/>
            <a:ext cx="35718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（用复数表示正弦量）</a:t>
            </a:r>
          </a:p>
        </p:txBody>
      </p:sp>
      <p:sp>
        <p:nvSpPr>
          <p:cNvPr id="153630" name="矩形 153629"/>
          <p:cNvSpPr/>
          <p:nvPr/>
        </p:nvSpPr>
        <p:spPr>
          <a:xfrm>
            <a:off x="1200150" y="5119370"/>
            <a:ext cx="744855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正弦量具有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幅值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频率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初相位</a:t>
            </a:r>
            <a:r>
              <a:rPr lang="zh-CN" altLang="en-US" sz="2800" b="1" dirty="0">
                <a:latin typeface="宋体" panose="02010600030101010101" pitchFamily="2" charset="-122"/>
              </a:rPr>
              <a:t>三个要素，</a:t>
            </a:r>
          </a:p>
        </p:txBody>
      </p:sp>
      <p:sp>
        <p:nvSpPr>
          <p:cNvPr id="153631" name="矩形 153630"/>
          <p:cNvSpPr/>
          <p:nvPr/>
        </p:nvSpPr>
        <p:spPr>
          <a:xfrm>
            <a:off x="533400" y="5590858"/>
            <a:ext cx="819150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但在线性电路中各部分电压和电流都是与电源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同频率</a:t>
            </a:r>
            <a:r>
              <a:rPr lang="zh-CN" altLang="en-US" sz="2800" b="1" dirty="0">
                <a:latin typeface="宋体" panose="02010600030101010101" pitchFamily="2" charset="-122"/>
              </a:rPr>
              <a:t>的正弦量，计算过程中可以不考虑频率。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grpSp>
        <p:nvGrpSpPr>
          <p:cNvPr id="153632" name="组合 153631"/>
          <p:cNvGrpSpPr/>
          <p:nvPr/>
        </p:nvGrpSpPr>
        <p:grpSpPr>
          <a:xfrm>
            <a:off x="1101725" y="927418"/>
            <a:ext cx="1857375" cy="1146175"/>
            <a:chOff x="694" y="397"/>
            <a:chExt cx="1170" cy="722"/>
          </a:xfrm>
        </p:grpSpPr>
        <p:graphicFrame>
          <p:nvGraphicFramePr>
            <p:cNvPr id="153633" name="对象 153632"/>
            <p:cNvGraphicFramePr/>
            <p:nvPr/>
          </p:nvGraphicFramePr>
          <p:xfrm>
            <a:off x="694" y="397"/>
            <a:ext cx="1115" cy="7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70" r:id="rId16" imgW="1562100" imgH="1016000" progId="Equation.3">
                    <p:embed/>
                  </p:oleObj>
                </mc:Choice>
                <mc:Fallback>
                  <p:oleObj r:id="rId16" imgW="1562100" imgH="1016000" progId="Equation.3">
                    <p:embed/>
                    <p:pic>
                      <p:nvPicPr>
                        <p:cNvPr id="0" name="图片 65552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694" y="397"/>
                          <a:ext cx="1115" cy="7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3634" name="组合 153633"/>
            <p:cNvGrpSpPr/>
            <p:nvPr/>
          </p:nvGrpSpPr>
          <p:grpSpPr>
            <a:xfrm>
              <a:off x="1504" y="680"/>
              <a:ext cx="360" cy="204"/>
              <a:chOff x="916" y="1004"/>
              <a:chExt cx="360" cy="204"/>
            </a:xfrm>
          </p:grpSpPr>
          <p:sp>
            <p:nvSpPr>
              <p:cNvPr id="153635" name="直接连接符 15363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636" name="直接连接符 15363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101725" y="2152650"/>
          <a:ext cx="1546860" cy="80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1" r:id="rId18" imgW="634365" imgH="330200" progId="Equation.KSEE3">
                  <p:embed/>
                </p:oleObj>
              </mc:Choice>
              <mc:Fallback>
                <p:oleObj r:id="rId18" imgW="634365" imgH="330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01725" y="2152650"/>
                        <a:ext cx="1546860" cy="805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3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53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1536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53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"/>
                                        <p:tgtEl>
                                          <p:spTgt spid="15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53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0" dur="500"/>
                                        <p:tgtEl>
                                          <p:spTgt spid="153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300"/>
                                        <p:tgtEl>
                                          <p:spTgt spid="153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300"/>
                                        <p:tgtEl>
                                          <p:spTgt spid="153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  <p:bldP spid="153606" grpId="0" build="p"/>
      <p:bldP spid="153620" grpId="0" build="p"/>
      <p:bldP spid="153626" grpId="0" build="p"/>
      <p:bldP spid="153628" grpId="0" build="p"/>
      <p:bldP spid="153629" grpId="0" build="p"/>
      <p:bldP spid="153630" grpId="0" build="p"/>
      <p:bldP spid="1536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 txBox="1"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250508" y="387668"/>
            <a:ext cx="7772400" cy="792162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章</a:t>
            </a:r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主要内容</a:t>
            </a:r>
          </a:p>
        </p:txBody>
      </p:sp>
      <p:sp>
        <p:nvSpPr>
          <p:cNvPr id="149506" name="Rectangle 2">
            <a:hlinkClick r:id="rId11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1320800"/>
            <a:ext cx="5410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2.1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正弦量的基本概念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7" name="Rectangle 3">
            <a:hlinkClick r:id="rId12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0" y="1912983"/>
            <a:ext cx="4953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2.2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正弦量的相量表示法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8" name="Rectangle 4">
            <a:hlinkClick r:id="rId13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3708" y="2551613"/>
            <a:ext cx="7696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2.3   </a:t>
            </a:r>
            <a:r>
              <a:rPr kumimoji="1" lang="zh-CN" altLang="en-US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电阻元件、电容元件和电感元件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9" name="Rectangle 5">
            <a:hlinkClick r:id="rId14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3274060"/>
            <a:ext cx="7696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2.4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电路元件的相量模型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10" name="Rectangle 6">
            <a:hlinkClick r:id="rId15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16432" y="3985996"/>
            <a:ext cx="53816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2.5   </a:t>
            </a:r>
            <a:r>
              <a:rPr kumimoji="1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RLC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串联电路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6">
            <a:hlinkClick r:id="rId15"/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7250" y="4644580"/>
            <a:ext cx="53816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2.6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阻抗的串联与并联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6">
            <a:hlinkClick r:id="rId15"/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8527" y="5346706"/>
            <a:ext cx="53816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2.7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正弦交流电路中的功率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>
            <a:hlinkClick r:id="rId15"/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8526" y="5988327"/>
            <a:ext cx="53816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2.8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正弦交流电路的谐振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build="p"/>
      <p:bldP spid="149507" grpId="0" build="p" advAuto="1000"/>
      <p:bldP spid="149508" grpId="0" build="p" advAuto="1000"/>
      <p:bldP spid="149509" grpId="0" build="p" advAuto="1000"/>
      <p:bldP spid="149510" grpId="0" build="p" advAuto="1000"/>
      <p:bldP spid="3" grpId="0" build="p" advAuto="1000"/>
      <p:bldP spid="10" grpId="0" build="p" advAuto="1000"/>
      <p:bldP spid="11" grpId="0" build="p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矩形 154625"/>
          <p:cNvSpPr/>
          <p:nvPr/>
        </p:nvSpPr>
        <p:spPr>
          <a:xfrm>
            <a:off x="2173288" y="589598"/>
            <a:ext cx="3579812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（用复数表示正弦量）</a:t>
            </a:r>
          </a:p>
        </p:txBody>
      </p:sp>
      <p:sp>
        <p:nvSpPr>
          <p:cNvPr id="154627" name="矩形 154626"/>
          <p:cNvSpPr/>
          <p:nvPr/>
        </p:nvSpPr>
        <p:spPr>
          <a:xfrm>
            <a:off x="366713" y="528955"/>
            <a:ext cx="2335212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相量</a:t>
            </a:r>
          </a:p>
        </p:txBody>
      </p:sp>
      <p:graphicFrame>
        <p:nvGraphicFramePr>
          <p:cNvPr id="154628" name="对象 154627"/>
          <p:cNvGraphicFramePr/>
          <p:nvPr/>
        </p:nvGraphicFramePr>
        <p:xfrm>
          <a:off x="2135188" y="4197668"/>
          <a:ext cx="545147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r:id="rId5" imgW="5397500" imgH="1676400" progId="Equation.3">
                  <p:embed/>
                </p:oleObj>
              </mc:Choice>
              <mc:Fallback>
                <p:oleObj r:id="rId5" imgW="5397500" imgH="1676400" progId="Equation.3">
                  <p:embed/>
                  <p:pic>
                    <p:nvPicPr>
                      <p:cNvPr id="0" name="图片 665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5188" y="4197668"/>
                        <a:ext cx="5451475" cy="168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29" name="矩形 154628"/>
          <p:cNvSpPr/>
          <p:nvPr/>
        </p:nvSpPr>
        <p:spPr>
          <a:xfrm>
            <a:off x="514350" y="5851843"/>
            <a:ext cx="836295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故计算过程中一个正弦量可用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幅值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初相角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两个特征量来确定。</a:t>
            </a:r>
          </a:p>
        </p:txBody>
      </p:sp>
      <p:sp>
        <p:nvSpPr>
          <p:cNvPr id="154630" name="矩形 154629"/>
          <p:cNvSpPr/>
          <p:nvPr/>
        </p:nvSpPr>
        <p:spPr>
          <a:xfrm>
            <a:off x="1189038" y="4118293"/>
            <a:ext cx="89376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如：</a:t>
            </a:r>
            <a:endParaRPr lang="zh-CN" altLang="en-US" sz="28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54631" name="矩形 154630"/>
          <p:cNvSpPr/>
          <p:nvPr/>
        </p:nvSpPr>
        <p:spPr>
          <a:xfrm>
            <a:off x="476250" y="1205230"/>
            <a:ext cx="6175375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eaLnBrk="0" hangingPunct="0"/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一个复数由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模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幅角</a:t>
            </a:r>
            <a:r>
              <a:rPr lang="zh-CN" altLang="en-US" sz="2800" b="1" dirty="0">
                <a:latin typeface="宋体" panose="02010600030101010101" pitchFamily="2" charset="-122"/>
              </a:rPr>
              <a:t>两个特征量确定。</a:t>
            </a:r>
          </a:p>
        </p:txBody>
      </p:sp>
      <p:sp>
        <p:nvSpPr>
          <p:cNvPr id="154632" name="直接连接符 154631"/>
          <p:cNvSpPr/>
          <p:nvPr/>
        </p:nvSpPr>
        <p:spPr>
          <a:xfrm>
            <a:off x="1390650" y="1681480"/>
            <a:ext cx="62865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633" name="矩形 154632"/>
          <p:cNvSpPr/>
          <p:nvPr/>
        </p:nvSpPr>
        <p:spPr>
          <a:xfrm>
            <a:off x="534988" y="1771968"/>
            <a:ext cx="7518400" cy="427037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一个正弦量具有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幅值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频率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初相位</a:t>
            </a:r>
            <a:r>
              <a:rPr lang="zh-CN" altLang="en-US" sz="2800" b="1" dirty="0">
                <a:latin typeface="宋体" panose="02010600030101010101" pitchFamily="2" charset="-122"/>
              </a:rPr>
              <a:t>三个要素。</a:t>
            </a:r>
          </a:p>
        </p:txBody>
      </p:sp>
      <p:sp>
        <p:nvSpPr>
          <p:cNvPr id="154634" name="直接连接符 154633"/>
          <p:cNvSpPr/>
          <p:nvPr/>
        </p:nvSpPr>
        <p:spPr>
          <a:xfrm>
            <a:off x="1409700" y="2291080"/>
            <a:ext cx="89535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635" name="文本框 154634"/>
          <p:cNvSpPr txBox="1"/>
          <p:nvPr/>
        </p:nvSpPr>
        <p:spPr>
          <a:xfrm>
            <a:off x="571500" y="2341880"/>
            <a:ext cx="7859713" cy="16668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在分析计算线性电路时，电路中各部分电压和电流都是与电源</a:t>
            </a:r>
            <a:r>
              <a:rPr lang="zh-CN" altLang="en-US" sz="2800" b="1" dirty="0">
                <a:solidFill>
                  <a:srgbClr val="CC3399"/>
                </a:solidFill>
                <a:latin typeface="宋体" panose="02010600030101010101" pitchFamily="2" charset="-122"/>
              </a:rPr>
              <a:t>同频率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的正弦量，因此，频率是已知的，计算时可不必考虑。</a:t>
            </a:r>
            <a:endParaRPr lang="zh-CN" altLang="en-US" sz="2800" b="1">
              <a:solidFill>
                <a:srgbClr val="CC3399"/>
              </a:solidFill>
              <a:latin typeface="宋体" panose="02010600030101010101" pitchFamily="2" charset="-122"/>
            </a:endParaRPr>
          </a:p>
        </p:txBody>
      </p:sp>
      <p:sp>
        <p:nvSpPr>
          <p:cNvPr id="154636" name="云形标注 154635"/>
          <p:cNvSpPr/>
          <p:nvPr/>
        </p:nvSpPr>
        <p:spPr>
          <a:xfrm>
            <a:off x="5640705" y="3884930"/>
            <a:ext cx="2112645" cy="989330"/>
          </a:xfrm>
          <a:prstGeom prst="cloudCallout">
            <a:avLst>
              <a:gd name="adj1" fmla="val -121042"/>
              <a:gd name="adj2" fmla="val 152310"/>
            </a:avLst>
          </a:prstGeom>
          <a:solidFill>
            <a:srgbClr val="FFFFCC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006666"/>
                </a:solidFill>
                <a:latin typeface="Times New Roman" panose="02020603050405020304" pitchFamily="18" charset="0"/>
              </a:rPr>
              <a:t>角频率不变</a:t>
            </a:r>
            <a:endParaRPr lang="zh-CN" altLang="en-US" b="1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4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4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4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300"/>
                                        <p:tgtEl>
                                          <p:spTgt spid="154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 build="p"/>
      <p:bldP spid="154630" grpId="0" build="p"/>
      <p:bldP spid="154631" grpId="0" build="p"/>
      <p:bldP spid="154633" grpId="0" build="p"/>
      <p:bldP spid="154635" grpId="0" build="p"/>
      <p:bldP spid="1546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对象 155649"/>
          <p:cNvGraphicFramePr/>
          <p:nvPr/>
        </p:nvGraphicFramePr>
        <p:xfrm>
          <a:off x="3175000" y="1339850"/>
          <a:ext cx="28321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4" r:id="rId8" imgW="2755900" imgH="457200" progId="Equation.3">
                  <p:embed/>
                </p:oleObj>
              </mc:Choice>
              <mc:Fallback>
                <p:oleObj r:id="rId8" imgW="2755900" imgH="457200" progId="Equation.3">
                  <p:embed/>
                  <p:pic>
                    <p:nvPicPr>
                      <p:cNvPr id="0" name="图片 6759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5000" y="1339850"/>
                        <a:ext cx="28321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1" name="矩形 155650"/>
          <p:cNvSpPr/>
          <p:nvPr/>
        </p:nvSpPr>
        <p:spPr>
          <a:xfrm>
            <a:off x="604838" y="1271588"/>
            <a:ext cx="2128837" cy="427037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设有正弦电流</a:t>
            </a:r>
          </a:p>
        </p:txBody>
      </p:sp>
      <p:sp>
        <p:nvSpPr>
          <p:cNvPr id="155652" name="矩形 155651"/>
          <p:cNvSpPr/>
          <p:nvPr/>
        </p:nvSpPr>
        <p:spPr>
          <a:xfrm>
            <a:off x="571500" y="1862138"/>
            <a:ext cx="717550" cy="427037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复数</a:t>
            </a:r>
          </a:p>
        </p:txBody>
      </p:sp>
      <p:graphicFrame>
        <p:nvGraphicFramePr>
          <p:cNvPr id="155653" name="对象 155652"/>
          <p:cNvGraphicFramePr/>
          <p:nvPr/>
        </p:nvGraphicFramePr>
        <p:xfrm>
          <a:off x="1541463" y="1893888"/>
          <a:ext cx="728027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5" r:id="rId10" imgW="6931025" imgH="495300" progId="Equation.3">
                  <p:embed/>
                </p:oleObj>
              </mc:Choice>
              <mc:Fallback>
                <p:oleObj r:id="rId10" imgW="6931025" imgH="495300" progId="Equation.3">
                  <p:embed/>
                  <p:pic>
                    <p:nvPicPr>
                      <p:cNvPr id="0" name="图片 6759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41463" y="1893888"/>
                        <a:ext cx="7280275" cy="519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4" name="矩形 155653"/>
          <p:cNvSpPr/>
          <p:nvPr/>
        </p:nvSpPr>
        <p:spPr>
          <a:xfrm>
            <a:off x="514350" y="2541588"/>
            <a:ext cx="2468563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比较得：</a:t>
            </a:r>
          </a:p>
        </p:txBody>
      </p:sp>
      <p:sp>
        <p:nvSpPr>
          <p:cNvPr id="155657" name="矩形 155656"/>
          <p:cNvSpPr/>
          <p:nvPr/>
        </p:nvSpPr>
        <p:spPr>
          <a:xfrm>
            <a:off x="527050" y="3919538"/>
            <a:ext cx="8153400" cy="85407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CC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即：一个正弦量与一个复数可以一一对应。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所以可以借助复数计算完成正弦量的计算。</a:t>
            </a:r>
          </a:p>
        </p:txBody>
      </p:sp>
      <p:graphicFrame>
        <p:nvGraphicFramePr>
          <p:cNvPr id="155658" name="对象 155657"/>
          <p:cNvGraphicFramePr/>
          <p:nvPr/>
        </p:nvGraphicFramePr>
        <p:xfrm>
          <a:off x="703263" y="5110163"/>
          <a:ext cx="26130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6" r:id="rId12" imgW="2755900" imgH="457200" progId="Equation.3">
                  <p:embed/>
                </p:oleObj>
              </mc:Choice>
              <mc:Fallback>
                <p:oleObj r:id="rId12" imgW="2755900" imgH="457200" progId="Equation.3">
                  <p:embed/>
                  <p:pic>
                    <p:nvPicPr>
                      <p:cNvPr id="0" name="图片 676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3263" y="5110163"/>
                        <a:ext cx="26130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9" name="左右箭头 155658"/>
          <p:cNvSpPr/>
          <p:nvPr/>
        </p:nvSpPr>
        <p:spPr>
          <a:xfrm>
            <a:off x="3524250" y="5207000"/>
            <a:ext cx="642938" cy="238125"/>
          </a:xfrm>
          <a:prstGeom prst="leftRightArrow">
            <a:avLst>
              <a:gd name="adj1" fmla="val 50000"/>
              <a:gd name="adj2" fmla="val 54000"/>
            </a:avLst>
          </a:prstGeom>
          <a:solidFill>
            <a:schemeClr val="accent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60" name="矩形 155659"/>
          <p:cNvSpPr/>
          <p:nvPr/>
        </p:nvSpPr>
        <p:spPr>
          <a:xfrm>
            <a:off x="488950" y="602933"/>
            <a:ext cx="7150100" cy="430530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比对复数和正弦量，正弦量可用复数来表示。</a:t>
            </a:r>
          </a:p>
        </p:txBody>
      </p:sp>
      <p:sp>
        <p:nvSpPr>
          <p:cNvPr id="155663" name="左右箭头 155662"/>
          <p:cNvSpPr/>
          <p:nvPr/>
        </p:nvSpPr>
        <p:spPr>
          <a:xfrm flipV="1">
            <a:off x="4438650" y="3463925"/>
            <a:ext cx="1004888" cy="295275"/>
          </a:xfrm>
          <a:prstGeom prst="leftRightArrow">
            <a:avLst>
              <a:gd name="adj1" fmla="val 50000"/>
              <a:gd name="adj2" fmla="val 68064"/>
            </a:avLst>
          </a:prstGeom>
          <a:solidFill>
            <a:schemeClr val="accent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64" name="矩形 155663"/>
          <p:cNvSpPr/>
          <p:nvPr/>
        </p:nvSpPr>
        <p:spPr>
          <a:xfrm>
            <a:off x="6100763" y="4984750"/>
            <a:ext cx="2503487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（最大值相量）</a:t>
            </a:r>
          </a:p>
        </p:txBody>
      </p:sp>
      <p:sp>
        <p:nvSpPr>
          <p:cNvPr id="155665" name="矩形 155664"/>
          <p:cNvSpPr/>
          <p:nvPr/>
        </p:nvSpPr>
        <p:spPr>
          <a:xfrm>
            <a:off x="6100763" y="5599113"/>
            <a:ext cx="2503487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（有效值相量）</a:t>
            </a:r>
          </a:p>
        </p:txBody>
      </p:sp>
      <p:graphicFrame>
        <p:nvGraphicFramePr>
          <p:cNvPr id="155666" name="对象 155665"/>
          <p:cNvGraphicFramePr/>
          <p:nvPr/>
        </p:nvGraphicFramePr>
        <p:xfrm>
          <a:off x="727075" y="5974080"/>
          <a:ext cx="361473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7" r:id="rId13" imgW="1585595" imgH="266065" progId="Equation.3">
                  <p:embed/>
                </p:oleObj>
              </mc:Choice>
              <mc:Fallback>
                <p:oleObj r:id="rId13" imgW="1585595" imgH="266065" progId="Equation.3">
                  <p:embed/>
                  <p:pic>
                    <p:nvPicPr>
                      <p:cNvPr id="0" name="图片 67603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A50021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27075" y="5974080"/>
                        <a:ext cx="3614738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67" name="左右箭头 155666"/>
          <p:cNvSpPr/>
          <p:nvPr/>
        </p:nvSpPr>
        <p:spPr>
          <a:xfrm>
            <a:off x="4476750" y="6110605"/>
            <a:ext cx="700088" cy="276225"/>
          </a:xfrm>
          <a:prstGeom prst="leftRightArrow">
            <a:avLst>
              <a:gd name="adj1" fmla="val 50000"/>
              <a:gd name="adj2" fmla="val 506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5668" name="组合 155667"/>
          <p:cNvGrpSpPr/>
          <p:nvPr/>
        </p:nvGrpSpPr>
        <p:grpSpPr>
          <a:xfrm>
            <a:off x="4418013" y="5446713"/>
            <a:ext cx="1638300" cy="1009650"/>
            <a:chOff x="2783" y="3223"/>
            <a:chExt cx="1032" cy="636"/>
          </a:xfrm>
        </p:grpSpPr>
        <p:graphicFrame>
          <p:nvGraphicFramePr>
            <p:cNvPr id="155669" name="对象 155668"/>
            <p:cNvGraphicFramePr/>
            <p:nvPr/>
          </p:nvGraphicFramePr>
          <p:xfrm>
            <a:off x="2783" y="3223"/>
            <a:ext cx="1032" cy="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28" r:id="rId15" imgW="1638300" imgH="1016000" progId="Equation.3">
                    <p:embed/>
                  </p:oleObj>
                </mc:Choice>
                <mc:Fallback>
                  <p:oleObj r:id="rId15" imgW="1638300" imgH="1016000" progId="Equation.3">
                    <p:embed/>
                    <p:pic>
                      <p:nvPicPr>
                        <p:cNvPr id="0" name="图片 6760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783" y="3223"/>
                          <a:ext cx="1032" cy="6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5670" name="组合 155669"/>
            <p:cNvGrpSpPr/>
            <p:nvPr/>
          </p:nvGrpSpPr>
          <p:grpSpPr>
            <a:xfrm>
              <a:off x="3424" y="3440"/>
              <a:ext cx="360" cy="204"/>
              <a:chOff x="916" y="1004"/>
              <a:chExt cx="360" cy="204"/>
            </a:xfrm>
          </p:grpSpPr>
          <p:sp>
            <p:nvSpPr>
              <p:cNvPr id="155671" name="直接连接符 155670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672" name="直接连接符 155671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5673" name="组合 155672"/>
          <p:cNvGrpSpPr/>
          <p:nvPr/>
        </p:nvGrpSpPr>
        <p:grpSpPr>
          <a:xfrm>
            <a:off x="4370388" y="4821238"/>
            <a:ext cx="1789112" cy="987425"/>
            <a:chOff x="2753" y="2829"/>
            <a:chExt cx="1127" cy="622"/>
          </a:xfrm>
        </p:grpSpPr>
        <p:graphicFrame>
          <p:nvGraphicFramePr>
            <p:cNvPr id="155674" name="对象 155673"/>
            <p:cNvGraphicFramePr/>
            <p:nvPr/>
          </p:nvGraphicFramePr>
          <p:xfrm>
            <a:off x="2753" y="2829"/>
            <a:ext cx="1105" cy="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29" r:id="rId17" imgW="1803400" imgH="1016000" progId="Equation.3">
                    <p:embed/>
                  </p:oleObj>
                </mc:Choice>
                <mc:Fallback>
                  <p:oleObj r:id="rId17" imgW="1803400" imgH="1016000" progId="Equation.3">
                    <p:embed/>
                    <p:pic>
                      <p:nvPicPr>
                        <p:cNvPr id="0" name="图片 67605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53" y="2829"/>
                          <a:ext cx="1105" cy="6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5675" name="组合 155674"/>
            <p:cNvGrpSpPr/>
            <p:nvPr/>
          </p:nvGrpSpPr>
          <p:grpSpPr>
            <a:xfrm>
              <a:off x="3520" y="3044"/>
              <a:ext cx="360" cy="204"/>
              <a:chOff x="916" y="1004"/>
              <a:chExt cx="360" cy="204"/>
            </a:xfrm>
          </p:grpSpPr>
          <p:sp>
            <p:nvSpPr>
              <p:cNvPr id="155676" name="直接连接符 155675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677" name="直接连接符 155676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5678" name="组合 155677"/>
          <p:cNvGrpSpPr/>
          <p:nvPr/>
        </p:nvGrpSpPr>
        <p:grpSpPr>
          <a:xfrm>
            <a:off x="5373688" y="5865813"/>
            <a:ext cx="2187575" cy="928687"/>
            <a:chOff x="3385" y="3591"/>
            <a:chExt cx="1378" cy="585"/>
          </a:xfrm>
        </p:grpSpPr>
        <p:graphicFrame>
          <p:nvGraphicFramePr>
            <p:cNvPr id="155679" name="对象 155678"/>
            <p:cNvGraphicFramePr/>
            <p:nvPr/>
          </p:nvGraphicFramePr>
          <p:xfrm>
            <a:off x="3385" y="3591"/>
            <a:ext cx="1378" cy="5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30" r:id="rId19" imgW="2374900" imgH="1016000" progId="Equation.3">
                    <p:embed/>
                  </p:oleObj>
                </mc:Choice>
                <mc:Fallback>
                  <p:oleObj r:id="rId19" imgW="2374900" imgH="1016000" progId="Equation.3">
                    <p:embed/>
                    <p:pic>
                      <p:nvPicPr>
                        <p:cNvPr id="0" name="图片 67606"/>
                        <p:cNvPicPr/>
                        <p:nvPr/>
                      </p:nvPicPr>
                      <p:blipFill>
                        <a:blip r:embed="rId20">
                          <a:clrChange>
                            <a:clrFrom>
                              <a:srgbClr val="000000"/>
                            </a:clrFrom>
                            <a:clrTo>
                              <a:srgbClr val="A50021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385" y="3591"/>
                          <a:ext cx="1378" cy="5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5680" name="组合 155679"/>
            <p:cNvGrpSpPr/>
            <p:nvPr/>
          </p:nvGrpSpPr>
          <p:grpSpPr>
            <a:xfrm>
              <a:off x="4096" y="3740"/>
              <a:ext cx="360" cy="204"/>
              <a:chOff x="916" y="1004"/>
              <a:chExt cx="360" cy="204"/>
            </a:xfrm>
          </p:grpSpPr>
          <p:sp>
            <p:nvSpPr>
              <p:cNvPr id="155681" name="直接连接符 155680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682" name="直接连接符 155681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aphicFrame>
        <p:nvGraphicFramePr>
          <p:cNvPr id="2" name="对象 1"/>
          <p:cNvGraphicFramePr/>
          <p:nvPr>
            <p:custDataLst>
              <p:tags r:id="rId2"/>
            </p:custDataLst>
          </p:nvPr>
        </p:nvGraphicFramePr>
        <p:xfrm>
          <a:off x="1771650" y="2541270"/>
          <a:ext cx="28321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1" r:id="rId21" imgW="2755900" imgH="457200" progId="Equation.3">
                  <p:embed/>
                </p:oleObj>
              </mc:Choice>
              <mc:Fallback>
                <p:oleObj r:id="rId21" imgW="2755900" imgH="457200" progId="Equation.3">
                  <p:embed/>
                  <p:pic>
                    <p:nvPicPr>
                      <p:cNvPr id="0" name="图片 6759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71650" y="2541270"/>
                        <a:ext cx="28321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514533" y="2513013"/>
          <a:ext cx="2355850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2" r:id="rId22" imgW="1002665" imgH="241300" progId="Equation.KSEE3">
                  <p:embed/>
                </p:oleObj>
              </mc:Choice>
              <mc:Fallback>
                <p:oleObj r:id="rId22" imgW="1002665" imgH="2413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14533" y="2513013"/>
                        <a:ext cx="2355850" cy="567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>
            <p:custDataLst>
              <p:tags r:id="rId3"/>
            </p:custDataLst>
          </p:nvPr>
        </p:nvGraphicFramePr>
        <p:xfrm>
          <a:off x="1510030" y="3293745"/>
          <a:ext cx="28321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3" r:id="rId24" imgW="2755900" imgH="457200" progId="Equation.3">
                  <p:embed/>
                </p:oleObj>
              </mc:Choice>
              <mc:Fallback>
                <p:oleObj r:id="rId24" imgW="2755900" imgH="457200" progId="Equation.3">
                  <p:embed/>
                  <p:pic>
                    <p:nvPicPr>
                      <p:cNvPr id="0" name="图片 6759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10030" y="3293745"/>
                        <a:ext cx="28321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5645150" y="3213735"/>
          <a:ext cx="940435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4" r:id="rId25" imgW="405765" imgH="254000" progId="Equation.KSEE3">
                  <p:embed/>
                </p:oleObj>
              </mc:Choice>
              <mc:Fallback>
                <p:oleObj r:id="rId25" imgW="405765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645150" y="3213735"/>
                        <a:ext cx="940435" cy="588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5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5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5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55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55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5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5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/>
      <p:bldP spid="155652" grpId="0" build="p"/>
      <p:bldP spid="155654" grpId="0" build="p"/>
      <p:bldP spid="155657" grpId="0" build="p"/>
      <p:bldP spid="155660" grpId="0" build="p"/>
      <p:bldP spid="155664" grpId="0" build="p"/>
      <p:bldP spid="15566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矩形 156673"/>
          <p:cNvSpPr/>
          <p:nvPr/>
        </p:nvSpPr>
        <p:spPr>
          <a:xfrm>
            <a:off x="635" y="584835"/>
            <a:ext cx="914400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</a:rPr>
              <a:t>相量和复数一样，可以在复平面上用矢量来表示，表示相量的图称为相量图。</a:t>
            </a:r>
          </a:p>
        </p:txBody>
      </p:sp>
      <p:sp>
        <p:nvSpPr>
          <p:cNvPr id="156675" name="文本框 156674"/>
          <p:cNvSpPr txBox="1"/>
          <p:nvPr/>
        </p:nvSpPr>
        <p:spPr>
          <a:xfrm>
            <a:off x="609600" y="1792288"/>
            <a:ext cx="771525" cy="3841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6600FF"/>
                </a:solidFill>
                <a:latin typeface="宋体" panose="02010600030101010101" pitchFamily="2" charset="-122"/>
              </a:rPr>
              <a:t>       </a:t>
            </a:r>
            <a:endParaRPr lang="zh-CN" altLang="en-US" b="1" i="1" baseline="-2500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56676" name="组合 156675"/>
          <p:cNvGrpSpPr/>
          <p:nvPr/>
        </p:nvGrpSpPr>
        <p:grpSpPr>
          <a:xfrm>
            <a:off x="5692775" y="1155891"/>
            <a:ext cx="2828925" cy="2584894"/>
            <a:chOff x="377" y="1416"/>
            <a:chExt cx="1950" cy="1927"/>
          </a:xfrm>
        </p:grpSpPr>
        <p:sp>
          <p:nvSpPr>
            <p:cNvPr id="156677" name="直接连接符 156676"/>
            <p:cNvSpPr/>
            <p:nvPr/>
          </p:nvSpPr>
          <p:spPr>
            <a:xfrm>
              <a:off x="417" y="2872"/>
              <a:ext cx="176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56678" name="直接连接符 156677"/>
            <p:cNvSpPr/>
            <p:nvPr/>
          </p:nvSpPr>
          <p:spPr>
            <a:xfrm flipV="1">
              <a:off x="641" y="1560"/>
              <a:ext cx="0" cy="1783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56679" name="文本框 156678"/>
            <p:cNvSpPr txBox="1"/>
            <p:nvPr/>
          </p:nvSpPr>
          <p:spPr>
            <a:xfrm>
              <a:off x="2222" y="2725"/>
              <a:ext cx="105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1</a:t>
              </a:r>
              <a:endParaRPr lang="en-US" altLang="zh-CN">
                <a:latin typeface="宋体" panose="02010600030101010101" pitchFamily="2" charset="-122"/>
              </a:endParaRPr>
            </a:p>
          </p:txBody>
        </p:sp>
        <p:sp>
          <p:nvSpPr>
            <p:cNvPr id="156680" name="文本框 156679"/>
            <p:cNvSpPr txBox="1"/>
            <p:nvPr/>
          </p:nvSpPr>
          <p:spPr>
            <a:xfrm>
              <a:off x="377" y="1416"/>
              <a:ext cx="279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156681" name="文本框 156680"/>
            <p:cNvSpPr txBox="1"/>
            <p:nvPr/>
          </p:nvSpPr>
          <p:spPr>
            <a:xfrm>
              <a:off x="718" y="2893"/>
              <a:ext cx="105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156682" name="直接连接符 156681"/>
          <p:cNvSpPr/>
          <p:nvPr/>
        </p:nvSpPr>
        <p:spPr>
          <a:xfrm rot="-226405" flipV="1">
            <a:off x="6038850" y="2372360"/>
            <a:ext cx="1679575" cy="6683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56683" name="任意多边形 156682"/>
          <p:cNvSpPr/>
          <p:nvPr/>
        </p:nvSpPr>
        <p:spPr>
          <a:xfrm>
            <a:off x="5937250" y="2772410"/>
            <a:ext cx="900113" cy="323850"/>
          </a:xfrm>
          <a:custGeom>
            <a:avLst/>
            <a:gdLst>
              <a:gd name="txL" fmla="*/ 0 w 21600"/>
              <a:gd name="txT" fmla="*/ 0 h 13641"/>
              <a:gd name="txR" fmla="*/ 21600 w 21600"/>
              <a:gd name="txB" fmla="*/ 13641 h 13641"/>
            </a:gdLst>
            <a:ahLst/>
            <a:cxnLst>
              <a:cxn ang="270">
                <a:pos x="17519" y="0"/>
              </a:cxn>
              <a:cxn ang="0">
                <a:pos x="21576" y="13641"/>
              </a:cxn>
              <a:cxn ang="180">
                <a:pos x="0" y="12635"/>
              </a:cxn>
            </a:cxnLst>
            <a:rect l="txL" t="txT" r="txR" b="txB"/>
            <a:pathLst>
              <a:path w="21600" h="13641" fill="none">
                <a:moveTo>
                  <a:pt x="17519" y="0"/>
                </a:moveTo>
                <a:arcTo wR="21600" hR="21600" stAng="-2147987" swAng="2308159"/>
              </a:path>
              <a:path w="21600" h="13641" stroke="0">
                <a:moveTo>
                  <a:pt x="17519" y="0"/>
                </a:moveTo>
                <a:arcTo wR="21600" hR="21600" stAng="-2147987" swAng="2308159"/>
                <a:lnTo>
                  <a:pt x="0" y="12635"/>
                </a:ln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headEnd type="arrow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84" name="直接连接符 156683"/>
          <p:cNvSpPr/>
          <p:nvPr/>
        </p:nvSpPr>
        <p:spPr>
          <a:xfrm rot="-2458067" flipV="1">
            <a:off x="5799138" y="2396173"/>
            <a:ext cx="1036637" cy="427037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56685" name="任意多边形 156684"/>
          <p:cNvSpPr/>
          <p:nvPr/>
        </p:nvSpPr>
        <p:spPr>
          <a:xfrm>
            <a:off x="6278563" y="2672398"/>
            <a:ext cx="276225" cy="530225"/>
          </a:xfrm>
          <a:custGeom>
            <a:avLst/>
            <a:gdLst>
              <a:gd name="txL" fmla="*/ 0 w 21187"/>
              <a:gd name="txT" fmla="*/ 0 h 21600"/>
              <a:gd name="txR" fmla="*/ 21187 w 21187"/>
              <a:gd name="txB" fmla="*/ 21600 h 21600"/>
            </a:gdLst>
            <a:ahLst/>
            <a:cxnLst>
              <a:cxn ang="270">
                <a:pos x="0" y="0"/>
              </a:cxn>
              <a:cxn ang="0">
                <a:pos x="21187" y="17396"/>
              </a:cxn>
              <a:cxn ang="90">
                <a:pos x="0" y="21600"/>
              </a:cxn>
            </a:cxnLst>
            <a:rect l="txL" t="txT" r="txR" b="txB"/>
            <a:pathLst>
              <a:path w="21187" h="21600" fill="none">
                <a:moveTo>
                  <a:pt x="0" y="0"/>
                </a:moveTo>
                <a:arcTo wR="21600" hR="21600" stAng="-5400000" swAng="4726617"/>
              </a:path>
              <a:path w="21187" h="21600" stroke="0">
                <a:moveTo>
                  <a:pt x="0" y="0"/>
                </a:moveTo>
                <a:arcTo wR="21600" hR="21600" stAng="-5400000" swAng="4726617"/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headEnd type="arrow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86" name="矩形 156685"/>
          <p:cNvSpPr/>
          <p:nvPr/>
        </p:nvSpPr>
        <p:spPr>
          <a:xfrm>
            <a:off x="381000" y="1387475"/>
            <a:ext cx="612775" cy="3841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例：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56687" name="对象 156686"/>
          <p:cNvGraphicFramePr/>
          <p:nvPr/>
        </p:nvGraphicFramePr>
        <p:xfrm>
          <a:off x="1150938" y="1406525"/>
          <a:ext cx="364331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5" r:id="rId5" imgW="1598295" imgH="266065" progId="Equation.3">
                  <p:embed/>
                </p:oleObj>
              </mc:Choice>
              <mc:Fallback>
                <p:oleObj r:id="rId5" imgW="1598295" imgH="266065" progId="Equation.3">
                  <p:embed/>
                  <p:pic>
                    <p:nvPicPr>
                      <p:cNvPr id="0" name="图片 68620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50938" y="1406525"/>
                        <a:ext cx="3643312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对象 156687"/>
          <p:cNvGraphicFramePr/>
          <p:nvPr/>
        </p:nvGraphicFramePr>
        <p:xfrm>
          <a:off x="1008063" y="1939925"/>
          <a:ext cx="37020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6" r:id="rId7" imgW="1623695" imgH="266065" progId="Equation.3">
                  <p:embed/>
                </p:oleObj>
              </mc:Choice>
              <mc:Fallback>
                <p:oleObj r:id="rId7" imgW="1623695" imgH="266065" progId="Equation.3">
                  <p:embed/>
                  <p:pic>
                    <p:nvPicPr>
                      <p:cNvPr id="0" name="图片 68621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08063" y="1939925"/>
                        <a:ext cx="3702050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89" name="矩形 156688"/>
          <p:cNvSpPr/>
          <p:nvPr/>
        </p:nvSpPr>
        <p:spPr>
          <a:xfrm>
            <a:off x="950913" y="2438400"/>
            <a:ext cx="18415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宋体" panose="02010600030101010101" pitchFamily="2" charset="-122"/>
              </a:rPr>
              <a:t>画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出相量图。</a:t>
            </a:r>
          </a:p>
        </p:txBody>
      </p:sp>
      <p:sp>
        <p:nvSpPr>
          <p:cNvPr id="156690" name="矩形 156689"/>
          <p:cNvSpPr/>
          <p:nvPr/>
        </p:nvSpPr>
        <p:spPr>
          <a:xfrm>
            <a:off x="438150" y="2873375"/>
            <a:ext cx="609600" cy="3841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解：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56691" name="对象 156690"/>
          <p:cNvGraphicFramePr/>
          <p:nvPr/>
        </p:nvGraphicFramePr>
        <p:xfrm>
          <a:off x="6537325" y="1713548"/>
          <a:ext cx="3762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7" r:id="rId9" imgW="165100" imgH="203200" progId="Equation.3">
                  <p:embed/>
                </p:oleObj>
              </mc:Choice>
              <mc:Fallback>
                <p:oleObj r:id="rId9" imgW="165100" imgH="203200" progId="Equation.3">
                  <p:embed/>
                  <p:pic>
                    <p:nvPicPr>
                      <p:cNvPr id="0" name="图片 68622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37325" y="1713548"/>
                        <a:ext cx="376238" cy="46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对象 156691"/>
          <p:cNvGraphicFramePr/>
          <p:nvPr/>
        </p:nvGraphicFramePr>
        <p:xfrm>
          <a:off x="7704138" y="2013585"/>
          <a:ext cx="2889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8" r:id="rId11" imgW="127000" imgH="189865" progId="Equation.3">
                  <p:embed/>
                </p:oleObj>
              </mc:Choice>
              <mc:Fallback>
                <p:oleObj r:id="rId11" imgW="127000" imgH="189865" progId="Equation.3">
                  <p:embed/>
                  <p:pic>
                    <p:nvPicPr>
                      <p:cNvPr id="0" name="图片 68623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704138" y="2013585"/>
                        <a:ext cx="288925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对象 156692"/>
          <p:cNvGraphicFramePr/>
          <p:nvPr/>
        </p:nvGraphicFramePr>
        <p:xfrm>
          <a:off x="6911975" y="2646998"/>
          <a:ext cx="5778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9" r:id="rId13" imgW="254000" imgH="203200" progId="Equation.3">
                  <p:embed/>
                </p:oleObj>
              </mc:Choice>
              <mc:Fallback>
                <p:oleObj r:id="rId13" imgW="254000" imgH="203200" progId="Equation.3">
                  <p:embed/>
                  <p:pic>
                    <p:nvPicPr>
                      <p:cNvPr id="0" name="图片 68624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911975" y="2646998"/>
                        <a:ext cx="577850" cy="45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4" name="对象 156693"/>
          <p:cNvGraphicFramePr/>
          <p:nvPr/>
        </p:nvGraphicFramePr>
        <p:xfrm>
          <a:off x="6380163" y="2265998"/>
          <a:ext cx="5778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0" r:id="rId15" imgW="254000" imgH="203200" progId="Equation.3">
                  <p:embed/>
                </p:oleObj>
              </mc:Choice>
              <mc:Fallback>
                <p:oleObj r:id="rId15" imgW="254000" imgH="203200" progId="Equation.3">
                  <p:embed/>
                  <p:pic>
                    <p:nvPicPr>
                      <p:cNvPr id="0" name="图片 68625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80163" y="2265998"/>
                        <a:ext cx="577850" cy="46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95" name="文本框 156694"/>
          <p:cNvSpPr txBox="1"/>
          <p:nvPr/>
        </p:nvSpPr>
        <p:spPr>
          <a:xfrm>
            <a:off x="6518275" y="3532823"/>
            <a:ext cx="112077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rgbClr val="A50021"/>
                </a:solidFill>
                <a:latin typeface="宋体" panose="02010600030101010101" pitchFamily="2" charset="-122"/>
              </a:rPr>
              <a:t>相量图</a:t>
            </a:r>
            <a:endParaRPr lang="zh-CN" altLang="en-US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6696" name="矩形 156695"/>
          <p:cNvSpPr/>
          <p:nvPr/>
        </p:nvSpPr>
        <p:spPr>
          <a:xfrm>
            <a:off x="1239838" y="3951288"/>
            <a:ext cx="681672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只有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同频率</a:t>
            </a:r>
            <a:r>
              <a:rPr lang="zh-CN" altLang="en-US" sz="2800" b="1" dirty="0">
                <a:latin typeface="宋体" panose="02010600030101010101" pitchFamily="2" charset="-122"/>
              </a:rPr>
              <a:t>的正弦量才能画在同一相量图上</a:t>
            </a:r>
          </a:p>
        </p:txBody>
      </p:sp>
      <p:sp>
        <p:nvSpPr>
          <p:cNvPr id="156697" name="爆炸形 2 156696"/>
          <p:cNvSpPr/>
          <p:nvPr/>
        </p:nvSpPr>
        <p:spPr>
          <a:xfrm>
            <a:off x="419100" y="3429000"/>
            <a:ext cx="914400" cy="914400"/>
          </a:xfrm>
          <a:prstGeom prst="irregularSeal2">
            <a:avLst/>
          </a:prstGeom>
          <a:solidFill>
            <a:srgbClr val="FF9900">
              <a:alpha val="50000"/>
            </a:srgb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A50021"/>
                </a:solidFill>
                <a:latin typeface="Times New Roman" panose="02020603050405020304" pitchFamily="18" charset="0"/>
              </a:rPr>
              <a:t>注意</a:t>
            </a:r>
          </a:p>
        </p:txBody>
      </p:sp>
      <p:sp>
        <p:nvSpPr>
          <p:cNvPr id="156698" name="矩形 156697"/>
          <p:cNvSpPr/>
          <p:nvPr/>
        </p:nvSpPr>
        <p:spPr>
          <a:xfrm>
            <a:off x="1200150" y="4540250"/>
            <a:ext cx="73914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正弦量与相量是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对应</a:t>
            </a:r>
            <a:r>
              <a:rPr lang="zh-CN" altLang="en-US" sz="2800" b="1" dirty="0">
                <a:latin typeface="Times New Roman" panose="02020603050405020304" pitchFamily="18" charset="0"/>
              </a:rPr>
              <a:t>关系，而不是相等关系。</a:t>
            </a:r>
          </a:p>
        </p:txBody>
      </p:sp>
      <p:graphicFrame>
        <p:nvGraphicFramePr>
          <p:cNvPr id="156699" name="对象 156698"/>
          <p:cNvGraphicFramePr/>
          <p:nvPr/>
        </p:nvGraphicFramePr>
        <p:xfrm>
          <a:off x="1274763" y="5159375"/>
          <a:ext cx="37020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1" r:id="rId17" imgW="1623695" imgH="266065" progId="Equation.3">
                  <p:embed/>
                </p:oleObj>
              </mc:Choice>
              <mc:Fallback>
                <p:oleObj r:id="rId17" imgW="1623695" imgH="266065" progId="Equation.3">
                  <p:embed/>
                  <p:pic>
                    <p:nvPicPr>
                      <p:cNvPr id="0" name="图片 6862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74763" y="5159375"/>
                        <a:ext cx="3702050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700" name="左右箭头 156699"/>
          <p:cNvSpPr/>
          <p:nvPr/>
        </p:nvSpPr>
        <p:spPr>
          <a:xfrm>
            <a:off x="5219700" y="5295900"/>
            <a:ext cx="700088" cy="276225"/>
          </a:xfrm>
          <a:prstGeom prst="leftRightArrow">
            <a:avLst>
              <a:gd name="adj1" fmla="val 50000"/>
              <a:gd name="adj2" fmla="val 506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701" name="矩形 156700"/>
          <p:cNvSpPr/>
          <p:nvPr/>
        </p:nvSpPr>
        <p:spPr>
          <a:xfrm>
            <a:off x="723900" y="5826125"/>
            <a:ext cx="307975" cy="3841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>
                <a:solidFill>
                  <a:srgbClr val="FF0066"/>
                </a:solidFill>
                <a:latin typeface="宋体" panose="02010600030101010101" pitchFamily="2" charset="-122"/>
              </a:rPr>
              <a:t>但</a:t>
            </a:r>
          </a:p>
        </p:txBody>
      </p:sp>
      <p:grpSp>
        <p:nvGrpSpPr>
          <p:cNvPr id="156702" name="组合 156701"/>
          <p:cNvGrpSpPr/>
          <p:nvPr/>
        </p:nvGrpSpPr>
        <p:grpSpPr>
          <a:xfrm>
            <a:off x="1073150" y="2663825"/>
            <a:ext cx="2046288" cy="971550"/>
            <a:chOff x="676" y="1678"/>
            <a:chExt cx="1289" cy="612"/>
          </a:xfrm>
        </p:grpSpPr>
        <p:graphicFrame>
          <p:nvGraphicFramePr>
            <p:cNvPr id="156703" name="对象 156702"/>
            <p:cNvGraphicFramePr/>
            <p:nvPr/>
          </p:nvGraphicFramePr>
          <p:xfrm>
            <a:off x="676" y="1678"/>
            <a:ext cx="1289" cy="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52" r:id="rId18" imgW="2120900" imgH="1016000" progId="Equation.3">
                    <p:embed/>
                  </p:oleObj>
                </mc:Choice>
                <mc:Fallback>
                  <p:oleObj r:id="rId18" imgW="2120900" imgH="1016000" progId="Equation.3">
                    <p:embed/>
                    <p:pic>
                      <p:nvPicPr>
                        <p:cNvPr id="0" name="图片 68627"/>
                        <p:cNvPicPr/>
                        <p:nvPr/>
                      </p:nvPicPr>
                      <p:blipFill>
                        <a:blip r:embed="rId19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76" y="1678"/>
                          <a:ext cx="1289" cy="61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6704" name="组合 156703"/>
            <p:cNvGrpSpPr/>
            <p:nvPr/>
          </p:nvGrpSpPr>
          <p:grpSpPr>
            <a:xfrm>
              <a:off x="1324" y="1856"/>
              <a:ext cx="360" cy="204"/>
              <a:chOff x="916" y="1004"/>
              <a:chExt cx="360" cy="204"/>
            </a:xfrm>
          </p:grpSpPr>
          <p:sp>
            <p:nvSpPr>
              <p:cNvPr id="156705" name="直接连接符 15670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706" name="直接连接符 15670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6707" name="组合 156706"/>
          <p:cNvGrpSpPr/>
          <p:nvPr/>
        </p:nvGrpSpPr>
        <p:grpSpPr>
          <a:xfrm>
            <a:off x="3244850" y="2709863"/>
            <a:ext cx="2039938" cy="949325"/>
            <a:chOff x="2044" y="1707"/>
            <a:chExt cx="1285" cy="598"/>
          </a:xfrm>
        </p:grpSpPr>
        <p:graphicFrame>
          <p:nvGraphicFramePr>
            <p:cNvPr id="156708" name="对象 156707"/>
            <p:cNvGraphicFramePr/>
            <p:nvPr/>
          </p:nvGraphicFramePr>
          <p:xfrm>
            <a:off x="2044" y="1707"/>
            <a:ext cx="1285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53" r:id="rId20" imgW="2171700" imgH="1016000" progId="Equation.3">
                    <p:embed/>
                  </p:oleObj>
                </mc:Choice>
                <mc:Fallback>
                  <p:oleObj r:id="rId20" imgW="2171700" imgH="1016000" progId="Equation.3">
                    <p:embed/>
                    <p:pic>
                      <p:nvPicPr>
                        <p:cNvPr id="0" name="图片 68628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44" y="1707"/>
                          <a:ext cx="1285" cy="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6709" name="组合 156708"/>
            <p:cNvGrpSpPr/>
            <p:nvPr/>
          </p:nvGrpSpPr>
          <p:grpSpPr>
            <a:xfrm>
              <a:off x="2680" y="1868"/>
              <a:ext cx="360" cy="204"/>
              <a:chOff x="916" y="1004"/>
              <a:chExt cx="360" cy="204"/>
            </a:xfrm>
          </p:grpSpPr>
          <p:sp>
            <p:nvSpPr>
              <p:cNvPr id="156710" name="直接连接符 156709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711" name="直接连接符 156710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6712" name="组合 156711"/>
          <p:cNvGrpSpPr/>
          <p:nvPr/>
        </p:nvGrpSpPr>
        <p:grpSpPr>
          <a:xfrm>
            <a:off x="6159500" y="4995863"/>
            <a:ext cx="2039938" cy="949325"/>
            <a:chOff x="2044" y="1707"/>
            <a:chExt cx="1285" cy="598"/>
          </a:xfrm>
        </p:grpSpPr>
        <p:graphicFrame>
          <p:nvGraphicFramePr>
            <p:cNvPr id="156713" name="对象 156712"/>
            <p:cNvGraphicFramePr/>
            <p:nvPr/>
          </p:nvGraphicFramePr>
          <p:xfrm>
            <a:off x="2044" y="1707"/>
            <a:ext cx="1285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54" r:id="rId22" imgW="2171700" imgH="1016000" progId="Equation.3">
                    <p:embed/>
                  </p:oleObj>
                </mc:Choice>
                <mc:Fallback>
                  <p:oleObj r:id="rId22" imgW="2171700" imgH="1016000" progId="Equation.3">
                    <p:embed/>
                    <p:pic>
                      <p:nvPicPr>
                        <p:cNvPr id="0" name="图片 68629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44" y="1707"/>
                          <a:ext cx="1285" cy="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6714" name="组合 156713"/>
            <p:cNvGrpSpPr/>
            <p:nvPr/>
          </p:nvGrpSpPr>
          <p:grpSpPr>
            <a:xfrm>
              <a:off x="2680" y="1868"/>
              <a:ext cx="360" cy="204"/>
              <a:chOff x="916" y="1004"/>
              <a:chExt cx="360" cy="204"/>
            </a:xfrm>
          </p:grpSpPr>
          <p:sp>
            <p:nvSpPr>
              <p:cNvPr id="156715" name="直接连接符 15671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716" name="直接连接符 15671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6717" name="组合 156716"/>
          <p:cNvGrpSpPr/>
          <p:nvPr/>
        </p:nvGrpSpPr>
        <p:grpSpPr>
          <a:xfrm>
            <a:off x="1350963" y="5608638"/>
            <a:ext cx="4922837" cy="963612"/>
            <a:chOff x="851" y="3533"/>
            <a:chExt cx="3101" cy="607"/>
          </a:xfrm>
        </p:grpSpPr>
        <p:graphicFrame>
          <p:nvGraphicFramePr>
            <p:cNvPr id="156718" name="对象 156717"/>
            <p:cNvGraphicFramePr/>
            <p:nvPr/>
          </p:nvGraphicFramePr>
          <p:xfrm>
            <a:off x="851" y="3533"/>
            <a:ext cx="3101" cy="6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55" r:id="rId23" imgW="5156200" imgH="1016000" progId="Equation.3">
                    <p:embed/>
                  </p:oleObj>
                </mc:Choice>
                <mc:Fallback>
                  <p:oleObj r:id="rId23" imgW="5156200" imgH="1016000" progId="Equation.3">
                    <p:embed/>
                    <p:pic>
                      <p:nvPicPr>
                        <p:cNvPr id="0" name="图片 68630"/>
                        <p:cNvPicPr/>
                        <p:nvPr/>
                      </p:nvPicPr>
                      <p:blipFill>
                        <a:blip r:embed="rId24">
                          <a:clrChange>
                            <a:clrFrom>
                              <a:srgbClr val="000000"/>
                            </a:clrFrom>
                            <a:clrTo>
                              <a:srgbClr val="A50021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51" y="3533"/>
                          <a:ext cx="3101" cy="6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6719" name="组合 156718"/>
            <p:cNvGrpSpPr/>
            <p:nvPr/>
          </p:nvGrpSpPr>
          <p:grpSpPr>
            <a:xfrm>
              <a:off x="3520" y="3692"/>
              <a:ext cx="360" cy="204"/>
              <a:chOff x="916" y="1004"/>
              <a:chExt cx="360" cy="204"/>
            </a:xfrm>
          </p:grpSpPr>
          <p:sp>
            <p:nvSpPr>
              <p:cNvPr id="156720" name="直接连接符 156719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721" name="直接连接符 156720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6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6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6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7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5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6" dur="500"/>
                                        <p:tgtEl>
                                          <p:spTgt spid="15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156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6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1" dur="300"/>
                                        <p:tgtEl>
                                          <p:spTgt spid="1566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6" dur="300"/>
                                        <p:tgtEl>
                                          <p:spTgt spid="156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1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6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5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6" dur="500"/>
                                        <p:tgtEl>
                                          <p:spTgt spid="156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1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/>
      <p:bldP spid="156675" grpId="0"/>
      <p:bldP spid="156686" grpId="0" build="p"/>
      <p:bldP spid="156689" grpId="0" build="p"/>
      <p:bldP spid="156690" grpId="0" build="p"/>
      <p:bldP spid="156695" grpId="0" build="p"/>
      <p:bldP spid="156696" grpId="0"/>
      <p:bldP spid="156697" grpId="0" animBg="1"/>
      <p:bldP spid="156698" grpId="0"/>
      <p:bldP spid="15670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文本框 157697"/>
          <p:cNvSpPr txBox="1"/>
          <p:nvPr/>
        </p:nvSpPr>
        <p:spPr>
          <a:xfrm>
            <a:off x="647700" y="831850"/>
            <a:ext cx="771525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6600FF"/>
                </a:solidFill>
                <a:latin typeface="宋体" panose="02010600030101010101" pitchFamily="2" charset="-122"/>
              </a:rPr>
              <a:t>       </a:t>
            </a:r>
            <a:endParaRPr lang="zh-CN" altLang="en-US" b="1" i="1" baseline="-2500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157699" name="矩形 157698"/>
          <p:cNvSpPr/>
          <p:nvPr/>
        </p:nvSpPr>
        <p:spPr>
          <a:xfrm>
            <a:off x="342900" y="473075"/>
            <a:ext cx="796925" cy="47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例：</a:t>
            </a:r>
          </a:p>
        </p:txBody>
      </p:sp>
      <p:graphicFrame>
        <p:nvGraphicFramePr>
          <p:cNvPr id="157700" name="对象 157699"/>
          <p:cNvGraphicFramePr/>
          <p:nvPr/>
        </p:nvGraphicFramePr>
        <p:xfrm>
          <a:off x="1146175" y="534988"/>
          <a:ext cx="372903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2" r:id="rId5" imgW="1638300" imgH="228600" progId="Equation.3">
                  <p:embed/>
                </p:oleObj>
              </mc:Choice>
              <mc:Fallback>
                <p:oleObj r:id="rId5" imgW="1638300" imgH="228600" progId="Equation.3">
                  <p:embed/>
                  <p:pic>
                    <p:nvPicPr>
                      <p:cNvPr id="0" name="图片 6964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46175" y="534988"/>
                        <a:ext cx="3729038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1" name="对象 157700"/>
          <p:cNvGraphicFramePr/>
          <p:nvPr/>
        </p:nvGraphicFramePr>
        <p:xfrm>
          <a:off x="1147763" y="1068388"/>
          <a:ext cx="349885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3" r:id="rId7" imgW="1536700" imgH="228600" progId="Equation.3">
                  <p:embed/>
                </p:oleObj>
              </mc:Choice>
              <mc:Fallback>
                <p:oleObj r:id="rId7" imgW="1536700" imgH="228600" progId="Equation.3">
                  <p:embed/>
                  <p:pic>
                    <p:nvPicPr>
                      <p:cNvPr id="0" name="图片 6964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47763" y="1068388"/>
                        <a:ext cx="3498850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2" name="矩形 157701"/>
          <p:cNvSpPr/>
          <p:nvPr/>
        </p:nvSpPr>
        <p:spPr>
          <a:xfrm>
            <a:off x="5046663" y="5715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</a:rPr>
              <a:t>求：</a:t>
            </a:r>
          </a:p>
        </p:txBody>
      </p:sp>
      <p:sp>
        <p:nvSpPr>
          <p:cNvPr id="157703" name="矩形 157702"/>
          <p:cNvSpPr/>
          <p:nvPr/>
        </p:nvSpPr>
        <p:spPr>
          <a:xfrm>
            <a:off x="12585" y="1703614"/>
            <a:ext cx="1357313" cy="47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解</a:t>
            </a:r>
            <a:r>
              <a:rPr lang="en-US" altLang="zh-CN" b="1" dirty="0">
                <a:solidFill>
                  <a:srgbClr val="FF0066"/>
                </a:solidFill>
                <a:latin typeface="宋体" panose="02010600030101010101" pitchFamily="2" charset="-122"/>
              </a:rPr>
              <a:t>: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  <a:endParaRPr lang="zh-CN" altLang="en-US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57704" name="对象 157703"/>
          <p:cNvGraphicFramePr/>
          <p:nvPr/>
        </p:nvGraphicFramePr>
        <p:xfrm>
          <a:off x="5778500" y="534988"/>
          <a:ext cx="13589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4" r:id="rId9" imgW="596900" imgH="228600" progId="Equation.3">
                  <p:embed/>
                </p:oleObj>
              </mc:Choice>
              <mc:Fallback>
                <p:oleObj r:id="rId9" imgW="596900" imgH="228600" progId="Equation.3">
                  <p:embed/>
                  <p:pic>
                    <p:nvPicPr>
                      <p:cNvPr id="0" name="图片 69647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78500" y="534988"/>
                        <a:ext cx="1358900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5" name="对象 157704"/>
          <p:cNvGraphicFramePr/>
          <p:nvPr/>
        </p:nvGraphicFramePr>
        <p:xfrm>
          <a:off x="1508125" y="1677988"/>
          <a:ext cx="372903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5" r:id="rId11" imgW="1638300" imgH="228600" progId="Equation.3">
                  <p:embed/>
                </p:oleObj>
              </mc:Choice>
              <mc:Fallback>
                <p:oleObj r:id="rId11" imgW="1638300" imgH="228600" progId="Equation.3">
                  <p:embed/>
                  <p:pic>
                    <p:nvPicPr>
                      <p:cNvPr id="0" name="图片 6964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08125" y="1677988"/>
                        <a:ext cx="3729038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6" name="右箭头 157705"/>
          <p:cNvSpPr/>
          <p:nvPr/>
        </p:nvSpPr>
        <p:spPr>
          <a:xfrm>
            <a:off x="5524500" y="1905000"/>
            <a:ext cx="576263" cy="180975"/>
          </a:xfrm>
          <a:prstGeom prst="rightArrow">
            <a:avLst>
              <a:gd name="adj1" fmla="val 50000"/>
              <a:gd name="adj2" fmla="val 7960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57707" name="对象 157706"/>
          <p:cNvGraphicFramePr/>
          <p:nvPr/>
        </p:nvGraphicFramePr>
        <p:xfrm>
          <a:off x="1547813" y="2268538"/>
          <a:ext cx="349885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6" r:id="rId12" imgW="1536700" imgH="228600" progId="Equation.3">
                  <p:embed/>
                </p:oleObj>
              </mc:Choice>
              <mc:Fallback>
                <p:oleObj r:id="rId12" imgW="1536700" imgH="228600" progId="Equation.3">
                  <p:embed/>
                  <p:pic>
                    <p:nvPicPr>
                      <p:cNvPr id="0" name="图片 69649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47813" y="2268538"/>
                        <a:ext cx="3498850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8" name="右箭头 157707"/>
          <p:cNvSpPr/>
          <p:nvPr/>
        </p:nvSpPr>
        <p:spPr>
          <a:xfrm>
            <a:off x="5486400" y="2476500"/>
            <a:ext cx="576263" cy="200025"/>
          </a:xfrm>
          <a:prstGeom prst="rightArrow">
            <a:avLst>
              <a:gd name="adj1" fmla="val 50000"/>
              <a:gd name="adj2" fmla="val 720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7709" name="矩形 157708"/>
          <p:cNvSpPr/>
          <p:nvPr/>
        </p:nvSpPr>
        <p:spPr>
          <a:xfrm>
            <a:off x="4972050" y="1311275"/>
            <a:ext cx="1717675" cy="47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>
                <a:solidFill>
                  <a:srgbClr val="FF0066"/>
                </a:solidFill>
                <a:latin typeface="宋体" panose="02010600030101010101" pitchFamily="2" charset="-122"/>
              </a:rPr>
              <a:t>用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相量表示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57710" name="矩形 157709"/>
          <p:cNvSpPr/>
          <p:nvPr/>
        </p:nvSpPr>
        <p:spPr>
          <a:xfrm>
            <a:off x="609600" y="2819400"/>
            <a:ext cx="952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</a:p>
        </p:txBody>
      </p:sp>
      <p:sp>
        <p:nvSpPr>
          <p:cNvPr id="157711" name="矩形 157710"/>
          <p:cNvSpPr/>
          <p:nvPr/>
        </p:nvSpPr>
        <p:spPr>
          <a:xfrm>
            <a:off x="1466850" y="2797175"/>
            <a:ext cx="2333625" cy="47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>
                <a:solidFill>
                  <a:srgbClr val="FF0066"/>
                </a:solidFill>
                <a:latin typeface="宋体" panose="02010600030101010101" pitchFamily="2" charset="-122"/>
              </a:rPr>
              <a:t>用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相量进行计算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57712" name="矩形 157711"/>
          <p:cNvSpPr/>
          <p:nvPr/>
        </p:nvSpPr>
        <p:spPr>
          <a:xfrm>
            <a:off x="449263" y="5275263"/>
            <a:ext cx="952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</a:p>
        </p:txBody>
      </p:sp>
      <p:sp>
        <p:nvSpPr>
          <p:cNvPr id="157713" name="矩形 157712"/>
          <p:cNvSpPr/>
          <p:nvPr/>
        </p:nvSpPr>
        <p:spPr>
          <a:xfrm>
            <a:off x="1287463" y="5253038"/>
            <a:ext cx="3251200" cy="47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把相量再表示为正弦量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57714" name="右箭头 157713"/>
          <p:cNvSpPr/>
          <p:nvPr/>
        </p:nvSpPr>
        <p:spPr>
          <a:xfrm>
            <a:off x="3497263" y="5999163"/>
            <a:ext cx="576262" cy="200025"/>
          </a:xfrm>
          <a:prstGeom prst="rightArrow">
            <a:avLst>
              <a:gd name="adj1" fmla="val 50000"/>
              <a:gd name="adj2" fmla="val 720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57715" name="对象 157714"/>
          <p:cNvGraphicFramePr/>
          <p:nvPr/>
        </p:nvGraphicFramePr>
        <p:xfrm>
          <a:off x="4249738" y="5776913"/>
          <a:ext cx="4479925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7" r:id="rId14" imgW="1967865" imgH="241300" progId="Equation.3">
                  <p:embed/>
                </p:oleObj>
              </mc:Choice>
              <mc:Fallback>
                <p:oleObj r:id="rId14" imgW="1967865" imgH="241300" progId="Equation.3">
                  <p:embed/>
                  <p:pic>
                    <p:nvPicPr>
                      <p:cNvPr id="0" name="图片 69650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49738" y="5776913"/>
                        <a:ext cx="4479925" cy="544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6" name="对象 157715"/>
          <p:cNvGraphicFramePr/>
          <p:nvPr/>
        </p:nvGraphicFramePr>
        <p:xfrm>
          <a:off x="1911350" y="4200525"/>
          <a:ext cx="193357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8" r:id="rId16" imgW="2068195" imgH="405765" progId="Equation.3">
                  <p:embed/>
                </p:oleObj>
              </mc:Choice>
              <mc:Fallback>
                <p:oleObj r:id="rId16" imgW="2068195" imgH="405765" progId="Equation.3">
                  <p:embed/>
                  <p:pic>
                    <p:nvPicPr>
                      <p:cNvPr id="0" name="图片 69651"/>
                      <p:cNvPicPr/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11350" y="4200525"/>
                        <a:ext cx="1933575" cy="376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7717" name="组合 157716"/>
          <p:cNvGrpSpPr/>
          <p:nvPr/>
        </p:nvGrpSpPr>
        <p:grpSpPr>
          <a:xfrm>
            <a:off x="6321425" y="1503363"/>
            <a:ext cx="2232025" cy="895350"/>
            <a:chOff x="3934" y="947"/>
            <a:chExt cx="1406" cy="564"/>
          </a:xfrm>
        </p:grpSpPr>
        <p:graphicFrame>
          <p:nvGraphicFramePr>
            <p:cNvPr id="157718" name="对象 157717"/>
            <p:cNvGraphicFramePr/>
            <p:nvPr/>
          </p:nvGraphicFramePr>
          <p:xfrm>
            <a:off x="3934" y="947"/>
            <a:ext cx="1406" cy="5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79" r:id="rId18" imgW="2514600" imgH="1016000" progId="Equation.3">
                    <p:embed/>
                  </p:oleObj>
                </mc:Choice>
                <mc:Fallback>
                  <p:oleObj r:id="rId18" imgW="2514600" imgH="1016000" progId="Equation.3">
                    <p:embed/>
                    <p:pic>
                      <p:nvPicPr>
                        <p:cNvPr id="0" name="图片 69652"/>
                        <p:cNvPicPr/>
                        <p:nvPr/>
                      </p:nvPicPr>
                      <p:blipFill>
                        <a:blip r:embed="rId19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34" y="947"/>
                          <a:ext cx="1406" cy="5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7719" name="组合 157718"/>
            <p:cNvGrpSpPr/>
            <p:nvPr/>
          </p:nvGrpSpPr>
          <p:grpSpPr>
            <a:xfrm>
              <a:off x="4780" y="1076"/>
              <a:ext cx="504" cy="216"/>
              <a:chOff x="916" y="1004"/>
              <a:chExt cx="360" cy="204"/>
            </a:xfrm>
          </p:grpSpPr>
          <p:sp>
            <p:nvSpPr>
              <p:cNvPr id="157720" name="直接连接符 157719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721" name="直接连接符 157720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7722" name="组合 157721"/>
          <p:cNvGrpSpPr/>
          <p:nvPr/>
        </p:nvGrpSpPr>
        <p:grpSpPr>
          <a:xfrm>
            <a:off x="6138863" y="2319338"/>
            <a:ext cx="1800225" cy="898525"/>
            <a:chOff x="3867" y="1461"/>
            <a:chExt cx="1134" cy="566"/>
          </a:xfrm>
        </p:grpSpPr>
        <p:graphicFrame>
          <p:nvGraphicFramePr>
            <p:cNvPr id="157723" name="对象 157722"/>
            <p:cNvGraphicFramePr/>
            <p:nvPr/>
          </p:nvGraphicFramePr>
          <p:xfrm>
            <a:off x="3867" y="1461"/>
            <a:ext cx="1134" cy="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80" r:id="rId20" imgW="2019300" imgH="1016000" progId="Equation.3">
                    <p:embed/>
                  </p:oleObj>
                </mc:Choice>
                <mc:Fallback>
                  <p:oleObj r:id="rId20" imgW="2019300" imgH="1016000" progId="Equation.3">
                    <p:embed/>
                    <p:pic>
                      <p:nvPicPr>
                        <p:cNvPr id="0" name="图片 69653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867" y="1461"/>
                          <a:ext cx="1134" cy="5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7724" name="组合 157723"/>
            <p:cNvGrpSpPr/>
            <p:nvPr/>
          </p:nvGrpSpPr>
          <p:grpSpPr>
            <a:xfrm>
              <a:off x="4576" y="1616"/>
              <a:ext cx="360" cy="204"/>
              <a:chOff x="916" y="1004"/>
              <a:chExt cx="360" cy="204"/>
            </a:xfrm>
          </p:grpSpPr>
          <p:sp>
            <p:nvSpPr>
              <p:cNvPr id="157725" name="直接连接符 15772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726" name="直接连接符 15772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7727" name="组合 157726"/>
          <p:cNvGrpSpPr/>
          <p:nvPr/>
        </p:nvGrpSpPr>
        <p:grpSpPr>
          <a:xfrm>
            <a:off x="1890713" y="4483100"/>
            <a:ext cx="2249487" cy="889000"/>
            <a:chOff x="1191" y="2824"/>
            <a:chExt cx="1417" cy="560"/>
          </a:xfrm>
        </p:grpSpPr>
        <p:graphicFrame>
          <p:nvGraphicFramePr>
            <p:cNvPr id="157728" name="对象 157727"/>
            <p:cNvGraphicFramePr/>
            <p:nvPr/>
          </p:nvGraphicFramePr>
          <p:xfrm>
            <a:off x="1191" y="2824"/>
            <a:ext cx="1417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81" r:id="rId22" imgW="2565400" imgH="1016000" progId="Equation.3">
                    <p:embed/>
                  </p:oleObj>
                </mc:Choice>
                <mc:Fallback>
                  <p:oleObj r:id="rId22" imgW="2565400" imgH="1016000" progId="Equation.3">
                    <p:embed/>
                    <p:pic>
                      <p:nvPicPr>
                        <p:cNvPr id="0" name="图片 69654"/>
                        <p:cNvPicPr/>
                        <p:nvPr/>
                      </p:nvPicPr>
                      <p:blipFill>
                        <a:blip r:embed="rId23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91" y="2824"/>
                          <a:ext cx="1417" cy="5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7729" name="直接连接符 157728"/>
            <p:cNvSpPr/>
            <p:nvPr/>
          </p:nvSpPr>
          <p:spPr>
            <a:xfrm flipH="1">
              <a:off x="1744" y="2972"/>
              <a:ext cx="132" cy="192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7730" name="直接连接符 157729"/>
            <p:cNvSpPr/>
            <p:nvPr/>
          </p:nvSpPr>
          <p:spPr>
            <a:xfrm>
              <a:off x="1744" y="3164"/>
              <a:ext cx="55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7731" name="组合 157730"/>
          <p:cNvGrpSpPr/>
          <p:nvPr/>
        </p:nvGrpSpPr>
        <p:grpSpPr>
          <a:xfrm>
            <a:off x="1016000" y="5684838"/>
            <a:ext cx="2297113" cy="923925"/>
            <a:chOff x="640" y="3581"/>
            <a:chExt cx="1447" cy="582"/>
          </a:xfrm>
        </p:grpSpPr>
        <p:graphicFrame>
          <p:nvGraphicFramePr>
            <p:cNvPr id="157732" name="对象 157731"/>
            <p:cNvGraphicFramePr/>
            <p:nvPr/>
          </p:nvGraphicFramePr>
          <p:xfrm>
            <a:off x="640" y="3581"/>
            <a:ext cx="1447" cy="5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82" r:id="rId24" imgW="2514600" imgH="1016000" progId="Equation.3">
                    <p:embed/>
                  </p:oleObj>
                </mc:Choice>
                <mc:Fallback>
                  <p:oleObj r:id="rId24" imgW="2514600" imgH="1016000" progId="Equation.3">
                    <p:embed/>
                    <p:pic>
                      <p:nvPicPr>
                        <p:cNvPr id="0" name="图片 69655"/>
                        <p:cNvPicPr/>
                        <p:nvPr/>
                      </p:nvPicPr>
                      <p:blipFill>
                        <a:blip r:embed="rId25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40" y="3581"/>
                          <a:ext cx="1447" cy="5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7733" name="直接连接符 157732"/>
            <p:cNvSpPr/>
            <p:nvPr/>
          </p:nvSpPr>
          <p:spPr>
            <a:xfrm flipH="1">
              <a:off x="1360" y="3740"/>
              <a:ext cx="132" cy="204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7734" name="直接连接符 157733"/>
            <p:cNvSpPr/>
            <p:nvPr/>
          </p:nvSpPr>
          <p:spPr>
            <a:xfrm>
              <a:off x="1360" y="3944"/>
              <a:ext cx="588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7735" name="组合 157734"/>
          <p:cNvGrpSpPr/>
          <p:nvPr/>
        </p:nvGrpSpPr>
        <p:grpSpPr>
          <a:xfrm>
            <a:off x="1366838" y="3244850"/>
            <a:ext cx="5351462" cy="944563"/>
            <a:chOff x="861" y="2044"/>
            <a:chExt cx="3371" cy="595"/>
          </a:xfrm>
        </p:grpSpPr>
        <p:graphicFrame>
          <p:nvGraphicFramePr>
            <p:cNvPr id="157736" name="对象 157735"/>
            <p:cNvGraphicFramePr/>
            <p:nvPr/>
          </p:nvGraphicFramePr>
          <p:xfrm>
            <a:off x="861" y="2044"/>
            <a:ext cx="3371" cy="5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83" r:id="rId26" imgW="5715000" imgH="1016000" progId="Equation.3">
                    <p:embed/>
                  </p:oleObj>
                </mc:Choice>
                <mc:Fallback>
                  <p:oleObj r:id="rId26" imgW="5715000" imgH="1016000" progId="Equation.3">
                    <p:embed/>
                    <p:pic>
                      <p:nvPicPr>
                        <p:cNvPr id="0" name="图片 69656"/>
                        <p:cNvPicPr/>
                        <p:nvPr/>
                      </p:nvPicPr>
                      <p:blipFill>
                        <a:blip r:embed="rId27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61" y="2044"/>
                          <a:ext cx="3371" cy="5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7737" name="组合 157736"/>
            <p:cNvGrpSpPr/>
            <p:nvPr/>
          </p:nvGrpSpPr>
          <p:grpSpPr>
            <a:xfrm>
              <a:off x="3808" y="2216"/>
              <a:ext cx="360" cy="204"/>
              <a:chOff x="916" y="1004"/>
              <a:chExt cx="360" cy="204"/>
            </a:xfrm>
          </p:grpSpPr>
          <p:sp>
            <p:nvSpPr>
              <p:cNvPr id="157738" name="直接连接符 157737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739" name="直接连接符 157738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57740" name="直接连接符 157739"/>
            <p:cNvSpPr/>
            <p:nvPr/>
          </p:nvSpPr>
          <p:spPr>
            <a:xfrm flipH="1">
              <a:off x="2668" y="2204"/>
              <a:ext cx="132" cy="204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7741" name="直接连接符 157740"/>
            <p:cNvSpPr/>
            <p:nvPr/>
          </p:nvSpPr>
          <p:spPr>
            <a:xfrm>
              <a:off x="2668" y="2408"/>
              <a:ext cx="528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7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57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57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7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7" dur="500"/>
                                        <p:tgtEl>
                                          <p:spTgt spid="15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7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57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157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7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2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699" grpId="0" build="p"/>
      <p:bldP spid="157702" grpId="0" build="p"/>
      <p:bldP spid="157703" grpId="0" build="p"/>
      <p:bldP spid="157709" grpId="0" build="p"/>
      <p:bldP spid="157710" grpId="0" build="p"/>
      <p:bldP spid="157711" grpId="0" build="p"/>
      <p:bldP spid="157712" grpId="0" build="p"/>
      <p:bldP spid="1577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58721"/>
          <p:cNvSpPr txBox="1"/>
          <p:nvPr/>
        </p:nvSpPr>
        <p:spPr>
          <a:xfrm>
            <a:off x="703263" y="544671"/>
            <a:ext cx="1487487" cy="521970"/>
          </a:xfrm>
          <a:prstGeom prst="rect">
            <a:avLst/>
          </a:prstGeom>
          <a:gradFill rotWithShape="0">
            <a:gsLst>
              <a:gs pos="0">
                <a:srgbClr val="FDFED6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  <a:tileRect/>
          </a:gradFill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lg"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注意：</a:t>
            </a:r>
          </a:p>
        </p:txBody>
      </p:sp>
      <p:sp>
        <p:nvSpPr>
          <p:cNvPr id="158723" name="文本框 158722"/>
          <p:cNvSpPr txBox="1"/>
          <p:nvPr/>
        </p:nvSpPr>
        <p:spPr>
          <a:xfrm>
            <a:off x="663575" y="1273175"/>
            <a:ext cx="7534275" cy="946150"/>
          </a:xfrm>
          <a:prstGeom prst="rect">
            <a:avLst/>
          </a:prstGeom>
          <a:noFill/>
          <a:ln w="25400">
            <a:noFill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只有对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同频率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的正弦周期量，才能应用对应</a:t>
            </a:r>
          </a:p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      的相量来进行代数运算。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58724" name="文本框 158723"/>
          <p:cNvSpPr txBox="1"/>
          <p:nvPr/>
        </p:nvSpPr>
        <p:spPr>
          <a:xfrm>
            <a:off x="809625" y="2324100"/>
            <a:ext cx="7715250" cy="519113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只有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同频率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的正弦量才能画在同一相量图上。</a:t>
            </a:r>
            <a:endParaRPr lang="zh-CN" altLang="en-US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58725" name="矩形 158724"/>
          <p:cNvSpPr/>
          <p:nvPr/>
        </p:nvSpPr>
        <p:spPr>
          <a:xfrm>
            <a:off x="723900" y="2978150"/>
            <a:ext cx="7715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正弦量与相量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是对应关系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，而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不是相等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关系（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正弦交流电是时间的函数）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58726" name="矩形 158725"/>
          <p:cNvSpPr/>
          <p:nvPr/>
        </p:nvSpPr>
        <p:spPr>
          <a:xfrm>
            <a:off x="647700" y="3987800"/>
            <a:ext cx="685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4.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可推广到多个同频率的正弦量运算。</a:t>
            </a:r>
          </a:p>
        </p:txBody>
      </p:sp>
      <p:graphicFrame>
        <p:nvGraphicFramePr>
          <p:cNvPr id="158727" name="对象 158726"/>
          <p:cNvGraphicFramePr/>
          <p:nvPr>
            <p:extLst>
              <p:ext uri="{D42A27DB-BD31-4B8C-83A1-F6EECF244321}">
                <p14:modId xmlns:p14="http://schemas.microsoft.com/office/powerpoint/2010/main" val="138384927"/>
              </p:ext>
            </p:extLst>
          </p:nvPr>
        </p:nvGraphicFramePr>
        <p:xfrm>
          <a:off x="2190750" y="5103019"/>
          <a:ext cx="3416300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3" r:id="rId5" imgW="1701165" imgH="520700" progId="Equation.3">
                  <p:embed/>
                </p:oleObj>
              </mc:Choice>
              <mc:Fallback>
                <p:oleObj r:id="rId5" imgW="1701165" imgH="520700" progId="Equation.3">
                  <p:embed/>
                  <p:pic>
                    <p:nvPicPr>
                      <p:cNvPr id="0" name="图片 7065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A50021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90750" y="5103019"/>
                        <a:ext cx="3416300" cy="896937"/>
                      </a:xfrm>
                      <a:prstGeom prst="rect">
                        <a:avLst/>
                      </a:prstGeom>
                      <a:solidFill>
                        <a:srgbClr val="D5FFFF">
                          <a:alpha val="50000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28" name="云形标注 158727"/>
          <p:cNvSpPr/>
          <p:nvPr/>
        </p:nvSpPr>
        <p:spPr>
          <a:xfrm>
            <a:off x="6460656" y="4506913"/>
            <a:ext cx="2762250" cy="1762760"/>
          </a:xfrm>
          <a:prstGeom prst="cloudCallout">
            <a:avLst>
              <a:gd name="adj1" fmla="val -80708"/>
              <a:gd name="adj2" fmla="val 7292"/>
            </a:avLst>
          </a:prstGeom>
          <a:noFill/>
          <a:ln w="95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A50021"/>
                </a:solidFill>
                <a:latin typeface="Times New Roman" panose="02020603050405020304" pitchFamily="18" charset="0"/>
              </a:rPr>
              <a:t>基尔霍夫定律的相量形式</a:t>
            </a:r>
            <a:endParaRPr lang="zh-CN" altLang="en-US" b="1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8124" y="4506913"/>
            <a:ext cx="2018392" cy="2089150"/>
            <a:chOff x="521" y="436"/>
            <a:chExt cx="2677" cy="1316"/>
          </a:xfrm>
        </p:grpSpPr>
        <p:sp>
          <p:nvSpPr>
            <p:cNvPr id="12" name="椭圆 11"/>
            <p:cNvSpPr/>
            <p:nvPr/>
          </p:nvSpPr>
          <p:spPr>
            <a:xfrm>
              <a:off x="521" y="436"/>
              <a:ext cx="2677" cy="1316"/>
            </a:xfrm>
            <a:prstGeom prst="ellipse">
              <a:avLst/>
            </a:prstGeom>
            <a:solidFill>
              <a:srgbClr val="FFCCFF"/>
            </a:solidFill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73059"/>
            <p:cNvSpPr txBox="1"/>
            <p:nvPr/>
          </p:nvSpPr>
          <p:spPr>
            <a:xfrm>
              <a:off x="703" y="663"/>
              <a:ext cx="2268" cy="60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dirty="0" smtClean="0">
                  <a:solidFill>
                    <a:srgbClr val="006600"/>
                  </a:solidFill>
                  <a:latin typeface="Times New Roman" panose="02020603050405020304" pitchFamily="18" charset="0"/>
                </a:rPr>
                <a:t>基尔霍夫定律的代数形式</a:t>
              </a:r>
              <a:endPara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bldLvl="0" animBg="1"/>
      <p:bldP spid="158723" grpId="0"/>
      <p:bldP spid="158724" grpId="0"/>
      <p:bldP spid="158725" grpId="0"/>
      <p:bldP spid="158726" grpId="0"/>
      <p:bldP spid="1587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圆角矩形 159746">
            <a:hlinkClick r:id="" action="ppaction://noaction"/>
          </p:cNvPr>
          <p:cNvSpPr/>
          <p:nvPr/>
        </p:nvSpPr>
        <p:spPr>
          <a:xfrm>
            <a:off x="2132965" y="1888173"/>
            <a:ext cx="4041775" cy="714962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2.3.1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电阻元件</a:t>
            </a:r>
          </a:p>
        </p:txBody>
      </p:sp>
      <p:sp>
        <p:nvSpPr>
          <p:cNvPr id="159748" name="圆角矩形 159747">
            <a:hlinkClick r:id="" action="ppaction://noaction"/>
          </p:cNvPr>
          <p:cNvSpPr/>
          <p:nvPr/>
        </p:nvSpPr>
        <p:spPr>
          <a:xfrm>
            <a:off x="2132965" y="2886075"/>
            <a:ext cx="4044950" cy="714962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2.3.2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电感元件</a:t>
            </a:r>
          </a:p>
        </p:txBody>
      </p:sp>
      <p:sp>
        <p:nvSpPr>
          <p:cNvPr id="159749" name="圆角矩形 159748">
            <a:hlinkClick r:id="" action="ppaction://noaction"/>
          </p:cNvPr>
          <p:cNvSpPr/>
          <p:nvPr/>
        </p:nvSpPr>
        <p:spPr>
          <a:xfrm>
            <a:off x="2129790" y="3979228"/>
            <a:ext cx="4041775" cy="714962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2.3.3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电容元件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565" y="462280"/>
            <a:ext cx="89636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2.3</a:t>
            </a: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电阻元件、电容元件、电感元件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/>
      <p:bldP spid="1597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矩形 160769"/>
          <p:cNvSpPr/>
          <p:nvPr/>
        </p:nvSpPr>
        <p:spPr>
          <a:xfrm>
            <a:off x="458788" y="504825"/>
            <a:ext cx="382587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2.3.1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电阻元件</a:t>
            </a:r>
          </a:p>
        </p:txBody>
      </p:sp>
      <p:sp>
        <p:nvSpPr>
          <p:cNvPr id="160771" name="文本框 160770"/>
          <p:cNvSpPr txBox="1"/>
          <p:nvPr/>
        </p:nvSpPr>
        <p:spPr>
          <a:xfrm>
            <a:off x="457200" y="1994535"/>
            <a:ext cx="52959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电压、电流关系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0772" name="文本框 160771"/>
          <p:cNvSpPr txBox="1"/>
          <p:nvPr/>
        </p:nvSpPr>
        <p:spPr>
          <a:xfrm>
            <a:off x="2005013" y="2508885"/>
            <a:ext cx="709612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设：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graphicFrame>
        <p:nvGraphicFramePr>
          <p:cNvPr id="160773" name="对象 160772"/>
          <p:cNvGraphicFramePr/>
          <p:nvPr/>
        </p:nvGraphicFramePr>
        <p:xfrm>
          <a:off x="2622550" y="2556510"/>
          <a:ext cx="18415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7" r:id="rId5" imgW="1841500" imgH="457200" progId="Equation.3">
                  <p:embed/>
                </p:oleObj>
              </mc:Choice>
              <mc:Fallback>
                <p:oleObj r:id="rId5" imgW="1841500" imgH="457200" progId="Equation.3">
                  <p:embed/>
                  <p:pic>
                    <p:nvPicPr>
                      <p:cNvPr id="0" name="图片 716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2550" y="2556510"/>
                        <a:ext cx="1841500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4" name="对象 160773"/>
          <p:cNvGraphicFramePr/>
          <p:nvPr/>
        </p:nvGraphicFramePr>
        <p:xfrm>
          <a:off x="1016000" y="2975610"/>
          <a:ext cx="46482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8" r:id="rId7" imgW="4648200" imgH="457200" progId="Equation.3">
                  <p:embed/>
                </p:oleObj>
              </mc:Choice>
              <mc:Fallback>
                <p:oleObj r:id="rId7" imgW="4648200" imgH="457200" progId="Equation.3">
                  <p:embed/>
                  <p:pic>
                    <p:nvPicPr>
                      <p:cNvPr id="0" name="图片 716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6000" y="2975610"/>
                        <a:ext cx="4648200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5" name="文本框 160774"/>
          <p:cNvSpPr txBox="1"/>
          <p:nvPr/>
        </p:nvSpPr>
        <p:spPr>
          <a:xfrm>
            <a:off x="577850" y="2947035"/>
            <a:ext cx="542925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>
                <a:latin typeface="宋体" panose="02010600030101010101" pitchFamily="2" charset="-122"/>
              </a:rPr>
              <a:t>则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graphicFrame>
        <p:nvGraphicFramePr>
          <p:cNvPr id="160776" name="对象 160775"/>
          <p:cNvGraphicFramePr/>
          <p:nvPr/>
        </p:nvGraphicFramePr>
        <p:xfrm>
          <a:off x="773113" y="3880485"/>
          <a:ext cx="152241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9" r:id="rId9" imgW="659765" imgH="215900" progId="Equation.3">
                  <p:embed/>
                </p:oleObj>
              </mc:Choice>
              <mc:Fallback>
                <p:oleObj r:id="rId9" imgW="659765" imgH="215900" progId="Equation.3">
                  <p:embed/>
                  <p:pic>
                    <p:nvPicPr>
                      <p:cNvPr id="0" name="图片 71694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73113" y="3880485"/>
                        <a:ext cx="1522412" cy="493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7" name="文本框 160776"/>
          <p:cNvSpPr txBox="1"/>
          <p:nvPr/>
        </p:nvSpPr>
        <p:spPr>
          <a:xfrm>
            <a:off x="2470150" y="3942398"/>
            <a:ext cx="492125" cy="36512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b="1">
                <a:latin typeface="宋体" panose="02010600030101010101" pitchFamily="2" charset="-122"/>
              </a:rPr>
              <a:t>或</a:t>
            </a:r>
          </a:p>
        </p:txBody>
      </p:sp>
      <p:graphicFrame>
        <p:nvGraphicFramePr>
          <p:cNvPr id="160778" name="对象 160777"/>
          <p:cNvGraphicFramePr/>
          <p:nvPr/>
        </p:nvGraphicFramePr>
        <p:xfrm>
          <a:off x="3257550" y="3655060"/>
          <a:ext cx="183038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0" r:id="rId11" imgW="1866900" imgH="914400" progId="Equation.3">
                  <p:embed/>
                </p:oleObj>
              </mc:Choice>
              <mc:Fallback>
                <p:oleObj r:id="rId11" imgW="1866900" imgH="914400" progId="Equation.3">
                  <p:embed/>
                  <p:pic>
                    <p:nvPicPr>
                      <p:cNvPr id="0" name="图片 7169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57550" y="3655060"/>
                        <a:ext cx="1830388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9" name="文本框 160778"/>
          <p:cNvSpPr txBox="1"/>
          <p:nvPr/>
        </p:nvSpPr>
        <p:spPr>
          <a:xfrm>
            <a:off x="590550" y="1163638"/>
            <a:ext cx="5637213" cy="86169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设在电阻元件的交流电路中，电压、电流参考方向如图示。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0780" name="文本框 160779"/>
          <p:cNvSpPr txBox="1"/>
          <p:nvPr/>
        </p:nvSpPr>
        <p:spPr>
          <a:xfrm>
            <a:off x="6915150" y="2535238"/>
            <a:ext cx="2167255" cy="215392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lg"/>
          </a:ln>
        </p:spPr>
        <p:txBody>
          <a:bodyPr wrap="square" lIns="0" tIns="0" rIns="0" bIns="0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  电阻的电压与电流瞬时值、有效值、最大值都满足欧姆定律。</a:t>
            </a:r>
            <a:endParaRPr lang="zh-CN" altLang="en-US" b="1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60781" name="文本框 160780"/>
          <p:cNvSpPr txBox="1"/>
          <p:nvPr/>
        </p:nvSpPr>
        <p:spPr>
          <a:xfrm>
            <a:off x="525463" y="2546985"/>
            <a:ext cx="1349375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 瞬时值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0782" name="文本框 160781"/>
          <p:cNvSpPr txBox="1"/>
          <p:nvPr/>
        </p:nvSpPr>
        <p:spPr>
          <a:xfrm>
            <a:off x="571500" y="3423285"/>
            <a:ext cx="2511425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最大值、有效值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0783" name="文本框 160782"/>
          <p:cNvSpPr txBox="1"/>
          <p:nvPr/>
        </p:nvSpPr>
        <p:spPr>
          <a:xfrm>
            <a:off x="400050" y="4490085"/>
            <a:ext cx="52959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相位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0784" name="文本框 160783"/>
          <p:cNvSpPr txBox="1"/>
          <p:nvPr/>
        </p:nvSpPr>
        <p:spPr>
          <a:xfrm>
            <a:off x="1504950" y="4880610"/>
            <a:ext cx="19272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u </a:t>
            </a:r>
            <a:r>
              <a:rPr lang="zh-CN" altLang="en-US" sz="2800" b="1" i="1">
                <a:solidFill>
                  <a:srgbClr val="D60093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i </a:t>
            </a: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同相</a:t>
            </a:r>
            <a:endParaRPr lang="zh-CN" altLang="en-US" sz="2800" b="1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85" name="圆角矩形标注 160784"/>
          <p:cNvSpPr/>
          <p:nvPr/>
        </p:nvSpPr>
        <p:spPr>
          <a:xfrm>
            <a:off x="7178675" y="4748848"/>
            <a:ext cx="185738" cy="396875"/>
          </a:xfrm>
          <a:prstGeom prst="wedgeRoundRectCallout">
            <a:avLst>
              <a:gd name="adj1" fmla="val -310685"/>
              <a:gd name="adj2" fmla="val 48000"/>
              <a:gd name="adj3" fmla="val 16667"/>
            </a:avLst>
          </a:prstGeom>
          <a:solidFill>
            <a:srgbClr val="FFCC99">
              <a:alpha val="50000"/>
            </a:srgbClr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009900"/>
                </a:solidFill>
                <a:latin typeface="宋体" panose="02010600030101010101" pitchFamily="2" charset="-122"/>
              </a:rPr>
              <a:t>u</a:t>
            </a:r>
          </a:p>
        </p:txBody>
      </p:sp>
      <p:sp>
        <p:nvSpPr>
          <p:cNvPr id="160786" name="圆角矩形标注 160785"/>
          <p:cNvSpPr/>
          <p:nvPr/>
        </p:nvSpPr>
        <p:spPr>
          <a:xfrm>
            <a:off x="7769225" y="5091748"/>
            <a:ext cx="93663" cy="396875"/>
          </a:xfrm>
          <a:prstGeom prst="wedgeRoundRectCallout">
            <a:avLst>
              <a:gd name="adj1" fmla="val -763560"/>
              <a:gd name="adj2" fmla="val 107199"/>
              <a:gd name="adj3" fmla="val 16667"/>
            </a:avLst>
          </a:prstGeom>
          <a:solidFill>
            <a:srgbClr val="FFCC99">
              <a:alpha val="50000"/>
            </a:srgbClr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</a:p>
        </p:txBody>
      </p:sp>
      <p:grpSp>
        <p:nvGrpSpPr>
          <p:cNvPr id="160787" name="组合 160786"/>
          <p:cNvGrpSpPr/>
          <p:nvPr/>
        </p:nvGrpSpPr>
        <p:grpSpPr>
          <a:xfrm>
            <a:off x="5683250" y="4855210"/>
            <a:ext cx="3040063" cy="1841500"/>
            <a:chOff x="3580" y="2784"/>
            <a:chExt cx="1915" cy="1160"/>
          </a:xfrm>
        </p:grpSpPr>
        <p:grpSp>
          <p:nvGrpSpPr>
            <p:cNvPr id="160788" name="组合 160787"/>
            <p:cNvGrpSpPr/>
            <p:nvPr/>
          </p:nvGrpSpPr>
          <p:grpSpPr>
            <a:xfrm flipV="1">
              <a:off x="3778" y="2927"/>
              <a:ext cx="710" cy="496"/>
              <a:chOff x="4110" y="1884"/>
              <a:chExt cx="670" cy="735"/>
            </a:xfrm>
          </p:grpSpPr>
          <p:sp>
            <p:nvSpPr>
              <p:cNvPr id="160789" name="任意多边形 160788"/>
              <p:cNvSpPr/>
              <p:nvPr/>
            </p:nvSpPr>
            <p:spPr>
              <a:xfrm flipH="1" flipV="1">
                <a:off x="4436" y="1888"/>
                <a:ext cx="344" cy="73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790" name="任意多边形 160789"/>
              <p:cNvSpPr/>
              <p:nvPr/>
            </p:nvSpPr>
            <p:spPr>
              <a:xfrm flipV="1">
                <a:off x="4110" y="1884"/>
                <a:ext cx="344" cy="73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0791" name="文本框 160790"/>
            <p:cNvSpPr txBox="1"/>
            <p:nvPr/>
          </p:nvSpPr>
          <p:spPr>
            <a:xfrm>
              <a:off x="3580" y="2835"/>
              <a:ext cx="10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chemeClr val="tx2"/>
                  </a:solidFill>
                  <a:latin typeface="宋体" panose="02010600030101010101" pitchFamily="2" charset="-122"/>
                </a:rPr>
                <a:t>u</a:t>
              </a:r>
              <a:endParaRPr lang="en-US" altLang="zh-CN" b="1" i="1" baseline="-2500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60792" name="组合 160791"/>
            <p:cNvGrpSpPr/>
            <p:nvPr/>
          </p:nvGrpSpPr>
          <p:grpSpPr>
            <a:xfrm>
              <a:off x="4485" y="3415"/>
              <a:ext cx="710" cy="497"/>
              <a:chOff x="4110" y="1884"/>
              <a:chExt cx="670" cy="735"/>
            </a:xfrm>
          </p:grpSpPr>
          <p:sp>
            <p:nvSpPr>
              <p:cNvPr id="160793" name="任意多边形 160792"/>
              <p:cNvSpPr/>
              <p:nvPr/>
            </p:nvSpPr>
            <p:spPr>
              <a:xfrm flipH="1" flipV="1">
                <a:off x="4436" y="1888"/>
                <a:ext cx="344" cy="73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794" name="任意多边形 160793"/>
              <p:cNvSpPr/>
              <p:nvPr/>
            </p:nvSpPr>
            <p:spPr>
              <a:xfrm flipV="1">
                <a:off x="4110" y="1884"/>
                <a:ext cx="344" cy="73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795" name="组合 160794"/>
            <p:cNvGrpSpPr/>
            <p:nvPr/>
          </p:nvGrpSpPr>
          <p:grpSpPr>
            <a:xfrm>
              <a:off x="3593" y="2852"/>
              <a:ext cx="1902" cy="1092"/>
              <a:chOff x="2886" y="368"/>
              <a:chExt cx="2196" cy="1368"/>
            </a:xfrm>
          </p:grpSpPr>
          <p:sp>
            <p:nvSpPr>
              <p:cNvPr id="160796" name="文本框 160795"/>
              <p:cNvSpPr txBox="1"/>
              <p:nvPr/>
            </p:nvSpPr>
            <p:spPr>
              <a:xfrm>
                <a:off x="4813" y="1106"/>
                <a:ext cx="26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宋体" panose="02010600030101010101" pitchFamily="2" charset="-122"/>
                  </a:rPr>
                  <a:t>t</a:t>
                </a:r>
                <a:endParaRPr lang="en-US" altLang="zh-CN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60797" name="直接连接符 160796"/>
              <p:cNvSpPr/>
              <p:nvPr/>
            </p:nvSpPr>
            <p:spPr>
              <a:xfrm>
                <a:off x="2886" y="1100"/>
                <a:ext cx="207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0798" name="直接连接符 160797"/>
              <p:cNvSpPr/>
              <p:nvPr/>
            </p:nvSpPr>
            <p:spPr>
              <a:xfrm flipV="1">
                <a:off x="3102" y="368"/>
                <a:ext cx="0" cy="136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0799" name="文本框 160798"/>
              <p:cNvSpPr txBox="1"/>
              <p:nvPr/>
            </p:nvSpPr>
            <p:spPr>
              <a:xfrm>
                <a:off x="2927" y="1112"/>
                <a:ext cx="111" cy="28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latin typeface="宋体" panose="02010600030101010101" pitchFamily="2" charset="-122"/>
                  </a:rPr>
                  <a:t>0</a:t>
                </a:r>
                <a:endParaRPr lang="en-US" altLang="zh-CN" b="1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60800" name="组合 160799"/>
            <p:cNvGrpSpPr/>
            <p:nvPr/>
          </p:nvGrpSpPr>
          <p:grpSpPr>
            <a:xfrm>
              <a:off x="3790" y="3066"/>
              <a:ext cx="1404" cy="706"/>
              <a:chOff x="3766" y="3090"/>
              <a:chExt cx="1404" cy="706"/>
            </a:xfrm>
          </p:grpSpPr>
          <p:sp>
            <p:nvSpPr>
              <p:cNvPr id="160801" name="任意多边形 160800"/>
              <p:cNvSpPr/>
              <p:nvPr/>
            </p:nvSpPr>
            <p:spPr>
              <a:xfrm flipH="1">
                <a:off x="4112" y="3090"/>
                <a:ext cx="364" cy="35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66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02" name="任意多边形 160801"/>
              <p:cNvSpPr/>
              <p:nvPr/>
            </p:nvSpPr>
            <p:spPr>
              <a:xfrm>
                <a:off x="3766" y="3092"/>
                <a:ext cx="365" cy="35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66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03" name="任意多边形 160802"/>
              <p:cNvSpPr/>
              <p:nvPr/>
            </p:nvSpPr>
            <p:spPr>
              <a:xfrm flipV="1">
                <a:off x="4473" y="3445"/>
                <a:ext cx="364" cy="351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66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04" name="任意多边形 160803"/>
              <p:cNvSpPr/>
              <p:nvPr/>
            </p:nvSpPr>
            <p:spPr>
              <a:xfrm flipH="1" flipV="1">
                <a:off x="4805" y="3435"/>
                <a:ext cx="365" cy="352"/>
              </a:xfrm>
              <a:custGeom>
                <a:avLst/>
                <a:gdLst/>
                <a:ahLst/>
                <a:cxnLst/>
                <a:rect l="0" t="0" r="0" b="0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66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0805" name="矩形 160804"/>
            <p:cNvSpPr/>
            <p:nvPr/>
          </p:nvSpPr>
          <p:spPr>
            <a:xfrm>
              <a:off x="3804" y="2784"/>
              <a:ext cx="5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chemeClr val="tx2"/>
                  </a:solidFill>
                  <a:latin typeface="宋体" panose="02010600030101010101" pitchFamily="2" charset="-122"/>
                </a:rPr>
                <a:t>i</a:t>
              </a:r>
            </a:p>
          </p:txBody>
        </p:sp>
      </p:grpSp>
      <p:sp>
        <p:nvSpPr>
          <p:cNvPr id="160806" name="文本框 160805"/>
          <p:cNvSpPr txBox="1"/>
          <p:nvPr/>
        </p:nvSpPr>
        <p:spPr>
          <a:xfrm>
            <a:off x="419100" y="5309235"/>
            <a:ext cx="52959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相量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60807" name="对象 160806"/>
          <p:cNvGraphicFramePr/>
          <p:nvPr/>
        </p:nvGraphicFramePr>
        <p:xfrm>
          <a:off x="2355850" y="5788660"/>
          <a:ext cx="130810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1" r:id="rId13" imgW="546100" imgH="457200" progId="Equation.3">
                  <p:embed/>
                </p:oleObj>
              </mc:Choice>
              <mc:Fallback>
                <p:oleObj r:id="rId13" imgW="546100" imgH="457200" progId="Equation.3">
                  <p:embed/>
                  <p:pic>
                    <p:nvPicPr>
                      <p:cNvPr id="0" name="图片 7169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55850" y="5788660"/>
                        <a:ext cx="1308100" cy="1090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08" name="对象 160807"/>
          <p:cNvGraphicFramePr/>
          <p:nvPr/>
        </p:nvGraphicFramePr>
        <p:xfrm>
          <a:off x="4776788" y="5712460"/>
          <a:ext cx="379412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2" r:id="rId15" imgW="127000" imgH="266065" progId="Equation.3">
                  <p:embed/>
                </p:oleObj>
              </mc:Choice>
              <mc:Fallback>
                <p:oleObj r:id="rId15" imgW="127000" imgH="266065" progId="Equation.3">
                  <p:embed/>
                  <p:pic>
                    <p:nvPicPr>
                      <p:cNvPr id="0" name="图片 71697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76788" y="5712460"/>
                        <a:ext cx="379412" cy="477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09" name="对象 160808"/>
          <p:cNvGraphicFramePr/>
          <p:nvPr/>
        </p:nvGraphicFramePr>
        <p:xfrm>
          <a:off x="5195888" y="6060123"/>
          <a:ext cx="28416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3" r:id="rId17" imgW="215900" imgH="329565" progId="Equation.3">
                  <p:embed/>
                </p:oleObj>
              </mc:Choice>
              <mc:Fallback>
                <p:oleObj r:id="rId17" imgW="215900" imgH="329565" progId="Equation.3">
                  <p:embed/>
                  <p:pic>
                    <p:nvPicPr>
                      <p:cNvPr id="0" name="图片 71698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BBE0E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95888" y="6060123"/>
                        <a:ext cx="284162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10" name="直接连接符 160809"/>
          <p:cNvSpPr/>
          <p:nvPr/>
        </p:nvSpPr>
        <p:spPr>
          <a:xfrm rot="-10800000" flipH="1">
            <a:off x="3938588" y="6314123"/>
            <a:ext cx="1123950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60811" name="直接连接符 160810"/>
          <p:cNvSpPr/>
          <p:nvPr/>
        </p:nvSpPr>
        <p:spPr>
          <a:xfrm rot="10800000" flipH="1" flipV="1">
            <a:off x="3938588" y="6218873"/>
            <a:ext cx="819150" cy="0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60812" name="组合 160811"/>
          <p:cNvGrpSpPr/>
          <p:nvPr/>
        </p:nvGrpSpPr>
        <p:grpSpPr>
          <a:xfrm>
            <a:off x="7065963" y="713740"/>
            <a:ext cx="1339850" cy="1504950"/>
            <a:chOff x="851" y="1884"/>
            <a:chExt cx="844" cy="948"/>
          </a:xfrm>
        </p:grpSpPr>
        <p:sp>
          <p:nvSpPr>
            <p:cNvPr id="160813" name="文本框 160812"/>
            <p:cNvSpPr txBox="1"/>
            <p:nvPr/>
          </p:nvSpPr>
          <p:spPr>
            <a:xfrm>
              <a:off x="881" y="252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0814" name="文本框 160813"/>
            <p:cNvSpPr txBox="1"/>
            <p:nvPr/>
          </p:nvSpPr>
          <p:spPr>
            <a:xfrm>
              <a:off x="874" y="1905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0815" name="文本框 160814"/>
            <p:cNvSpPr txBox="1"/>
            <p:nvPr/>
          </p:nvSpPr>
          <p:spPr>
            <a:xfrm>
              <a:off x="851" y="2184"/>
              <a:ext cx="107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0816" name="文本框 160815"/>
            <p:cNvSpPr txBox="1"/>
            <p:nvPr/>
          </p:nvSpPr>
          <p:spPr>
            <a:xfrm>
              <a:off x="1546" y="2285"/>
              <a:ext cx="149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99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</a:p>
          </p:txBody>
        </p:sp>
        <p:grpSp>
          <p:nvGrpSpPr>
            <p:cNvPr id="160817" name="组合 160816"/>
            <p:cNvGrpSpPr/>
            <p:nvPr/>
          </p:nvGrpSpPr>
          <p:grpSpPr>
            <a:xfrm>
              <a:off x="960" y="1884"/>
              <a:ext cx="432" cy="420"/>
              <a:chOff x="564" y="456"/>
              <a:chExt cx="828" cy="504"/>
            </a:xfrm>
          </p:grpSpPr>
          <p:sp>
            <p:nvSpPr>
              <p:cNvPr id="160818" name="任意多边形 160817"/>
              <p:cNvSpPr/>
              <p:nvPr/>
            </p:nvSpPr>
            <p:spPr>
              <a:xfrm>
                <a:off x="624" y="480"/>
                <a:ext cx="768" cy="480"/>
              </a:xfrm>
              <a:custGeom>
                <a:avLst/>
                <a:gdLst/>
                <a:ahLst/>
                <a:cxnLst/>
                <a:rect l="0" t="0" r="0" b="0"/>
                <a:pathLst>
                  <a:path w="768" h="480">
                    <a:moveTo>
                      <a:pt x="0" y="0"/>
                    </a:moveTo>
                    <a:lnTo>
                      <a:pt x="768" y="0"/>
                    </a:lnTo>
                    <a:lnTo>
                      <a:pt x="768" y="480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19" name="椭圆 160818"/>
              <p:cNvSpPr/>
              <p:nvPr/>
            </p:nvSpPr>
            <p:spPr>
              <a:xfrm>
                <a:off x="564" y="456"/>
                <a:ext cx="48" cy="48"/>
              </a:xfrm>
              <a:prstGeom prst="ellipse">
                <a:avLst/>
              </a:prstGeom>
              <a:noFill/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820" name="组合 160819"/>
            <p:cNvGrpSpPr/>
            <p:nvPr/>
          </p:nvGrpSpPr>
          <p:grpSpPr>
            <a:xfrm flipV="1">
              <a:off x="959" y="2495"/>
              <a:ext cx="432" cy="337"/>
              <a:chOff x="564" y="456"/>
              <a:chExt cx="828" cy="504"/>
            </a:xfrm>
          </p:grpSpPr>
          <p:sp>
            <p:nvSpPr>
              <p:cNvPr id="160821" name="任意多边形 160820"/>
              <p:cNvSpPr/>
              <p:nvPr/>
            </p:nvSpPr>
            <p:spPr>
              <a:xfrm>
                <a:off x="624" y="480"/>
                <a:ext cx="768" cy="480"/>
              </a:xfrm>
              <a:custGeom>
                <a:avLst/>
                <a:gdLst/>
                <a:ahLst/>
                <a:cxnLst/>
                <a:rect l="0" t="0" r="0" b="0"/>
                <a:pathLst>
                  <a:path w="768" h="480">
                    <a:moveTo>
                      <a:pt x="0" y="0"/>
                    </a:moveTo>
                    <a:lnTo>
                      <a:pt x="768" y="0"/>
                    </a:lnTo>
                    <a:lnTo>
                      <a:pt x="768" y="480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22" name="椭圆 160821"/>
              <p:cNvSpPr/>
              <p:nvPr/>
            </p:nvSpPr>
            <p:spPr>
              <a:xfrm>
                <a:off x="564" y="456"/>
                <a:ext cx="48" cy="48"/>
              </a:xfrm>
              <a:prstGeom prst="ellipse">
                <a:avLst/>
              </a:prstGeom>
              <a:noFill/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0823" name="矩形 160822"/>
            <p:cNvSpPr/>
            <p:nvPr/>
          </p:nvSpPr>
          <p:spPr>
            <a:xfrm rot="-5400000">
              <a:off x="1283" y="2363"/>
              <a:ext cx="216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chemeClr val="bg1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824" name="直接连接符 160823"/>
            <p:cNvSpPr/>
            <p:nvPr/>
          </p:nvSpPr>
          <p:spPr>
            <a:xfrm rot="-5400000" flipH="1">
              <a:off x="1056" y="2352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0825" name="文本框 160824"/>
            <p:cNvSpPr txBox="1"/>
            <p:nvPr/>
          </p:nvSpPr>
          <p:spPr>
            <a:xfrm>
              <a:off x="1056" y="2208"/>
              <a:ext cx="5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grpSp>
        <p:nvGrpSpPr>
          <p:cNvPr id="160826" name="组合 160825"/>
          <p:cNvGrpSpPr/>
          <p:nvPr/>
        </p:nvGrpSpPr>
        <p:grpSpPr>
          <a:xfrm>
            <a:off x="889000" y="5802948"/>
            <a:ext cx="1293813" cy="1052512"/>
            <a:chOff x="560" y="3489"/>
            <a:chExt cx="815" cy="663"/>
          </a:xfrm>
        </p:grpSpPr>
        <p:grpSp>
          <p:nvGrpSpPr>
            <p:cNvPr id="160827" name="组合 160826"/>
            <p:cNvGrpSpPr/>
            <p:nvPr/>
          </p:nvGrpSpPr>
          <p:grpSpPr>
            <a:xfrm>
              <a:off x="629" y="3489"/>
              <a:ext cx="746" cy="663"/>
              <a:chOff x="866" y="1851"/>
              <a:chExt cx="840" cy="981"/>
            </a:xfrm>
          </p:grpSpPr>
          <p:sp>
            <p:nvSpPr>
              <p:cNvPr id="160828" name="文本框 160827"/>
              <p:cNvSpPr txBox="1"/>
              <p:nvPr/>
            </p:nvSpPr>
            <p:spPr>
              <a:xfrm>
                <a:off x="873" y="2472"/>
                <a:ext cx="163" cy="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60829" name="文本框 160828"/>
              <p:cNvSpPr txBox="1"/>
              <p:nvPr/>
            </p:nvSpPr>
            <p:spPr>
              <a:xfrm>
                <a:off x="866" y="1851"/>
                <a:ext cx="123" cy="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60830" name="文本框 160829"/>
              <p:cNvSpPr txBox="1"/>
              <p:nvPr/>
            </p:nvSpPr>
            <p:spPr>
              <a:xfrm>
                <a:off x="905" y="2185"/>
                <a:ext cx="0" cy="228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endParaRPr lang="zh-CN" altLang="en-US" b="1" baseline="-25000" dirty="0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0831" name="文本框 160830"/>
              <p:cNvSpPr txBox="1"/>
              <p:nvPr/>
            </p:nvSpPr>
            <p:spPr>
              <a:xfrm>
                <a:off x="1538" y="2221"/>
                <a:ext cx="168" cy="3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800" b="1" i="1">
                    <a:solidFill>
                      <a:srgbClr val="990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R</a:t>
                </a:r>
              </a:p>
            </p:txBody>
          </p:sp>
          <p:grpSp>
            <p:nvGrpSpPr>
              <p:cNvPr id="160832" name="组合 160831"/>
              <p:cNvGrpSpPr/>
              <p:nvPr/>
            </p:nvGrpSpPr>
            <p:grpSpPr>
              <a:xfrm>
                <a:off x="960" y="1884"/>
                <a:ext cx="432" cy="420"/>
                <a:chOff x="564" y="456"/>
                <a:chExt cx="828" cy="504"/>
              </a:xfrm>
            </p:grpSpPr>
            <p:sp>
              <p:nvSpPr>
                <p:cNvPr id="160833" name="任意多边形 160832"/>
                <p:cNvSpPr/>
                <p:nvPr/>
              </p:nvSpPr>
              <p:spPr>
                <a:xfrm>
                  <a:off x="624" y="480"/>
                  <a:ext cx="768" cy="4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8" h="480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48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834" name="椭圆 160833"/>
                <p:cNvSpPr/>
                <p:nvPr/>
              </p:nvSpPr>
              <p:spPr>
                <a:xfrm>
                  <a:off x="564" y="456"/>
                  <a:ext cx="48" cy="48"/>
                </a:xfrm>
                <a:prstGeom prst="ellipse">
                  <a:avLst/>
                </a:prstGeom>
                <a:noFill/>
                <a:ln w="254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835" name="组合 160834"/>
              <p:cNvGrpSpPr/>
              <p:nvPr/>
            </p:nvGrpSpPr>
            <p:grpSpPr>
              <a:xfrm flipV="1">
                <a:off x="959" y="2495"/>
                <a:ext cx="432" cy="337"/>
                <a:chOff x="564" y="456"/>
                <a:chExt cx="828" cy="504"/>
              </a:xfrm>
            </p:grpSpPr>
            <p:sp>
              <p:nvSpPr>
                <p:cNvPr id="160836" name="任意多边形 160835"/>
                <p:cNvSpPr/>
                <p:nvPr/>
              </p:nvSpPr>
              <p:spPr>
                <a:xfrm>
                  <a:off x="624" y="480"/>
                  <a:ext cx="768" cy="4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8" h="480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48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837" name="椭圆 160836"/>
                <p:cNvSpPr/>
                <p:nvPr/>
              </p:nvSpPr>
              <p:spPr>
                <a:xfrm>
                  <a:off x="564" y="456"/>
                  <a:ext cx="48" cy="48"/>
                </a:xfrm>
                <a:prstGeom prst="ellipse">
                  <a:avLst/>
                </a:prstGeom>
                <a:noFill/>
                <a:ln w="254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0838" name="矩形 160837"/>
              <p:cNvSpPr/>
              <p:nvPr/>
            </p:nvSpPr>
            <p:spPr>
              <a:xfrm rot="-5400000">
                <a:off x="1283" y="2363"/>
                <a:ext cx="216" cy="96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39" name="直接连接符 160838"/>
              <p:cNvSpPr/>
              <p:nvPr/>
            </p:nvSpPr>
            <p:spPr>
              <a:xfrm rot="-5400000" flipH="1">
                <a:off x="1056" y="2352"/>
                <a:ext cx="384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0840" name="文本框 160839"/>
              <p:cNvSpPr txBox="1"/>
              <p:nvPr/>
            </p:nvSpPr>
            <p:spPr>
              <a:xfrm>
                <a:off x="1054" y="2190"/>
                <a:ext cx="0" cy="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endParaRPr lang="zh-CN" altLang="en-US" b="1" i="1" dirty="0">
                  <a:solidFill>
                    <a:srgbClr val="FF0066"/>
                  </a:solidFill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160841" name="对象 160840"/>
            <p:cNvGraphicFramePr/>
            <p:nvPr/>
          </p:nvGraphicFramePr>
          <p:xfrm>
            <a:off x="560" y="3716"/>
            <a:ext cx="188" cy="2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4" r:id="rId19" imgW="165100" imgH="203200" progId="Equation.3">
                    <p:embed/>
                  </p:oleObj>
                </mc:Choice>
                <mc:Fallback>
                  <p:oleObj r:id="rId19" imgW="165100" imgH="203200" progId="Equation.3">
                    <p:embed/>
                    <p:pic>
                      <p:nvPicPr>
                        <p:cNvPr id="0" name="图片 71699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560" y="3716"/>
                          <a:ext cx="188" cy="2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0842" name="对象 160841"/>
            <p:cNvGraphicFramePr/>
            <p:nvPr/>
          </p:nvGraphicFramePr>
          <p:xfrm>
            <a:off x="762" y="3723"/>
            <a:ext cx="144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5" r:id="rId21" imgW="127000" imgH="189865" progId="Equation.3">
                    <p:embed/>
                  </p:oleObj>
                </mc:Choice>
                <mc:Fallback>
                  <p:oleObj r:id="rId21" imgW="127000" imgH="189865" progId="Equation.3">
                    <p:embed/>
                    <p:pic>
                      <p:nvPicPr>
                        <p:cNvPr id="0" name="图片 71700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762" y="3723"/>
                          <a:ext cx="144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843" name="文本框 160842"/>
          <p:cNvSpPr txBox="1"/>
          <p:nvPr/>
        </p:nvSpPr>
        <p:spPr>
          <a:xfrm>
            <a:off x="4178300" y="6461760"/>
            <a:ext cx="917575" cy="365125"/>
          </a:xfrm>
          <a:prstGeom prst="rect">
            <a:avLst/>
          </a:prstGeom>
          <a:solidFill>
            <a:srgbClr val="FFD9D9">
              <a:alpha val="50000"/>
            </a:srgbClr>
          </a:solidFill>
          <a:ln w="2857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相量图</a:t>
            </a:r>
            <a:endParaRPr lang="zh-CN" altLang="en-US" b="1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60844" name="燕尾形箭头 160843"/>
          <p:cNvSpPr/>
          <p:nvPr/>
        </p:nvSpPr>
        <p:spPr>
          <a:xfrm>
            <a:off x="4591050" y="2702560"/>
            <a:ext cx="328613" cy="180975"/>
          </a:xfrm>
          <a:prstGeom prst="notchedRightArrow">
            <a:avLst>
              <a:gd name="adj1" fmla="val 50000"/>
              <a:gd name="adj2" fmla="val 453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845" name="燕尾形箭头 160844"/>
          <p:cNvSpPr/>
          <p:nvPr/>
        </p:nvSpPr>
        <p:spPr>
          <a:xfrm rot="2694667">
            <a:off x="5711825" y="3251835"/>
            <a:ext cx="238125" cy="184150"/>
          </a:xfrm>
          <a:prstGeom prst="notchedRightArrow">
            <a:avLst>
              <a:gd name="adj1" fmla="val 50000"/>
              <a:gd name="adj2" fmla="val 323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0846" name="组合 160845"/>
          <p:cNvGrpSpPr/>
          <p:nvPr/>
        </p:nvGrpSpPr>
        <p:grpSpPr>
          <a:xfrm>
            <a:off x="5005388" y="2278698"/>
            <a:ext cx="1668462" cy="906462"/>
            <a:chOff x="3153" y="1269"/>
            <a:chExt cx="1051" cy="571"/>
          </a:xfrm>
        </p:grpSpPr>
        <p:graphicFrame>
          <p:nvGraphicFramePr>
            <p:cNvPr id="160847" name="对象 160846"/>
            <p:cNvGraphicFramePr/>
            <p:nvPr/>
          </p:nvGraphicFramePr>
          <p:xfrm>
            <a:off x="3153" y="1269"/>
            <a:ext cx="1027" cy="5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6" r:id="rId23" imgW="1828800" imgH="1016000" progId="Equation.3">
                    <p:embed/>
                  </p:oleObj>
                </mc:Choice>
                <mc:Fallback>
                  <p:oleObj r:id="rId23" imgW="1828800" imgH="1016000" progId="Equation.3">
                    <p:embed/>
                    <p:pic>
                      <p:nvPicPr>
                        <p:cNvPr id="0" name="图片 71701"/>
                        <p:cNvPicPr/>
                        <p:nvPr/>
                      </p:nvPicPr>
                      <p:blipFill>
                        <a:blip r:embed="rId24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53" y="1269"/>
                          <a:ext cx="1027" cy="5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0848" name="组合 160847"/>
            <p:cNvGrpSpPr/>
            <p:nvPr/>
          </p:nvGrpSpPr>
          <p:grpSpPr>
            <a:xfrm>
              <a:off x="3844" y="1412"/>
              <a:ext cx="360" cy="204"/>
              <a:chOff x="916" y="1004"/>
              <a:chExt cx="360" cy="204"/>
            </a:xfrm>
          </p:grpSpPr>
          <p:sp>
            <p:nvSpPr>
              <p:cNvPr id="160849" name="直接连接符 160848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0850" name="直接连接符 160849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0851" name="组合 160850"/>
          <p:cNvGrpSpPr/>
          <p:nvPr/>
        </p:nvGrpSpPr>
        <p:grpSpPr>
          <a:xfrm>
            <a:off x="4986338" y="3266123"/>
            <a:ext cx="1817687" cy="922337"/>
            <a:chOff x="3189" y="1939"/>
            <a:chExt cx="1145" cy="581"/>
          </a:xfrm>
        </p:grpSpPr>
        <p:graphicFrame>
          <p:nvGraphicFramePr>
            <p:cNvPr id="160852" name="对象 160851"/>
            <p:cNvGraphicFramePr/>
            <p:nvPr/>
          </p:nvGraphicFramePr>
          <p:xfrm>
            <a:off x="3189" y="1939"/>
            <a:ext cx="1145" cy="5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7" r:id="rId25" imgW="2006600" imgH="1016000" progId="Equation.3">
                    <p:embed/>
                  </p:oleObj>
                </mc:Choice>
                <mc:Fallback>
                  <p:oleObj r:id="rId25" imgW="2006600" imgH="1016000" progId="Equation.3">
                    <p:embed/>
                    <p:pic>
                      <p:nvPicPr>
                        <p:cNvPr id="0" name="图片 71702"/>
                        <p:cNvPicPr/>
                        <p:nvPr/>
                      </p:nvPicPr>
                      <p:blipFill>
                        <a:blip r:embed="rId26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89" y="1939"/>
                          <a:ext cx="1145" cy="5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0853" name="组合 160852"/>
            <p:cNvGrpSpPr/>
            <p:nvPr/>
          </p:nvGrpSpPr>
          <p:grpSpPr>
            <a:xfrm>
              <a:off x="4012" y="2096"/>
              <a:ext cx="312" cy="216"/>
              <a:chOff x="916" y="1004"/>
              <a:chExt cx="360" cy="204"/>
            </a:xfrm>
          </p:grpSpPr>
          <p:sp>
            <p:nvSpPr>
              <p:cNvPr id="160854" name="直接连接符 160853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0855" name="直接连接符 160854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0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3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0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60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6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6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8" dur="500"/>
                                        <p:tgtEl>
                                          <p:spTgt spid="1608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3" dur="500"/>
                                        <p:tgtEl>
                                          <p:spTgt spid="160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3" dur="500"/>
                                        <p:tgtEl>
                                          <p:spTgt spid="1608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60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60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60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60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1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6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2" grpId="0"/>
      <p:bldP spid="160775" grpId="0"/>
      <p:bldP spid="160777" grpId="0"/>
      <p:bldP spid="160779" grpId="0"/>
      <p:bldP spid="160780" grpId="0" bldLvl="0" animBg="1"/>
      <p:bldP spid="160781" grpId="0"/>
      <p:bldP spid="160782" grpId="0"/>
      <p:bldP spid="160783" grpId="0"/>
      <p:bldP spid="160784" grpId="0" build="p"/>
      <p:bldP spid="160785" grpId="0" bldLvl="0" animBg="1"/>
      <p:bldP spid="160786" grpId="0" bldLvl="0" animBg="1"/>
      <p:bldP spid="160806" grpId="0"/>
      <p:bldP spid="16084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矩形 161793"/>
          <p:cNvSpPr/>
          <p:nvPr/>
        </p:nvSpPr>
        <p:spPr>
          <a:xfrm>
            <a:off x="539750" y="505460"/>
            <a:ext cx="2954020" cy="55372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2.3.2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电感元件</a:t>
            </a:r>
          </a:p>
        </p:txBody>
      </p:sp>
      <p:sp>
        <p:nvSpPr>
          <p:cNvPr id="161795" name="文本框 161794"/>
          <p:cNvSpPr txBox="1"/>
          <p:nvPr/>
        </p:nvSpPr>
        <p:spPr>
          <a:xfrm>
            <a:off x="2271713" y="2670175"/>
            <a:ext cx="709612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设：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graphicFrame>
        <p:nvGraphicFramePr>
          <p:cNvPr id="161796" name="对象 161795"/>
          <p:cNvGraphicFramePr/>
          <p:nvPr/>
        </p:nvGraphicFramePr>
        <p:xfrm>
          <a:off x="2984500" y="2681288"/>
          <a:ext cx="1841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6" r:id="rId4" imgW="1841500" imgH="457200" progId="Equation.3">
                  <p:embed/>
                </p:oleObj>
              </mc:Choice>
              <mc:Fallback>
                <p:oleObj r:id="rId4" imgW="1841500" imgH="457200" progId="Equation.3">
                  <p:embed/>
                  <p:pic>
                    <p:nvPicPr>
                      <p:cNvPr id="0" name="图片 727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84500" y="2681288"/>
                        <a:ext cx="1841500" cy="45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7" name="文本框 161796"/>
          <p:cNvSpPr txBox="1"/>
          <p:nvPr/>
        </p:nvSpPr>
        <p:spPr>
          <a:xfrm>
            <a:off x="2197100" y="3298825"/>
            <a:ext cx="542925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>
                <a:latin typeface="宋体" panose="02010600030101010101" pitchFamily="2" charset="-122"/>
              </a:rPr>
              <a:t>则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1798" name="文本框 161797"/>
          <p:cNvSpPr txBox="1"/>
          <p:nvPr/>
        </p:nvSpPr>
        <p:spPr>
          <a:xfrm>
            <a:off x="590550" y="1229678"/>
            <a:ext cx="5637213" cy="86169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设在电感元件的交流电路中，电压、电流参考方向如图示。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1799" name="文本框 161798"/>
          <p:cNvSpPr txBox="1"/>
          <p:nvPr/>
        </p:nvSpPr>
        <p:spPr>
          <a:xfrm>
            <a:off x="6249670" y="3356610"/>
            <a:ext cx="2639695" cy="174371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lg"/>
          </a:ln>
        </p:spPr>
        <p:txBody>
          <a:bodyPr lIns="0" tIns="0" rIns="0" bIns="0" anchor="ctr" anchorCtr="0">
            <a:noAutofit/>
          </a:bodyPr>
          <a:lstStyle/>
          <a:p>
            <a:pPr eaLnBrk="0" hangingPunct="0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  电感的电压与电流有效值、最大值满足欧姆定律形式</a:t>
            </a:r>
            <a:r>
              <a:rPr lang="zh-CN" altLang="en-US" b="1">
                <a:solidFill>
                  <a:srgbClr val="D60093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61800" name="文本框 161799"/>
          <p:cNvSpPr txBox="1"/>
          <p:nvPr/>
        </p:nvSpPr>
        <p:spPr>
          <a:xfrm>
            <a:off x="941388" y="2708275"/>
            <a:ext cx="1165225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 瞬时值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1801" name="文本框 161800"/>
          <p:cNvSpPr txBox="1"/>
          <p:nvPr/>
        </p:nvSpPr>
        <p:spPr>
          <a:xfrm>
            <a:off x="877888" y="4270375"/>
            <a:ext cx="2511425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最大值、有效值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1802" name="文本框 161801"/>
          <p:cNvSpPr txBox="1"/>
          <p:nvPr/>
        </p:nvSpPr>
        <p:spPr>
          <a:xfrm>
            <a:off x="476250" y="2155825"/>
            <a:ext cx="52959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电压、电流关系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grpSp>
        <p:nvGrpSpPr>
          <p:cNvPr id="161803" name="组合 161802"/>
          <p:cNvGrpSpPr/>
          <p:nvPr/>
        </p:nvGrpSpPr>
        <p:grpSpPr>
          <a:xfrm>
            <a:off x="6765925" y="1768475"/>
            <a:ext cx="1239838" cy="1357313"/>
            <a:chOff x="4262" y="906"/>
            <a:chExt cx="781" cy="855"/>
          </a:xfrm>
        </p:grpSpPr>
        <p:sp>
          <p:nvSpPr>
            <p:cNvPr id="161804" name="文本框 161803"/>
            <p:cNvSpPr txBox="1"/>
            <p:nvPr/>
          </p:nvSpPr>
          <p:spPr>
            <a:xfrm>
              <a:off x="4301" y="153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1805" name="文本框 161804"/>
            <p:cNvSpPr txBox="1"/>
            <p:nvPr/>
          </p:nvSpPr>
          <p:spPr>
            <a:xfrm>
              <a:off x="4294" y="90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1806" name="文本框 161805"/>
            <p:cNvSpPr txBox="1"/>
            <p:nvPr/>
          </p:nvSpPr>
          <p:spPr>
            <a:xfrm>
              <a:off x="4271" y="1188"/>
              <a:ext cx="107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1807" name="直接连接符 161806"/>
            <p:cNvSpPr/>
            <p:nvPr/>
          </p:nvSpPr>
          <p:spPr>
            <a:xfrm rot="-5400000" flipH="1">
              <a:off x="4476" y="1356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1808" name="文本框 161807"/>
            <p:cNvSpPr txBox="1"/>
            <p:nvPr/>
          </p:nvSpPr>
          <p:spPr>
            <a:xfrm>
              <a:off x="4476" y="1212"/>
              <a:ext cx="5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161809" name="组合 161808"/>
            <p:cNvGrpSpPr/>
            <p:nvPr/>
          </p:nvGrpSpPr>
          <p:grpSpPr>
            <a:xfrm>
              <a:off x="4262" y="906"/>
              <a:ext cx="781" cy="846"/>
              <a:chOff x="595" y="1314"/>
              <a:chExt cx="781" cy="846"/>
            </a:xfrm>
          </p:grpSpPr>
          <p:sp>
            <p:nvSpPr>
              <p:cNvPr id="161810" name="文本框 161809"/>
              <p:cNvSpPr txBox="1"/>
              <p:nvPr/>
            </p:nvSpPr>
            <p:spPr>
              <a:xfrm flipH="1">
                <a:off x="1259" y="1661"/>
                <a:ext cx="117" cy="23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L</a:t>
                </a:r>
                <a:endParaRPr lang="en-US" altLang="zh-CN" b="1">
                  <a:solidFill>
                    <a:srgbClr val="6600FF"/>
                  </a:solidFill>
                  <a:latin typeface="宋体" panose="02010600030101010101" pitchFamily="2" charset="-122"/>
                </a:endParaRPr>
              </a:p>
            </p:txBody>
          </p:sp>
          <p:grpSp>
            <p:nvGrpSpPr>
              <p:cNvPr id="161811" name="组合 161810"/>
              <p:cNvGrpSpPr/>
              <p:nvPr/>
            </p:nvGrpSpPr>
            <p:grpSpPr>
              <a:xfrm>
                <a:off x="1092" y="1572"/>
                <a:ext cx="97" cy="335"/>
                <a:chOff x="4367" y="2160"/>
                <a:chExt cx="97" cy="335"/>
              </a:xfrm>
            </p:grpSpPr>
            <p:sp>
              <p:nvSpPr>
                <p:cNvPr id="161812" name="任意多边形 161811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813" name="任意多边形 161812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814" name="任意多边形 161813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1815" name="任意多边形 161814"/>
              <p:cNvSpPr/>
              <p:nvPr/>
            </p:nvSpPr>
            <p:spPr>
              <a:xfrm>
                <a:off x="612" y="1344"/>
                <a:ext cx="528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25400" cap="flat" cmpd="sng">
                <a:solidFill>
                  <a:schemeClr val="tx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16" name="任意多边形 161815"/>
              <p:cNvSpPr/>
              <p:nvPr/>
            </p:nvSpPr>
            <p:spPr>
              <a:xfrm flipV="1">
                <a:off x="612" y="1896"/>
                <a:ext cx="528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25400" cap="flat" cmpd="sng">
                <a:solidFill>
                  <a:schemeClr val="tx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17" name="椭圆 161816"/>
              <p:cNvSpPr/>
              <p:nvPr/>
            </p:nvSpPr>
            <p:spPr>
              <a:xfrm>
                <a:off x="595" y="21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18" name="椭圆 161817"/>
              <p:cNvSpPr/>
              <p:nvPr/>
            </p:nvSpPr>
            <p:spPr>
              <a:xfrm>
                <a:off x="601" y="131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161819" name="对象 161818"/>
          <p:cNvGraphicFramePr/>
          <p:nvPr/>
        </p:nvGraphicFramePr>
        <p:xfrm>
          <a:off x="2838450" y="3092450"/>
          <a:ext cx="1219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7" r:id="rId6" imgW="1219200" imgH="838200" progId="Equation.3">
                  <p:embed/>
                </p:oleObj>
              </mc:Choice>
              <mc:Fallback>
                <p:oleObj r:id="rId6" imgW="1219200" imgH="838200" progId="Equation.3">
                  <p:embed/>
                  <p:pic>
                    <p:nvPicPr>
                      <p:cNvPr id="0" name="图片 727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38450" y="3092450"/>
                        <a:ext cx="1219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0" name="对象 161819"/>
          <p:cNvGraphicFramePr/>
          <p:nvPr/>
        </p:nvGraphicFramePr>
        <p:xfrm>
          <a:off x="1028700" y="3797300"/>
          <a:ext cx="51435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8" r:id="rId8" imgW="5140960" imgH="495300" progId="Equation.3">
                  <p:embed/>
                </p:oleObj>
              </mc:Choice>
              <mc:Fallback>
                <p:oleObj r:id="rId8" imgW="5140960" imgH="495300" progId="Equation.3">
                  <p:embed/>
                  <p:pic>
                    <p:nvPicPr>
                      <p:cNvPr id="0" name="图片 727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8700" y="3797300"/>
                        <a:ext cx="5143500" cy="493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1" name="对象 161820"/>
          <p:cNvGraphicFramePr/>
          <p:nvPr/>
        </p:nvGraphicFramePr>
        <p:xfrm>
          <a:off x="838200" y="4706938"/>
          <a:ext cx="29384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9" r:id="rId10" imgW="1268095" imgH="215900" progId="Equation.3">
                  <p:embed/>
                </p:oleObj>
              </mc:Choice>
              <mc:Fallback>
                <p:oleObj r:id="rId10" imgW="1268095" imgH="215900" progId="Equation.3">
                  <p:embed/>
                  <p:pic>
                    <p:nvPicPr>
                      <p:cNvPr id="0" name="图片 727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8200" y="4706938"/>
                        <a:ext cx="2938463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1822" name="组合 161821"/>
          <p:cNvGrpSpPr/>
          <p:nvPr/>
        </p:nvGrpSpPr>
        <p:grpSpPr>
          <a:xfrm>
            <a:off x="4192905" y="4362450"/>
            <a:ext cx="1640840" cy="1129665"/>
            <a:chOff x="2723" y="2700"/>
            <a:chExt cx="685" cy="564"/>
          </a:xfrm>
        </p:grpSpPr>
        <p:sp>
          <p:nvSpPr>
            <p:cNvPr id="161823" name="圆角矩形标注 161822"/>
            <p:cNvSpPr/>
            <p:nvPr/>
          </p:nvSpPr>
          <p:spPr>
            <a:xfrm>
              <a:off x="2723" y="2700"/>
              <a:ext cx="685" cy="564"/>
            </a:xfrm>
            <a:prstGeom prst="wedgeRoundRectCallout">
              <a:avLst>
                <a:gd name="adj1" fmla="val -78611"/>
                <a:gd name="adj2" fmla="val 3190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0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感抗</a:t>
              </a: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)</a:t>
              </a:r>
              <a:endParaRPr lang="en-US" altLang="zh-CN" b="1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61824" name="对象 161823"/>
            <p:cNvGraphicFramePr/>
            <p:nvPr/>
          </p:nvGraphicFramePr>
          <p:xfrm>
            <a:off x="2804" y="2715"/>
            <a:ext cx="503" cy="2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30" r:id="rId12" imgW="1358900" imgH="419100" progId="Equation.3">
                    <p:embed/>
                  </p:oleObj>
                </mc:Choice>
                <mc:Fallback>
                  <p:oleObj r:id="rId12" imgW="1358900" imgH="419100" progId="Equation.3">
                    <p:embed/>
                    <p:pic>
                      <p:nvPicPr>
                        <p:cNvPr id="0" name="图片 7271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804" y="2715"/>
                          <a:ext cx="503" cy="23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1825" name="对象 161824"/>
          <p:cNvGraphicFramePr/>
          <p:nvPr/>
        </p:nvGraphicFramePr>
        <p:xfrm>
          <a:off x="900113" y="5164138"/>
          <a:ext cx="25860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1" r:id="rId14" imgW="1116330" imgH="215900" progId="Equation.3">
                  <p:embed/>
                </p:oleObj>
              </mc:Choice>
              <mc:Fallback>
                <p:oleObj r:id="rId14" imgW="1116330" imgH="215900" progId="Equation.3">
                  <p:embed/>
                  <p:pic>
                    <p:nvPicPr>
                      <p:cNvPr id="0" name="图片 727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0113" y="5164138"/>
                        <a:ext cx="2586037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26" name="文本框 161825"/>
          <p:cNvSpPr txBox="1"/>
          <p:nvPr/>
        </p:nvSpPr>
        <p:spPr>
          <a:xfrm>
            <a:off x="213360" y="5824220"/>
            <a:ext cx="8436610" cy="861695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lg"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6633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当 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一定时</a:t>
            </a:r>
            <a:r>
              <a:rPr lang="en-US" altLang="zh-CN" b="1">
                <a:solidFill>
                  <a:srgbClr val="6633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线圈的感抗与频率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="1" i="1">
                <a:solidFill>
                  <a:srgbClr val="66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成正比。频率越高，感抗越大，在直流电路中感抗为零，可视为短路。</a:t>
            </a:r>
            <a:endParaRPr lang="zh-CN" altLang="en-US" b="1">
              <a:solidFill>
                <a:srgbClr val="66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6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16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1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1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75"/>
                                        <p:tgtEl>
                                          <p:spTgt spid="161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3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7" grpId="0"/>
      <p:bldP spid="161798" grpId="0"/>
      <p:bldP spid="161799" grpId="0" bldLvl="0" animBg="1"/>
      <p:bldP spid="161800" grpId="0"/>
      <p:bldP spid="161801" grpId="0"/>
      <p:bldP spid="161802" grpId="0"/>
      <p:bldP spid="1618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文本框 162817"/>
          <p:cNvSpPr txBox="1"/>
          <p:nvPr/>
        </p:nvSpPr>
        <p:spPr>
          <a:xfrm>
            <a:off x="428625" y="465138"/>
            <a:ext cx="5295900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相位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关系</a:t>
            </a:r>
          </a:p>
        </p:txBody>
      </p:sp>
      <p:graphicFrame>
        <p:nvGraphicFramePr>
          <p:cNvPr id="162819" name="对象 162818"/>
          <p:cNvGraphicFramePr/>
          <p:nvPr/>
        </p:nvGraphicFramePr>
        <p:xfrm>
          <a:off x="1022350" y="1214120"/>
          <a:ext cx="18415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1" r:id="rId6" imgW="1841500" imgH="457200" progId="Equation.3">
                  <p:embed/>
                </p:oleObj>
              </mc:Choice>
              <mc:Fallback>
                <p:oleObj r:id="rId6" imgW="1841500" imgH="457200" progId="Equation.3">
                  <p:embed/>
                  <p:pic>
                    <p:nvPicPr>
                      <p:cNvPr id="0" name="图片 737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2350" y="1214120"/>
                        <a:ext cx="1841500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0" name="对象 162819"/>
          <p:cNvGraphicFramePr/>
          <p:nvPr/>
        </p:nvGraphicFramePr>
        <p:xfrm>
          <a:off x="914400" y="1786255"/>
          <a:ext cx="51435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2" r:id="rId8" imgW="5140960" imgH="495300" progId="Equation.3">
                  <p:embed/>
                </p:oleObj>
              </mc:Choice>
              <mc:Fallback>
                <p:oleObj r:id="rId8" imgW="5140960" imgH="495300" progId="Equation.3">
                  <p:embed/>
                  <p:pic>
                    <p:nvPicPr>
                      <p:cNvPr id="0" name="图片 737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400" y="1786255"/>
                        <a:ext cx="5143500" cy="493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1" name="文本框 162820"/>
          <p:cNvSpPr txBox="1"/>
          <p:nvPr/>
        </p:nvSpPr>
        <p:spPr>
          <a:xfrm>
            <a:off x="933450" y="2383155"/>
            <a:ext cx="1984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u 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超前</a:t>
            </a:r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i </a:t>
            </a:r>
            <a:endParaRPr lang="en-US" altLang="zh-CN" sz="2800" b="1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62822" name="对象 162821"/>
          <p:cNvGraphicFramePr/>
          <p:nvPr/>
        </p:nvGraphicFramePr>
        <p:xfrm>
          <a:off x="2399030" y="2243455"/>
          <a:ext cx="519430" cy="91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3" r:id="rId10" imgW="165100" imgH="405765" progId="Equation.3">
                  <p:embed/>
                </p:oleObj>
              </mc:Choice>
              <mc:Fallback>
                <p:oleObj r:id="rId10" imgW="165100" imgH="405765" progId="Equation.3">
                  <p:embed/>
                  <p:pic>
                    <p:nvPicPr>
                      <p:cNvPr id="0" name="图片 73744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99030" y="2243455"/>
                        <a:ext cx="519430" cy="913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3" name="对象 162822"/>
          <p:cNvGraphicFramePr/>
          <p:nvPr/>
        </p:nvGraphicFramePr>
        <p:xfrm>
          <a:off x="1063625" y="3073718"/>
          <a:ext cx="177323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4" r:id="rId12" imgW="584200" imgH="139700" progId="Equation.3">
                  <p:embed/>
                </p:oleObj>
              </mc:Choice>
              <mc:Fallback>
                <p:oleObj r:id="rId12" imgW="584200" imgH="139700" progId="Equation.3">
                  <p:embed/>
                  <p:pic>
                    <p:nvPicPr>
                      <p:cNvPr id="0" name="图片 73745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63625" y="3073718"/>
                        <a:ext cx="1773238" cy="423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2824" name="组合 162823"/>
          <p:cNvGrpSpPr/>
          <p:nvPr/>
        </p:nvGrpSpPr>
        <p:grpSpPr>
          <a:xfrm>
            <a:off x="5181600" y="2268855"/>
            <a:ext cx="3743325" cy="2452688"/>
            <a:chOff x="3264" y="1180"/>
            <a:chExt cx="2358" cy="1545"/>
          </a:xfrm>
        </p:grpSpPr>
        <p:grpSp>
          <p:nvGrpSpPr>
            <p:cNvPr id="162825" name="组合 162824"/>
            <p:cNvGrpSpPr/>
            <p:nvPr/>
          </p:nvGrpSpPr>
          <p:grpSpPr>
            <a:xfrm>
              <a:off x="3264" y="1180"/>
              <a:ext cx="2358" cy="1500"/>
              <a:chOff x="3060" y="2127"/>
              <a:chExt cx="2358" cy="1500"/>
            </a:xfrm>
          </p:grpSpPr>
          <p:sp>
            <p:nvSpPr>
              <p:cNvPr id="162826" name="文本框 162825"/>
              <p:cNvSpPr txBox="1"/>
              <p:nvPr/>
            </p:nvSpPr>
            <p:spPr>
              <a:xfrm>
                <a:off x="3343" y="2966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62827" name="直接连接符 162826"/>
              <p:cNvSpPr/>
              <p:nvPr/>
            </p:nvSpPr>
            <p:spPr>
              <a:xfrm flipV="1">
                <a:off x="3529" y="2272"/>
                <a:ext cx="0" cy="135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2828" name="文本框 162827"/>
              <p:cNvSpPr txBox="1"/>
              <p:nvPr/>
            </p:nvSpPr>
            <p:spPr>
              <a:xfrm>
                <a:off x="4973" y="2964"/>
                <a:ext cx="445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62829" name="文本框 162828"/>
              <p:cNvSpPr txBox="1"/>
              <p:nvPr/>
            </p:nvSpPr>
            <p:spPr>
              <a:xfrm>
                <a:off x="3536" y="2128"/>
                <a:ext cx="17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830" name="直接连接符 162829"/>
              <p:cNvSpPr/>
              <p:nvPr/>
            </p:nvSpPr>
            <p:spPr>
              <a:xfrm>
                <a:off x="3060" y="3006"/>
                <a:ext cx="222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2831" name="文本框 162830"/>
              <p:cNvSpPr txBox="1"/>
              <p:nvPr/>
            </p:nvSpPr>
            <p:spPr>
              <a:xfrm>
                <a:off x="3244" y="2127"/>
                <a:ext cx="24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grpSp>
          <p:nvGrpSpPr>
            <p:cNvPr id="162832" name="组合 162831"/>
            <p:cNvGrpSpPr/>
            <p:nvPr/>
          </p:nvGrpSpPr>
          <p:grpSpPr>
            <a:xfrm>
              <a:off x="3315" y="1284"/>
              <a:ext cx="1997" cy="1441"/>
              <a:chOff x="3315" y="1284"/>
              <a:chExt cx="1997" cy="1441"/>
            </a:xfrm>
          </p:grpSpPr>
          <p:sp>
            <p:nvSpPr>
              <p:cNvPr id="162833" name="任意多边形 162832"/>
              <p:cNvSpPr/>
              <p:nvPr/>
            </p:nvSpPr>
            <p:spPr>
              <a:xfrm>
                <a:off x="3736" y="1430"/>
                <a:ext cx="1576" cy="1295"/>
              </a:xfrm>
              <a:custGeom>
                <a:avLst/>
                <a:gdLst/>
                <a:ahLst/>
                <a:cxnLst/>
                <a:rect l="0" t="0" r="0" b="0"/>
                <a:pathLst>
                  <a:path w="2152" h="2024">
                    <a:moveTo>
                      <a:pt x="0" y="977"/>
                    </a:moveTo>
                    <a:cubicBezTo>
                      <a:pt x="99" y="840"/>
                      <a:pt x="343" y="0"/>
                      <a:pt x="597" y="152"/>
                    </a:cubicBezTo>
                    <a:cubicBezTo>
                      <a:pt x="851" y="304"/>
                      <a:pt x="1265" y="1752"/>
                      <a:pt x="1524" y="1888"/>
                    </a:cubicBezTo>
                    <a:cubicBezTo>
                      <a:pt x="1783" y="2024"/>
                      <a:pt x="2021" y="1161"/>
                      <a:pt x="2152" y="970"/>
                    </a:cubicBezTo>
                  </a:path>
                </a:pathLst>
              </a:custGeom>
              <a:noFill/>
              <a:ln w="38100" cap="flat" cmpd="sng">
                <a:solidFill>
                  <a:srgbClr val="FF0066">
                    <a:alpha val="100000"/>
                  </a:srgbClr>
                </a:solidFill>
                <a:prstDash val="solid"/>
                <a:headEnd type="none" w="med" len="med"/>
                <a:tailEnd type="non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34" name="任意多边形 162833"/>
              <p:cNvSpPr/>
              <p:nvPr/>
            </p:nvSpPr>
            <p:spPr>
              <a:xfrm>
                <a:off x="3353" y="1582"/>
                <a:ext cx="1576" cy="963"/>
              </a:xfrm>
              <a:custGeom>
                <a:avLst/>
                <a:gdLst/>
                <a:ahLst/>
                <a:cxnLst/>
                <a:rect l="0" t="0" r="0" b="0"/>
                <a:pathLst>
                  <a:path w="2152" h="2024">
                    <a:moveTo>
                      <a:pt x="0" y="977"/>
                    </a:moveTo>
                    <a:cubicBezTo>
                      <a:pt x="99" y="840"/>
                      <a:pt x="343" y="0"/>
                      <a:pt x="597" y="152"/>
                    </a:cubicBezTo>
                    <a:cubicBezTo>
                      <a:pt x="851" y="304"/>
                      <a:pt x="1265" y="1752"/>
                      <a:pt x="1524" y="1888"/>
                    </a:cubicBezTo>
                    <a:cubicBezTo>
                      <a:pt x="1783" y="2024"/>
                      <a:pt x="2021" y="1161"/>
                      <a:pt x="2152" y="970"/>
                    </a:cubicBezTo>
                  </a:path>
                </a:pathLst>
              </a:custGeom>
              <a:noFill/>
              <a:ln w="38100" cap="flat" cmpd="sng">
                <a:solidFill>
                  <a:schemeClr val="accent1">
                    <a:alpha val="100000"/>
                  </a:schemeClr>
                </a:solidFill>
                <a:prstDash val="solid"/>
                <a:headEnd type="none" w="med" len="med"/>
                <a:tailEnd type="non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35" name="圆角矩形标注 162834"/>
              <p:cNvSpPr/>
              <p:nvPr/>
            </p:nvSpPr>
            <p:spPr>
              <a:xfrm>
                <a:off x="4205" y="1320"/>
                <a:ext cx="195" cy="346"/>
              </a:xfrm>
              <a:prstGeom prst="wedgeRoundRectCallout">
                <a:avLst>
                  <a:gd name="adj1" fmla="val -5431"/>
                  <a:gd name="adj2" fmla="val 58769"/>
                  <a:gd name="adj3" fmla="val 16667"/>
                </a:avLst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162836" name="圆角矩形标注 162835"/>
              <p:cNvSpPr/>
              <p:nvPr/>
            </p:nvSpPr>
            <p:spPr>
              <a:xfrm>
                <a:off x="3315" y="1444"/>
                <a:ext cx="262" cy="352"/>
              </a:xfrm>
              <a:prstGeom prst="wedgeRoundRectCallout">
                <a:avLst>
                  <a:gd name="adj1" fmla="val 78324"/>
                  <a:gd name="adj2" fmla="val 19481"/>
                  <a:gd name="adj3" fmla="val 16667"/>
                </a:avLst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  <p:grpSp>
            <p:nvGrpSpPr>
              <p:cNvPr id="162837" name="组合 162836"/>
              <p:cNvGrpSpPr/>
              <p:nvPr/>
            </p:nvGrpSpPr>
            <p:grpSpPr>
              <a:xfrm>
                <a:off x="3352" y="2055"/>
                <a:ext cx="408" cy="650"/>
                <a:chOff x="2392" y="2091"/>
                <a:chExt cx="432" cy="650"/>
              </a:xfrm>
            </p:grpSpPr>
            <p:sp>
              <p:nvSpPr>
                <p:cNvPr id="162838" name="直接连接符 162837"/>
                <p:cNvSpPr/>
                <p:nvPr/>
              </p:nvSpPr>
              <p:spPr>
                <a:xfrm>
                  <a:off x="2392" y="2091"/>
                  <a:ext cx="0" cy="551"/>
                </a:xfrm>
                <a:prstGeom prst="line">
                  <a:avLst/>
                </a:prstGeom>
                <a:ln w="9525" cap="flat" cmpd="sng">
                  <a:solidFill>
                    <a:srgbClr val="D60093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162839" name="直接连接符 162838"/>
                <p:cNvSpPr/>
                <p:nvPr/>
              </p:nvSpPr>
              <p:spPr>
                <a:xfrm>
                  <a:off x="2417" y="2257"/>
                  <a:ext cx="407" cy="5"/>
                </a:xfrm>
                <a:prstGeom prst="line">
                  <a:avLst/>
                </a:prstGeom>
                <a:ln w="9525" cap="flat" cmpd="sng">
                  <a:solidFill>
                    <a:srgbClr val="D60093"/>
                  </a:solidFill>
                  <a:prstDash val="dash"/>
                  <a:headEnd type="triangle" w="med" len="med"/>
                  <a:tailEnd type="triangle" w="med" len="med"/>
                </a:ln>
              </p:spPr>
            </p:sp>
            <p:graphicFrame>
              <p:nvGraphicFramePr>
                <p:cNvPr id="162840" name="对象 162839"/>
                <p:cNvGraphicFramePr/>
                <p:nvPr/>
              </p:nvGraphicFramePr>
              <p:xfrm>
                <a:off x="2468" y="2280"/>
                <a:ext cx="188" cy="46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73775" r:id="rId14" imgW="165100" imgH="405765" progId="Equation.3">
                        <p:embed/>
                      </p:oleObj>
                    </mc:Choice>
                    <mc:Fallback>
                      <p:oleObj r:id="rId14" imgW="165100" imgH="405765" progId="Equation.3">
                        <p:embed/>
                        <p:pic>
                          <p:nvPicPr>
                            <p:cNvPr id="0" name="图片 73746"/>
                            <p:cNvPicPr/>
                            <p:nvPr/>
                          </p:nvPicPr>
                          <p:blipFill>
                            <a:blip r:embed="rId15">
                              <a:clrChange>
                                <a:clrFrom>
                                  <a:srgbClr val="000000"/>
                                </a:clrFrom>
                                <a:clrTo>
                                  <a:srgbClr val="D60093"/>
                                </a:clrTo>
                              </a:clrChange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468" y="2280"/>
                              <a:ext cx="188" cy="461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62841" name="椭圆 162840"/>
              <p:cNvSpPr/>
              <p:nvPr/>
            </p:nvSpPr>
            <p:spPr>
              <a:xfrm>
                <a:off x="4502" y="12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2842" name="组合 162841"/>
          <p:cNvGrpSpPr/>
          <p:nvPr/>
        </p:nvGrpSpPr>
        <p:grpSpPr>
          <a:xfrm>
            <a:off x="7373938" y="1261110"/>
            <a:ext cx="1484312" cy="1444625"/>
            <a:chOff x="4453" y="460"/>
            <a:chExt cx="935" cy="910"/>
          </a:xfrm>
        </p:grpSpPr>
        <p:sp>
          <p:nvSpPr>
            <p:cNvPr id="162843" name="文本框 162842"/>
            <p:cNvSpPr txBox="1"/>
            <p:nvPr/>
          </p:nvSpPr>
          <p:spPr>
            <a:xfrm>
              <a:off x="4483" y="1082"/>
              <a:ext cx="2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2844" name="文本框 162843"/>
            <p:cNvSpPr txBox="1"/>
            <p:nvPr/>
          </p:nvSpPr>
          <p:spPr>
            <a:xfrm>
              <a:off x="4476" y="460"/>
              <a:ext cx="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2845" name="文本框 162844"/>
            <p:cNvSpPr txBox="1"/>
            <p:nvPr/>
          </p:nvSpPr>
          <p:spPr>
            <a:xfrm>
              <a:off x="4453" y="739"/>
              <a:ext cx="22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2846" name="直接连接符 162845"/>
            <p:cNvSpPr/>
            <p:nvPr/>
          </p:nvSpPr>
          <p:spPr>
            <a:xfrm rot="-5400000" flipH="1">
              <a:off x="4716" y="936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2847" name="文本框 162846"/>
            <p:cNvSpPr txBox="1"/>
            <p:nvPr/>
          </p:nvSpPr>
          <p:spPr>
            <a:xfrm>
              <a:off x="4716" y="792"/>
              <a:ext cx="16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62848" name="文本框 162847"/>
            <p:cNvSpPr txBox="1"/>
            <p:nvPr/>
          </p:nvSpPr>
          <p:spPr>
            <a:xfrm flipH="1">
              <a:off x="5107" y="984"/>
              <a:ext cx="23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L</a:t>
              </a:r>
              <a:endParaRPr lang="en-US" altLang="zh-CN" b="1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62849" name="组合 162848"/>
            <p:cNvGrpSpPr/>
            <p:nvPr/>
          </p:nvGrpSpPr>
          <p:grpSpPr>
            <a:xfrm>
              <a:off x="4999" y="744"/>
              <a:ext cx="97" cy="335"/>
              <a:chOff x="4367" y="2160"/>
              <a:chExt cx="97" cy="335"/>
            </a:xfrm>
          </p:grpSpPr>
          <p:sp>
            <p:nvSpPr>
              <p:cNvPr id="162850" name="任意多边形 162849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51" name="任意多边形 162850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52" name="任意多边形 162851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2853" name="任意多边形 162852"/>
            <p:cNvSpPr/>
            <p:nvPr/>
          </p:nvSpPr>
          <p:spPr>
            <a:xfrm>
              <a:off x="4519" y="516"/>
              <a:ext cx="528" cy="240"/>
            </a:xfrm>
            <a:custGeom>
              <a:avLst/>
              <a:gdLst/>
              <a:ahLst/>
              <a:cxnLst/>
              <a:rect l="0" t="0" r="0" b="0"/>
              <a:pathLst>
                <a:path w="528" h="240">
                  <a:moveTo>
                    <a:pt x="0" y="0"/>
                  </a:moveTo>
                  <a:lnTo>
                    <a:pt x="528" y="0"/>
                  </a:lnTo>
                  <a:lnTo>
                    <a:pt x="528" y="240"/>
                  </a:lnTo>
                </a:path>
              </a:pathLst>
            </a:custGeom>
            <a:noFill/>
            <a:ln w="25400" cap="flat" cmpd="sng">
              <a:solidFill>
                <a:schemeClr val="tx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854" name="任意多边形 162853"/>
            <p:cNvSpPr/>
            <p:nvPr/>
          </p:nvSpPr>
          <p:spPr>
            <a:xfrm flipV="1">
              <a:off x="4519" y="1068"/>
              <a:ext cx="528" cy="240"/>
            </a:xfrm>
            <a:custGeom>
              <a:avLst/>
              <a:gdLst/>
              <a:ahLst/>
              <a:cxnLst/>
              <a:rect l="0" t="0" r="0" b="0"/>
              <a:pathLst>
                <a:path w="528" h="240">
                  <a:moveTo>
                    <a:pt x="0" y="0"/>
                  </a:moveTo>
                  <a:lnTo>
                    <a:pt x="528" y="0"/>
                  </a:lnTo>
                  <a:lnTo>
                    <a:pt x="528" y="240"/>
                  </a:lnTo>
                </a:path>
              </a:pathLst>
            </a:custGeom>
            <a:noFill/>
            <a:ln w="25400" cap="flat" cmpd="sng">
              <a:solidFill>
                <a:schemeClr val="tx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855" name="椭圆 162854"/>
            <p:cNvSpPr/>
            <p:nvPr/>
          </p:nvSpPr>
          <p:spPr>
            <a:xfrm>
              <a:off x="4508" y="486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856" name="直接连接符 162855"/>
            <p:cNvSpPr/>
            <p:nvPr/>
          </p:nvSpPr>
          <p:spPr>
            <a:xfrm rot="-5400000" flipH="1">
              <a:off x="4968" y="876"/>
              <a:ext cx="384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2857" name="矩形 162856"/>
            <p:cNvSpPr/>
            <p:nvPr/>
          </p:nvSpPr>
          <p:spPr>
            <a:xfrm>
              <a:off x="5173" y="653"/>
              <a:ext cx="21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e</a:t>
              </a:r>
            </a:p>
          </p:txBody>
        </p:sp>
      </p:grpSp>
      <p:graphicFrame>
        <p:nvGraphicFramePr>
          <p:cNvPr id="162858" name="对象 162857"/>
          <p:cNvGraphicFramePr/>
          <p:nvPr/>
        </p:nvGraphicFramePr>
        <p:xfrm>
          <a:off x="2909888" y="2775268"/>
          <a:ext cx="1644650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6" r:id="rId16" imgW="735965" imgH="405765" progId="Equation.3">
                  <p:embed/>
                </p:oleObj>
              </mc:Choice>
              <mc:Fallback>
                <p:oleObj r:id="rId16" imgW="735965" imgH="405765" progId="Equation.3">
                  <p:embed/>
                  <p:pic>
                    <p:nvPicPr>
                      <p:cNvPr id="0" name="图片 73747"/>
                      <p:cNvPicPr/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909888" y="2775268"/>
                        <a:ext cx="1644650" cy="90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59" name="任意多边形 162858"/>
          <p:cNvSpPr/>
          <p:nvPr/>
        </p:nvSpPr>
        <p:spPr>
          <a:xfrm flipV="1">
            <a:off x="5341938" y="2907030"/>
            <a:ext cx="2501900" cy="1528763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chemeClr val="accent2">
                <a:alpha val="100000"/>
              </a:scheme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60" name="矩形 162859"/>
          <p:cNvSpPr/>
          <p:nvPr/>
        </p:nvSpPr>
        <p:spPr>
          <a:xfrm>
            <a:off x="7507288" y="2784793"/>
            <a:ext cx="34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grpSp>
        <p:nvGrpSpPr>
          <p:cNvPr id="162861" name="组合 162860"/>
          <p:cNvGrpSpPr/>
          <p:nvPr/>
        </p:nvGrpSpPr>
        <p:grpSpPr>
          <a:xfrm>
            <a:off x="5762625" y="4642168"/>
            <a:ext cx="1152525" cy="2022475"/>
            <a:chOff x="3894" y="2687"/>
            <a:chExt cx="726" cy="1274"/>
          </a:xfrm>
        </p:grpSpPr>
        <p:grpSp>
          <p:nvGrpSpPr>
            <p:cNvPr id="162862" name="组合 162861"/>
            <p:cNvGrpSpPr/>
            <p:nvPr/>
          </p:nvGrpSpPr>
          <p:grpSpPr>
            <a:xfrm>
              <a:off x="4119" y="2687"/>
              <a:ext cx="278" cy="445"/>
              <a:chOff x="4515" y="1889"/>
              <a:chExt cx="278" cy="445"/>
            </a:xfrm>
          </p:grpSpPr>
          <p:sp>
            <p:nvSpPr>
              <p:cNvPr id="162863" name="文本框 162862"/>
              <p:cNvSpPr txBox="1"/>
              <p:nvPr/>
            </p:nvSpPr>
            <p:spPr>
              <a:xfrm>
                <a:off x="4515" y="2007"/>
                <a:ext cx="27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i="1">
                    <a:solidFill>
                      <a:schemeClr val="accent1"/>
                    </a:solidFill>
                    <a:latin typeface="宋体" panose="02010600030101010101" pitchFamily="2" charset="-122"/>
                  </a:rPr>
                  <a:t>U</a:t>
                </a:r>
                <a:endParaRPr lang="en-US" altLang="zh-CN" sz="2800" i="1">
                  <a:solidFill>
                    <a:schemeClr val="accent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2864" name="文本框 162863"/>
              <p:cNvSpPr txBox="1"/>
              <p:nvPr/>
            </p:nvSpPr>
            <p:spPr>
              <a:xfrm>
                <a:off x="4519" y="1889"/>
                <a:ext cx="23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zh-CN" altLang="en-US" i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 </a:t>
                </a:r>
                <a:r>
                  <a:rPr lang="en-US" altLang="zh-CN" i="1">
                    <a:solidFill>
                      <a:schemeClr val="accent1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sp>
          <p:nvSpPr>
            <p:cNvPr id="162865" name="直接连接符 162864"/>
            <p:cNvSpPr/>
            <p:nvPr/>
          </p:nvSpPr>
          <p:spPr>
            <a:xfrm rot="-4077198" flipV="1">
              <a:off x="3729" y="2992"/>
              <a:ext cx="557" cy="228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2866" name="直接连接符 162865"/>
            <p:cNvSpPr/>
            <p:nvPr/>
          </p:nvSpPr>
          <p:spPr>
            <a:xfrm rot="1289325" flipV="1">
              <a:off x="4018" y="3318"/>
              <a:ext cx="381" cy="15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  <p:grpSp>
          <p:nvGrpSpPr>
            <p:cNvPr id="162867" name="组合 162866"/>
            <p:cNvGrpSpPr/>
            <p:nvPr/>
          </p:nvGrpSpPr>
          <p:grpSpPr>
            <a:xfrm>
              <a:off x="4408" y="3258"/>
              <a:ext cx="212" cy="457"/>
              <a:chOff x="4800" y="3300"/>
              <a:chExt cx="212" cy="457"/>
            </a:xfrm>
          </p:grpSpPr>
          <p:sp>
            <p:nvSpPr>
              <p:cNvPr id="162868" name="文本框 162867"/>
              <p:cNvSpPr txBox="1"/>
              <p:nvPr/>
            </p:nvSpPr>
            <p:spPr>
              <a:xfrm>
                <a:off x="4800" y="3430"/>
                <a:ext cx="203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I</a:t>
                </a:r>
                <a:endParaRPr lang="en-US" altLang="zh-CN" sz="2800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2869" name="文本框 162868"/>
              <p:cNvSpPr txBox="1"/>
              <p:nvPr/>
            </p:nvSpPr>
            <p:spPr>
              <a:xfrm>
                <a:off x="4829" y="3300"/>
                <a:ext cx="183" cy="288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sp>
          <p:nvSpPr>
            <p:cNvPr id="162870" name="直接连接符 162869"/>
            <p:cNvSpPr/>
            <p:nvPr/>
          </p:nvSpPr>
          <p:spPr>
            <a:xfrm rot="4077198">
              <a:off x="3741" y="3585"/>
              <a:ext cx="533" cy="219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162871" name="组合 162870"/>
          <p:cNvGrpSpPr/>
          <p:nvPr/>
        </p:nvGrpSpPr>
        <p:grpSpPr>
          <a:xfrm>
            <a:off x="6507163" y="6128068"/>
            <a:ext cx="425450" cy="706437"/>
            <a:chOff x="4519" y="1889"/>
            <a:chExt cx="268" cy="445"/>
          </a:xfrm>
        </p:grpSpPr>
        <p:sp>
          <p:nvSpPr>
            <p:cNvPr id="162872" name="文本框 162871"/>
            <p:cNvSpPr txBox="1"/>
            <p:nvPr/>
          </p:nvSpPr>
          <p:spPr>
            <a:xfrm>
              <a:off x="4522" y="2007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E</a:t>
              </a:r>
            </a:p>
          </p:txBody>
        </p:sp>
        <p:sp>
          <p:nvSpPr>
            <p:cNvPr id="162873" name="文本框 162872"/>
            <p:cNvSpPr txBox="1"/>
            <p:nvPr/>
          </p:nvSpPr>
          <p:spPr>
            <a:xfrm>
              <a:off x="4519" y="1889"/>
              <a:ext cx="23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zh-CN" altLang="en-US" i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i="1">
                  <a:solidFill>
                    <a:schemeClr val="accent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2874" name="文本框 162873"/>
          <p:cNvSpPr txBox="1"/>
          <p:nvPr/>
        </p:nvSpPr>
        <p:spPr>
          <a:xfrm>
            <a:off x="7062788" y="5659755"/>
            <a:ext cx="1108075" cy="45720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相量图</a:t>
            </a:r>
            <a:endParaRPr lang="zh-CN" altLang="en-US" b="1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62875" name="文本框 162874"/>
          <p:cNvSpPr txBox="1"/>
          <p:nvPr/>
        </p:nvSpPr>
        <p:spPr>
          <a:xfrm>
            <a:off x="522288" y="3603943"/>
            <a:ext cx="4554537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相量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62876" name="对象 162875"/>
          <p:cNvGraphicFramePr/>
          <p:nvPr/>
        </p:nvGraphicFramePr>
        <p:xfrm>
          <a:off x="1392238" y="5870893"/>
          <a:ext cx="1274762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7" r:id="rId18" imgW="609600" imgH="228600" progId="Equation.3">
                  <p:embed/>
                </p:oleObj>
              </mc:Choice>
              <mc:Fallback>
                <p:oleObj r:id="rId18" imgW="609600" imgH="228600" progId="Equation.3">
                  <p:embed/>
                  <p:pic>
                    <p:nvPicPr>
                      <p:cNvPr id="0" name="图片 73748"/>
                      <p:cNvPicPr/>
                      <p:nvPr/>
                    </p:nvPicPr>
                    <p:blipFill>
                      <a:blip r:embed="rId19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92238" y="5870893"/>
                        <a:ext cx="1274762" cy="477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2877" name="组合 162876"/>
          <p:cNvGrpSpPr/>
          <p:nvPr/>
        </p:nvGrpSpPr>
        <p:grpSpPr>
          <a:xfrm>
            <a:off x="3532188" y="5450205"/>
            <a:ext cx="1546225" cy="1444625"/>
            <a:chOff x="2933" y="3076"/>
            <a:chExt cx="974" cy="910"/>
          </a:xfrm>
        </p:grpSpPr>
        <p:grpSp>
          <p:nvGrpSpPr>
            <p:cNvPr id="162878" name="组合 162877"/>
            <p:cNvGrpSpPr/>
            <p:nvPr/>
          </p:nvGrpSpPr>
          <p:grpSpPr>
            <a:xfrm>
              <a:off x="2952" y="3076"/>
              <a:ext cx="864" cy="910"/>
              <a:chOff x="4476" y="460"/>
              <a:chExt cx="864" cy="910"/>
            </a:xfrm>
          </p:grpSpPr>
          <p:sp>
            <p:nvSpPr>
              <p:cNvPr id="162879" name="文本框 162878"/>
              <p:cNvSpPr txBox="1"/>
              <p:nvPr/>
            </p:nvSpPr>
            <p:spPr>
              <a:xfrm>
                <a:off x="4483" y="1082"/>
                <a:ext cx="26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62880" name="文本框 162879"/>
              <p:cNvSpPr txBox="1"/>
              <p:nvPr/>
            </p:nvSpPr>
            <p:spPr>
              <a:xfrm>
                <a:off x="4476" y="460"/>
                <a:ext cx="22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62881" name="文本框 162880"/>
              <p:cNvSpPr txBox="1"/>
              <p:nvPr/>
            </p:nvSpPr>
            <p:spPr>
              <a:xfrm>
                <a:off x="4506" y="777"/>
                <a:ext cx="116" cy="21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endParaRPr lang="zh-CN" altLang="en-US" b="1" baseline="-25000" dirty="0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2882" name="直接连接符 162881"/>
              <p:cNvSpPr/>
              <p:nvPr/>
            </p:nvSpPr>
            <p:spPr>
              <a:xfrm rot="-5400000" flipH="1">
                <a:off x="4716" y="936"/>
                <a:ext cx="384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2883" name="文本框 162882"/>
              <p:cNvSpPr txBox="1"/>
              <p:nvPr/>
            </p:nvSpPr>
            <p:spPr>
              <a:xfrm>
                <a:off x="4716" y="779"/>
                <a:ext cx="1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b="1" i="1" dirty="0">
                  <a:solidFill>
                    <a:srgbClr val="FF00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2884" name="文本框 162883"/>
              <p:cNvSpPr txBox="1"/>
              <p:nvPr/>
            </p:nvSpPr>
            <p:spPr>
              <a:xfrm flipH="1">
                <a:off x="5107" y="984"/>
                <a:ext cx="233" cy="288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L</a:t>
                </a:r>
                <a:endParaRPr lang="en-US" altLang="zh-CN" b="1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grpSp>
            <p:nvGrpSpPr>
              <p:cNvPr id="162885" name="组合 162884"/>
              <p:cNvGrpSpPr/>
              <p:nvPr/>
            </p:nvGrpSpPr>
            <p:grpSpPr>
              <a:xfrm>
                <a:off x="4999" y="744"/>
                <a:ext cx="97" cy="335"/>
                <a:chOff x="4367" y="2160"/>
                <a:chExt cx="97" cy="335"/>
              </a:xfrm>
            </p:grpSpPr>
            <p:sp>
              <p:nvSpPr>
                <p:cNvPr id="162886" name="任意多边形 162885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2887" name="任意多边形 162886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2888" name="任意多边形 162887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2889" name="任意多边形 162888"/>
              <p:cNvSpPr/>
              <p:nvPr/>
            </p:nvSpPr>
            <p:spPr>
              <a:xfrm>
                <a:off x="4519" y="516"/>
                <a:ext cx="528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25400" cap="flat" cmpd="sng">
                <a:solidFill>
                  <a:schemeClr val="tx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90" name="任意多边形 162889"/>
              <p:cNvSpPr/>
              <p:nvPr/>
            </p:nvSpPr>
            <p:spPr>
              <a:xfrm flipV="1">
                <a:off x="4519" y="1068"/>
                <a:ext cx="528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25400" cap="flat" cmpd="sng">
                <a:solidFill>
                  <a:schemeClr val="tx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91" name="椭圆 162890"/>
              <p:cNvSpPr/>
              <p:nvPr/>
            </p:nvSpPr>
            <p:spPr>
              <a:xfrm>
                <a:off x="4508" y="48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892" name="直接连接符 162891"/>
              <p:cNvSpPr/>
              <p:nvPr/>
            </p:nvSpPr>
            <p:spPr>
              <a:xfrm rot="-5400000" flipH="1">
                <a:off x="4968" y="876"/>
                <a:ext cx="384" cy="0"/>
              </a:xfrm>
              <a:prstGeom prst="line">
                <a:avLst/>
              </a:prstGeom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2893" name="矩形 162892"/>
              <p:cNvSpPr/>
              <p:nvPr/>
            </p:nvSpPr>
            <p:spPr>
              <a:xfrm>
                <a:off x="5173" y="639"/>
                <a:ext cx="11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sz="2800" b="1" i="1" dirty="0">
                  <a:solidFill>
                    <a:schemeClr val="accent2"/>
                  </a:solidFill>
                  <a:latin typeface="宋体" panose="02010600030101010101" pitchFamily="2" charset="-122"/>
                </a:endParaRPr>
              </a:p>
            </p:txBody>
          </p:sp>
        </p:grpSp>
        <p:graphicFrame>
          <p:nvGraphicFramePr>
            <p:cNvPr id="162894" name="对象 162893"/>
            <p:cNvGraphicFramePr/>
            <p:nvPr/>
          </p:nvGraphicFramePr>
          <p:xfrm>
            <a:off x="2933" y="3381"/>
            <a:ext cx="218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78" r:id="rId20" imgW="165100" imgH="203200" progId="Equation.3">
                    <p:embed/>
                  </p:oleObj>
                </mc:Choice>
                <mc:Fallback>
                  <p:oleObj r:id="rId20" imgW="165100" imgH="203200" progId="Equation.3">
                    <p:embed/>
                    <p:pic>
                      <p:nvPicPr>
                        <p:cNvPr id="0" name="图片 73749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933" y="3381"/>
                          <a:ext cx="218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2895" name="对象 162894"/>
            <p:cNvGraphicFramePr/>
            <p:nvPr/>
          </p:nvGraphicFramePr>
          <p:xfrm>
            <a:off x="3186" y="3485"/>
            <a:ext cx="167" cy="2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79" r:id="rId22" imgW="127000" imgH="189865" progId="Equation.3">
                    <p:embed/>
                  </p:oleObj>
                </mc:Choice>
                <mc:Fallback>
                  <p:oleObj r:id="rId22" imgW="127000" imgH="189865" progId="Equation.3">
                    <p:embed/>
                    <p:pic>
                      <p:nvPicPr>
                        <p:cNvPr id="0" name="图片 73750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3186" y="3485"/>
                          <a:ext cx="167" cy="2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2896" name="对象 162895"/>
            <p:cNvGraphicFramePr/>
            <p:nvPr/>
          </p:nvGraphicFramePr>
          <p:xfrm>
            <a:off x="3689" y="3329"/>
            <a:ext cx="218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80" r:id="rId24" imgW="165100" imgH="190500" progId="Equation.3">
                    <p:embed/>
                  </p:oleObj>
                </mc:Choice>
                <mc:Fallback>
                  <p:oleObj r:id="rId24" imgW="165100" imgH="190500" progId="Equation.3">
                    <p:embed/>
                    <p:pic>
                      <p:nvPicPr>
                        <p:cNvPr id="0" name="图片 73751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3689" y="3329"/>
                          <a:ext cx="218" cy="2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2897" name="燕尾形箭头 162896"/>
          <p:cNvSpPr/>
          <p:nvPr/>
        </p:nvSpPr>
        <p:spPr>
          <a:xfrm>
            <a:off x="3048000" y="1519555"/>
            <a:ext cx="481013" cy="180975"/>
          </a:xfrm>
          <a:prstGeom prst="notchedRightArrow">
            <a:avLst>
              <a:gd name="adj1" fmla="val 50000"/>
              <a:gd name="adj2" fmla="val 664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98" name="燕尾形箭头 162897"/>
          <p:cNvSpPr/>
          <p:nvPr/>
        </p:nvSpPr>
        <p:spPr>
          <a:xfrm rot="-1753722">
            <a:off x="6057900" y="1900555"/>
            <a:ext cx="481013" cy="180975"/>
          </a:xfrm>
          <a:prstGeom prst="notchedRightArrow">
            <a:avLst>
              <a:gd name="adj1" fmla="val 50000"/>
              <a:gd name="adj2" fmla="val 664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2899" name="组合 162898"/>
          <p:cNvGrpSpPr/>
          <p:nvPr/>
        </p:nvGrpSpPr>
        <p:grpSpPr>
          <a:xfrm>
            <a:off x="3595688" y="1111568"/>
            <a:ext cx="1668462" cy="906462"/>
            <a:chOff x="3153" y="1269"/>
            <a:chExt cx="1051" cy="571"/>
          </a:xfrm>
        </p:grpSpPr>
        <p:graphicFrame>
          <p:nvGraphicFramePr>
            <p:cNvPr id="162900" name="对象 162899"/>
            <p:cNvGraphicFramePr/>
            <p:nvPr/>
          </p:nvGraphicFramePr>
          <p:xfrm>
            <a:off x="3153" y="1269"/>
            <a:ext cx="1027" cy="5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81" r:id="rId26" imgW="1828800" imgH="1016000" progId="Equation.3">
                    <p:embed/>
                  </p:oleObj>
                </mc:Choice>
                <mc:Fallback>
                  <p:oleObj r:id="rId26" imgW="1828800" imgH="1016000" progId="Equation.3">
                    <p:embed/>
                    <p:pic>
                      <p:nvPicPr>
                        <p:cNvPr id="0" name="图片 73752"/>
                        <p:cNvPicPr/>
                        <p:nvPr/>
                      </p:nvPicPr>
                      <p:blipFill>
                        <a:blip r:embed="rId27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53" y="1269"/>
                          <a:ext cx="1027" cy="5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2901" name="组合 162900"/>
            <p:cNvGrpSpPr/>
            <p:nvPr/>
          </p:nvGrpSpPr>
          <p:grpSpPr>
            <a:xfrm>
              <a:off x="3844" y="1412"/>
              <a:ext cx="360" cy="204"/>
              <a:chOff x="916" y="1004"/>
              <a:chExt cx="360" cy="204"/>
            </a:xfrm>
          </p:grpSpPr>
          <p:sp>
            <p:nvSpPr>
              <p:cNvPr id="162902" name="直接连接符 162901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2903" name="直接连接符 162902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2904" name="组合 162903"/>
          <p:cNvGrpSpPr/>
          <p:nvPr/>
        </p:nvGrpSpPr>
        <p:grpSpPr>
          <a:xfrm>
            <a:off x="5413375" y="1022033"/>
            <a:ext cx="1944688" cy="900112"/>
            <a:chOff x="3410" y="519"/>
            <a:chExt cx="1225" cy="567"/>
          </a:xfrm>
        </p:grpSpPr>
        <p:graphicFrame>
          <p:nvGraphicFramePr>
            <p:cNvPr id="162905" name="对象 162904"/>
            <p:cNvGraphicFramePr/>
            <p:nvPr/>
          </p:nvGraphicFramePr>
          <p:xfrm>
            <a:off x="3410" y="519"/>
            <a:ext cx="1225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82" r:id="rId28" imgW="2197100" imgH="1016000" progId="Equation.3">
                    <p:embed/>
                  </p:oleObj>
                </mc:Choice>
                <mc:Fallback>
                  <p:oleObj r:id="rId28" imgW="2197100" imgH="1016000" progId="Equation.3">
                    <p:embed/>
                    <p:pic>
                      <p:nvPicPr>
                        <p:cNvPr id="0" name="图片 73753"/>
                        <p:cNvPicPr/>
                        <p:nvPr/>
                      </p:nvPicPr>
                      <p:blipFill>
                        <a:blip r:embed="rId29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10" y="519"/>
                          <a:ext cx="1225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2906" name="组合 162905"/>
            <p:cNvGrpSpPr/>
            <p:nvPr/>
          </p:nvGrpSpPr>
          <p:grpSpPr>
            <a:xfrm>
              <a:off x="4192" y="680"/>
              <a:ext cx="360" cy="204"/>
              <a:chOff x="916" y="1004"/>
              <a:chExt cx="360" cy="204"/>
            </a:xfrm>
          </p:grpSpPr>
          <p:sp>
            <p:nvSpPr>
              <p:cNvPr id="162907" name="直接连接符 162906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2908" name="直接连接符 162907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2909" name="组合 162908"/>
          <p:cNvGrpSpPr/>
          <p:nvPr/>
        </p:nvGrpSpPr>
        <p:grpSpPr>
          <a:xfrm>
            <a:off x="541338" y="4227830"/>
            <a:ext cx="4443412" cy="1247775"/>
            <a:chOff x="341" y="2450"/>
            <a:chExt cx="2799" cy="786"/>
          </a:xfrm>
        </p:grpSpPr>
        <p:graphicFrame>
          <p:nvGraphicFramePr>
            <p:cNvPr id="162910" name="对象 162909"/>
            <p:cNvGraphicFramePr/>
            <p:nvPr/>
          </p:nvGraphicFramePr>
          <p:xfrm>
            <a:off x="341" y="2450"/>
            <a:ext cx="2799" cy="7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83" r:id="rId30" imgW="5295900" imgH="1358900" progId="Equation.3">
                    <p:embed/>
                  </p:oleObj>
                </mc:Choice>
                <mc:Fallback>
                  <p:oleObj r:id="rId30" imgW="5295900" imgH="1358900" progId="Equation.3">
                    <p:embed/>
                    <p:pic>
                      <p:nvPicPr>
                        <p:cNvPr id="0" name="图片 73754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341" y="2450"/>
                          <a:ext cx="2799" cy="7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2911" name="组合 162910"/>
            <p:cNvGrpSpPr/>
            <p:nvPr/>
          </p:nvGrpSpPr>
          <p:grpSpPr>
            <a:xfrm>
              <a:off x="2212" y="2732"/>
              <a:ext cx="360" cy="204"/>
              <a:chOff x="916" y="1004"/>
              <a:chExt cx="360" cy="204"/>
            </a:xfrm>
          </p:grpSpPr>
          <p:sp>
            <p:nvSpPr>
              <p:cNvPr id="162912" name="直接连接符 162911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2913" name="直接连接符 162912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62914" name="组合 162913"/>
            <p:cNvGrpSpPr/>
            <p:nvPr/>
          </p:nvGrpSpPr>
          <p:grpSpPr>
            <a:xfrm>
              <a:off x="1300" y="2516"/>
              <a:ext cx="360" cy="204"/>
              <a:chOff x="916" y="1004"/>
              <a:chExt cx="360" cy="204"/>
            </a:xfrm>
          </p:grpSpPr>
          <p:sp>
            <p:nvSpPr>
              <p:cNvPr id="162915" name="直接连接符 16291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2916" name="直接连接符 16291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62917" name="组合 162916"/>
            <p:cNvGrpSpPr/>
            <p:nvPr/>
          </p:nvGrpSpPr>
          <p:grpSpPr>
            <a:xfrm>
              <a:off x="1276" y="2900"/>
              <a:ext cx="360" cy="204"/>
              <a:chOff x="916" y="1004"/>
              <a:chExt cx="360" cy="204"/>
            </a:xfrm>
          </p:grpSpPr>
          <p:sp>
            <p:nvSpPr>
              <p:cNvPr id="162918" name="直接连接符 162917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2919" name="直接连接符 162918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2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62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2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162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62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62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1628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2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2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62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21" grpId="0" build="p"/>
      <p:bldP spid="162860" grpId="0" build="p" advAuto="1000"/>
      <p:bldP spid="162874" grpId="0"/>
      <p:bldP spid="16287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矩形 163841"/>
          <p:cNvSpPr/>
          <p:nvPr/>
        </p:nvSpPr>
        <p:spPr>
          <a:xfrm>
            <a:off x="468313" y="365125"/>
            <a:ext cx="31369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2.3.3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电容元件</a:t>
            </a:r>
          </a:p>
        </p:txBody>
      </p:sp>
      <p:sp>
        <p:nvSpPr>
          <p:cNvPr id="163843" name="文本框 163842"/>
          <p:cNvSpPr txBox="1"/>
          <p:nvPr/>
        </p:nvSpPr>
        <p:spPr>
          <a:xfrm>
            <a:off x="2179638" y="2599373"/>
            <a:ext cx="893762" cy="519112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设：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44" name="文本框 163843"/>
          <p:cNvSpPr txBox="1"/>
          <p:nvPr/>
        </p:nvSpPr>
        <p:spPr>
          <a:xfrm>
            <a:off x="2197100" y="3228023"/>
            <a:ext cx="542925" cy="519112"/>
          </a:xfrm>
          <a:prstGeom prst="rect">
            <a:avLst/>
          </a:prstGeom>
          <a:noFill/>
          <a:ln w="25400">
            <a:noFill/>
          </a:ln>
        </p:spPr>
        <p:txBody>
          <a:bodyPr anchor="ctr" anchorCtr="0">
            <a:spAutoFit/>
          </a:bodyPr>
          <a:lstStyle/>
          <a:p>
            <a:pPr algn="ctr" eaLnBrk="0" hangingPunct="0"/>
            <a:r>
              <a:rPr lang="zh-CN" altLang="en-US" sz="2800" b="1">
                <a:latin typeface="宋体" panose="02010600030101010101" pitchFamily="2" charset="-122"/>
              </a:rPr>
              <a:t>则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45" name="文本框 163844"/>
          <p:cNvSpPr txBox="1"/>
          <p:nvPr/>
        </p:nvSpPr>
        <p:spPr>
          <a:xfrm>
            <a:off x="590550" y="1159193"/>
            <a:ext cx="5637213" cy="953135"/>
          </a:xfrm>
          <a:prstGeom prst="rect">
            <a:avLst/>
          </a:prstGeom>
          <a:noFill/>
          <a:ln w="25400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设在电容元件的交流电路中，电压、电流参考方向如图示。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46" name="文本框 163845"/>
          <p:cNvSpPr txBox="1"/>
          <p:nvPr/>
        </p:nvSpPr>
        <p:spPr>
          <a:xfrm>
            <a:off x="6343650" y="3292793"/>
            <a:ext cx="2601595" cy="224536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lg"/>
          </a:ln>
        </p:spPr>
        <p:txBody>
          <a:bodyPr wrap="square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  电容的电压与电流有效值、最大值满足欧姆定律形式</a:t>
            </a:r>
            <a:r>
              <a:rPr lang="zh-CN" altLang="en-US" b="1">
                <a:solidFill>
                  <a:srgbClr val="D60093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63847" name="文本框 163846"/>
          <p:cNvSpPr txBox="1"/>
          <p:nvPr/>
        </p:nvSpPr>
        <p:spPr>
          <a:xfrm>
            <a:off x="849313" y="2637473"/>
            <a:ext cx="1349375" cy="519112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 瞬时值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48" name="文本框 163847"/>
          <p:cNvSpPr txBox="1"/>
          <p:nvPr/>
        </p:nvSpPr>
        <p:spPr>
          <a:xfrm>
            <a:off x="785813" y="4199573"/>
            <a:ext cx="2695575" cy="519112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最大值、有效值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49" name="文本框 163848"/>
          <p:cNvSpPr txBox="1"/>
          <p:nvPr/>
        </p:nvSpPr>
        <p:spPr>
          <a:xfrm>
            <a:off x="591185" y="2083118"/>
            <a:ext cx="4296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电压、电流关系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3850" name="文本框 163849"/>
          <p:cNvSpPr txBox="1"/>
          <p:nvPr/>
        </p:nvSpPr>
        <p:spPr>
          <a:xfrm>
            <a:off x="326390" y="5887085"/>
            <a:ext cx="8618855" cy="95313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lg"/>
          </a:ln>
        </p:spPr>
        <p:txBody>
          <a:bodyPr wrap="square" anchor="ctr" anchorCtr="0">
            <a:spAutoFit/>
          </a:bodyPr>
          <a:lstStyle/>
          <a:p>
            <a:r>
              <a:rPr lang="zh-CN" altLang="en-US" b="1" dirty="0">
                <a:solidFill>
                  <a:srgbClr val="006600"/>
                </a:solidFill>
                <a:latin typeface="宋体" panose="02010600030101010101" pitchFamily="2" charset="-122"/>
              </a:rPr>
              <a:t> 当 </a:t>
            </a:r>
            <a:r>
              <a:rPr lang="en-US" altLang="zh-CN" b="1" i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b="1" dirty="0">
                <a:solidFill>
                  <a:srgbClr val="006600"/>
                </a:solidFill>
                <a:latin typeface="宋体" panose="02010600030101010101" pitchFamily="2" charset="-122"/>
              </a:rPr>
              <a:t>一定时</a:t>
            </a:r>
            <a:r>
              <a:rPr lang="en-US" altLang="zh-CN" b="1">
                <a:solidFill>
                  <a:srgbClr val="0066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006600"/>
                </a:solidFill>
                <a:latin typeface="宋体" panose="02010600030101010101" pitchFamily="2" charset="-122"/>
              </a:rPr>
              <a:t>电容的容抗与频率</a:t>
            </a:r>
            <a:r>
              <a:rPr lang="en-US" altLang="zh-CN" b="1" i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="1" i="1">
                <a:solidFill>
                  <a:srgbClr val="0066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6600"/>
                </a:solidFill>
                <a:latin typeface="宋体" panose="02010600030101010101" pitchFamily="2" charset="-122"/>
              </a:rPr>
              <a:t>成反比。频率越高，感抗越小，在直流电路中容抗为无限大，可视为开路。</a:t>
            </a:r>
            <a:endParaRPr lang="zh-CN" altLang="en-US" b="1">
              <a:solidFill>
                <a:srgbClr val="0066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851" name="组合 163850"/>
          <p:cNvGrpSpPr/>
          <p:nvPr/>
        </p:nvGrpSpPr>
        <p:grpSpPr>
          <a:xfrm>
            <a:off x="6643688" y="1232535"/>
            <a:ext cx="1611312" cy="1649413"/>
            <a:chOff x="3610" y="336"/>
            <a:chExt cx="1400" cy="1392"/>
          </a:xfrm>
        </p:grpSpPr>
        <p:sp>
          <p:nvSpPr>
            <p:cNvPr id="163852" name="文本框 163851"/>
            <p:cNvSpPr txBox="1"/>
            <p:nvPr/>
          </p:nvSpPr>
          <p:spPr>
            <a:xfrm>
              <a:off x="4176" y="336"/>
              <a:ext cx="245" cy="43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/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63853" name="直接连接符 163852"/>
            <p:cNvSpPr/>
            <p:nvPr/>
          </p:nvSpPr>
          <p:spPr>
            <a:xfrm rot="-5432531">
              <a:off x="3983" y="384"/>
              <a:ext cx="1" cy="28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854" name="文本框 163853"/>
            <p:cNvSpPr txBox="1"/>
            <p:nvPr/>
          </p:nvSpPr>
          <p:spPr>
            <a:xfrm>
              <a:off x="4545" y="844"/>
              <a:ext cx="465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  <a:ea typeface="隶书" panose="02010509060101010101" pitchFamily="49" charset="-122"/>
                </a:rPr>
                <a:t>C</a:t>
              </a:r>
              <a:r>
                <a:rPr lang="en-US" altLang="zh-CN" sz="3600" b="1" i="1"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3855" name="直接连接符 163854"/>
            <p:cNvSpPr/>
            <p:nvPr/>
          </p:nvSpPr>
          <p:spPr>
            <a:xfrm>
              <a:off x="4464" y="672"/>
              <a:ext cx="0" cy="43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56" name="直接连接符 163855"/>
            <p:cNvSpPr/>
            <p:nvPr/>
          </p:nvSpPr>
          <p:spPr>
            <a:xfrm>
              <a:off x="4464" y="1200"/>
              <a:ext cx="0" cy="4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57" name="直接连接符 163856"/>
            <p:cNvSpPr/>
            <p:nvPr/>
          </p:nvSpPr>
          <p:spPr>
            <a:xfrm flipH="1">
              <a:off x="3744" y="672"/>
              <a:ext cx="7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58" name="直接连接符 163857"/>
            <p:cNvSpPr/>
            <p:nvPr/>
          </p:nvSpPr>
          <p:spPr>
            <a:xfrm flipH="1">
              <a:off x="3744" y="1680"/>
              <a:ext cx="7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59" name="椭圆 163858"/>
            <p:cNvSpPr/>
            <p:nvPr/>
          </p:nvSpPr>
          <p:spPr>
            <a:xfrm>
              <a:off x="3648" y="624"/>
              <a:ext cx="96" cy="9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60" name="椭圆 163859"/>
            <p:cNvSpPr/>
            <p:nvPr/>
          </p:nvSpPr>
          <p:spPr>
            <a:xfrm>
              <a:off x="3648" y="1632"/>
              <a:ext cx="96" cy="9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61" name="直接连接符 163860"/>
            <p:cNvSpPr/>
            <p:nvPr/>
          </p:nvSpPr>
          <p:spPr>
            <a:xfrm>
              <a:off x="3610" y="1014"/>
              <a:ext cx="0" cy="432"/>
            </a:xfrm>
            <a:prstGeom prst="line">
              <a:avLst/>
            </a:prstGeom>
            <a:ln w="25400" cap="flat" cmpd="sng">
              <a:solidFill>
                <a:srgbClr val="0033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862" name="文本框 163861"/>
            <p:cNvSpPr txBox="1"/>
            <p:nvPr/>
          </p:nvSpPr>
          <p:spPr>
            <a:xfrm>
              <a:off x="3696" y="1055"/>
              <a:ext cx="332" cy="439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/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63863" name="直接连接符 163862"/>
            <p:cNvSpPr/>
            <p:nvPr/>
          </p:nvSpPr>
          <p:spPr>
            <a:xfrm>
              <a:off x="4368" y="1104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64" name="直接连接符 163863"/>
            <p:cNvSpPr/>
            <p:nvPr/>
          </p:nvSpPr>
          <p:spPr>
            <a:xfrm>
              <a:off x="4368" y="120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163865" name="对象 163864"/>
          <p:cNvGraphicFramePr/>
          <p:nvPr/>
        </p:nvGraphicFramePr>
        <p:xfrm>
          <a:off x="2863850" y="3031173"/>
          <a:ext cx="1252538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1" r:id="rId4" imgW="583565" imgH="405765" progId="Equation.3">
                  <p:embed/>
                </p:oleObj>
              </mc:Choice>
              <mc:Fallback>
                <p:oleObj r:id="rId4" imgW="583565" imgH="405765" progId="Equation.3">
                  <p:embed/>
                  <p:pic>
                    <p:nvPicPr>
                      <p:cNvPr id="0" name="图片 7475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63850" y="3031173"/>
                        <a:ext cx="1252538" cy="869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66" name="对象 163865"/>
          <p:cNvGraphicFramePr/>
          <p:nvPr/>
        </p:nvGraphicFramePr>
        <p:xfrm>
          <a:off x="2865438" y="2602548"/>
          <a:ext cx="2327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2" r:id="rId6" imgW="900430" imgH="215900" progId="Equation.3">
                  <p:embed/>
                </p:oleObj>
              </mc:Choice>
              <mc:Fallback>
                <p:oleObj r:id="rId6" imgW="900430" imgH="215900" progId="Equation.3">
                  <p:embed/>
                  <p:pic>
                    <p:nvPicPr>
                      <p:cNvPr id="0" name="图片 7475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65438" y="2602548"/>
                        <a:ext cx="2327275" cy="552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67" name="对象 163866"/>
          <p:cNvGraphicFramePr/>
          <p:nvPr/>
        </p:nvGraphicFramePr>
        <p:xfrm>
          <a:off x="1077913" y="3713798"/>
          <a:ext cx="53387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r:id="rId8" imgW="2222500" imgH="228600" progId="Equation.3">
                  <p:embed/>
                </p:oleObj>
              </mc:Choice>
              <mc:Fallback>
                <p:oleObj r:id="rId8" imgW="2222500" imgH="228600" progId="Equation.3">
                  <p:embed/>
                  <p:pic>
                    <p:nvPicPr>
                      <p:cNvPr id="0" name="图片 7476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7913" y="3713798"/>
                        <a:ext cx="5338762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68" name="对象 163867"/>
          <p:cNvGraphicFramePr/>
          <p:nvPr/>
        </p:nvGraphicFramePr>
        <p:xfrm>
          <a:off x="801688" y="4688523"/>
          <a:ext cx="30940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4" r:id="rId10" imgW="1332230" imgH="405765" progId="Equation.3">
                  <p:embed/>
                </p:oleObj>
              </mc:Choice>
              <mc:Fallback>
                <p:oleObj r:id="rId10" imgW="1332230" imgH="405765" progId="Equation.3">
                  <p:embed/>
                  <p:pic>
                    <p:nvPicPr>
                      <p:cNvPr id="0" name="图片 7476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1688" y="4688523"/>
                        <a:ext cx="3094037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869" name="组合 163868"/>
          <p:cNvGrpSpPr/>
          <p:nvPr/>
        </p:nvGrpSpPr>
        <p:grpSpPr>
          <a:xfrm>
            <a:off x="4171950" y="4458335"/>
            <a:ext cx="1962150" cy="1257300"/>
            <a:chOff x="2628" y="2616"/>
            <a:chExt cx="1236" cy="792"/>
          </a:xfrm>
        </p:grpSpPr>
        <p:sp>
          <p:nvSpPr>
            <p:cNvPr id="163870" name="圆角矩形标注 163869"/>
            <p:cNvSpPr/>
            <p:nvPr/>
          </p:nvSpPr>
          <p:spPr>
            <a:xfrm>
              <a:off x="2628" y="2616"/>
              <a:ext cx="1236" cy="792"/>
            </a:xfrm>
            <a:prstGeom prst="wedgeRoundRectCallout">
              <a:avLst>
                <a:gd name="adj1" fmla="val -66505"/>
                <a:gd name="adj2" fmla="val 630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0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>
                  <a:latin typeface="Times New Roman" panose="02020603050405020304" pitchFamily="18" charset="0"/>
                </a:rPr>
                <a:t> </a:t>
              </a:r>
            </a:p>
            <a:p>
              <a:pPr algn="ctr"/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容抗</a:t>
              </a: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)</a:t>
              </a:r>
              <a:endParaRPr lang="en-US" altLang="zh-CN" b="1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63871" name="对象 163870"/>
            <p:cNvGraphicFramePr/>
            <p:nvPr/>
          </p:nvGraphicFramePr>
          <p:xfrm>
            <a:off x="2864" y="2639"/>
            <a:ext cx="786" cy="4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75" r:id="rId12" imgW="1435100" imgH="838200" progId="Equation.3">
                    <p:embed/>
                  </p:oleObj>
                </mc:Choice>
                <mc:Fallback>
                  <p:oleObj r:id="rId12" imgW="1435100" imgH="838200" progId="Equation.3">
                    <p:embed/>
                    <p:pic>
                      <p:nvPicPr>
                        <p:cNvPr id="0" name="图片 74762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864" y="2639"/>
                          <a:ext cx="786" cy="45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163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3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75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 build="p"/>
      <p:bldP spid="163843" grpId="0"/>
      <p:bldP spid="163844" grpId="0"/>
      <p:bldP spid="163845" grpId="0"/>
      <p:bldP spid="163846" grpId="0" bldLvl="0" animBg="1"/>
      <p:bldP spid="163847" grpId="0"/>
      <p:bldP spid="163848" grpId="0"/>
      <p:bldP spid="163849" grpId="0"/>
      <p:bldP spid="1638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8970" y="1338580"/>
            <a:ext cx="8207829" cy="410479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</a:p>
          <a:p>
            <a:pPr marL="0" indent="0">
              <a:buNone/>
            </a:pPr>
            <a:r>
              <a:rPr kumimoji="1" lang="zh-CN" altLang="en-US" sz="3600" kern="1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   正弦量</a:t>
            </a:r>
            <a:r>
              <a:rPr kumimoji="1" lang="zh-CN" altLang="en-US" sz="3600" kern="12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</a:rPr>
              <a:t>的</a:t>
            </a:r>
            <a:r>
              <a:rPr kumimoji="1" lang="zh-CN" altLang="en-US" sz="3600" kern="120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</a:rPr>
              <a:t>概念: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9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73012" y="354648"/>
            <a:ext cx="7772400" cy="792162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2.1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正弦量的基本概念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1" name="AutoShape 3">
            <a:hlinkClick r:id="rId7" action="ppaction://hlinksldjump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3875" y="2894013"/>
            <a:ext cx="5772150" cy="7150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2.1.1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正弦量的三要素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7414" name="AutoShape 6">
            <a:hlinkClick r:id="rId7" action="ppaction://hlinksldjump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63713" y="3860800"/>
            <a:ext cx="4240213" cy="7150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2.1.2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相位差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7" name="AutoShape 6">
            <a:hlinkClick r:id="rId7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1940" y="4728289"/>
            <a:ext cx="5268460" cy="7150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2.1.3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正弦量的有效值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4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文本框 164865"/>
          <p:cNvSpPr txBox="1"/>
          <p:nvPr/>
        </p:nvSpPr>
        <p:spPr>
          <a:xfrm>
            <a:off x="533400" y="514668"/>
            <a:ext cx="5295900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相位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关系</a:t>
            </a:r>
          </a:p>
        </p:txBody>
      </p:sp>
      <p:sp>
        <p:nvSpPr>
          <p:cNvPr id="164867" name="文本框 164866"/>
          <p:cNvSpPr txBox="1"/>
          <p:nvPr/>
        </p:nvSpPr>
        <p:spPr>
          <a:xfrm>
            <a:off x="1235075" y="3115628"/>
            <a:ext cx="1984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i 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超前</a:t>
            </a:r>
            <a:r>
              <a:rPr lang="en-US" altLang="zh-CN" sz="2800" b="1" i="1">
                <a:solidFill>
                  <a:srgbClr val="D60093"/>
                </a:solidFill>
                <a:latin typeface="宋体" panose="02010600030101010101" pitchFamily="2" charset="-122"/>
              </a:rPr>
              <a:t>u</a:t>
            </a:r>
          </a:p>
        </p:txBody>
      </p:sp>
      <p:graphicFrame>
        <p:nvGraphicFramePr>
          <p:cNvPr id="164868" name="对象 164867"/>
          <p:cNvGraphicFramePr/>
          <p:nvPr/>
        </p:nvGraphicFramePr>
        <p:xfrm>
          <a:off x="2614613" y="2894965"/>
          <a:ext cx="382587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0" r:id="rId4" imgW="165100" imgH="405765" progId="Equation.3">
                  <p:embed/>
                </p:oleObj>
              </mc:Choice>
              <mc:Fallback>
                <p:oleObj r:id="rId4" imgW="165100" imgH="405765" progId="Equation.3">
                  <p:embed/>
                  <p:pic>
                    <p:nvPicPr>
                      <p:cNvPr id="0" name="图片 75787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614613" y="2894965"/>
                        <a:ext cx="382587" cy="912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869" name="组合 164868"/>
          <p:cNvGrpSpPr/>
          <p:nvPr/>
        </p:nvGrpSpPr>
        <p:grpSpPr>
          <a:xfrm>
            <a:off x="6729413" y="6017578"/>
            <a:ext cx="441325" cy="706437"/>
            <a:chOff x="4515" y="1889"/>
            <a:chExt cx="278" cy="445"/>
          </a:xfrm>
        </p:grpSpPr>
        <p:sp>
          <p:nvSpPr>
            <p:cNvPr id="164870" name="文本框 164869"/>
            <p:cNvSpPr txBox="1"/>
            <p:nvPr/>
          </p:nvSpPr>
          <p:spPr>
            <a:xfrm>
              <a:off x="4515" y="2007"/>
              <a:ext cx="2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U</a:t>
              </a:r>
              <a:endParaRPr lang="en-US" altLang="zh-CN" sz="2800" i="1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871" name="文本框 164870"/>
            <p:cNvSpPr txBox="1"/>
            <p:nvPr/>
          </p:nvSpPr>
          <p:spPr>
            <a:xfrm>
              <a:off x="4519" y="1889"/>
              <a:ext cx="23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zh-CN" altLang="en-US" i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4872" name="直接连接符 164871"/>
          <p:cNvSpPr/>
          <p:nvPr/>
        </p:nvSpPr>
        <p:spPr>
          <a:xfrm rot="1289325" flipV="1">
            <a:off x="6016625" y="6352540"/>
            <a:ext cx="604838" cy="25241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64873" name="组合 164872"/>
          <p:cNvGrpSpPr/>
          <p:nvPr/>
        </p:nvGrpSpPr>
        <p:grpSpPr>
          <a:xfrm>
            <a:off x="6064250" y="5419090"/>
            <a:ext cx="336550" cy="725488"/>
            <a:chOff x="4800" y="3300"/>
            <a:chExt cx="212" cy="457"/>
          </a:xfrm>
        </p:grpSpPr>
        <p:sp>
          <p:nvSpPr>
            <p:cNvPr id="164874" name="文本框 164873"/>
            <p:cNvSpPr txBox="1"/>
            <p:nvPr/>
          </p:nvSpPr>
          <p:spPr>
            <a:xfrm>
              <a:off x="4800" y="3430"/>
              <a:ext cx="20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chemeClr val="accent1"/>
                  </a:solidFill>
                  <a:latin typeface="宋体" panose="02010600030101010101" pitchFamily="2" charset="-122"/>
                </a:rPr>
                <a:t>I</a:t>
              </a:r>
              <a:endParaRPr lang="en-US" altLang="zh-CN" sz="2800">
                <a:solidFill>
                  <a:schemeClr val="accent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875" name="文本框 164874"/>
            <p:cNvSpPr txBox="1"/>
            <p:nvPr/>
          </p:nvSpPr>
          <p:spPr>
            <a:xfrm>
              <a:off x="4829" y="3300"/>
              <a:ext cx="18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i="1">
                  <a:solidFill>
                    <a:schemeClr val="accent1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4876" name="直接连接符 164875"/>
          <p:cNvSpPr/>
          <p:nvPr/>
        </p:nvSpPr>
        <p:spPr>
          <a:xfrm rot="-4077198" flipV="1">
            <a:off x="5576888" y="5842953"/>
            <a:ext cx="846137" cy="347662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64877" name="文本框 164876"/>
          <p:cNvSpPr txBox="1"/>
          <p:nvPr/>
        </p:nvSpPr>
        <p:spPr>
          <a:xfrm>
            <a:off x="7237413" y="6349365"/>
            <a:ext cx="1101725" cy="45720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D60093"/>
                </a:solidFill>
                <a:latin typeface="宋体" panose="02010600030101010101" pitchFamily="2" charset="-122"/>
              </a:rPr>
              <a:t>相量图</a:t>
            </a:r>
            <a:endParaRPr lang="zh-CN" altLang="en-US" b="1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64878" name="文本框 164877"/>
          <p:cNvSpPr txBox="1"/>
          <p:nvPr/>
        </p:nvSpPr>
        <p:spPr>
          <a:xfrm>
            <a:off x="644525" y="3753803"/>
            <a:ext cx="4359275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电压电流的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相量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关系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4879" name="燕尾形箭头 164878"/>
          <p:cNvSpPr/>
          <p:nvPr/>
        </p:nvSpPr>
        <p:spPr>
          <a:xfrm>
            <a:off x="3941763" y="1845628"/>
            <a:ext cx="481012" cy="180975"/>
          </a:xfrm>
          <a:prstGeom prst="notchedRightArrow">
            <a:avLst>
              <a:gd name="adj1" fmla="val 50000"/>
              <a:gd name="adj2" fmla="val 664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4880" name="对象 164879"/>
          <p:cNvGraphicFramePr/>
          <p:nvPr/>
        </p:nvGraphicFramePr>
        <p:xfrm>
          <a:off x="712788" y="1648778"/>
          <a:ext cx="2327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1" r:id="rId6" imgW="900430" imgH="215900" progId="Equation.3">
                  <p:embed/>
                </p:oleObj>
              </mc:Choice>
              <mc:Fallback>
                <p:oleObj r:id="rId6" imgW="900430" imgH="215900" progId="Equation.3">
                  <p:embed/>
                  <p:pic>
                    <p:nvPicPr>
                      <p:cNvPr id="0" name="图片 7578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2788" y="1648778"/>
                        <a:ext cx="2327275" cy="552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81" name="对象 164880"/>
          <p:cNvGraphicFramePr/>
          <p:nvPr/>
        </p:nvGraphicFramePr>
        <p:xfrm>
          <a:off x="769938" y="2350453"/>
          <a:ext cx="320992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2" r:id="rId8" imgW="1244600" imgH="228600" progId="Equation.3">
                  <p:embed/>
                </p:oleObj>
              </mc:Choice>
              <mc:Fallback>
                <p:oleObj r:id="rId8" imgW="1244600" imgH="228600" progId="Equation.3">
                  <p:embed/>
                  <p:pic>
                    <p:nvPicPr>
                      <p:cNvPr id="0" name="图片 7578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9938" y="2350453"/>
                        <a:ext cx="3209925" cy="588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882" name="组合 164881"/>
          <p:cNvGrpSpPr/>
          <p:nvPr/>
        </p:nvGrpSpPr>
        <p:grpSpPr>
          <a:xfrm>
            <a:off x="7532688" y="1351915"/>
            <a:ext cx="1611312" cy="1649413"/>
            <a:chOff x="3610" y="336"/>
            <a:chExt cx="1400" cy="1392"/>
          </a:xfrm>
        </p:grpSpPr>
        <p:sp>
          <p:nvSpPr>
            <p:cNvPr id="164883" name="文本框 164882"/>
            <p:cNvSpPr txBox="1"/>
            <p:nvPr/>
          </p:nvSpPr>
          <p:spPr>
            <a:xfrm>
              <a:off x="4176" y="336"/>
              <a:ext cx="245" cy="43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/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64884" name="直接连接符 164883"/>
            <p:cNvSpPr/>
            <p:nvPr/>
          </p:nvSpPr>
          <p:spPr>
            <a:xfrm rot="-5432531">
              <a:off x="3983" y="384"/>
              <a:ext cx="1" cy="28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885" name="文本框 164884"/>
            <p:cNvSpPr txBox="1"/>
            <p:nvPr/>
          </p:nvSpPr>
          <p:spPr>
            <a:xfrm>
              <a:off x="4545" y="844"/>
              <a:ext cx="465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  <a:ea typeface="隶书" panose="02010509060101010101" pitchFamily="49" charset="-122"/>
                </a:rPr>
                <a:t>C</a:t>
              </a:r>
              <a:r>
                <a:rPr lang="en-US" altLang="zh-CN" sz="3600" b="1" i="1"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4886" name="直接连接符 164885"/>
            <p:cNvSpPr/>
            <p:nvPr/>
          </p:nvSpPr>
          <p:spPr>
            <a:xfrm>
              <a:off x="4464" y="672"/>
              <a:ext cx="0" cy="43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887" name="直接连接符 164886"/>
            <p:cNvSpPr/>
            <p:nvPr/>
          </p:nvSpPr>
          <p:spPr>
            <a:xfrm>
              <a:off x="4464" y="1200"/>
              <a:ext cx="0" cy="4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888" name="直接连接符 164887"/>
            <p:cNvSpPr/>
            <p:nvPr/>
          </p:nvSpPr>
          <p:spPr>
            <a:xfrm flipH="1">
              <a:off x="3744" y="672"/>
              <a:ext cx="7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889" name="直接连接符 164888"/>
            <p:cNvSpPr/>
            <p:nvPr/>
          </p:nvSpPr>
          <p:spPr>
            <a:xfrm flipH="1">
              <a:off x="3744" y="1680"/>
              <a:ext cx="7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890" name="椭圆 164889"/>
            <p:cNvSpPr/>
            <p:nvPr/>
          </p:nvSpPr>
          <p:spPr>
            <a:xfrm>
              <a:off x="3648" y="624"/>
              <a:ext cx="96" cy="9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91" name="椭圆 164890"/>
            <p:cNvSpPr/>
            <p:nvPr/>
          </p:nvSpPr>
          <p:spPr>
            <a:xfrm>
              <a:off x="3648" y="1632"/>
              <a:ext cx="96" cy="9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92" name="直接连接符 164891"/>
            <p:cNvSpPr/>
            <p:nvPr/>
          </p:nvSpPr>
          <p:spPr>
            <a:xfrm>
              <a:off x="3610" y="1014"/>
              <a:ext cx="0" cy="432"/>
            </a:xfrm>
            <a:prstGeom prst="line">
              <a:avLst/>
            </a:prstGeom>
            <a:ln w="25400" cap="flat" cmpd="sng">
              <a:solidFill>
                <a:srgbClr val="0033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893" name="文本框 164892"/>
            <p:cNvSpPr txBox="1"/>
            <p:nvPr/>
          </p:nvSpPr>
          <p:spPr>
            <a:xfrm>
              <a:off x="3696" y="1055"/>
              <a:ext cx="332" cy="439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/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64894" name="直接连接符 164893"/>
            <p:cNvSpPr/>
            <p:nvPr/>
          </p:nvSpPr>
          <p:spPr>
            <a:xfrm>
              <a:off x="4368" y="1104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895" name="直接连接符 164894"/>
            <p:cNvSpPr/>
            <p:nvPr/>
          </p:nvSpPr>
          <p:spPr>
            <a:xfrm>
              <a:off x="4368" y="120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4896" name="组合 164895"/>
          <p:cNvGrpSpPr/>
          <p:nvPr/>
        </p:nvGrpSpPr>
        <p:grpSpPr>
          <a:xfrm>
            <a:off x="5164138" y="2945765"/>
            <a:ext cx="3743325" cy="2452688"/>
            <a:chOff x="3264" y="1216"/>
            <a:chExt cx="2358" cy="1545"/>
          </a:xfrm>
        </p:grpSpPr>
        <p:grpSp>
          <p:nvGrpSpPr>
            <p:cNvPr id="164897" name="组合 164896"/>
            <p:cNvGrpSpPr/>
            <p:nvPr/>
          </p:nvGrpSpPr>
          <p:grpSpPr>
            <a:xfrm>
              <a:off x="3264" y="1216"/>
              <a:ext cx="2358" cy="1500"/>
              <a:chOff x="3060" y="2127"/>
              <a:chExt cx="2358" cy="1500"/>
            </a:xfrm>
          </p:grpSpPr>
          <p:sp>
            <p:nvSpPr>
              <p:cNvPr id="164898" name="文本框 164897"/>
              <p:cNvSpPr txBox="1"/>
              <p:nvPr/>
            </p:nvSpPr>
            <p:spPr>
              <a:xfrm>
                <a:off x="3343" y="2966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64899" name="直接连接符 164898"/>
              <p:cNvSpPr/>
              <p:nvPr/>
            </p:nvSpPr>
            <p:spPr>
              <a:xfrm flipV="1">
                <a:off x="3529" y="2272"/>
                <a:ext cx="0" cy="135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4900" name="文本框 164899"/>
              <p:cNvSpPr txBox="1"/>
              <p:nvPr/>
            </p:nvSpPr>
            <p:spPr>
              <a:xfrm>
                <a:off x="4973" y="2964"/>
                <a:ext cx="445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solidFill>
                      <a:schemeClr val="tx2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</a:t>
                </a:r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64901" name="文本框 164900"/>
              <p:cNvSpPr txBox="1"/>
              <p:nvPr/>
            </p:nvSpPr>
            <p:spPr>
              <a:xfrm>
                <a:off x="3536" y="2128"/>
                <a:ext cx="17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902" name="直接连接符 164901"/>
              <p:cNvSpPr/>
              <p:nvPr/>
            </p:nvSpPr>
            <p:spPr>
              <a:xfrm>
                <a:off x="3060" y="3006"/>
                <a:ext cx="222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64903" name="文本框 164902"/>
              <p:cNvSpPr txBox="1"/>
              <p:nvPr/>
            </p:nvSpPr>
            <p:spPr>
              <a:xfrm>
                <a:off x="3244" y="2127"/>
                <a:ext cx="24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</a:p>
            </p:txBody>
          </p:sp>
        </p:grpSp>
        <p:sp>
          <p:nvSpPr>
            <p:cNvPr id="164904" name="任意多边形 164903"/>
            <p:cNvSpPr/>
            <p:nvPr/>
          </p:nvSpPr>
          <p:spPr>
            <a:xfrm>
              <a:off x="3736" y="1466"/>
              <a:ext cx="1576" cy="1295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66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05" name="任意多边形 164904"/>
            <p:cNvSpPr/>
            <p:nvPr/>
          </p:nvSpPr>
          <p:spPr>
            <a:xfrm>
              <a:off x="3353" y="1618"/>
              <a:ext cx="1576" cy="963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chemeClr val="accent1">
                  <a:alpha val="100000"/>
                </a:scheme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06" name="圆角矩形标注 164905"/>
            <p:cNvSpPr/>
            <p:nvPr/>
          </p:nvSpPr>
          <p:spPr>
            <a:xfrm>
              <a:off x="4244" y="1375"/>
              <a:ext cx="116" cy="308"/>
            </a:xfrm>
            <a:prstGeom prst="wedgeRoundRectCallout">
              <a:avLst>
                <a:gd name="adj1" fmla="val -5431"/>
                <a:gd name="adj2" fmla="val 58769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endPara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907" name="圆角矩形标注 164906"/>
            <p:cNvSpPr/>
            <p:nvPr/>
          </p:nvSpPr>
          <p:spPr>
            <a:xfrm>
              <a:off x="3388" y="1502"/>
              <a:ext cx="116" cy="308"/>
            </a:xfrm>
            <a:prstGeom prst="wedgeRoundRectCallout">
              <a:avLst>
                <a:gd name="adj1" fmla="val 78324"/>
                <a:gd name="adj2" fmla="val 19481"/>
                <a:gd name="adj3" fmla="val 16667"/>
              </a:avLst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endParaRPr lang="zh-CN" altLang="en-US" b="1" i="1" dirty="0">
                <a:solidFill>
                  <a:srgbClr val="0099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64908" name="组合 164907"/>
            <p:cNvGrpSpPr/>
            <p:nvPr/>
          </p:nvGrpSpPr>
          <p:grpSpPr>
            <a:xfrm>
              <a:off x="3352" y="2091"/>
              <a:ext cx="408" cy="650"/>
              <a:chOff x="2392" y="2091"/>
              <a:chExt cx="432" cy="650"/>
            </a:xfrm>
          </p:grpSpPr>
          <p:sp>
            <p:nvSpPr>
              <p:cNvPr id="164909" name="直接连接符 164908"/>
              <p:cNvSpPr/>
              <p:nvPr/>
            </p:nvSpPr>
            <p:spPr>
              <a:xfrm>
                <a:off x="2392" y="2091"/>
                <a:ext cx="0" cy="551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64910" name="直接连接符 164909"/>
              <p:cNvSpPr/>
              <p:nvPr/>
            </p:nvSpPr>
            <p:spPr>
              <a:xfrm>
                <a:off x="2417" y="2257"/>
                <a:ext cx="407" cy="5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dash"/>
                <a:headEnd type="triangle" w="med" len="med"/>
                <a:tailEnd type="triangle" w="med" len="med"/>
              </a:ln>
            </p:spPr>
          </p:sp>
          <p:graphicFrame>
            <p:nvGraphicFramePr>
              <p:cNvPr id="164911" name="对象 164910"/>
              <p:cNvGraphicFramePr/>
              <p:nvPr/>
            </p:nvGraphicFramePr>
            <p:xfrm>
              <a:off x="2468" y="2280"/>
              <a:ext cx="188" cy="46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813" r:id="rId10" imgW="165100" imgH="405765" progId="Equation.3">
                      <p:embed/>
                    </p:oleObj>
                  </mc:Choice>
                  <mc:Fallback>
                    <p:oleObj r:id="rId10" imgW="165100" imgH="405765" progId="Equation.3">
                      <p:embed/>
                      <p:pic>
                        <p:nvPicPr>
                          <p:cNvPr id="0" name="图片 75790"/>
                          <p:cNvPicPr/>
                          <p:nvPr/>
                        </p:nvPicPr>
                        <p:blipFill>
                          <a:blip r:embed="rId11">
                            <a:clrChange>
                              <a:clrFrom>
                                <a:srgbClr val="000000"/>
                              </a:clrFrom>
                              <a:clrTo>
                                <a:srgbClr val="D60093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468" y="2280"/>
                            <a:ext cx="188" cy="46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64912" name="矩形 164911"/>
            <p:cNvSpPr/>
            <p:nvPr/>
          </p:nvSpPr>
          <p:spPr>
            <a:xfrm>
              <a:off x="3336" y="1668"/>
              <a:ext cx="16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b="1" i="1">
                  <a:solidFill>
                    <a:schemeClr val="accent1"/>
                  </a:solidFill>
                  <a:latin typeface="宋体" panose="02010600030101010101" pitchFamily="2" charset="-122"/>
                </a:rPr>
                <a:t>i</a:t>
              </a:r>
            </a:p>
          </p:txBody>
        </p:sp>
        <p:sp>
          <p:nvSpPr>
            <p:cNvPr id="164913" name="矩形 164912"/>
            <p:cNvSpPr/>
            <p:nvPr/>
          </p:nvSpPr>
          <p:spPr>
            <a:xfrm>
              <a:off x="4377" y="153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u</a:t>
              </a:r>
            </a:p>
          </p:txBody>
        </p:sp>
      </p:grpSp>
      <p:graphicFrame>
        <p:nvGraphicFramePr>
          <p:cNvPr id="164914" name="对象 164913"/>
          <p:cNvGraphicFramePr/>
          <p:nvPr/>
        </p:nvGraphicFramePr>
        <p:xfrm>
          <a:off x="1220788" y="5989003"/>
          <a:ext cx="17208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4" r:id="rId12" imgW="1637665" imgH="520700" progId="Equation.3">
                  <p:embed/>
                </p:oleObj>
              </mc:Choice>
              <mc:Fallback>
                <p:oleObj r:id="rId12" imgW="1637665" imgH="520700" progId="Equation.3">
                  <p:embed/>
                  <p:pic>
                    <p:nvPicPr>
                      <p:cNvPr id="0" name="图片 75791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20788" y="5989003"/>
                        <a:ext cx="1720850" cy="544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915" name="组合 164914"/>
          <p:cNvGrpSpPr/>
          <p:nvPr/>
        </p:nvGrpSpPr>
        <p:grpSpPr>
          <a:xfrm>
            <a:off x="3814763" y="5274628"/>
            <a:ext cx="1611312" cy="1671637"/>
            <a:chOff x="2429" y="2878"/>
            <a:chExt cx="1015" cy="1053"/>
          </a:xfrm>
        </p:grpSpPr>
        <p:graphicFrame>
          <p:nvGraphicFramePr>
            <p:cNvPr id="164916" name="对象 164915"/>
            <p:cNvGraphicFramePr/>
            <p:nvPr/>
          </p:nvGraphicFramePr>
          <p:xfrm>
            <a:off x="2465" y="3429"/>
            <a:ext cx="218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15" r:id="rId14" imgW="165100" imgH="203200" progId="Equation.3">
                    <p:embed/>
                  </p:oleObj>
                </mc:Choice>
                <mc:Fallback>
                  <p:oleObj r:id="rId14" imgW="165100" imgH="203200" progId="Equation.3">
                    <p:embed/>
                    <p:pic>
                      <p:nvPicPr>
                        <p:cNvPr id="0" name="图片 75792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2465" y="3429"/>
                          <a:ext cx="218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917" name="对象 164916"/>
            <p:cNvGraphicFramePr/>
            <p:nvPr/>
          </p:nvGraphicFramePr>
          <p:xfrm>
            <a:off x="2826" y="2909"/>
            <a:ext cx="167" cy="2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16" r:id="rId16" imgW="127000" imgH="189865" progId="Equation.3">
                    <p:embed/>
                  </p:oleObj>
                </mc:Choice>
                <mc:Fallback>
                  <p:oleObj r:id="rId16" imgW="127000" imgH="189865" progId="Equation.3">
                    <p:embed/>
                    <p:pic>
                      <p:nvPicPr>
                        <p:cNvPr id="0" name="图片 75793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2826" y="2909"/>
                          <a:ext cx="167" cy="2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4918" name="组合 164917"/>
            <p:cNvGrpSpPr/>
            <p:nvPr/>
          </p:nvGrpSpPr>
          <p:grpSpPr>
            <a:xfrm>
              <a:off x="2429" y="2878"/>
              <a:ext cx="1015" cy="1053"/>
              <a:chOff x="3610" y="317"/>
              <a:chExt cx="1400" cy="1411"/>
            </a:xfrm>
          </p:grpSpPr>
          <p:sp>
            <p:nvSpPr>
              <p:cNvPr id="164919" name="文本框 164918"/>
              <p:cNvSpPr txBox="1"/>
              <p:nvPr/>
            </p:nvSpPr>
            <p:spPr>
              <a:xfrm>
                <a:off x="4176" y="317"/>
                <a:ext cx="160" cy="438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eaLnBrk="0" hangingPunct="0"/>
                <a:endParaRPr lang="zh-CN" alt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920" name="直接连接符 164919"/>
              <p:cNvSpPr/>
              <p:nvPr/>
            </p:nvSpPr>
            <p:spPr>
              <a:xfrm rot="-5432531">
                <a:off x="3983" y="384"/>
                <a:ext cx="1" cy="288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64921" name="文本框 164920"/>
              <p:cNvSpPr txBox="1"/>
              <p:nvPr/>
            </p:nvSpPr>
            <p:spPr>
              <a:xfrm>
                <a:off x="4545" y="844"/>
                <a:ext cx="465" cy="5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en-US" altLang="zh-CN" sz="28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C</a:t>
                </a:r>
                <a:r>
                  <a:rPr lang="en-US" altLang="zh-CN" sz="36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64922" name="直接连接符 164921"/>
              <p:cNvSpPr/>
              <p:nvPr/>
            </p:nvSpPr>
            <p:spPr>
              <a:xfrm>
                <a:off x="4464" y="672"/>
                <a:ext cx="0" cy="43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23" name="直接连接符 164922"/>
              <p:cNvSpPr/>
              <p:nvPr/>
            </p:nvSpPr>
            <p:spPr>
              <a:xfrm>
                <a:off x="4464" y="1200"/>
                <a:ext cx="0" cy="48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24" name="直接连接符 164923"/>
              <p:cNvSpPr/>
              <p:nvPr/>
            </p:nvSpPr>
            <p:spPr>
              <a:xfrm flipH="1">
                <a:off x="3744" y="672"/>
                <a:ext cx="72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25" name="直接连接符 164924"/>
              <p:cNvSpPr/>
              <p:nvPr/>
            </p:nvSpPr>
            <p:spPr>
              <a:xfrm flipH="1">
                <a:off x="3744" y="1680"/>
                <a:ext cx="72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26" name="椭圆 164925"/>
              <p:cNvSpPr/>
              <p:nvPr/>
            </p:nvSpPr>
            <p:spPr>
              <a:xfrm>
                <a:off x="3648" y="624"/>
                <a:ext cx="96" cy="96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927" name="椭圆 164926"/>
              <p:cNvSpPr/>
              <p:nvPr/>
            </p:nvSpPr>
            <p:spPr>
              <a:xfrm>
                <a:off x="3648" y="1632"/>
                <a:ext cx="96" cy="96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928" name="直接连接符 164927"/>
              <p:cNvSpPr/>
              <p:nvPr/>
            </p:nvSpPr>
            <p:spPr>
              <a:xfrm>
                <a:off x="3610" y="1014"/>
                <a:ext cx="0" cy="432"/>
              </a:xfrm>
              <a:prstGeom prst="line">
                <a:avLst/>
              </a:prstGeom>
              <a:ln w="25400" cap="flat" cmpd="sng">
                <a:solidFill>
                  <a:srgbClr val="0033CC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64929" name="文本框 164928"/>
              <p:cNvSpPr txBox="1"/>
              <p:nvPr/>
            </p:nvSpPr>
            <p:spPr>
              <a:xfrm>
                <a:off x="3696" y="1037"/>
                <a:ext cx="160" cy="438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eaLnBrk="0" hangingPunct="0"/>
                <a:endParaRPr lang="zh-CN" altLang="en-US" sz="2800" b="1" i="1" dirty="0">
                  <a:solidFill>
                    <a:srgbClr val="0033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930" name="直接连接符 164929"/>
              <p:cNvSpPr/>
              <p:nvPr/>
            </p:nvSpPr>
            <p:spPr>
              <a:xfrm>
                <a:off x="4368" y="1104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31" name="直接连接符 164930"/>
              <p:cNvSpPr/>
              <p:nvPr/>
            </p:nvSpPr>
            <p:spPr>
              <a:xfrm>
                <a:off x="4368" y="1200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64932" name="燕尾形箭头 164931"/>
          <p:cNvSpPr/>
          <p:nvPr/>
        </p:nvSpPr>
        <p:spPr>
          <a:xfrm>
            <a:off x="4010025" y="2560003"/>
            <a:ext cx="481013" cy="180975"/>
          </a:xfrm>
          <a:prstGeom prst="notchedRightArrow">
            <a:avLst>
              <a:gd name="adj1" fmla="val 50000"/>
              <a:gd name="adj2" fmla="val 664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933" name="组合 164932"/>
          <p:cNvGrpSpPr/>
          <p:nvPr/>
        </p:nvGrpSpPr>
        <p:grpSpPr>
          <a:xfrm>
            <a:off x="4672013" y="1415415"/>
            <a:ext cx="2001837" cy="1012825"/>
            <a:chOff x="2943" y="460"/>
            <a:chExt cx="1261" cy="638"/>
          </a:xfrm>
        </p:grpSpPr>
        <p:graphicFrame>
          <p:nvGraphicFramePr>
            <p:cNvPr id="164934" name="对象 164933"/>
            <p:cNvGraphicFramePr/>
            <p:nvPr/>
          </p:nvGraphicFramePr>
          <p:xfrm>
            <a:off x="2943" y="460"/>
            <a:ext cx="1258" cy="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17" r:id="rId18" imgW="2006600" imgH="1016000" progId="Equation.3">
                    <p:embed/>
                  </p:oleObj>
                </mc:Choice>
                <mc:Fallback>
                  <p:oleObj r:id="rId18" imgW="2006600" imgH="1016000" progId="Equation.3">
                    <p:embed/>
                    <p:pic>
                      <p:nvPicPr>
                        <p:cNvPr id="0" name="图片 75794"/>
                        <p:cNvPicPr/>
                        <p:nvPr/>
                      </p:nvPicPr>
                      <p:blipFill>
                        <a:blip r:embed="rId19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943" y="460"/>
                          <a:ext cx="1258" cy="6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4935" name="组合 164934"/>
            <p:cNvGrpSpPr/>
            <p:nvPr/>
          </p:nvGrpSpPr>
          <p:grpSpPr>
            <a:xfrm>
              <a:off x="3844" y="656"/>
              <a:ext cx="360" cy="204"/>
              <a:chOff x="916" y="1004"/>
              <a:chExt cx="360" cy="204"/>
            </a:xfrm>
          </p:grpSpPr>
          <p:sp>
            <p:nvSpPr>
              <p:cNvPr id="164936" name="直接连接符 164935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37" name="直接连接符 164936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4938" name="组合 164937"/>
          <p:cNvGrpSpPr/>
          <p:nvPr/>
        </p:nvGrpSpPr>
        <p:grpSpPr>
          <a:xfrm>
            <a:off x="4670425" y="2069465"/>
            <a:ext cx="1968500" cy="990600"/>
            <a:chOff x="2942" y="872"/>
            <a:chExt cx="1240" cy="624"/>
          </a:xfrm>
        </p:grpSpPr>
        <p:graphicFrame>
          <p:nvGraphicFramePr>
            <p:cNvPr id="164939" name="对象 164938"/>
            <p:cNvGraphicFramePr/>
            <p:nvPr/>
          </p:nvGraphicFramePr>
          <p:xfrm>
            <a:off x="2942" y="872"/>
            <a:ext cx="1240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18" r:id="rId20" imgW="2019300" imgH="1016000" progId="Equation.3">
                    <p:embed/>
                  </p:oleObj>
                </mc:Choice>
                <mc:Fallback>
                  <p:oleObj r:id="rId20" imgW="2019300" imgH="1016000" progId="Equation.3">
                    <p:embed/>
                    <p:pic>
                      <p:nvPicPr>
                        <p:cNvPr id="0" name="图片 75795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CC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942" y="872"/>
                          <a:ext cx="1240" cy="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4940" name="组合 164939"/>
            <p:cNvGrpSpPr/>
            <p:nvPr/>
          </p:nvGrpSpPr>
          <p:grpSpPr>
            <a:xfrm>
              <a:off x="3724" y="1064"/>
              <a:ext cx="360" cy="204"/>
              <a:chOff x="916" y="1004"/>
              <a:chExt cx="360" cy="204"/>
            </a:xfrm>
          </p:grpSpPr>
          <p:sp>
            <p:nvSpPr>
              <p:cNvPr id="164941" name="直接连接符 164940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42" name="直接连接符 164941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4943" name="组合 164942"/>
          <p:cNvGrpSpPr/>
          <p:nvPr/>
        </p:nvGrpSpPr>
        <p:grpSpPr>
          <a:xfrm>
            <a:off x="925513" y="4318953"/>
            <a:ext cx="3365500" cy="1371600"/>
            <a:chOff x="583" y="2289"/>
            <a:chExt cx="2120" cy="864"/>
          </a:xfrm>
        </p:grpSpPr>
        <p:graphicFrame>
          <p:nvGraphicFramePr>
            <p:cNvPr id="164944" name="对象 164943"/>
            <p:cNvGraphicFramePr/>
            <p:nvPr/>
          </p:nvGraphicFramePr>
          <p:xfrm>
            <a:off x="583" y="2289"/>
            <a:ext cx="2120" cy="8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19" r:id="rId22" imgW="3733800" imgH="1358900" progId="Equation.3">
                    <p:embed/>
                  </p:oleObj>
                </mc:Choice>
                <mc:Fallback>
                  <p:oleObj r:id="rId22" imgW="3733800" imgH="1358900" progId="Equation.3">
                    <p:embed/>
                    <p:pic>
                      <p:nvPicPr>
                        <p:cNvPr id="0" name="图片 75796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583" y="2289"/>
                          <a:ext cx="2120" cy="8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4945" name="组合 164944"/>
            <p:cNvGrpSpPr/>
            <p:nvPr/>
          </p:nvGrpSpPr>
          <p:grpSpPr>
            <a:xfrm>
              <a:off x="1672" y="2336"/>
              <a:ext cx="360" cy="204"/>
              <a:chOff x="916" y="1004"/>
              <a:chExt cx="360" cy="204"/>
            </a:xfrm>
          </p:grpSpPr>
          <p:sp>
            <p:nvSpPr>
              <p:cNvPr id="164946" name="直接连接符 164945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47" name="直接连接符 164946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64948" name="组合 164947"/>
            <p:cNvGrpSpPr/>
            <p:nvPr/>
          </p:nvGrpSpPr>
          <p:grpSpPr>
            <a:xfrm>
              <a:off x="1552" y="2804"/>
              <a:ext cx="360" cy="204"/>
              <a:chOff x="916" y="1004"/>
              <a:chExt cx="360" cy="204"/>
            </a:xfrm>
          </p:grpSpPr>
          <p:sp>
            <p:nvSpPr>
              <p:cNvPr id="164949" name="直接连接符 164948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50" name="直接连接符 164949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48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4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649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4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64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 build="p"/>
      <p:bldP spid="164877" grpId="0"/>
      <p:bldP spid="1648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圆角矩形 165890">
            <a:hlinkClick r:id="" action="ppaction://noaction"/>
          </p:cNvPr>
          <p:cNvSpPr/>
          <p:nvPr/>
        </p:nvSpPr>
        <p:spPr>
          <a:xfrm>
            <a:off x="2349500" y="1800543"/>
            <a:ext cx="4371975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2.4.1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电压三角形</a:t>
            </a:r>
          </a:p>
        </p:txBody>
      </p:sp>
      <p:sp>
        <p:nvSpPr>
          <p:cNvPr id="165892" name="圆角矩形 165891">
            <a:hlinkClick r:id="" action="ppaction://noaction"/>
          </p:cNvPr>
          <p:cNvSpPr/>
          <p:nvPr/>
        </p:nvSpPr>
        <p:spPr>
          <a:xfrm>
            <a:off x="2349500" y="2565718"/>
            <a:ext cx="4038600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2.4.2 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阻抗三角形</a:t>
            </a:r>
          </a:p>
        </p:txBody>
      </p:sp>
      <p:sp>
        <p:nvSpPr>
          <p:cNvPr id="165893" name="圆角矩形 165892">
            <a:hlinkClick r:id="" action="ppaction://noaction"/>
          </p:cNvPr>
          <p:cNvSpPr/>
          <p:nvPr/>
        </p:nvSpPr>
        <p:spPr>
          <a:xfrm>
            <a:off x="2339975" y="3267393"/>
            <a:ext cx="4038600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2.4.3 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功率三角形</a:t>
            </a:r>
          </a:p>
        </p:txBody>
      </p:sp>
      <p:sp>
        <p:nvSpPr>
          <p:cNvPr id="165894" name="圆角矩形 165893">
            <a:hlinkClick r:id="" action="ppaction://noaction"/>
          </p:cNvPr>
          <p:cNvSpPr/>
          <p:nvPr/>
        </p:nvSpPr>
        <p:spPr>
          <a:xfrm>
            <a:off x="2339975" y="3988118"/>
            <a:ext cx="5010150" cy="71351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2.4.4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功率因数的提高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6410" y="415290"/>
            <a:ext cx="91446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2.4</a:t>
            </a: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电阻、电感、电容元件串联电路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  <p:bldP spid="165893" grpId="0"/>
      <p:bldP spid="16589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矩形 166913"/>
          <p:cNvSpPr/>
          <p:nvPr/>
        </p:nvSpPr>
        <p:spPr>
          <a:xfrm>
            <a:off x="533400" y="552450"/>
            <a:ext cx="460375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2.4.1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电压三角形</a:t>
            </a:r>
          </a:p>
        </p:txBody>
      </p:sp>
      <p:sp>
        <p:nvSpPr>
          <p:cNvPr id="166915" name="文本框 166914"/>
          <p:cNvSpPr txBox="1"/>
          <p:nvPr/>
        </p:nvSpPr>
        <p:spPr>
          <a:xfrm>
            <a:off x="457200" y="1146493"/>
            <a:ext cx="5476875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电压电流参考方向如图所示。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166916" name="组合 166915"/>
          <p:cNvGrpSpPr/>
          <p:nvPr/>
        </p:nvGrpSpPr>
        <p:grpSpPr>
          <a:xfrm>
            <a:off x="5254625" y="660401"/>
            <a:ext cx="1458913" cy="2959099"/>
            <a:chOff x="3370" y="344"/>
            <a:chExt cx="919" cy="1864"/>
          </a:xfrm>
        </p:grpSpPr>
        <p:sp>
          <p:nvSpPr>
            <p:cNvPr id="166917" name="文本框 166916"/>
            <p:cNvSpPr txBox="1"/>
            <p:nvPr/>
          </p:nvSpPr>
          <p:spPr>
            <a:xfrm>
              <a:off x="3766" y="1973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18" name="文本框 166917"/>
            <p:cNvSpPr txBox="1"/>
            <p:nvPr/>
          </p:nvSpPr>
          <p:spPr>
            <a:xfrm>
              <a:off x="3708" y="1709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6919" name="文本框 166918"/>
            <p:cNvSpPr txBox="1"/>
            <p:nvPr/>
          </p:nvSpPr>
          <p:spPr>
            <a:xfrm flipH="1">
              <a:off x="4129" y="1400"/>
              <a:ext cx="137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n-US" altLang="zh-CN" b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6920" name="组合 166919"/>
            <p:cNvGrpSpPr/>
            <p:nvPr/>
          </p:nvGrpSpPr>
          <p:grpSpPr>
            <a:xfrm>
              <a:off x="3936" y="1248"/>
              <a:ext cx="97" cy="335"/>
              <a:chOff x="4367" y="2160"/>
              <a:chExt cx="97" cy="335"/>
            </a:xfrm>
          </p:grpSpPr>
          <p:sp>
            <p:nvSpPr>
              <p:cNvPr id="166921" name="任意多边形 166920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922" name="任意多边形 166921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923" name="任意多边形 166922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6924" name="文本框 166923"/>
            <p:cNvSpPr txBox="1"/>
            <p:nvPr/>
          </p:nvSpPr>
          <p:spPr>
            <a:xfrm>
              <a:off x="3406" y="187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25" name="文本框 166924"/>
            <p:cNvSpPr txBox="1"/>
            <p:nvPr/>
          </p:nvSpPr>
          <p:spPr>
            <a:xfrm>
              <a:off x="3370" y="725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6926" name="文本框 166925"/>
            <p:cNvSpPr txBox="1"/>
            <p:nvPr/>
          </p:nvSpPr>
          <p:spPr>
            <a:xfrm>
              <a:off x="3385" y="1256"/>
              <a:ext cx="124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927" name="任意多边形 166926"/>
            <p:cNvSpPr/>
            <p:nvPr/>
          </p:nvSpPr>
          <p:spPr>
            <a:xfrm>
              <a:off x="3432" y="672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28" name="任意多边形 166927"/>
            <p:cNvSpPr/>
            <p:nvPr/>
          </p:nvSpPr>
          <p:spPr>
            <a:xfrm>
              <a:off x="3456" y="1992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29" name="文本框 166928"/>
            <p:cNvSpPr txBox="1"/>
            <p:nvPr/>
          </p:nvSpPr>
          <p:spPr>
            <a:xfrm>
              <a:off x="4139" y="1832"/>
              <a:ext cx="150" cy="27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grpSp>
          <p:nvGrpSpPr>
            <p:cNvPr id="166930" name="组合 166929"/>
            <p:cNvGrpSpPr/>
            <p:nvPr/>
          </p:nvGrpSpPr>
          <p:grpSpPr>
            <a:xfrm>
              <a:off x="3888" y="1920"/>
              <a:ext cx="216" cy="72"/>
              <a:chOff x="1236" y="3696"/>
              <a:chExt cx="216" cy="72"/>
            </a:xfrm>
          </p:grpSpPr>
          <p:sp>
            <p:nvSpPr>
              <p:cNvPr id="166931" name="直接连接符 166930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32" name="直接连接符 166931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6933" name="椭圆 166932"/>
            <p:cNvSpPr/>
            <p:nvPr/>
          </p:nvSpPr>
          <p:spPr>
            <a:xfrm>
              <a:off x="3408" y="2160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34" name="椭圆 166933"/>
            <p:cNvSpPr/>
            <p:nvPr/>
          </p:nvSpPr>
          <p:spPr>
            <a:xfrm>
              <a:off x="3396" y="648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35" name="矩形 166934"/>
            <p:cNvSpPr/>
            <p:nvPr/>
          </p:nvSpPr>
          <p:spPr>
            <a:xfrm rot="-16200000">
              <a:off x="3888" y="912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36" name="文本框 166935"/>
            <p:cNvSpPr txBox="1"/>
            <p:nvPr/>
          </p:nvSpPr>
          <p:spPr>
            <a:xfrm>
              <a:off x="4115" y="860"/>
              <a:ext cx="150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en-US" altLang="zh-CN" b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937" name="直接连接符 166936"/>
            <p:cNvSpPr/>
            <p:nvPr/>
          </p:nvSpPr>
          <p:spPr>
            <a:xfrm flipV="1">
              <a:off x="3564" y="612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6938" name="文本框 166937"/>
            <p:cNvSpPr txBox="1"/>
            <p:nvPr/>
          </p:nvSpPr>
          <p:spPr>
            <a:xfrm>
              <a:off x="3653" y="344"/>
              <a:ext cx="62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66939" name="文本框 166938"/>
            <p:cNvSpPr txBox="1"/>
            <p:nvPr/>
          </p:nvSpPr>
          <p:spPr>
            <a:xfrm>
              <a:off x="3624" y="1349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L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6940" name="文本框 166939"/>
            <p:cNvSpPr txBox="1"/>
            <p:nvPr/>
          </p:nvSpPr>
          <p:spPr>
            <a:xfrm>
              <a:off x="3552" y="1793"/>
              <a:ext cx="344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6941" name="文本框 166940"/>
            <p:cNvSpPr txBox="1"/>
            <p:nvPr/>
          </p:nvSpPr>
          <p:spPr>
            <a:xfrm>
              <a:off x="3648" y="821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R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6942" name="文本框 166941"/>
            <p:cNvSpPr txBox="1"/>
            <p:nvPr/>
          </p:nvSpPr>
          <p:spPr>
            <a:xfrm>
              <a:off x="3758" y="100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43" name="文本框 166942"/>
            <p:cNvSpPr txBox="1"/>
            <p:nvPr/>
          </p:nvSpPr>
          <p:spPr>
            <a:xfrm>
              <a:off x="3754" y="68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6944" name="直接连接符 166943"/>
            <p:cNvSpPr/>
            <p:nvPr/>
          </p:nvSpPr>
          <p:spPr>
            <a:xfrm>
              <a:off x="3984" y="1584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66945" name="文本框 166944"/>
            <p:cNvSpPr txBox="1"/>
            <p:nvPr/>
          </p:nvSpPr>
          <p:spPr>
            <a:xfrm>
              <a:off x="3766" y="151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46" name="文本框 166945"/>
            <p:cNvSpPr txBox="1"/>
            <p:nvPr/>
          </p:nvSpPr>
          <p:spPr>
            <a:xfrm>
              <a:off x="3754" y="122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</p:grpSp>
      <p:sp>
        <p:nvSpPr>
          <p:cNvPr id="166947" name="文本框 166946"/>
          <p:cNvSpPr txBox="1"/>
          <p:nvPr/>
        </p:nvSpPr>
        <p:spPr>
          <a:xfrm>
            <a:off x="412750" y="1544003"/>
            <a:ext cx="2892425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瞬时值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66948" name="对象 166947"/>
          <p:cNvGraphicFramePr/>
          <p:nvPr/>
        </p:nvGraphicFramePr>
        <p:xfrm>
          <a:off x="1676400" y="2048828"/>
          <a:ext cx="17526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2" r:id="rId5" imgW="1828800" imgH="419100" progId="Equation.3">
                  <p:embed/>
                </p:oleObj>
              </mc:Choice>
              <mc:Fallback>
                <p:oleObj r:id="rId5" imgW="1828800" imgH="419100" progId="Equation.3">
                  <p:embed/>
                  <p:pic>
                    <p:nvPicPr>
                      <p:cNvPr id="0" name="图片 768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2048828"/>
                        <a:ext cx="175260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49" name="文本框 166948"/>
          <p:cNvSpPr txBox="1"/>
          <p:nvPr/>
        </p:nvSpPr>
        <p:spPr>
          <a:xfrm>
            <a:off x="930275" y="2001203"/>
            <a:ext cx="70961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设：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6950" name="文本框 166949"/>
          <p:cNvSpPr txBox="1"/>
          <p:nvPr/>
        </p:nvSpPr>
        <p:spPr>
          <a:xfrm>
            <a:off x="930275" y="2458403"/>
            <a:ext cx="70961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则：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66951" name="对象 166950"/>
          <p:cNvGraphicFramePr/>
          <p:nvPr/>
        </p:nvGraphicFramePr>
        <p:xfrm>
          <a:off x="1452563" y="2902903"/>
          <a:ext cx="310038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3" r:id="rId7" imgW="3516630" imgH="495300" progId="Equation.3">
                  <p:embed/>
                </p:oleObj>
              </mc:Choice>
              <mc:Fallback>
                <p:oleObj r:id="rId7" imgW="3516630" imgH="495300" progId="Equation.3">
                  <p:embed/>
                  <p:pic>
                    <p:nvPicPr>
                      <p:cNvPr id="0" name="图片 768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2563" y="2902903"/>
                        <a:ext cx="3100387" cy="433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52" name="对象 166951"/>
          <p:cNvGraphicFramePr/>
          <p:nvPr/>
        </p:nvGraphicFramePr>
        <p:xfrm>
          <a:off x="1593850" y="2477453"/>
          <a:ext cx="241141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4" r:id="rId9" imgW="2476500" imgH="457200" progId="Equation.3">
                  <p:embed/>
                </p:oleObj>
              </mc:Choice>
              <mc:Fallback>
                <p:oleObj r:id="rId9" imgW="2476500" imgH="457200" progId="Equation.3">
                  <p:embed/>
                  <p:pic>
                    <p:nvPicPr>
                      <p:cNvPr id="0" name="图片 768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93850" y="2477453"/>
                        <a:ext cx="2411413" cy="442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53" name="对象 166952"/>
          <p:cNvGraphicFramePr/>
          <p:nvPr/>
        </p:nvGraphicFramePr>
        <p:xfrm>
          <a:off x="1446213" y="3315653"/>
          <a:ext cx="30622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5" r:id="rId11" imgW="3529330" imgH="495300" progId="Equation.3">
                  <p:embed/>
                </p:oleObj>
              </mc:Choice>
              <mc:Fallback>
                <p:oleObj r:id="rId11" imgW="3529330" imgH="495300" progId="Equation.3">
                  <p:embed/>
                  <p:pic>
                    <p:nvPicPr>
                      <p:cNvPr id="0" name="图片 768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46213" y="3315653"/>
                        <a:ext cx="3062287" cy="427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54" name="文本框 166953"/>
          <p:cNvSpPr txBox="1"/>
          <p:nvPr/>
        </p:nvSpPr>
        <p:spPr>
          <a:xfrm>
            <a:off x="495300" y="3791903"/>
            <a:ext cx="2563813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根据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KVL</a:t>
            </a:r>
            <a:r>
              <a:rPr lang="zh-CN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可列出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66955" name="对象 166954"/>
          <p:cNvGraphicFramePr/>
          <p:nvPr/>
        </p:nvGraphicFramePr>
        <p:xfrm>
          <a:off x="3219450" y="3841115"/>
          <a:ext cx="24511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6" r:id="rId13" imgW="2449830" imgH="431800" progId="Equation.3">
                  <p:embed/>
                </p:oleObj>
              </mc:Choice>
              <mc:Fallback>
                <p:oleObj r:id="rId13" imgW="2449830" imgH="431800" progId="Equation.3">
                  <p:embed/>
                  <p:pic>
                    <p:nvPicPr>
                      <p:cNvPr id="0" name="图片 76821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19450" y="3841115"/>
                        <a:ext cx="2451100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56" name="矩形 166955"/>
          <p:cNvSpPr/>
          <p:nvPr/>
        </p:nvSpPr>
        <p:spPr>
          <a:xfrm>
            <a:off x="7162800" y="3936365"/>
            <a:ext cx="122555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336600"/>
                </a:solidFill>
                <a:latin typeface="宋体" panose="02010600030101010101" pitchFamily="2" charset="-122"/>
              </a:rPr>
              <a:t>相量模型</a:t>
            </a:r>
          </a:p>
        </p:txBody>
      </p:sp>
      <p:sp>
        <p:nvSpPr>
          <p:cNvPr id="166957" name="文本框 166956"/>
          <p:cNvSpPr txBox="1"/>
          <p:nvPr/>
        </p:nvSpPr>
        <p:spPr>
          <a:xfrm>
            <a:off x="415925" y="4172903"/>
            <a:ext cx="260985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相量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6958" name="燕尾形箭头 166957"/>
          <p:cNvSpPr/>
          <p:nvPr/>
        </p:nvSpPr>
        <p:spPr>
          <a:xfrm>
            <a:off x="6553200" y="2107565"/>
            <a:ext cx="609600" cy="381000"/>
          </a:xfrm>
          <a:prstGeom prst="notched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6959" name="组合 166958"/>
          <p:cNvGrpSpPr/>
          <p:nvPr/>
        </p:nvGrpSpPr>
        <p:grpSpPr>
          <a:xfrm>
            <a:off x="7162800" y="704850"/>
            <a:ext cx="1257300" cy="2971800"/>
            <a:chOff x="4512" y="288"/>
            <a:chExt cx="792" cy="1872"/>
          </a:xfrm>
        </p:grpSpPr>
        <p:graphicFrame>
          <p:nvGraphicFramePr>
            <p:cNvPr id="166960" name="对象 166959"/>
            <p:cNvGraphicFramePr/>
            <p:nvPr/>
          </p:nvGraphicFramePr>
          <p:xfrm>
            <a:off x="4512" y="1248"/>
            <a:ext cx="248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57" r:id="rId15" imgW="405765" imgH="494665" progId="Equation.3">
                    <p:embed/>
                  </p:oleObj>
                </mc:Choice>
                <mc:Fallback>
                  <p:oleObj r:id="rId15" imgW="405765" imgH="494665" progId="Equation.3">
                    <p:embed/>
                    <p:pic>
                      <p:nvPicPr>
                        <p:cNvPr id="0" name="图片 76822"/>
                        <p:cNvPicPr/>
                        <p:nvPr/>
                      </p:nvPicPr>
                      <p:blipFill>
                        <a:blip r:embed="rId16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12" y="1248"/>
                          <a:ext cx="248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61" name="对象 166960"/>
            <p:cNvGraphicFramePr/>
            <p:nvPr/>
          </p:nvGraphicFramePr>
          <p:xfrm>
            <a:off x="4848" y="816"/>
            <a:ext cx="264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58" r:id="rId17" imgW="469900" imgH="431800" progId="Equation.3">
                    <p:embed/>
                  </p:oleObj>
                </mc:Choice>
                <mc:Fallback>
                  <p:oleObj r:id="rId17" imgW="469900" imgH="431800" progId="Equation.3">
                    <p:embed/>
                    <p:pic>
                      <p:nvPicPr>
                        <p:cNvPr id="0" name="图片 76823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48" y="816"/>
                          <a:ext cx="264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62" name="对象 166961"/>
            <p:cNvGraphicFramePr/>
            <p:nvPr/>
          </p:nvGraphicFramePr>
          <p:xfrm>
            <a:off x="4800" y="1344"/>
            <a:ext cx="257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59" r:id="rId19" imgW="457200" imgH="431800" progId="Equation.3">
                    <p:embed/>
                  </p:oleObj>
                </mc:Choice>
                <mc:Fallback>
                  <p:oleObj r:id="rId19" imgW="457200" imgH="431800" progId="Equation.3">
                    <p:embed/>
                    <p:pic>
                      <p:nvPicPr>
                        <p:cNvPr id="0" name="图片 76824"/>
                        <p:cNvPicPr/>
                        <p:nvPr/>
                      </p:nvPicPr>
                      <p:blipFill>
                        <a:blip r:embed="rId20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344"/>
                          <a:ext cx="257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63" name="对象 166962"/>
            <p:cNvGraphicFramePr/>
            <p:nvPr/>
          </p:nvGraphicFramePr>
          <p:xfrm>
            <a:off x="4800" y="1776"/>
            <a:ext cx="264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60" r:id="rId21" imgW="469900" imgH="444500" progId="Equation.3">
                    <p:embed/>
                  </p:oleObj>
                </mc:Choice>
                <mc:Fallback>
                  <p:oleObj r:id="rId21" imgW="469900" imgH="444500" progId="Equation.3">
                    <p:embed/>
                    <p:pic>
                      <p:nvPicPr>
                        <p:cNvPr id="0" name="图片 76825"/>
                        <p:cNvPicPr/>
                        <p:nvPr/>
                      </p:nvPicPr>
                      <p:blipFill>
                        <a:blip r:embed="rId22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776"/>
                          <a:ext cx="264" cy="2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64" name="对象 166963"/>
            <p:cNvGraphicFramePr/>
            <p:nvPr/>
          </p:nvGraphicFramePr>
          <p:xfrm>
            <a:off x="5040" y="288"/>
            <a:ext cx="218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61" r:id="rId23" imgW="330200" imgH="495300" progId="Equation.3">
                    <p:embed/>
                  </p:oleObj>
                </mc:Choice>
                <mc:Fallback>
                  <p:oleObj r:id="rId23" imgW="330200" imgH="495300" progId="Equation.3">
                    <p:embed/>
                    <p:pic>
                      <p:nvPicPr>
                        <p:cNvPr id="0" name="图片 76826"/>
                        <p:cNvPicPr/>
                        <p:nvPr/>
                      </p:nvPicPr>
                      <p:blipFill>
                        <a:blip r:embed="rId24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40" y="288"/>
                          <a:ext cx="218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965" name="文本框 166964"/>
            <p:cNvSpPr txBox="1"/>
            <p:nvPr/>
          </p:nvSpPr>
          <p:spPr>
            <a:xfrm>
              <a:off x="4966" y="1925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66" name="文本框 166965"/>
            <p:cNvSpPr txBox="1"/>
            <p:nvPr/>
          </p:nvSpPr>
          <p:spPr>
            <a:xfrm>
              <a:off x="4908" y="1661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pSp>
          <p:nvGrpSpPr>
            <p:cNvPr id="166967" name="组合 166966"/>
            <p:cNvGrpSpPr/>
            <p:nvPr/>
          </p:nvGrpSpPr>
          <p:grpSpPr>
            <a:xfrm>
              <a:off x="5136" y="1200"/>
              <a:ext cx="97" cy="335"/>
              <a:chOff x="4367" y="2160"/>
              <a:chExt cx="97" cy="335"/>
            </a:xfrm>
          </p:grpSpPr>
          <p:sp>
            <p:nvSpPr>
              <p:cNvPr id="166968" name="任意多边形 166967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969" name="任意多边形 166968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970" name="任意多边形 166969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6971" name="文本框 166970"/>
            <p:cNvSpPr txBox="1"/>
            <p:nvPr/>
          </p:nvSpPr>
          <p:spPr>
            <a:xfrm>
              <a:off x="4606" y="182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72" name="文本框 166971"/>
            <p:cNvSpPr txBox="1"/>
            <p:nvPr/>
          </p:nvSpPr>
          <p:spPr>
            <a:xfrm>
              <a:off x="4570" y="677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6973" name="任意多边形 166972"/>
            <p:cNvSpPr/>
            <p:nvPr/>
          </p:nvSpPr>
          <p:spPr>
            <a:xfrm>
              <a:off x="4632" y="624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74" name="任意多边形 166973"/>
            <p:cNvSpPr/>
            <p:nvPr/>
          </p:nvSpPr>
          <p:spPr>
            <a:xfrm>
              <a:off x="4656" y="1944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6975" name="组合 166974"/>
            <p:cNvGrpSpPr/>
            <p:nvPr/>
          </p:nvGrpSpPr>
          <p:grpSpPr>
            <a:xfrm>
              <a:off x="5088" y="1872"/>
              <a:ext cx="216" cy="72"/>
              <a:chOff x="1236" y="3696"/>
              <a:chExt cx="216" cy="72"/>
            </a:xfrm>
          </p:grpSpPr>
          <p:sp>
            <p:nvSpPr>
              <p:cNvPr id="166976" name="直接连接符 166975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7" name="直接连接符 166976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6978" name="椭圆 166977"/>
            <p:cNvSpPr/>
            <p:nvPr/>
          </p:nvSpPr>
          <p:spPr>
            <a:xfrm>
              <a:off x="4608" y="2112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79" name="椭圆 166978"/>
            <p:cNvSpPr/>
            <p:nvPr/>
          </p:nvSpPr>
          <p:spPr>
            <a:xfrm>
              <a:off x="4596" y="600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80" name="矩形 166979"/>
            <p:cNvSpPr/>
            <p:nvPr/>
          </p:nvSpPr>
          <p:spPr>
            <a:xfrm rot="-16200000">
              <a:off x="5088" y="864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81" name="直接连接符 166980"/>
            <p:cNvSpPr/>
            <p:nvPr/>
          </p:nvSpPr>
          <p:spPr>
            <a:xfrm flipV="1">
              <a:off x="4764" y="564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6982" name="文本框 166981"/>
            <p:cNvSpPr txBox="1"/>
            <p:nvPr/>
          </p:nvSpPr>
          <p:spPr>
            <a:xfrm>
              <a:off x="4954" y="94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83" name="文本框 166982"/>
            <p:cNvSpPr txBox="1"/>
            <p:nvPr/>
          </p:nvSpPr>
          <p:spPr>
            <a:xfrm>
              <a:off x="4954" y="64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6984" name="直接连接符 166983"/>
            <p:cNvSpPr/>
            <p:nvPr/>
          </p:nvSpPr>
          <p:spPr>
            <a:xfrm>
              <a:off x="5184" y="1536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66985" name="文本框 166984"/>
            <p:cNvSpPr txBox="1"/>
            <p:nvPr/>
          </p:nvSpPr>
          <p:spPr>
            <a:xfrm>
              <a:off x="4966" y="146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6986" name="文本框 166985"/>
            <p:cNvSpPr txBox="1"/>
            <p:nvPr/>
          </p:nvSpPr>
          <p:spPr>
            <a:xfrm>
              <a:off x="4954" y="118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</p:grpSp>
      <p:graphicFrame>
        <p:nvGraphicFramePr>
          <p:cNvPr id="166987" name="对象 166986"/>
          <p:cNvGraphicFramePr/>
          <p:nvPr/>
        </p:nvGraphicFramePr>
        <p:xfrm>
          <a:off x="8653463" y="2202815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2" r:id="rId25" imgW="190500" imgH="419100" progId="Equation.3">
                  <p:embed/>
                </p:oleObj>
              </mc:Choice>
              <mc:Fallback>
                <p:oleObj r:id="rId25" imgW="190500" imgH="419100" progId="Equation.3">
                  <p:embed/>
                  <p:pic>
                    <p:nvPicPr>
                      <p:cNvPr id="0" name="图片 768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53463" y="2202815"/>
                        <a:ext cx="1905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88" name="文本框 166987"/>
          <p:cNvSpPr txBox="1"/>
          <p:nvPr/>
        </p:nvSpPr>
        <p:spPr>
          <a:xfrm>
            <a:off x="8119904" y="2959101"/>
            <a:ext cx="1047115" cy="430530"/>
          </a:xfrm>
          <a:prstGeom prst="rect">
            <a:avLst/>
          </a:prstGeom>
          <a:noFill/>
          <a:ln w="2857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D60093"/>
                </a:solidFill>
                <a:latin typeface="宋体" panose="02010600030101010101" pitchFamily="2" charset="-122"/>
              </a:rPr>
              <a:t>– </a:t>
            </a:r>
            <a:r>
              <a:rPr lang="en-US" altLang="zh-CN" b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b="1" i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b="1" i="1" baseline="-25000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b="1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6989" name="文本框 166988"/>
          <p:cNvSpPr txBox="1"/>
          <p:nvPr/>
        </p:nvSpPr>
        <p:spPr>
          <a:xfrm>
            <a:off x="8456930" y="1587500"/>
            <a:ext cx="237490" cy="430530"/>
          </a:xfrm>
          <a:prstGeom prst="rect">
            <a:avLst/>
          </a:prstGeom>
          <a:solidFill>
            <a:srgbClr val="EFF9FF"/>
          </a:solidFill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en-US" altLang="zh-CN" b="1" i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66990" name="文本框 166989"/>
          <p:cNvSpPr txBox="1"/>
          <p:nvPr/>
        </p:nvSpPr>
        <p:spPr>
          <a:xfrm>
            <a:off x="8363903" y="2273301"/>
            <a:ext cx="4965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b="1" i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b="1" i="1" baseline="-25000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L</a:t>
            </a:r>
            <a:endParaRPr lang="en-US" altLang="zh-CN" b="1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166991" name="对象 166990"/>
          <p:cNvGraphicFramePr/>
          <p:nvPr/>
        </p:nvGraphicFramePr>
        <p:xfrm>
          <a:off x="857250" y="4618990"/>
          <a:ext cx="24955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3" r:id="rId27" imgW="2729230" imgH="444500" progId="Equation.3">
                  <p:embed/>
                </p:oleObj>
              </mc:Choice>
              <mc:Fallback>
                <p:oleObj r:id="rId27" imgW="2729230" imgH="444500" progId="Equation.3">
                  <p:embed/>
                  <p:pic>
                    <p:nvPicPr>
                      <p:cNvPr id="0" name="图片 7682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57250" y="4618990"/>
                        <a:ext cx="2495550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92" name="对象 166991"/>
          <p:cNvGraphicFramePr/>
          <p:nvPr/>
        </p:nvGraphicFramePr>
        <p:xfrm>
          <a:off x="1104900" y="5009515"/>
          <a:ext cx="24574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4" r:id="rId29" imgW="2995930" imgH="444500" progId="Equation.3">
                  <p:embed/>
                </p:oleObj>
              </mc:Choice>
              <mc:Fallback>
                <p:oleObj r:id="rId29" imgW="2995930" imgH="444500" progId="Equation.3">
                  <p:embed/>
                  <p:pic>
                    <p:nvPicPr>
                      <p:cNvPr id="0" name="图片 768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04900" y="5009515"/>
                        <a:ext cx="2457450" cy="365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93" name="对象 166992"/>
          <p:cNvGraphicFramePr/>
          <p:nvPr/>
        </p:nvGraphicFramePr>
        <p:xfrm>
          <a:off x="1077913" y="5430203"/>
          <a:ext cx="24225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5" r:id="rId31" imgW="1307465" imgH="241300" progId="Equation.3">
                  <p:embed/>
                </p:oleObj>
              </mc:Choice>
              <mc:Fallback>
                <p:oleObj r:id="rId31" imgW="1307465" imgH="241300" progId="Equation.3">
                  <p:embed/>
                  <p:pic>
                    <p:nvPicPr>
                      <p:cNvPr id="0" name="图片 7683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7913" y="5430203"/>
                        <a:ext cx="2422525" cy="446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94" name="对象 166993"/>
          <p:cNvGraphicFramePr/>
          <p:nvPr/>
        </p:nvGraphicFramePr>
        <p:xfrm>
          <a:off x="1022350" y="5365115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6" r:id="rId33" imgW="190500" imgH="419100" progId="Equation.3">
                  <p:embed/>
                </p:oleObj>
              </mc:Choice>
              <mc:Fallback>
                <p:oleObj r:id="rId33" imgW="190500" imgH="419100" progId="Equation.3">
                  <p:embed/>
                  <p:pic>
                    <p:nvPicPr>
                      <p:cNvPr id="0" name="图片 768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2350" y="5365115"/>
                        <a:ext cx="1905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95" name="直接连接符 166994"/>
          <p:cNvSpPr/>
          <p:nvPr/>
        </p:nvSpPr>
        <p:spPr>
          <a:xfrm>
            <a:off x="4591050" y="6777990"/>
            <a:ext cx="1809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66996" name="组合 166995"/>
          <p:cNvGrpSpPr/>
          <p:nvPr/>
        </p:nvGrpSpPr>
        <p:grpSpPr>
          <a:xfrm>
            <a:off x="6061075" y="6214428"/>
            <a:ext cx="152400" cy="514350"/>
            <a:chOff x="4811" y="2309"/>
            <a:chExt cx="96" cy="324"/>
          </a:xfrm>
        </p:grpSpPr>
        <p:sp>
          <p:nvSpPr>
            <p:cNvPr id="166997" name="文本框 166996"/>
            <p:cNvSpPr txBox="1"/>
            <p:nvPr/>
          </p:nvSpPr>
          <p:spPr>
            <a:xfrm>
              <a:off x="4819" y="2403"/>
              <a:ext cx="7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I</a:t>
              </a:r>
              <a:endParaRPr lang="en-US" altLang="zh-CN" i="1">
                <a:latin typeface="宋体" panose="02010600030101010101" pitchFamily="2" charset="-122"/>
              </a:endParaRPr>
            </a:p>
          </p:txBody>
        </p:sp>
        <p:sp>
          <p:nvSpPr>
            <p:cNvPr id="166998" name="文本框 166997"/>
            <p:cNvSpPr txBox="1"/>
            <p:nvPr/>
          </p:nvSpPr>
          <p:spPr>
            <a:xfrm>
              <a:off x="4811" y="2309"/>
              <a:ext cx="9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sz="2000" i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000" i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  <a:endParaRPr lang="en-US" altLang="zh-CN" sz="2000" i="1">
                <a:latin typeface="宋体" panose="02010600030101010101" pitchFamily="2" charset="-122"/>
              </a:endParaRPr>
            </a:p>
          </p:txBody>
        </p:sp>
      </p:grpSp>
      <p:sp>
        <p:nvSpPr>
          <p:cNvPr id="166999" name="直接连接符 166998"/>
          <p:cNvSpPr/>
          <p:nvPr/>
        </p:nvSpPr>
        <p:spPr>
          <a:xfrm flipV="1">
            <a:off x="4648200" y="5463540"/>
            <a:ext cx="1009650" cy="121920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67000" name="组合 166999"/>
          <p:cNvGrpSpPr/>
          <p:nvPr/>
        </p:nvGrpSpPr>
        <p:grpSpPr>
          <a:xfrm>
            <a:off x="5087938" y="5292090"/>
            <a:ext cx="220662" cy="533400"/>
            <a:chOff x="3694" y="1452"/>
            <a:chExt cx="139" cy="336"/>
          </a:xfrm>
        </p:grpSpPr>
        <p:sp>
          <p:nvSpPr>
            <p:cNvPr id="167001" name="文本框 167000"/>
            <p:cNvSpPr txBox="1"/>
            <p:nvPr/>
          </p:nvSpPr>
          <p:spPr>
            <a:xfrm>
              <a:off x="3694" y="1558"/>
              <a:ext cx="13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1"/>
                  </a:solidFill>
                  <a:latin typeface="宋体" panose="02010600030101010101" pitchFamily="2" charset="-122"/>
                </a:rPr>
                <a:t>U</a:t>
              </a:r>
              <a:endParaRPr lang="en-US" altLang="zh-CN" i="1">
                <a:solidFill>
                  <a:schemeClr val="accent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7002" name="文本框 167001"/>
            <p:cNvSpPr txBox="1"/>
            <p:nvPr/>
          </p:nvSpPr>
          <p:spPr>
            <a:xfrm>
              <a:off x="3751" y="1452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accent1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7003" name="直接连接符 167002"/>
          <p:cNvSpPr/>
          <p:nvPr/>
        </p:nvSpPr>
        <p:spPr>
          <a:xfrm>
            <a:off x="4591050" y="6701790"/>
            <a:ext cx="12001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67004" name="组合 167003"/>
          <p:cNvGrpSpPr/>
          <p:nvPr/>
        </p:nvGrpSpPr>
        <p:grpSpPr>
          <a:xfrm>
            <a:off x="5345113" y="6054090"/>
            <a:ext cx="355600" cy="533400"/>
            <a:chOff x="4192" y="2052"/>
            <a:chExt cx="224" cy="336"/>
          </a:xfrm>
        </p:grpSpPr>
        <p:sp>
          <p:nvSpPr>
            <p:cNvPr id="167005" name="文本框 167004"/>
            <p:cNvSpPr txBox="1"/>
            <p:nvPr/>
          </p:nvSpPr>
          <p:spPr>
            <a:xfrm>
              <a:off x="4192" y="2158"/>
              <a:ext cx="22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tx2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>
                  <a:solidFill>
                    <a:schemeClr val="tx2"/>
                  </a:solidFill>
                  <a:latin typeface="宋体" panose="02010600030101010101" pitchFamily="2" charset="-122"/>
                </a:rPr>
                <a:t>R</a:t>
              </a:r>
              <a:endParaRPr lang="en-US" altLang="zh-CN" i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7006" name="文本框 167005"/>
            <p:cNvSpPr txBox="1"/>
            <p:nvPr/>
          </p:nvSpPr>
          <p:spPr>
            <a:xfrm>
              <a:off x="4255" y="2052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tx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7007" name="直接连接符 167006"/>
          <p:cNvSpPr/>
          <p:nvPr/>
        </p:nvSpPr>
        <p:spPr>
          <a:xfrm rot="5400000" flipH="1">
            <a:off x="4772025" y="5720715"/>
            <a:ext cx="207645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67008" name="任意多边形 167007"/>
          <p:cNvSpPr/>
          <p:nvPr/>
        </p:nvSpPr>
        <p:spPr>
          <a:xfrm>
            <a:off x="4895850" y="6377940"/>
            <a:ext cx="120650" cy="323850"/>
          </a:xfrm>
          <a:custGeom>
            <a:avLst/>
            <a:gdLst/>
            <a:ahLst/>
            <a:cxnLst/>
            <a:rect l="0" t="0" r="0" b="0"/>
            <a:pathLst>
              <a:path w="76" h="204">
                <a:moveTo>
                  <a:pt x="24" y="0"/>
                </a:moveTo>
                <a:cubicBezTo>
                  <a:pt x="32" y="14"/>
                  <a:pt x="76" y="50"/>
                  <a:pt x="72" y="84"/>
                </a:cubicBezTo>
                <a:cubicBezTo>
                  <a:pt x="68" y="118"/>
                  <a:pt x="15" y="179"/>
                  <a:pt x="0" y="204"/>
                </a:cubicBezTo>
              </a:path>
            </a:pathLst>
          </a:custGeom>
          <a:noFill/>
          <a:ln w="38100" cap="flat" cmpd="sng">
            <a:solidFill>
              <a:srgbClr val="FF00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7009" name="文本框 167008"/>
          <p:cNvSpPr txBox="1"/>
          <p:nvPr/>
        </p:nvSpPr>
        <p:spPr>
          <a:xfrm>
            <a:off x="5108575" y="6271578"/>
            <a:ext cx="184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b="1" i="1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</a:t>
            </a:r>
          </a:p>
        </p:txBody>
      </p:sp>
      <p:sp>
        <p:nvSpPr>
          <p:cNvPr id="167010" name="直接连接符 167009"/>
          <p:cNvSpPr/>
          <p:nvPr/>
        </p:nvSpPr>
        <p:spPr>
          <a:xfrm rot="5400000" flipH="1">
            <a:off x="5305425" y="5130165"/>
            <a:ext cx="742950" cy="0"/>
          </a:xfrm>
          <a:prstGeom prst="line">
            <a:avLst/>
          </a:prstGeom>
          <a:ln w="38100" cap="flat" cmpd="sng">
            <a:solidFill>
              <a:srgbClr val="D60093"/>
            </a:solidFill>
            <a:prstDash val="solid"/>
            <a:headEnd type="stealth" w="med" len="lg"/>
            <a:tailEnd type="none" w="med" len="med"/>
          </a:ln>
        </p:spPr>
      </p:sp>
      <p:grpSp>
        <p:nvGrpSpPr>
          <p:cNvPr id="167011" name="组合 167010"/>
          <p:cNvGrpSpPr/>
          <p:nvPr/>
        </p:nvGrpSpPr>
        <p:grpSpPr>
          <a:xfrm>
            <a:off x="6018213" y="4720590"/>
            <a:ext cx="344487" cy="533400"/>
            <a:chOff x="4208" y="924"/>
            <a:chExt cx="217" cy="336"/>
          </a:xfrm>
        </p:grpSpPr>
        <p:sp>
          <p:nvSpPr>
            <p:cNvPr id="167012" name="文本框 167011"/>
            <p:cNvSpPr txBox="1"/>
            <p:nvPr/>
          </p:nvSpPr>
          <p:spPr>
            <a:xfrm>
              <a:off x="4208" y="1030"/>
              <a:ext cx="2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>
                  <a:solidFill>
                    <a:schemeClr val="accent2"/>
                  </a:solidFill>
                  <a:latin typeface="宋体" panose="02010600030101010101" pitchFamily="2" charset="-122"/>
                </a:rPr>
                <a:t>L</a:t>
              </a:r>
              <a:endParaRPr lang="en-US" altLang="zh-CN" i="1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7013" name="文本框 167012"/>
            <p:cNvSpPr txBox="1"/>
            <p:nvPr/>
          </p:nvSpPr>
          <p:spPr>
            <a:xfrm>
              <a:off x="4279" y="924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accent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67014" name="组合 167013"/>
          <p:cNvGrpSpPr/>
          <p:nvPr/>
        </p:nvGrpSpPr>
        <p:grpSpPr>
          <a:xfrm>
            <a:off x="5216525" y="4766628"/>
            <a:ext cx="311150" cy="533400"/>
            <a:chOff x="3750" y="1140"/>
            <a:chExt cx="196" cy="336"/>
          </a:xfrm>
        </p:grpSpPr>
        <p:sp>
          <p:nvSpPr>
            <p:cNvPr id="167015" name="文本框 167014"/>
            <p:cNvSpPr txBox="1"/>
            <p:nvPr/>
          </p:nvSpPr>
          <p:spPr>
            <a:xfrm>
              <a:off x="3750" y="1246"/>
              <a:ext cx="1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baseline="-25000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c</a:t>
              </a:r>
              <a:endParaRPr lang="en-US" altLang="zh-CN" i="1">
                <a:solidFill>
                  <a:srgbClr val="D6009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7016" name="文本框 167015"/>
            <p:cNvSpPr txBox="1"/>
            <p:nvPr/>
          </p:nvSpPr>
          <p:spPr>
            <a:xfrm>
              <a:off x="3811" y="1140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rgbClr val="D60093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67017" name="矩形 167016"/>
          <p:cNvSpPr/>
          <p:nvPr/>
        </p:nvSpPr>
        <p:spPr>
          <a:xfrm>
            <a:off x="3886200" y="5692140"/>
            <a:ext cx="19780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相量图</a:t>
            </a:r>
          </a:p>
        </p:txBody>
      </p:sp>
      <p:sp>
        <p:nvSpPr>
          <p:cNvPr id="167018" name="文本框 167017"/>
          <p:cNvSpPr txBox="1"/>
          <p:nvPr/>
        </p:nvSpPr>
        <p:spPr>
          <a:xfrm>
            <a:off x="479425" y="5868353"/>
            <a:ext cx="3254375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有效值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67019" name="对象 167018"/>
          <p:cNvGraphicFramePr/>
          <p:nvPr/>
        </p:nvGraphicFramePr>
        <p:xfrm>
          <a:off x="765175" y="6257925"/>
          <a:ext cx="302895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7" r:id="rId34" imgW="1472565" imgH="292100" progId="Equation.3">
                  <p:embed/>
                </p:oleObj>
              </mc:Choice>
              <mc:Fallback>
                <p:oleObj r:id="rId34" imgW="1472565" imgH="292100" progId="Equation.3">
                  <p:embed/>
                  <p:pic>
                    <p:nvPicPr>
                      <p:cNvPr id="0" name="图片 76832"/>
                      <p:cNvPicPr/>
                      <p:nvPr/>
                    </p:nvPicPr>
                    <p:blipFill>
                      <a:blip r:embed="rId35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65175" y="6257925"/>
                        <a:ext cx="3028950" cy="595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7020" name="组合 167019"/>
          <p:cNvGrpSpPr/>
          <p:nvPr/>
        </p:nvGrpSpPr>
        <p:grpSpPr>
          <a:xfrm>
            <a:off x="6575425" y="5123815"/>
            <a:ext cx="2282825" cy="1784350"/>
            <a:chOff x="4142" y="3004"/>
            <a:chExt cx="1438" cy="1124"/>
          </a:xfrm>
        </p:grpSpPr>
        <p:sp>
          <p:nvSpPr>
            <p:cNvPr id="167021" name="矩形 167020">
              <a:hlinkClick r:id="" action="ppaction://hlinkshowjump?jump=nextslide"/>
            </p:cNvPr>
            <p:cNvSpPr/>
            <p:nvPr/>
          </p:nvSpPr>
          <p:spPr>
            <a:xfrm>
              <a:off x="4812" y="3936"/>
              <a:ext cx="192" cy="19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022" name="直接连接符 167021"/>
            <p:cNvSpPr/>
            <p:nvPr/>
          </p:nvSpPr>
          <p:spPr>
            <a:xfrm>
              <a:off x="4154" y="3934"/>
              <a:ext cx="714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7023" name="直接连接符 167022"/>
            <p:cNvSpPr/>
            <p:nvPr/>
          </p:nvSpPr>
          <p:spPr>
            <a:xfrm>
              <a:off x="4856" y="3016"/>
              <a:ext cx="0" cy="91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7024" name="直接连接符 167023"/>
            <p:cNvSpPr/>
            <p:nvPr/>
          </p:nvSpPr>
          <p:spPr>
            <a:xfrm flipV="1">
              <a:off x="4142" y="3004"/>
              <a:ext cx="708" cy="93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7025" name="文本框 167024"/>
            <p:cNvSpPr txBox="1"/>
            <p:nvPr/>
          </p:nvSpPr>
          <p:spPr>
            <a:xfrm>
              <a:off x="4875" y="3189"/>
              <a:ext cx="705" cy="3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endParaRPr lang="zh-CN" altLang="en-US" sz="2000" b="1" i="1">
                <a:latin typeface="宋体" panose="02010600030101010101" pitchFamily="2" charset="-122"/>
              </a:endParaRPr>
            </a:p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000" i="1" baseline="-25000">
                  <a:latin typeface="宋体" panose="02010600030101010101" pitchFamily="2" charset="-122"/>
                </a:rPr>
                <a:t>L</a:t>
              </a:r>
              <a:r>
                <a:rPr lang="en-US" altLang="zh-CN" sz="2000" i="1">
                  <a:latin typeface="宋体" panose="02010600030101010101" pitchFamily="2" charset="-122"/>
                </a:rPr>
                <a:t>-- </a:t>
              </a:r>
              <a:r>
                <a:rPr lang="en-US" altLang="zh-CN" sz="2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000" baseline="-25000" dirty="0" err="1">
                  <a:latin typeface="宋体" panose="02010600030101010101" pitchFamily="2" charset="-122"/>
                </a:rPr>
                <a:t>c</a:t>
              </a:r>
              <a:endParaRPr lang="en-US" altLang="zh-CN" sz="2000" i="1">
                <a:latin typeface="宋体" panose="02010600030101010101" pitchFamily="2" charset="-122"/>
              </a:endParaRPr>
            </a:p>
          </p:txBody>
        </p:sp>
        <p:sp>
          <p:nvSpPr>
            <p:cNvPr id="167026" name="任意多边形 167025"/>
            <p:cNvSpPr/>
            <p:nvPr/>
          </p:nvSpPr>
          <p:spPr>
            <a:xfrm>
              <a:off x="4280" y="3760"/>
              <a:ext cx="76" cy="156"/>
            </a:xfrm>
            <a:custGeom>
              <a:avLst/>
              <a:gdLst/>
              <a:ahLst/>
              <a:cxnLst/>
              <a:rect l="0" t="0" r="0" b="0"/>
              <a:pathLst>
                <a:path w="76" h="204">
                  <a:moveTo>
                    <a:pt x="24" y="0"/>
                  </a:moveTo>
                  <a:cubicBezTo>
                    <a:pt x="32" y="14"/>
                    <a:pt x="76" y="50"/>
                    <a:pt x="72" y="84"/>
                  </a:cubicBezTo>
                  <a:cubicBezTo>
                    <a:pt x="68" y="118"/>
                    <a:pt x="15" y="179"/>
                    <a:pt x="0" y="204"/>
                  </a:cubicBezTo>
                </a:path>
              </a:pathLst>
            </a:custGeom>
            <a:noFill/>
            <a:ln w="38100" cap="flat" cmpd="sng">
              <a:solidFill>
                <a:srgbClr val="FF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027" name="文本框 167026"/>
            <p:cNvSpPr txBox="1"/>
            <p:nvPr/>
          </p:nvSpPr>
          <p:spPr>
            <a:xfrm>
              <a:off x="4429" y="3614"/>
              <a:ext cx="135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sz="2800" b="1" i="1">
                  <a:solidFill>
                    <a:srgbClr val="FF00FF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</a:t>
              </a:r>
              <a:endPara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67028" name="矩形 167027"/>
            <p:cNvSpPr/>
            <p:nvPr/>
          </p:nvSpPr>
          <p:spPr>
            <a:xfrm>
              <a:off x="4267" y="3272"/>
              <a:ext cx="116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000" b="1" i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U</a:t>
              </a:r>
              <a:endParaRPr lang="en-US" altLang="zh-CN" sz="2000" b="1" i="1" baseline="-250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67029" name="矩形 167028"/>
            <p:cNvSpPr/>
            <p:nvPr/>
          </p:nvSpPr>
          <p:spPr>
            <a:xfrm>
              <a:off x="4375" y="3909"/>
              <a:ext cx="391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000" b="1" i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67030" name="椭圆形标注 167029"/>
          <p:cNvSpPr/>
          <p:nvPr/>
        </p:nvSpPr>
        <p:spPr>
          <a:xfrm>
            <a:off x="6610350" y="4431665"/>
            <a:ext cx="2171700" cy="419100"/>
          </a:xfrm>
          <a:prstGeom prst="wedgeEllipseCallout">
            <a:avLst>
              <a:gd name="adj1" fmla="val -9870"/>
              <a:gd name="adj2" fmla="val 140153"/>
            </a:avLst>
          </a:prstGeom>
          <a:solidFill>
            <a:srgbClr val="E7FFE7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sz="2000">
                <a:latin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</a:rPr>
              <a:t>电压三角形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"/>
                                        <p:tgtEl>
                                          <p:spTgt spid="16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300"/>
                                        <p:tgtEl>
                                          <p:spTgt spid="166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669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"/>
                                        <p:tgtEl>
                                          <p:spTgt spid="166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669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69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669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300"/>
                                        <p:tgtEl>
                                          <p:spTgt spid="166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6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300"/>
                                        <p:tgtEl>
                                          <p:spTgt spid="16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669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669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6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6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166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0" dur="500"/>
                                        <p:tgtEl>
                                          <p:spTgt spid="167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6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6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6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6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6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6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6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6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7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7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6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67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67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1" dur="300"/>
                                        <p:tgtEl>
                                          <p:spTgt spid="16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6" dur="500"/>
                                        <p:tgtEl>
                                          <p:spTgt spid="167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1" dur="500"/>
                                        <p:tgtEl>
                                          <p:spTgt spid="167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67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47" grpId="0"/>
      <p:bldP spid="166949" grpId="0"/>
      <p:bldP spid="166950" grpId="0"/>
      <p:bldP spid="166954" grpId="0"/>
      <p:bldP spid="166956" grpId="0" build="p"/>
      <p:bldP spid="166957" grpId="0"/>
      <p:bldP spid="166988" grpId="0"/>
      <p:bldP spid="166989" grpId="0" bldLvl="0" animBg="1"/>
      <p:bldP spid="166990" grpId="0"/>
      <p:bldP spid="167009" grpId="0"/>
      <p:bldP spid="167017" grpId="0" build="p"/>
      <p:bldP spid="167018" grpId="0"/>
      <p:bldP spid="1670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矩形 167937"/>
          <p:cNvSpPr/>
          <p:nvPr/>
        </p:nvSpPr>
        <p:spPr>
          <a:xfrm>
            <a:off x="438468" y="526733"/>
            <a:ext cx="346392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2.4.2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阻抗三角形</a:t>
            </a:r>
          </a:p>
        </p:txBody>
      </p:sp>
      <p:grpSp>
        <p:nvGrpSpPr>
          <p:cNvPr id="167939" name="组合 167938"/>
          <p:cNvGrpSpPr/>
          <p:nvPr/>
        </p:nvGrpSpPr>
        <p:grpSpPr>
          <a:xfrm>
            <a:off x="7037705" y="1242695"/>
            <a:ext cx="1889125" cy="2971800"/>
            <a:chOff x="4512" y="288"/>
            <a:chExt cx="1190" cy="1872"/>
          </a:xfrm>
        </p:grpSpPr>
        <p:graphicFrame>
          <p:nvGraphicFramePr>
            <p:cNvPr id="167940" name="对象 167939"/>
            <p:cNvGraphicFramePr/>
            <p:nvPr/>
          </p:nvGraphicFramePr>
          <p:xfrm>
            <a:off x="4512" y="1248"/>
            <a:ext cx="248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85" r:id="rId5" imgW="405765" imgH="494665" progId="Equation.3">
                    <p:embed/>
                  </p:oleObj>
                </mc:Choice>
                <mc:Fallback>
                  <p:oleObj r:id="rId5" imgW="405765" imgH="494665" progId="Equation.3">
                    <p:embed/>
                    <p:pic>
                      <p:nvPicPr>
                        <p:cNvPr id="0" name="图片 77844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12" y="1248"/>
                          <a:ext cx="248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7941" name="对象 167940"/>
            <p:cNvGraphicFramePr/>
            <p:nvPr/>
          </p:nvGraphicFramePr>
          <p:xfrm>
            <a:off x="4848" y="816"/>
            <a:ext cx="264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86" r:id="rId7" imgW="469900" imgH="431800" progId="Equation.3">
                    <p:embed/>
                  </p:oleObj>
                </mc:Choice>
                <mc:Fallback>
                  <p:oleObj r:id="rId7" imgW="469900" imgH="431800" progId="Equation.3">
                    <p:embed/>
                    <p:pic>
                      <p:nvPicPr>
                        <p:cNvPr id="0" name="图片 77845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48" y="816"/>
                          <a:ext cx="264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7942" name="对象 167941"/>
            <p:cNvGraphicFramePr/>
            <p:nvPr/>
          </p:nvGraphicFramePr>
          <p:xfrm>
            <a:off x="4800" y="1344"/>
            <a:ext cx="257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87" r:id="rId9" imgW="457200" imgH="431800" progId="Equation.3">
                    <p:embed/>
                  </p:oleObj>
                </mc:Choice>
                <mc:Fallback>
                  <p:oleObj r:id="rId9" imgW="457200" imgH="431800" progId="Equation.3">
                    <p:embed/>
                    <p:pic>
                      <p:nvPicPr>
                        <p:cNvPr id="0" name="图片 77846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344"/>
                          <a:ext cx="257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7943" name="对象 167942"/>
            <p:cNvGraphicFramePr/>
            <p:nvPr/>
          </p:nvGraphicFramePr>
          <p:xfrm>
            <a:off x="4800" y="1776"/>
            <a:ext cx="264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88" r:id="rId11" imgW="469900" imgH="444500" progId="Equation.3">
                    <p:embed/>
                  </p:oleObj>
                </mc:Choice>
                <mc:Fallback>
                  <p:oleObj r:id="rId11" imgW="469900" imgH="444500" progId="Equation.3">
                    <p:embed/>
                    <p:pic>
                      <p:nvPicPr>
                        <p:cNvPr id="0" name="图片 77847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776"/>
                          <a:ext cx="264" cy="2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7944" name="对象 167943"/>
            <p:cNvGraphicFramePr/>
            <p:nvPr/>
          </p:nvGraphicFramePr>
          <p:xfrm>
            <a:off x="5040" y="288"/>
            <a:ext cx="218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89" r:id="rId13" imgW="330200" imgH="495300" progId="Equation.3">
                    <p:embed/>
                  </p:oleObj>
                </mc:Choice>
                <mc:Fallback>
                  <p:oleObj r:id="rId13" imgW="330200" imgH="495300" progId="Equation.3">
                    <p:embed/>
                    <p:pic>
                      <p:nvPicPr>
                        <p:cNvPr id="0" name="图片 77848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40" y="288"/>
                          <a:ext cx="218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7945" name="文本框 167944"/>
            <p:cNvSpPr txBox="1"/>
            <p:nvPr/>
          </p:nvSpPr>
          <p:spPr>
            <a:xfrm>
              <a:off x="4966" y="1925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7946" name="文本框 167945"/>
            <p:cNvSpPr txBox="1"/>
            <p:nvPr/>
          </p:nvSpPr>
          <p:spPr>
            <a:xfrm>
              <a:off x="4908" y="1661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pSp>
          <p:nvGrpSpPr>
            <p:cNvPr id="167947" name="组合 167946"/>
            <p:cNvGrpSpPr/>
            <p:nvPr/>
          </p:nvGrpSpPr>
          <p:grpSpPr>
            <a:xfrm>
              <a:off x="5136" y="1200"/>
              <a:ext cx="97" cy="335"/>
              <a:chOff x="4367" y="2160"/>
              <a:chExt cx="97" cy="335"/>
            </a:xfrm>
          </p:grpSpPr>
          <p:sp>
            <p:nvSpPr>
              <p:cNvPr id="167948" name="任意多边形 167947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49" name="任意多边形 167948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50" name="任意多边形 167949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7951" name="文本框 167950"/>
            <p:cNvSpPr txBox="1"/>
            <p:nvPr/>
          </p:nvSpPr>
          <p:spPr>
            <a:xfrm>
              <a:off x="4606" y="182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7952" name="文本框 167951"/>
            <p:cNvSpPr txBox="1"/>
            <p:nvPr/>
          </p:nvSpPr>
          <p:spPr>
            <a:xfrm>
              <a:off x="4570" y="677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7953" name="任意多边形 167952"/>
            <p:cNvSpPr/>
            <p:nvPr/>
          </p:nvSpPr>
          <p:spPr>
            <a:xfrm>
              <a:off x="4632" y="624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4" name="任意多边形 167953"/>
            <p:cNvSpPr/>
            <p:nvPr/>
          </p:nvSpPr>
          <p:spPr>
            <a:xfrm>
              <a:off x="4656" y="1944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7955" name="组合 167954"/>
            <p:cNvGrpSpPr/>
            <p:nvPr/>
          </p:nvGrpSpPr>
          <p:grpSpPr>
            <a:xfrm>
              <a:off x="5088" y="1872"/>
              <a:ext cx="216" cy="72"/>
              <a:chOff x="1236" y="3696"/>
              <a:chExt cx="216" cy="72"/>
            </a:xfrm>
          </p:grpSpPr>
          <p:sp>
            <p:nvSpPr>
              <p:cNvPr id="167956" name="直接连接符 167955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57" name="直接连接符 167956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7958" name="椭圆 167957"/>
            <p:cNvSpPr/>
            <p:nvPr/>
          </p:nvSpPr>
          <p:spPr>
            <a:xfrm>
              <a:off x="4608" y="2112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9" name="椭圆 167958"/>
            <p:cNvSpPr/>
            <p:nvPr/>
          </p:nvSpPr>
          <p:spPr>
            <a:xfrm>
              <a:off x="4596" y="60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60" name="矩形 167959"/>
            <p:cNvSpPr/>
            <p:nvPr/>
          </p:nvSpPr>
          <p:spPr>
            <a:xfrm rot="-16200000">
              <a:off x="5088" y="864"/>
              <a:ext cx="192" cy="96"/>
            </a:xfrm>
            <a:prstGeom prst="rect">
              <a:avLst/>
            </a:prstGeom>
            <a:solidFill>
              <a:srgbClr val="EFF9FF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61" name="直接连接符 167960"/>
            <p:cNvSpPr/>
            <p:nvPr/>
          </p:nvSpPr>
          <p:spPr>
            <a:xfrm flipV="1">
              <a:off x="4764" y="564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7962" name="文本框 167961"/>
            <p:cNvSpPr txBox="1"/>
            <p:nvPr/>
          </p:nvSpPr>
          <p:spPr>
            <a:xfrm>
              <a:off x="4954" y="94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7963" name="文本框 167962"/>
            <p:cNvSpPr txBox="1"/>
            <p:nvPr/>
          </p:nvSpPr>
          <p:spPr>
            <a:xfrm>
              <a:off x="4954" y="64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7964" name="直接连接符 167963"/>
            <p:cNvSpPr/>
            <p:nvPr/>
          </p:nvSpPr>
          <p:spPr>
            <a:xfrm>
              <a:off x="5184" y="1536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67965" name="文本框 167964"/>
            <p:cNvSpPr txBox="1"/>
            <p:nvPr/>
          </p:nvSpPr>
          <p:spPr>
            <a:xfrm>
              <a:off x="4966" y="146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7966" name="文本框 167965"/>
            <p:cNvSpPr txBox="1"/>
            <p:nvPr/>
          </p:nvSpPr>
          <p:spPr>
            <a:xfrm>
              <a:off x="4954" y="118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aphicFrame>
          <p:nvGraphicFramePr>
            <p:cNvPr id="167967" name="对象 167966"/>
            <p:cNvGraphicFramePr/>
            <p:nvPr/>
          </p:nvGraphicFramePr>
          <p:xfrm>
            <a:off x="5451" y="1164"/>
            <a:ext cx="12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90" r:id="rId15" imgW="190500" imgH="419100" progId="Equation.3">
                    <p:embed/>
                  </p:oleObj>
                </mc:Choice>
                <mc:Fallback>
                  <p:oleObj r:id="rId15" imgW="190500" imgH="419100" progId="Equation.3">
                    <p:embed/>
                    <p:pic>
                      <p:nvPicPr>
                        <p:cNvPr id="0" name="图片 77849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451" y="1164"/>
                          <a:ext cx="12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7968" name="文本框 167967"/>
            <p:cNvSpPr txBox="1"/>
            <p:nvPr/>
          </p:nvSpPr>
          <p:spPr>
            <a:xfrm>
              <a:off x="5281" y="1661"/>
              <a:ext cx="421" cy="2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– </a:t>
              </a:r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7969" name="文本框 167968"/>
            <p:cNvSpPr txBox="1"/>
            <p:nvPr/>
          </p:nvSpPr>
          <p:spPr>
            <a:xfrm>
              <a:off x="5338" y="797"/>
              <a:ext cx="12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R</a:t>
              </a:r>
            </a:p>
          </p:txBody>
        </p:sp>
        <p:sp>
          <p:nvSpPr>
            <p:cNvPr id="167970" name="文本框 167969"/>
            <p:cNvSpPr txBox="1"/>
            <p:nvPr/>
          </p:nvSpPr>
          <p:spPr>
            <a:xfrm>
              <a:off x="5290" y="1229"/>
              <a:ext cx="27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L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aphicFrame>
        <p:nvGraphicFramePr>
          <p:cNvPr id="167971" name="对象 167970"/>
          <p:cNvGraphicFramePr/>
          <p:nvPr/>
        </p:nvGraphicFramePr>
        <p:xfrm>
          <a:off x="546418" y="1234123"/>
          <a:ext cx="24955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1" r:id="rId17" imgW="2729230" imgH="444500" progId="Equation.3">
                  <p:embed/>
                </p:oleObj>
              </mc:Choice>
              <mc:Fallback>
                <p:oleObj r:id="rId17" imgW="2729230" imgH="444500" progId="Equation.3">
                  <p:embed/>
                  <p:pic>
                    <p:nvPicPr>
                      <p:cNvPr id="0" name="图片 7785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6418" y="1234123"/>
                        <a:ext cx="2495550" cy="404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72" name="对象 167971"/>
          <p:cNvGraphicFramePr/>
          <p:nvPr/>
        </p:nvGraphicFramePr>
        <p:xfrm>
          <a:off x="794068" y="1624648"/>
          <a:ext cx="24574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2" r:id="rId19" imgW="2995930" imgH="444500" progId="Equation.3">
                  <p:embed/>
                </p:oleObj>
              </mc:Choice>
              <mc:Fallback>
                <p:oleObj r:id="rId19" imgW="2995930" imgH="444500" progId="Equation.3">
                  <p:embed/>
                  <p:pic>
                    <p:nvPicPr>
                      <p:cNvPr id="0" name="图片 7785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94068" y="1624648"/>
                        <a:ext cx="2457450" cy="365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73" name="对象 167972"/>
          <p:cNvGraphicFramePr/>
          <p:nvPr/>
        </p:nvGraphicFramePr>
        <p:xfrm>
          <a:off x="767080" y="2045335"/>
          <a:ext cx="24225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3" r:id="rId21" imgW="1307465" imgH="241300" progId="Equation.3">
                  <p:embed/>
                </p:oleObj>
              </mc:Choice>
              <mc:Fallback>
                <p:oleObj r:id="rId21" imgW="1307465" imgH="241300" progId="Equation.3">
                  <p:embed/>
                  <p:pic>
                    <p:nvPicPr>
                      <p:cNvPr id="0" name="图片 7785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7080" y="2045335"/>
                        <a:ext cx="2422525" cy="446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74" name="对象 167973"/>
          <p:cNvGraphicFramePr/>
          <p:nvPr/>
        </p:nvGraphicFramePr>
        <p:xfrm>
          <a:off x="711518" y="2236153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4" r:id="rId23" imgW="190500" imgH="419100" progId="Equation.3">
                  <p:embed/>
                </p:oleObj>
              </mc:Choice>
              <mc:Fallback>
                <p:oleObj r:id="rId23" imgW="190500" imgH="419100" progId="Equation.3">
                  <p:embed/>
                  <p:pic>
                    <p:nvPicPr>
                      <p:cNvPr id="0" name="图片 778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1518" y="2236153"/>
                        <a:ext cx="1905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75" name="对象 167974"/>
          <p:cNvGraphicFramePr/>
          <p:nvPr/>
        </p:nvGraphicFramePr>
        <p:xfrm>
          <a:off x="568643" y="2547303"/>
          <a:ext cx="3405187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5" r:id="rId24" imgW="1587500" imgH="419100" progId="Equation.3">
                  <p:embed/>
                </p:oleObj>
              </mc:Choice>
              <mc:Fallback>
                <p:oleObj r:id="rId24" imgW="1587500" imgH="419100" progId="Equation.3">
                  <p:embed/>
                  <p:pic>
                    <p:nvPicPr>
                      <p:cNvPr id="0" name="图片 7785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8643" y="2547303"/>
                        <a:ext cx="3405187" cy="900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76" name="椭圆形标注 167975"/>
          <p:cNvSpPr/>
          <p:nvPr/>
        </p:nvSpPr>
        <p:spPr>
          <a:xfrm>
            <a:off x="3438843" y="1116648"/>
            <a:ext cx="1587500" cy="1374775"/>
          </a:xfrm>
          <a:prstGeom prst="wedgeEllipseCallout">
            <a:avLst>
              <a:gd name="adj1" fmla="val -24199"/>
              <a:gd name="adj2" fmla="val 84644"/>
            </a:avLst>
          </a:prstGeom>
          <a:solidFill>
            <a:srgbClr val="FFFFD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336600"/>
                </a:solidFill>
                <a:latin typeface="Times New Roman" panose="02020603050405020304" pitchFamily="18" charset="0"/>
              </a:rPr>
              <a:t>电路的阻抗</a:t>
            </a:r>
            <a:r>
              <a:rPr lang="en-US" altLang="zh-CN" b="1">
                <a:solidFill>
                  <a:srgbClr val="3366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b="1">
                <a:solidFill>
                  <a:srgbClr val="33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)</a:t>
            </a:r>
            <a:endParaRPr lang="en-US" altLang="zh-CN" b="1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67977" name="对象 167976"/>
          <p:cNvGraphicFramePr/>
          <p:nvPr/>
        </p:nvGraphicFramePr>
        <p:xfrm>
          <a:off x="4251643" y="2910840"/>
          <a:ext cx="16684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6" r:id="rId26" imgW="621665" imgH="203200" progId="Equation.3">
                  <p:embed/>
                </p:oleObj>
              </mc:Choice>
              <mc:Fallback>
                <p:oleObj r:id="rId26" imgW="621665" imgH="203200" progId="Equation.3">
                  <p:embed/>
                  <p:pic>
                    <p:nvPicPr>
                      <p:cNvPr id="0" name="图片 77855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51643" y="2910840"/>
                        <a:ext cx="1668462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78" name="椭圆形标注 167977"/>
          <p:cNvSpPr/>
          <p:nvPr/>
        </p:nvSpPr>
        <p:spPr>
          <a:xfrm>
            <a:off x="5242243" y="1120140"/>
            <a:ext cx="1754187" cy="1438275"/>
          </a:xfrm>
          <a:prstGeom prst="wedgeEllipseCallout">
            <a:avLst>
              <a:gd name="adj1" fmla="val -27468"/>
              <a:gd name="adj2" fmla="val 68986"/>
            </a:avLst>
          </a:prstGeom>
          <a:solidFill>
            <a:srgbClr val="FFFFDD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33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336600"/>
                </a:solidFill>
                <a:latin typeface="Times New Roman" panose="02020603050405020304" pitchFamily="18" charset="0"/>
              </a:rPr>
              <a:t>欧姆定律的相量形式</a:t>
            </a:r>
            <a:endParaRPr lang="zh-CN" altLang="en-US" b="1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79" name="文本框 167978"/>
          <p:cNvSpPr txBox="1"/>
          <p:nvPr/>
        </p:nvSpPr>
        <p:spPr>
          <a:xfrm>
            <a:off x="438468" y="3411220"/>
            <a:ext cx="1068387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其中：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67980" name="对象 167979"/>
          <p:cNvGraphicFramePr/>
          <p:nvPr/>
        </p:nvGraphicFramePr>
        <p:xfrm>
          <a:off x="1484630" y="3431858"/>
          <a:ext cx="28384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7" r:id="rId28" imgW="1282700" imgH="228600" progId="Equation.3">
                  <p:embed/>
                </p:oleObj>
              </mc:Choice>
              <mc:Fallback>
                <p:oleObj r:id="rId28" imgW="1282700" imgH="228600" progId="Equation.3">
                  <p:embed/>
                  <p:pic>
                    <p:nvPicPr>
                      <p:cNvPr id="0" name="图片 77856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84630" y="3431858"/>
                        <a:ext cx="283845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81" name="对象 167980"/>
          <p:cNvGraphicFramePr/>
          <p:nvPr/>
        </p:nvGraphicFramePr>
        <p:xfrm>
          <a:off x="1119505" y="3993833"/>
          <a:ext cx="30226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8" r:id="rId30" imgW="1523365" imgH="292100" progId="Equation.3">
                  <p:embed/>
                </p:oleObj>
              </mc:Choice>
              <mc:Fallback>
                <p:oleObj r:id="rId30" imgW="1523365" imgH="292100" progId="Equation.3">
                  <p:embed/>
                  <p:pic>
                    <p:nvPicPr>
                      <p:cNvPr id="0" name="图片 7785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19505" y="3993833"/>
                        <a:ext cx="3022600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82" name="文本框 167981"/>
          <p:cNvSpPr txBox="1"/>
          <p:nvPr/>
        </p:nvSpPr>
        <p:spPr>
          <a:xfrm>
            <a:off x="582930" y="4081145"/>
            <a:ext cx="709613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模：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7983" name="文本框 167982"/>
          <p:cNvSpPr txBox="1"/>
          <p:nvPr/>
        </p:nvSpPr>
        <p:spPr>
          <a:xfrm>
            <a:off x="606743" y="4754245"/>
            <a:ext cx="1427162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阻抗角：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167984" name="对象 167983"/>
          <p:cNvGraphicFramePr/>
          <p:nvPr/>
        </p:nvGraphicFramePr>
        <p:xfrm>
          <a:off x="1908493" y="4503420"/>
          <a:ext cx="2593975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9" r:id="rId32" imgW="1319530" imgH="405765" progId="Equation.3">
                  <p:embed/>
                </p:oleObj>
              </mc:Choice>
              <mc:Fallback>
                <p:oleObj r:id="rId32" imgW="1319530" imgH="405765" progId="Equation.3">
                  <p:embed/>
                  <p:pic>
                    <p:nvPicPr>
                      <p:cNvPr id="0" name="图片 7785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908493" y="4503420"/>
                        <a:ext cx="2593975" cy="798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85" name="矩形 167984">
            <a:hlinkClick r:id="" action="ppaction://hlinkshowjump?jump=nextslide"/>
          </p:cNvPr>
          <p:cNvSpPr/>
          <p:nvPr/>
        </p:nvSpPr>
        <p:spPr>
          <a:xfrm>
            <a:off x="6504305" y="581914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7986" name="直接连接符 167985"/>
          <p:cNvSpPr/>
          <p:nvPr/>
        </p:nvSpPr>
        <p:spPr>
          <a:xfrm>
            <a:off x="5855018" y="5815965"/>
            <a:ext cx="113347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7987" name="直接连接符 167986"/>
          <p:cNvSpPr/>
          <p:nvPr/>
        </p:nvSpPr>
        <p:spPr>
          <a:xfrm>
            <a:off x="6969443" y="4358640"/>
            <a:ext cx="0" cy="1447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7988" name="直接连接符 167987"/>
          <p:cNvSpPr/>
          <p:nvPr/>
        </p:nvSpPr>
        <p:spPr>
          <a:xfrm flipV="1">
            <a:off x="5835968" y="4339590"/>
            <a:ext cx="1123950" cy="14859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7989" name="任意多边形 167988"/>
          <p:cNvSpPr/>
          <p:nvPr/>
        </p:nvSpPr>
        <p:spPr>
          <a:xfrm>
            <a:off x="6055043" y="5539740"/>
            <a:ext cx="120650" cy="247650"/>
          </a:xfrm>
          <a:custGeom>
            <a:avLst/>
            <a:gdLst/>
            <a:ahLst/>
            <a:cxnLst/>
            <a:rect l="0" t="0" r="0" b="0"/>
            <a:pathLst>
              <a:path w="76" h="204">
                <a:moveTo>
                  <a:pt x="24" y="0"/>
                </a:moveTo>
                <a:cubicBezTo>
                  <a:pt x="32" y="14"/>
                  <a:pt x="76" y="50"/>
                  <a:pt x="72" y="84"/>
                </a:cubicBezTo>
                <a:cubicBezTo>
                  <a:pt x="68" y="118"/>
                  <a:pt x="15" y="179"/>
                  <a:pt x="0" y="204"/>
                </a:cubicBezTo>
              </a:path>
            </a:pathLst>
          </a:custGeom>
          <a:noFill/>
          <a:ln w="38100" cap="flat" cmpd="sng">
            <a:solidFill>
              <a:srgbClr val="FF00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7990" name="文本框 167989"/>
          <p:cNvSpPr txBox="1"/>
          <p:nvPr/>
        </p:nvSpPr>
        <p:spPr>
          <a:xfrm>
            <a:off x="6248718" y="5328603"/>
            <a:ext cx="214312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zh-CN" altLang="en-US" sz="2800" b="1" i="1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</a:t>
            </a:r>
          </a:p>
        </p:txBody>
      </p:sp>
      <p:sp>
        <p:nvSpPr>
          <p:cNvPr id="167991" name="矩形 167990"/>
          <p:cNvSpPr/>
          <p:nvPr/>
        </p:nvSpPr>
        <p:spPr>
          <a:xfrm>
            <a:off x="6034405" y="4839653"/>
            <a:ext cx="0" cy="1984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endParaRPr lang="zh-CN" altLang="en-US" sz="2000" b="1" i="1" baseline="-25000" dirty="0">
              <a:latin typeface="宋体" panose="02010600030101010101" pitchFamily="2" charset="-122"/>
            </a:endParaRPr>
          </a:p>
        </p:txBody>
      </p:sp>
      <p:sp>
        <p:nvSpPr>
          <p:cNvPr id="167992" name="矩形 167991"/>
          <p:cNvSpPr/>
          <p:nvPr/>
        </p:nvSpPr>
        <p:spPr>
          <a:xfrm>
            <a:off x="5810568" y="5776278"/>
            <a:ext cx="620712" cy="1984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endParaRPr lang="zh-CN" altLang="en-US" sz="2000" b="1" i="1" baseline="-25000" dirty="0">
              <a:latin typeface="宋体" panose="02010600030101010101" pitchFamily="2" charset="-122"/>
            </a:endParaRPr>
          </a:p>
        </p:txBody>
      </p:sp>
      <p:sp>
        <p:nvSpPr>
          <p:cNvPr id="167993" name="矩形 167992"/>
          <p:cNvSpPr/>
          <p:nvPr/>
        </p:nvSpPr>
        <p:spPr>
          <a:xfrm>
            <a:off x="5742305" y="6150928"/>
            <a:ext cx="1531938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阻抗三角形</a:t>
            </a:r>
          </a:p>
        </p:txBody>
      </p:sp>
      <p:graphicFrame>
        <p:nvGraphicFramePr>
          <p:cNvPr id="167994" name="对象 167993"/>
          <p:cNvGraphicFramePr/>
          <p:nvPr/>
        </p:nvGraphicFramePr>
        <p:xfrm>
          <a:off x="5888355" y="4722178"/>
          <a:ext cx="4079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0" r:id="rId34" imgW="203200" imgH="241300" progId="Equation.3">
                  <p:embed/>
                </p:oleObj>
              </mc:Choice>
              <mc:Fallback>
                <p:oleObj r:id="rId34" imgW="203200" imgH="241300" progId="Equation.3">
                  <p:embed/>
                  <p:pic>
                    <p:nvPicPr>
                      <p:cNvPr id="0" name="图片 77859"/>
                      <p:cNvPicPr/>
                      <p:nvPr/>
                    </p:nvPicPr>
                    <p:blipFill>
                      <a:blip r:embed="rId35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88355" y="4722178"/>
                        <a:ext cx="407988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95" name="对象 167994"/>
          <p:cNvGraphicFramePr/>
          <p:nvPr/>
        </p:nvGraphicFramePr>
        <p:xfrm>
          <a:off x="7064693" y="4931728"/>
          <a:ext cx="1000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1" r:id="rId36" imgW="584200" imgH="228600" progId="Equation.3">
                  <p:embed/>
                </p:oleObj>
              </mc:Choice>
              <mc:Fallback>
                <p:oleObj r:id="rId36" imgW="584200" imgH="228600" progId="Equation.3">
                  <p:embed/>
                  <p:pic>
                    <p:nvPicPr>
                      <p:cNvPr id="0" name="图片 77860"/>
                      <p:cNvPicPr/>
                      <p:nvPr/>
                    </p:nvPicPr>
                    <p:blipFill>
                      <a:blip r:embed="rId37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064693" y="4931728"/>
                        <a:ext cx="1000125" cy="390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96" name="对象 167995"/>
          <p:cNvGraphicFramePr/>
          <p:nvPr/>
        </p:nvGraphicFramePr>
        <p:xfrm>
          <a:off x="6528118" y="5466715"/>
          <a:ext cx="3540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2" r:id="rId38" imgW="165100" imgH="165100" progId="Equation.3">
                  <p:embed/>
                </p:oleObj>
              </mc:Choice>
              <mc:Fallback>
                <p:oleObj r:id="rId38" imgW="165100" imgH="165100" progId="Equation.3">
                  <p:embed/>
                  <p:pic>
                    <p:nvPicPr>
                      <p:cNvPr id="0" name="图片 77861"/>
                      <p:cNvPicPr/>
                      <p:nvPr/>
                    </p:nvPicPr>
                    <p:blipFill>
                      <a:blip r:embed="rId39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28118" y="5466715"/>
                        <a:ext cx="354012" cy="352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97" name="椭圆形标注 167996"/>
          <p:cNvSpPr/>
          <p:nvPr/>
        </p:nvSpPr>
        <p:spPr>
          <a:xfrm>
            <a:off x="635" y="5380990"/>
            <a:ext cx="5560695" cy="1306195"/>
          </a:xfrm>
          <a:prstGeom prst="wedgeEllipseCallout">
            <a:avLst>
              <a:gd name="adj1" fmla="val 61690"/>
              <a:gd name="adj2" fmla="val -40417"/>
            </a:avLst>
          </a:prstGeom>
          <a:solidFill>
            <a:srgbClr val="FFFFDD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sz="2800" b="1" i="1" dirty="0">
                <a:solidFill>
                  <a:srgbClr val="FF0066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  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电压与电流之间的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相位差角，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由电路参数</a:t>
            </a:r>
            <a:r>
              <a:rPr lang="en-US" altLang="zh-CN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en-US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确定。</a:t>
            </a:r>
          </a:p>
        </p:txBody>
      </p:sp>
      <p:grpSp>
        <p:nvGrpSpPr>
          <p:cNvPr id="167998" name="组合 167997"/>
          <p:cNvGrpSpPr/>
          <p:nvPr/>
        </p:nvGrpSpPr>
        <p:grpSpPr>
          <a:xfrm>
            <a:off x="4432618" y="3537903"/>
            <a:ext cx="1296987" cy="942975"/>
            <a:chOff x="2871" y="1973"/>
            <a:chExt cx="817" cy="594"/>
          </a:xfrm>
        </p:grpSpPr>
        <p:graphicFrame>
          <p:nvGraphicFramePr>
            <p:cNvPr id="167999" name="对象 167998"/>
            <p:cNvGraphicFramePr/>
            <p:nvPr/>
          </p:nvGraphicFramePr>
          <p:xfrm>
            <a:off x="2871" y="1973"/>
            <a:ext cx="711" cy="5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903" r:id="rId40" imgW="1219200" imgH="1016000" progId="Equation.3">
                    <p:embed/>
                  </p:oleObj>
                </mc:Choice>
                <mc:Fallback>
                  <p:oleObj r:id="rId40" imgW="1219200" imgH="1016000" progId="Equation.3">
                    <p:embed/>
                    <p:pic>
                      <p:nvPicPr>
                        <p:cNvPr id="0" name="图片 77862"/>
                        <p:cNvPicPr/>
                        <p:nvPr/>
                      </p:nvPicPr>
                      <p:blipFill>
                        <a:blip r:embed="rId41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71" y="1973"/>
                          <a:ext cx="711" cy="59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8000" name="组合 167999"/>
            <p:cNvGrpSpPr/>
            <p:nvPr/>
          </p:nvGrpSpPr>
          <p:grpSpPr>
            <a:xfrm>
              <a:off x="3328" y="2180"/>
              <a:ext cx="360" cy="204"/>
              <a:chOff x="916" y="1004"/>
              <a:chExt cx="360" cy="204"/>
            </a:xfrm>
          </p:grpSpPr>
          <p:sp>
            <p:nvSpPr>
              <p:cNvPr id="168001" name="直接连接符 168000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8002" name="直接连接符 168001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79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679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7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79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300"/>
                                        <p:tgtEl>
                                          <p:spTgt spid="167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7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300"/>
                                        <p:tgtEl>
                                          <p:spTgt spid="16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7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167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7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67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6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7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7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7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7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7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300"/>
                                        <p:tgtEl>
                                          <p:spTgt spid="167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67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679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76" grpId="0" bldLvl="0" animBg="1"/>
      <p:bldP spid="167978" grpId="0" bldLvl="0" animBg="1"/>
      <p:bldP spid="167979" grpId="0"/>
      <p:bldP spid="167982" grpId="0"/>
      <p:bldP spid="167983" grpId="0"/>
      <p:bldP spid="167990" grpId="0"/>
      <p:bldP spid="167993" grpId="0" build="p"/>
      <p:bldP spid="16799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矩形 168961"/>
          <p:cNvSpPr/>
          <p:nvPr/>
        </p:nvSpPr>
        <p:spPr>
          <a:xfrm>
            <a:off x="268605" y="4695190"/>
            <a:ext cx="479806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电流与电压同相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电路呈阻性。</a:t>
            </a:r>
          </a:p>
        </p:txBody>
      </p:sp>
      <p:graphicFrame>
        <p:nvGraphicFramePr>
          <p:cNvPr id="168963" name="对象 168962"/>
          <p:cNvGraphicFramePr/>
          <p:nvPr/>
        </p:nvGraphicFramePr>
        <p:xfrm>
          <a:off x="755650" y="2000885"/>
          <a:ext cx="31686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1" r:id="rId6" imgW="3098800" imgH="469900" progId="Equation.3">
                  <p:embed/>
                </p:oleObj>
              </mc:Choice>
              <mc:Fallback>
                <p:oleObj r:id="rId6" imgW="3098800" imgH="469900" progId="Equation.3">
                  <p:embed/>
                  <p:pic>
                    <p:nvPicPr>
                      <p:cNvPr id="0" name="图片 78862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5650" y="2000885"/>
                        <a:ext cx="316865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64" name="矩形 168963"/>
          <p:cNvSpPr/>
          <p:nvPr/>
        </p:nvSpPr>
        <p:spPr>
          <a:xfrm>
            <a:off x="788988" y="2475548"/>
            <a:ext cx="556736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电压超前电流，电路呈电感性；</a:t>
            </a:r>
          </a:p>
        </p:txBody>
      </p:sp>
      <p:graphicFrame>
        <p:nvGraphicFramePr>
          <p:cNvPr id="168965" name="对象 168964"/>
          <p:cNvGraphicFramePr/>
          <p:nvPr/>
        </p:nvGraphicFramePr>
        <p:xfrm>
          <a:off x="754063" y="3120073"/>
          <a:ext cx="33274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2" r:id="rId8" imgW="3111500" imgH="469900" progId="Equation.3">
                  <p:embed/>
                </p:oleObj>
              </mc:Choice>
              <mc:Fallback>
                <p:oleObj r:id="rId8" imgW="3111500" imgH="469900" progId="Equation.3">
                  <p:embed/>
                  <p:pic>
                    <p:nvPicPr>
                      <p:cNvPr id="0" name="图片 78863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4063" y="3120073"/>
                        <a:ext cx="3327400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66" name="矩形 168965"/>
          <p:cNvSpPr/>
          <p:nvPr/>
        </p:nvSpPr>
        <p:spPr>
          <a:xfrm>
            <a:off x="808038" y="3605848"/>
            <a:ext cx="589756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电流超前电压，电路呈电容性；</a:t>
            </a:r>
          </a:p>
        </p:txBody>
      </p:sp>
      <p:graphicFrame>
        <p:nvGraphicFramePr>
          <p:cNvPr id="168967" name="对象 168966"/>
          <p:cNvGraphicFramePr/>
          <p:nvPr/>
        </p:nvGraphicFramePr>
        <p:xfrm>
          <a:off x="741680" y="4088765"/>
          <a:ext cx="38862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3" r:id="rId10" imgW="3124200" imgH="469900" progId="Equation.3">
                  <p:embed/>
                </p:oleObj>
              </mc:Choice>
              <mc:Fallback>
                <p:oleObj r:id="rId10" imgW="3124200" imgH="469900" progId="Equation.3">
                  <p:embed/>
                  <p:pic>
                    <p:nvPicPr>
                      <p:cNvPr id="0" name="图片 78864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41680" y="4088765"/>
                        <a:ext cx="3886200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8968" name="组合 168967"/>
          <p:cNvGrpSpPr/>
          <p:nvPr/>
        </p:nvGrpSpPr>
        <p:grpSpPr>
          <a:xfrm>
            <a:off x="6502400" y="1273810"/>
            <a:ext cx="2322513" cy="2176463"/>
            <a:chOff x="4096" y="350"/>
            <a:chExt cx="1463" cy="1371"/>
          </a:xfrm>
        </p:grpSpPr>
        <p:sp>
          <p:nvSpPr>
            <p:cNvPr id="168969" name="矩形 168968">
              <a:hlinkClick r:id="" action="ppaction://hlinkshowjump?jump=nextslide"/>
            </p:cNvPr>
            <p:cNvSpPr/>
            <p:nvPr/>
          </p:nvSpPr>
          <p:spPr>
            <a:xfrm>
              <a:off x="4576" y="1282"/>
              <a:ext cx="192" cy="19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70" name="直接连接符 168969"/>
            <p:cNvSpPr/>
            <p:nvPr/>
          </p:nvSpPr>
          <p:spPr>
            <a:xfrm>
              <a:off x="4167" y="1280"/>
              <a:ext cx="714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8971" name="直接连接符 168970"/>
            <p:cNvSpPr/>
            <p:nvPr/>
          </p:nvSpPr>
          <p:spPr>
            <a:xfrm>
              <a:off x="4869" y="362"/>
              <a:ext cx="0" cy="91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8972" name="直接连接符 168971"/>
            <p:cNvSpPr/>
            <p:nvPr/>
          </p:nvSpPr>
          <p:spPr>
            <a:xfrm flipV="1">
              <a:off x="4155" y="350"/>
              <a:ext cx="708" cy="93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8973" name="任意多边形 168972"/>
            <p:cNvSpPr/>
            <p:nvPr/>
          </p:nvSpPr>
          <p:spPr>
            <a:xfrm>
              <a:off x="4293" y="1106"/>
              <a:ext cx="76" cy="156"/>
            </a:xfrm>
            <a:custGeom>
              <a:avLst/>
              <a:gdLst/>
              <a:ahLst/>
              <a:cxnLst/>
              <a:rect l="0" t="0" r="0" b="0"/>
              <a:pathLst>
                <a:path w="76" h="204">
                  <a:moveTo>
                    <a:pt x="24" y="0"/>
                  </a:moveTo>
                  <a:cubicBezTo>
                    <a:pt x="32" y="14"/>
                    <a:pt x="76" y="50"/>
                    <a:pt x="72" y="84"/>
                  </a:cubicBezTo>
                  <a:cubicBezTo>
                    <a:pt x="68" y="118"/>
                    <a:pt x="15" y="179"/>
                    <a:pt x="0" y="204"/>
                  </a:cubicBezTo>
                </a:path>
              </a:pathLst>
            </a:custGeom>
            <a:noFill/>
            <a:ln w="38100" cap="flat" cmpd="sng">
              <a:solidFill>
                <a:srgbClr val="FF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74" name="文本框 168973"/>
            <p:cNvSpPr txBox="1"/>
            <p:nvPr/>
          </p:nvSpPr>
          <p:spPr>
            <a:xfrm>
              <a:off x="4415" y="973"/>
              <a:ext cx="135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sz="2800" b="1" i="1">
                  <a:solidFill>
                    <a:srgbClr val="FF00FF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</a:t>
              </a:r>
            </a:p>
          </p:txBody>
        </p:sp>
        <p:sp>
          <p:nvSpPr>
            <p:cNvPr id="168975" name="矩形 168974"/>
            <p:cNvSpPr/>
            <p:nvPr/>
          </p:nvSpPr>
          <p:spPr>
            <a:xfrm>
              <a:off x="4280" y="665"/>
              <a:ext cx="0" cy="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endParaRPr lang="zh-CN" altLang="en-US" sz="2000" b="1" i="1" baseline="-25000" dirty="0">
                <a:latin typeface="宋体" panose="02010600030101010101" pitchFamily="2" charset="-122"/>
              </a:endParaRPr>
            </a:p>
          </p:txBody>
        </p:sp>
        <p:sp>
          <p:nvSpPr>
            <p:cNvPr id="168976" name="矩形 168975"/>
            <p:cNvSpPr/>
            <p:nvPr/>
          </p:nvSpPr>
          <p:spPr>
            <a:xfrm>
              <a:off x="4139" y="1255"/>
              <a:ext cx="391" cy="12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endParaRPr lang="zh-CN" altLang="en-US" sz="2000" b="1" i="1" baseline="-25000" dirty="0">
                <a:latin typeface="宋体" panose="02010600030101010101" pitchFamily="2" charset="-122"/>
              </a:endParaRPr>
            </a:p>
          </p:txBody>
        </p:sp>
        <p:sp>
          <p:nvSpPr>
            <p:cNvPr id="168977" name="矩形 168976"/>
            <p:cNvSpPr/>
            <p:nvPr/>
          </p:nvSpPr>
          <p:spPr>
            <a:xfrm>
              <a:off x="4096" y="1491"/>
              <a:ext cx="97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zh-CN" altLang="en-US" b="1" dirty="0">
                  <a:solidFill>
                    <a:srgbClr val="CC00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阻抗三角形</a:t>
              </a:r>
            </a:p>
          </p:txBody>
        </p:sp>
        <p:graphicFrame>
          <p:nvGraphicFramePr>
            <p:cNvPr id="168978" name="对象 168977"/>
            <p:cNvGraphicFramePr/>
            <p:nvPr/>
          </p:nvGraphicFramePr>
          <p:xfrm>
            <a:off x="4188" y="591"/>
            <a:ext cx="257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94" r:id="rId12" imgW="203200" imgH="241300" progId="Equation.3">
                    <p:embed/>
                  </p:oleObj>
                </mc:Choice>
                <mc:Fallback>
                  <p:oleObj r:id="rId12" imgW="203200" imgH="241300" progId="Equation.3">
                    <p:embed/>
                    <p:pic>
                      <p:nvPicPr>
                        <p:cNvPr id="0" name="图片 78865"/>
                        <p:cNvPicPr/>
                        <p:nvPr/>
                      </p:nvPicPr>
                      <p:blipFill>
                        <a:blip r:embed="rId13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188" y="591"/>
                          <a:ext cx="257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8979" name="对象 168978"/>
            <p:cNvGraphicFramePr/>
            <p:nvPr/>
          </p:nvGraphicFramePr>
          <p:xfrm>
            <a:off x="4929" y="723"/>
            <a:ext cx="630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95" r:id="rId14" imgW="584200" imgH="228600" progId="Equation.3">
                    <p:embed/>
                  </p:oleObj>
                </mc:Choice>
                <mc:Fallback>
                  <p:oleObj r:id="rId14" imgW="584200" imgH="228600" progId="Equation.3">
                    <p:embed/>
                    <p:pic>
                      <p:nvPicPr>
                        <p:cNvPr id="0" name="图片 78866"/>
                        <p:cNvPicPr/>
                        <p:nvPr/>
                      </p:nvPicPr>
                      <p:blipFill>
                        <a:blip r:embed="rId15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929" y="723"/>
                          <a:ext cx="630" cy="2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8980" name="对象 168979"/>
            <p:cNvGraphicFramePr/>
            <p:nvPr/>
          </p:nvGraphicFramePr>
          <p:xfrm>
            <a:off x="4591" y="1060"/>
            <a:ext cx="223" cy="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96" r:id="rId16" imgW="165100" imgH="165100" progId="Equation.3">
                    <p:embed/>
                  </p:oleObj>
                </mc:Choice>
                <mc:Fallback>
                  <p:oleObj r:id="rId16" imgW="165100" imgH="165100" progId="Equation.3">
                    <p:embed/>
                    <p:pic>
                      <p:nvPicPr>
                        <p:cNvPr id="0" name="图片 78867"/>
                        <p:cNvPicPr/>
                        <p:nvPr/>
                      </p:nvPicPr>
                      <p:blipFill>
                        <a:blip r:embed="rId17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91" y="1060"/>
                          <a:ext cx="223" cy="2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8981" name="对象 168980"/>
          <p:cNvGraphicFramePr/>
          <p:nvPr/>
        </p:nvGraphicFramePr>
        <p:xfrm>
          <a:off x="2166938" y="1170623"/>
          <a:ext cx="29940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7" r:id="rId18" imgW="3187700" imgH="889000" progId="Equation.3">
                  <p:embed/>
                </p:oleObj>
              </mc:Choice>
              <mc:Fallback>
                <p:oleObj r:id="rId18" imgW="3187700" imgH="889000" progId="Equation.3">
                  <p:embed/>
                  <p:pic>
                    <p:nvPicPr>
                      <p:cNvPr id="0" name="图片 788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66938" y="1170623"/>
                        <a:ext cx="2994025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82" name="文本框 168981"/>
          <p:cNvSpPr txBox="1"/>
          <p:nvPr/>
        </p:nvSpPr>
        <p:spPr>
          <a:xfrm>
            <a:off x="639763" y="1376998"/>
            <a:ext cx="260191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阻抗角：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168983" name="组合 168982"/>
          <p:cNvGrpSpPr/>
          <p:nvPr/>
        </p:nvGrpSpPr>
        <p:grpSpPr>
          <a:xfrm>
            <a:off x="3865563" y="4515803"/>
            <a:ext cx="2514600" cy="2095500"/>
            <a:chOff x="2448" y="2726"/>
            <a:chExt cx="1584" cy="1320"/>
          </a:xfrm>
        </p:grpSpPr>
        <p:sp>
          <p:nvSpPr>
            <p:cNvPr id="168984" name="直接连接符 168983"/>
            <p:cNvSpPr/>
            <p:nvPr/>
          </p:nvSpPr>
          <p:spPr>
            <a:xfrm>
              <a:off x="2892" y="4046"/>
              <a:ext cx="11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  <p:grpSp>
          <p:nvGrpSpPr>
            <p:cNvPr id="168985" name="组合 168984"/>
            <p:cNvGrpSpPr/>
            <p:nvPr/>
          </p:nvGrpSpPr>
          <p:grpSpPr>
            <a:xfrm>
              <a:off x="3818" y="3691"/>
              <a:ext cx="96" cy="324"/>
              <a:chOff x="4811" y="2309"/>
              <a:chExt cx="96" cy="324"/>
            </a:xfrm>
          </p:grpSpPr>
          <p:sp>
            <p:nvSpPr>
              <p:cNvPr id="168986" name="文本框 168985"/>
              <p:cNvSpPr txBox="1"/>
              <p:nvPr/>
            </p:nvSpPr>
            <p:spPr>
              <a:xfrm>
                <a:off x="4819" y="2403"/>
                <a:ext cx="75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I</a:t>
                </a:r>
                <a:endParaRPr lang="en-US" altLang="zh-CN" i="1">
                  <a:latin typeface="宋体" panose="02010600030101010101" pitchFamily="2" charset="-122"/>
                </a:endParaRPr>
              </a:p>
            </p:txBody>
          </p:sp>
          <p:sp>
            <p:nvSpPr>
              <p:cNvPr id="168987" name="文本框 168986"/>
              <p:cNvSpPr txBox="1"/>
              <p:nvPr/>
            </p:nvSpPr>
            <p:spPr>
              <a:xfrm>
                <a:off x="4811" y="2309"/>
                <a:ext cx="9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sz="2000" i="1" dirty="0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 </a:t>
                </a:r>
                <a:r>
                  <a:rPr lang="en-US" altLang="zh-CN" sz="2000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•</a:t>
                </a:r>
                <a:endParaRPr lang="en-US" altLang="zh-CN" sz="2000" i="1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68988" name="直接连接符 168987"/>
            <p:cNvSpPr/>
            <p:nvPr/>
          </p:nvSpPr>
          <p:spPr>
            <a:xfrm flipV="1">
              <a:off x="2928" y="3218"/>
              <a:ext cx="636" cy="768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stealth" w="med" len="lg"/>
            </a:ln>
          </p:spPr>
        </p:sp>
        <p:grpSp>
          <p:nvGrpSpPr>
            <p:cNvPr id="168989" name="组合 168988"/>
            <p:cNvGrpSpPr/>
            <p:nvPr/>
          </p:nvGrpSpPr>
          <p:grpSpPr>
            <a:xfrm>
              <a:off x="3205" y="3110"/>
              <a:ext cx="139" cy="336"/>
              <a:chOff x="3694" y="1452"/>
              <a:chExt cx="139" cy="336"/>
            </a:xfrm>
          </p:grpSpPr>
          <p:sp>
            <p:nvSpPr>
              <p:cNvPr id="168990" name="文本框 168989"/>
              <p:cNvSpPr txBox="1"/>
              <p:nvPr/>
            </p:nvSpPr>
            <p:spPr>
              <a:xfrm>
                <a:off x="3694" y="1558"/>
                <a:ext cx="139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accent1"/>
                    </a:solidFill>
                    <a:latin typeface="宋体" panose="02010600030101010101" pitchFamily="2" charset="-122"/>
                  </a:rPr>
                  <a:t>U</a:t>
                </a:r>
                <a:endParaRPr lang="en-US" altLang="zh-CN" i="1">
                  <a:solidFill>
                    <a:schemeClr val="accent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8991" name="文本框 168990"/>
              <p:cNvSpPr txBox="1"/>
              <p:nvPr/>
            </p:nvSpPr>
            <p:spPr>
              <a:xfrm>
                <a:off x="3751" y="1452"/>
                <a:ext cx="5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000" i="1">
                    <a:solidFill>
                      <a:schemeClr val="accent1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sp>
          <p:nvSpPr>
            <p:cNvPr id="168992" name="直接连接符 168991"/>
            <p:cNvSpPr/>
            <p:nvPr/>
          </p:nvSpPr>
          <p:spPr>
            <a:xfrm>
              <a:off x="2892" y="3998"/>
              <a:ext cx="75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stealth" w="med" len="lg"/>
            </a:ln>
          </p:spPr>
        </p:sp>
        <p:grpSp>
          <p:nvGrpSpPr>
            <p:cNvPr id="168993" name="组合 168992"/>
            <p:cNvGrpSpPr/>
            <p:nvPr/>
          </p:nvGrpSpPr>
          <p:grpSpPr>
            <a:xfrm>
              <a:off x="3367" y="3590"/>
              <a:ext cx="224" cy="336"/>
              <a:chOff x="4192" y="2052"/>
              <a:chExt cx="224" cy="336"/>
            </a:xfrm>
          </p:grpSpPr>
          <p:sp>
            <p:nvSpPr>
              <p:cNvPr id="168994" name="文本框 168993"/>
              <p:cNvSpPr txBox="1"/>
              <p:nvPr/>
            </p:nvSpPr>
            <p:spPr>
              <a:xfrm>
                <a:off x="4192" y="2158"/>
                <a:ext cx="224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tx2"/>
                    </a:solidFill>
                    <a:latin typeface="宋体" panose="02010600030101010101" pitchFamily="2" charset="-122"/>
                  </a:rPr>
                  <a:t>U</a:t>
                </a:r>
                <a:r>
                  <a:rPr lang="en-US" altLang="zh-CN" b="1" i="1" baseline="-2500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R</a:t>
                </a:r>
                <a:endParaRPr lang="en-US" altLang="zh-CN" i="1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8995" name="文本框 168994"/>
              <p:cNvSpPr txBox="1"/>
              <p:nvPr/>
            </p:nvSpPr>
            <p:spPr>
              <a:xfrm>
                <a:off x="4255" y="2052"/>
                <a:ext cx="5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000" i="1">
                    <a:solidFill>
                      <a:schemeClr val="tx2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sp>
          <p:nvSpPr>
            <p:cNvPr id="168996" name="直接连接符 168995"/>
            <p:cNvSpPr/>
            <p:nvPr/>
          </p:nvSpPr>
          <p:spPr>
            <a:xfrm rot="5400000" flipH="1">
              <a:off x="3006" y="3380"/>
              <a:ext cx="1308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8997" name="任意多边形 168996"/>
            <p:cNvSpPr/>
            <p:nvPr/>
          </p:nvSpPr>
          <p:spPr>
            <a:xfrm>
              <a:off x="3084" y="3794"/>
              <a:ext cx="76" cy="204"/>
            </a:xfrm>
            <a:custGeom>
              <a:avLst/>
              <a:gdLst/>
              <a:ahLst/>
              <a:cxnLst/>
              <a:rect l="0" t="0" r="0" b="0"/>
              <a:pathLst>
                <a:path w="76" h="204">
                  <a:moveTo>
                    <a:pt x="24" y="0"/>
                  </a:moveTo>
                  <a:cubicBezTo>
                    <a:pt x="32" y="14"/>
                    <a:pt x="76" y="50"/>
                    <a:pt x="72" y="84"/>
                  </a:cubicBezTo>
                  <a:cubicBezTo>
                    <a:pt x="68" y="118"/>
                    <a:pt x="15" y="179"/>
                    <a:pt x="0" y="204"/>
                  </a:cubicBezTo>
                </a:path>
              </a:pathLst>
            </a:custGeom>
            <a:noFill/>
            <a:ln w="38100" cap="flat" cmpd="sng">
              <a:solidFill>
                <a:srgbClr val="FF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98" name="文本框 168997"/>
            <p:cNvSpPr txBox="1"/>
            <p:nvPr/>
          </p:nvSpPr>
          <p:spPr>
            <a:xfrm>
              <a:off x="3218" y="3727"/>
              <a:ext cx="11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00FF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</a:t>
              </a:r>
            </a:p>
          </p:txBody>
        </p:sp>
        <p:sp>
          <p:nvSpPr>
            <p:cNvPr id="168999" name="直接连接符 168998"/>
            <p:cNvSpPr/>
            <p:nvPr/>
          </p:nvSpPr>
          <p:spPr>
            <a:xfrm rot="5400000" flipH="1">
              <a:off x="3342" y="3008"/>
              <a:ext cx="468" cy="0"/>
            </a:xfrm>
            <a:prstGeom prst="line">
              <a:avLst/>
            </a:prstGeom>
            <a:ln w="38100" cap="flat" cmpd="sng">
              <a:solidFill>
                <a:srgbClr val="D60093"/>
              </a:solidFill>
              <a:prstDash val="solid"/>
              <a:headEnd type="stealth" w="med" len="lg"/>
              <a:tailEnd type="none" w="med" len="med"/>
            </a:ln>
          </p:spPr>
        </p:sp>
        <p:grpSp>
          <p:nvGrpSpPr>
            <p:cNvPr id="169000" name="组合 168999"/>
            <p:cNvGrpSpPr/>
            <p:nvPr/>
          </p:nvGrpSpPr>
          <p:grpSpPr>
            <a:xfrm>
              <a:off x="3791" y="2750"/>
              <a:ext cx="217" cy="336"/>
              <a:chOff x="4208" y="924"/>
              <a:chExt cx="217" cy="336"/>
            </a:xfrm>
          </p:grpSpPr>
          <p:sp>
            <p:nvSpPr>
              <p:cNvPr id="169001" name="文本框 169000"/>
              <p:cNvSpPr txBox="1"/>
              <p:nvPr/>
            </p:nvSpPr>
            <p:spPr>
              <a:xfrm>
                <a:off x="4208" y="1030"/>
                <a:ext cx="217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chemeClr val="accent2"/>
                    </a:solidFill>
                    <a:latin typeface="宋体" panose="02010600030101010101" pitchFamily="2" charset="-122"/>
                  </a:rPr>
                  <a:t>U</a:t>
                </a:r>
                <a:r>
                  <a:rPr lang="en-US" altLang="zh-CN" b="1" i="1" baseline="-25000">
                    <a:solidFill>
                      <a:schemeClr val="accent2"/>
                    </a:solidFill>
                    <a:latin typeface="宋体" panose="02010600030101010101" pitchFamily="2" charset="-122"/>
                  </a:rPr>
                  <a:t>L</a:t>
                </a:r>
                <a:endParaRPr lang="en-US" altLang="zh-CN" i="1">
                  <a:solidFill>
                    <a:schemeClr val="accent2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9002" name="文本框 169001"/>
              <p:cNvSpPr txBox="1"/>
              <p:nvPr/>
            </p:nvSpPr>
            <p:spPr>
              <a:xfrm>
                <a:off x="4279" y="924"/>
                <a:ext cx="5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000" i="1">
                    <a:solidFill>
                      <a:schemeClr val="accent2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grpSp>
          <p:nvGrpSpPr>
            <p:cNvPr id="169003" name="组合 169002"/>
            <p:cNvGrpSpPr/>
            <p:nvPr/>
          </p:nvGrpSpPr>
          <p:grpSpPr>
            <a:xfrm>
              <a:off x="3286" y="2779"/>
              <a:ext cx="196" cy="336"/>
              <a:chOff x="3750" y="1140"/>
              <a:chExt cx="196" cy="336"/>
            </a:xfrm>
          </p:grpSpPr>
          <p:sp>
            <p:nvSpPr>
              <p:cNvPr id="169004" name="文本框 169003"/>
              <p:cNvSpPr txBox="1"/>
              <p:nvPr/>
            </p:nvSpPr>
            <p:spPr>
              <a:xfrm>
                <a:off x="3750" y="1246"/>
                <a:ext cx="196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 dirty="0" err="1">
                    <a:solidFill>
                      <a:srgbClr val="D60093"/>
                    </a:solidFill>
                    <a:latin typeface="宋体" panose="02010600030101010101" pitchFamily="2" charset="-122"/>
                  </a:rPr>
                  <a:t>U</a:t>
                </a:r>
                <a:r>
                  <a:rPr lang="en-US" altLang="zh-CN" b="1" baseline="-25000" dirty="0" err="1">
                    <a:solidFill>
                      <a:srgbClr val="D60093"/>
                    </a:solidFill>
                    <a:latin typeface="宋体" panose="02010600030101010101" pitchFamily="2" charset="-122"/>
                  </a:rPr>
                  <a:t>c</a:t>
                </a:r>
                <a:endParaRPr lang="en-US" altLang="zh-CN" i="1">
                  <a:solidFill>
                    <a:srgbClr val="D60093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9005" name="文本框 169004"/>
              <p:cNvSpPr txBox="1"/>
              <p:nvPr/>
            </p:nvSpPr>
            <p:spPr>
              <a:xfrm>
                <a:off x="3811" y="1140"/>
                <a:ext cx="5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2000" i="1">
                    <a:solidFill>
                      <a:srgbClr val="D60093"/>
                    </a:solidFill>
                    <a:latin typeface="宋体" panose="02010600030101010101" pitchFamily="2" charset="-122"/>
                  </a:rPr>
                  <a:t>•</a:t>
                </a:r>
              </a:p>
            </p:txBody>
          </p:sp>
        </p:grpSp>
        <p:sp>
          <p:nvSpPr>
            <p:cNvPr id="169006" name="矩形 169005"/>
            <p:cNvSpPr/>
            <p:nvPr/>
          </p:nvSpPr>
          <p:spPr>
            <a:xfrm>
              <a:off x="2448" y="3222"/>
              <a:ext cx="57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相量图</a:t>
              </a:r>
            </a:p>
          </p:txBody>
        </p:sp>
      </p:grpSp>
      <p:sp>
        <p:nvSpPr>
          <p:cNvPr id="169007" name="椭圆形标注 169006"/>
          <p:cNvSpPr/>
          <p:nvPr/>
        </p:nvSpPr>
        <p:spPr>
          <a:xfrm>
            <a:off x="391795" y="5497830"/>
            <a:ext cx="3535680" cy="1374775"/>
          </a:xfrm>
          <a:prstGeom prst="wedgeEllipseCallout">
            <a:avLst>
              <a:gd name="adj1" fmla="val 83620"/>
              <a:gd name="adj2" fmla="val -8778"/>
            </a:avLst>
          </a:prstGeom>
          <a:solidFill>
            <a:srgbClr val="FFFFDD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sz="2800" b="1" i="1" dirty="0">
                <a:solidFill>
                  <a:srgbClr val="CC3399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</a:t>
            </a:r>
            <a:r>
              <a:rPr lang="zh-CN" altLang="en-US" sz="2800" i="1" dirty="0">
                <a:solidFill>
                  <a:srgbClr val="CC3399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en-US" sz="2800" b="1" dirty="0">
                <a:solidFill>
                  <a:srgbClr val="CC3399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大于零时的相量图</a:t>
            </a:r>
            <a:endParaRPr lang="zh-CN" altLang="en-US" b="1">
              <a:solidFill>
                <a:srgbClr val="CC3399"/>
              </a:solidFill>
              <a:latin typeface="宋体" panose="02010600030101010101" pitchFamily="2" charset="-122"/>
            </a:endParaRPr>
          </a:p>
        </p:txBody>
      </p:sp>
      <p:grpSp>
        <p:nvGrpSpPr>
          <p:cNvPr id="169008" name="组合 169007"/>
          <p:cNvGrpSpPr/>
          <p:nvPr/>
        </p:nvGrpSpPr>
        <p:grpSpPr>
          <a:xfrm>
            <a:off x="6648450" y="3689985"/>
            <a:ext cx="1889125" cy="2971800"/>
            <a:chOff x="4512" y="288"/>
            <a:chExt cx="1190" cy="1872"/>
          </a:xfrm>
        </p:grpSpPr>
        <p:graphicFrame>
          <p:nvGraphicFramePr>
            <p:cNvPr id="169009" name="对象 169008"/>
            <p:cNvGraphicFramePr/>
            <p:nvPr/>
          </p:nvGraphicFramePr>
          <p:xfrm>
            <a:off x="4512" y="1248"/>
            <a:ext cx="248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98" r:id="rId20" imgW="405765" imgH="494665" progId="Equation.3">
                    <p:embed/>
                  </p:oleObj>
                </mc:Choice>
                <mc:Fallback>
                  <p:oleObj r:id="rId20" imgW="405765" imgH="494665" progId="Equation.3">
                    <p:embed/>
                    <p:pic>
                      <p:nvPicPr>
                        <p:cNvPr id="0" name="图片 78869"/>
                        <p:cNvPicPr/>
                        <p:nvPr/>
                      </p:nvPicPr>
                      <p:blipFill>
                        <a:blip r:embed="rId21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12" y="1248"/>
                          <a:ext cx="248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9010" name="对象 169009"/>
            <p:cNvGraphicFramePr/>
            <p:nvPr/>
          </p:nvGraphicFramePr>
          <p:xfrm>
            <a:off x="4848" y="816"/>
            <a:ext cx="264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99" r:id="rId22" imgW="469900" imgH="431800" progId="Equation.3">
                    <p:embed/>
                  </p:oleObj>
                </mc:Choice>
                <mc:Fallback>
                  <p:oleObj r:id="rId22" imgW="469900" imgH="431800" progId="Equation.3">
                    <p:embed/>
                    <p:pic>
                      <p:nvPicPr>
                        <p:cNvPr id="0" name="图片 78870"/>
                        <p:cNvPicPr/>
                        <p:nvPr/>
                      </p:nvPicPr>
                      <p:blipFill>
                        <a:blip r:embed="rId23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48" y="816"/>
                          <a:ext cx="264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9011" name="对象 169010"/>
            <p:cNvGraphicFramePr/>
            <p:nvPr/>
          </p:nvGraphicFramePr>
          <p:xfrm>
            <a:off x="4800" y="1344"/>
            <a:ext cx="257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00" r:id="rId24" imgW="457200" imgH="431800" progId="Equation.3">
                    <p:embed/>
                  </p:oleObj>
                </mc:Choice>
                <mc:Fallback>
                  <p:oleObj r:id="rId24" imgW="457200" imgH="431800" progId="Equation.3">
                    <p:embed/>
                    <p:pic>
                      <p:nvPicPr>
                        <p:cNvPr id="0" name="图片 78871"/>
                        <p:cNvPicPr/>
                        <p:nvPr/>
                      </p:nvPicPr>
                      <p:blipFill>
                        <a:blip r:embed="rId25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344"/>
                          <a:ext cx="257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9012" name="对象 169011"/>
            <p:cNvGraphicFramePr/>
            <p:nvPr/>
          </p:nvGraphicFramePr>
          <p:xfrm>
            <a:off x="4800" y="1776"/>
            <a:ext cx="264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01" r:id="rId26" imgW="469900" imgH="444500" progId="Equation.3">
                    <p:embed/>
                  </p:oleObj>
                </mc:Choice>
                <mc:Fallback>
                  <p:oleObj r:id="rId26" imgW="469900" imgH="444500" progId="Equation.3">
                    <p:embed/>
                    <p:pic>
                      <p:nvPicPr>
                        <p:cNvPr id="0" name="图片 78872"/>
                        <p:cNvPicPr/>
                        <p:nvPr/>
                      </p:nvPicPr>
                      <p:blipFill>
                        <a:blip r:embed="rId27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0" y="1776"/>
                          <a:ext cx="264" cy="2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9013" name="对象 169012"/>
            <p:cNvGraphicFramePr/>
            <p:nvPr/>
          </p:nvGraphicFramePr>
          <p:xfrm>
            <a:off x="5040" y="288"/>
            <a:ext cx="218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02" r:id="rId28" imgW="330200" imgH="495300" progId="Equation.3">
                    <p:embed/>
                  </p:oleObj>
                </mc:Choice>
                <mc:Fallback>
                  <p:oleObj r:id="rId28" imgW="330200" imgH="495300" progId="Equation.3">
                    <p:embed/>
                    <p:pic>
                      <p:nvPicPr>
                        <p:cNvPr id="0" name="图片 78873"/>
                        <p:cNvPicPr/>
                        <p:nvPr/>
                      </p:nvPicPr>
                      <p:blipFill>
                        <a:blip r:embed="rId29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40" y="288"/>
                          <a:ext cx="218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9014" name="文本框 169013"/>
            <p:cNvSpPr txBox="1"/>
            <p:nvPr/>
          </p:nvSpPr>
          <p:spPr>
            <a:xfrm>
              <a:off x="4966" y="1925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9015" name="文本框 169014"/>
            <p:cNvSpPr txBox="1"/>
            <p:nvPr/>
          </p:nvSpPr>
          <p:spPr>
            <a:xfrm>
              <a:off x="4908" y="1661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pSp>
          <p:nvGrpSpPr>
            <p:cNvPr id="169016" name="组合 169015"/>
            <p:cNvGrpSpPr/>
            <p:nvPr/>
          </p:nvGrpSpPr>
          <p:grpSpPr>
            <a:xfrm>
              <a:off x="5136" y="1200"/>
              <a:ext cx="97" cy="335"/>
              <a:chOff x="4367" y="2160"/>
              <a:chExt cx="97" cy="335"/>
            </a:xfrm>
          </p:grpSpPr>
          <p:sp>
            <p:nvSpPr>
              <p:cNvPr id="169017" name="任意多边形 169016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018" name="任意多边形 169017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019" name="任意多边形 169018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9020" name="文本框 169019"/>
            <p:cNvSpPr txBox="1"/>
            <p:nvPr/>
          </p:nvSpPr>
          <p:spPr>
            <a:xfrm>
              <a:off x="4606" y="182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9021" name="文本框 169020"/>
            <p:cNvSpPr txBox="1"/>
            <p:nvPr/>
          </p:nvSpPr>
          <p:spPr>
            <a:xfrm>
              <a:off x="4570" y="677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9022" name="任意多边形 169021"/>
            <p:cNvSpPr/>
            <p:nvPr/>
          </p:nvSpPr>
          <p:spPr>
            <a:xfrm>
              <a:off x="4632" y="624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23" name="任意多边形 169022"/>
            <p:cNvSpPr/>
            <p:nvPr/>
          </p:nvSpPr>
          <p:spPr>
            <a:xfrm>
              <a:off x="4656" y="1944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9024" name="组合 169023"/>
            <p:cNvGrpSpPr/>
            <p:nvPr/>
          </p:nvGrpSpPr>
          <p:grpSpPr>
            <a:xfrm>
              <a:off x="5088" y="1872"/>
              <a:ext cx="216" cy="72"/>
              <a:chOff x="1236" y="3696"/>
              <a:chExt cx="216" cy="72"/>
            </a:xfrm>
          </p:grpSpPr>
          <p:sp>
            <p:nvSpPr>
              <p:cNvPr id="169025" name="直接连接符 169024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9026" name="直接连接符 169025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9027" name="椭圆 169026"/>
            <p:cNvSpPr/>
            <p:nvPr/>
          </p:nvSpPr>
          <p:spPr>
            <a:xfrm>
              <a:off x="4608" y="2112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28" name="椭圆 169027"/>
            <p:cNvSpPr/>
            <p:nvPr/>
          </p:nvSpPr>
          <p:spPr>
            <a:xfrm>
              <a:off x="4596" y="60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29" name="矩形 169028"/>
            <p:cNvSpPr/>
            <p:nvPr/>
          </p:nvSpPr>
          <p:spPr>
            <a:xfrm rot="-16200000">
              <a:off x="5088" y="864"/>
              <a:ext cx="192" cy="96"/>
            </a:xfrm>
            <a:prstGeom prst="rect">
              <a:avLst/>
            </a:prstGeom>
            <a:solidFill>
              <a:srgbClr val="EFF9FF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30" name="直接连接符 169029"/>
            <p:cNvSpPr/>
            <p:nvPr/>
          </p:nvSpPr>
          <p:spPr>
            <a:xfrm flipV="1">
              <a:off x="4764" y="564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69031" name="文本框 169030"/>
            <p:cNvSpPr txBox="1"/>
            <p:nvPr/>
          </p:nvSpPr>
          <p:spPr>
            <a:xfrm>
              <a:off x="4954" y="94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9032" name="文本框 169031"/>
            <p:cNvSpPr txBox="1"/>
            <p:nvPr/>
          </p:nvSpPr>
          <p:spPr>
            <a:xfrm>
              <a:off x="4954" y="64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9033" name="直接连接符 169032"/>
            <p:cNvSpPr/>
            <p:nvPr/>
          </p:nvSpPr>
          <p:spPr>
            <a:xfrm>
              <a:off x="5184" y="1536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69034" name="文本框 169033"/>
            <p:cNvSpPr txBox="1"/>
            <p:nvPr/>
          </p:nvSpPr>
          <p:spPr>
            <a:xfrm>
              <a:off x="4966" y="146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9035" name="文本框 169034"/>
            <p:cNvSpPr txBox="1"/>
            <p:nvPr/>
          </p:nvSpPr>
          <p:spPr>
            <a:xfrm>
              <a:off x="4954" y="1181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aphicFrame>
          <p:nvGraphicFramePr>
            <p:cNvPr id="169036" name="对象 169035"/>
            <p:cNvGraphicFramePr/>
            <p:nvPr/>
          </p:nvGraphicFramePr>
          <p:xfrm>
            <a:off x="5451" y="1164"/>
            <a:ext cx="12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03" r:id="rId30" imgW="190500" imgH="419100" progId="Equation.3">
                    <p:embed/>
                  </p:oleObj>
                </mc:Choice>
                <mc:Fallback>
                  <p:oleObj r:id="rId30" imgW="190500" imgH="419100" progId="Equation.3">
                    <p:embed/>
                    <p:pic>
                      <p:nvPicPr>
                        <p:cNvPr id="0" name="图片 78874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5451" y="1164"/>
                          <a:ext cx="12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9037" name="文本框 169036"/>
            <p:cNvSpPr txBox="1"/>
            <p:nvPr/>
          </p:nvSpPr>
          <p:spPr>
            <a:xfrm>
              <a:off x="5281" y="1661"/>
              <a:ext cx="421" cy="2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– </a:t>
              </a:r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9038" name="文本框 169037"/>
            <p:cNvSpPr txBox="1"/>
            <p:nvPr/>
          </p:nvSpPr>
          <p:spPr>
            <a:xfrm>
              <a:off x="5338" y="797"/>
              <a:ext cx="12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R</a:t>
              </a:r>
            </a:p>
          </p:txBody>
        </p:sp>
        <p:sp>
          <p:nvSpPr>
            <p:cNvPr id="169039" name="文本框 169038"/>
            <p:cNvSpPr txBox="1"/>
            <p:nvPr/>
          </p:nvSpPr>
          <p:spPr>
            <a:xfrm>
              <a:off x="5290" y="1229"/>
              <a:ext cx="27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L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167938" name="矩形 167937"/>
          <p:cNvSpPr/>
          <p:nvPr>
            <p:custDataLst>
              <p:tags r:id="rId2"/>
            </p:custDataLst>
          </p:nvPr>
        </p:nvSpPr>
        <p:spPr>
          <a:xfrm>
            <a:off x="438468" y="526733"/>
            <a:ext cx="346392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2.4.2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阻抗三角形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"/>
                                        <p:tgtEl>
                                          <p:spTgt spid="16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6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1689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90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 build="p"/>
      <p:bldP spid="168964" grpId="0" build="p"/>
      <p:bldP spid="168966" grpId="0" build="p"/>
      <p:bldP spid="168982" grpId="0"/>
      <p:bldP spid="16900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86" name="组合 169985"/>
          <p:cNvGrpSpPr/>
          <p:nvPr/>
        </p:nvGrpSpPr>
        <p:grpSpPr>
          <a:xfrm>
            <a:off x="-1587" y="354013"/>
            <a:ext cx="9145587" cy="1568449"/>
            <a:chOff x="-1" y="223"/>
            <a:chExt cx="5761" cy="988"/>
          </a:xfrm>
        </p:grpSpPr>
        <p:sp>
          <p:nvSpPr>
            <p:cNvPr id="169987" name="文本框 169986"/>
            <p:cNvSpPr txBox="1"/>
            <p:nvPr/>
          </p:nvSpPr>
          <p:spPr>
            <a:xfrm>
              <a:off x="-1" y="223"/>
              <a:ext cx="5761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例</a:t>
              </a:r>
              <a:r>
                <a:rPr lang="en-US" altLang="zh-CN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:</a:t>
              </a:r>
              <a:r>
                <a:rPr lang="en-US" altLang="zh-CN" sz="2800" b="1" i="1">
                  <a:latin typeface="宋体" panose="02010600030101010101" pitchFamily="2" charset="-122"/>
                </a:rPr>
                <a:t> </a:t>
              </a:r>
              <a:r>
                <a:rPr lang="en-US" altLang="zh-CN" sz="2800" b="1" i="1">
                  <a:solidFill>
                    <a:schemeClr val="bg1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altLang="en-US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、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altLang="en-US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、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zh-CN" altLang="en-US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串联交流电路如图所示。已知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=30</a:t>
              </a:r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</a:t>
              </a:r>
              <a:r>
                <a: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、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L</a:t>
              </a:r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=254mH</a:t>
              </a:r>
              <a:r>
                <a: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、</a:t>
              </a:r>
              <a:r>
                <a:rPr lang="en-US" altLang="zh-CN" sz="2000" b="1" i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=80F,</a:t>
              </a:r>
              <a:r>
                <a:rPr lang="en-US" altLang="zh-CN" sz="2000" b="1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F</a:t>
              </a:r>
              <a:r>
                <a:rPr lang="zh-CN" altLang="en-US" sz="2000" b="1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，    </a:t>
              </a:r>
              <a:r>
                <a:rPr lang="zh-CN" altLang="en-US" sz="2800" b="1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                                             。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求：电流及各元件上的电压瞬时值表达式</a:t>
              </a: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。</a:t>
              </a:r>
            </a:p>
          </p:txBody>
        </p:sp>
        <p:graphicFrame>
          <p:nvGraphicFramePr>
            <p:cNvPr id="169988" name="对象 169987"/>
            <p:cNvGraphicFramePr/>
            <p:nvPr/>
          </p:nvGraphicFramePr>
          <p:xfrm>
            <a:off x="866" y="677"/>
            <a:ext cx="2584" cy="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897" r:id="rId4" imgW="4100195" imgH="495300" progId="Equation.3">
                    <p:embed/>
                  </p:oleObj>
                </mc:Choice>
                <mc:Fallback>
                  <p:oleObj r:id="rId4" imgW="4100195" imgH="495300" progId="Equation.3">
                    <p:embed/>
                    <p:pic>
                      <p:nvPicPr>
                        <p:cNvPr id="0" name="图片 7988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866" y="677"/>
                          <a:ext cx="2584" cy="3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9989" name="对象 169988"/>
          <p:cNvGraphicFramePr/>
          <p:nvPr/>
        </p:nvGraphicFramePr>
        <p:xfrm>
          <a:off x="935038" y="2500313"/>
          <a:ext cx="48545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8" r:id="rId6" imgW="2273300" imgH="228600" progId="Equation.3">
                  <p:embed/>
                </p:oleObj>
              </mc:Choice>
              <mc:Fallback>
                <p:oleObj r:id="rId6" imgW="2273300" imgH="228600" progId="Equation.3">
                  <p:embed/>
                  <p:pic>
                    <p:nvPicPr>
                      <p:cNvPr id="0" name="图片 7988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5038" y="2500313"/>
                        <a:ext cx="4854575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90" name="对象 169989"/>
          <p:cNvGraphicFramePr/>
          <p:nvPr/>
        </p:nvGraphicFramePr>
        <p:xfrm>
          <a:off x="952500" y="2951163"/>
          <a:ext cx="511175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9" r:id="rId8" imgW="2284095" imgH="405765" progId="Equation.3">
                  <p:embed/>
                </p:oleObj>
              </mc:Choice>
              <mc:Fallback>
                <p:oleObj r:id="rId8" imgW="2284095" imgH="405765" progId="Equation.3">
                  <p:embed/>
                  <p:pic>
                    <p:nvPicPr>
                      <p:cNvPr id="0" name="图片 7988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2500" y="2951163"/>
                        <a:ext cx="5111750" cy="909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91" name="对象 169990"/>
          <p:cNvGraphicFramePr/>
          <p:nvPr/>
        </p:nvGraphicFramePr>
        <p:xfrm>
          <a:off x="1062038" y="4006850"/>
          <a:ext cx="58086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0" r:id="rId10" imgW="2527300" imgH="228600" progId="Equation.3">
                  <p:embed/>
                </p:oleObj>
              </mc:Choice>
              <mc:Fallback>
                <p:oleObj r:id="rId10" imgW="2527300" imgH="228600" progId="Equation.3">
                  <p:embed/>
                  <p:pic>
                    <p:nvPicPr>
                      <p:cNvPr id="0" name="图片 7988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2038" y="4006850"/>
                        <a:ext cx="5808662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9992" name="矩形 169991">
            <a:hlinkClick r:id="" action="ppaction://hlinkshowjump?jump=endshow"/>
          </p:cNvPr>
          <p:cNvSpPr/>
          <p:nvPr/>
        </p:nvSpPr>
        <p:spPr>
          <a:xfrm>
            <a:off x="82296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3" name="矩形 169992">
            <a:hlinkClick r:id="" action="ppaction://hlinkshowjump?jump=nextslide"/>
          </p:cNvPr>
          <p:cNvSpPr/>
          <p:nvPr/>
        </p:nvSpPr>
        <p:spPr>
          <a:xfrm>
            <a:off x="77724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4" name="矩形 169993">
            <a:hlinkClick r:id="" action="ppaction://hlinkshowjump?jump=previousslide"/>
          </p:cNvPr>
          <p:cNvSpPr/>
          <p:nvPr/>
        </p:nvSpPr>
        <p:spPr>
          <a:xfrm>
            <a:off x="73152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5" name="文本框 169994"/>
          <p:cNvSpPr txBox="1"/>
          <p:nvPr/>
        </p:nvSpPr>
        <p:spPr>
          <a:xfrm>
            <a:off x="288925" y="1827213"/>
            <a:ext cx="654050" cy="519112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:</a:t>
            </a:r>
          </a:p>
        </p:txBody>
      </p:sp>
      <p:grpSp>
        <p:nvGrpSpPr>
          <p:cNvPr id="169996" name="组合 169995"/>
          <p:cNvGrpSpPr/>
          <p:nvPr/>
        </p:nvGrpSpPr>
        <p:grpSpPr>
          <a:xfrm>
            <a:off x="7270750" y="1568450"/>
            <a:ext cx="1458913" cy="2925763"/>
            <a:chOff x="3370" y="365"/>
            <a:chExt cx="919" cy="1843"/>
          </a:xfrm>
        </p:grpSpPr>
        <p:sp>
          <p:nvSpPr>
            <p:cNvPr id="169997" name="文本框 169996"/>
            <p:cNvSpPr txBox="1"/>
            <p:nvPr/>
          </p:nvSpPr>
          <p:spPr>
            <a:xfrm>
              <a:off x="3766" y="1973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9998" name="文本框 169997"/>
            <p:cNvSpPr txBox="1"/>
            <p:nvPr/>
          </p:nvSpPr>
          <p:spPr>
            <a:xfrm>
              <a:off x="3708" y="1709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9999" name="文本框 169998"/>
            <p:cNvSpPr txBox="1"/>
            <p:nvPr/>
          </p:nvSpPr>
          <p:spPr>
            <a:xfrm flipH="1">
              <a:off x="4129" y="1400"/>
              <a:ext cx="137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grpSp>
          <p:nvGrpSpPr>
            <p:cNvPr id="170000" name="组合 169999"/>
            <p:cNvGrpSpPr/>
            <p:nvPr/>
          </p:nvGrpSpPr>
          <p:grpSpPr>
            <a:xfrm>
              <a:off x="3936" y="1248"/>
              <a:ext cx="97" cy="335"/>
              <a:chOff x="4367" y="2160"/>
              <a:chExt cx="97" cy="335"/>
            </a:xfrm>
          </p:grpSpPr>
          <p:sp>
            <p:nvSpPr>
              <p:cNvPr id="170001" name="任意多边形 170000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002" name="任意多边形 170001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003" name="任意多边形 170002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0004" name="文本框 170003"/>
            <p:cNvSpPr txBox="1"/>
            <p:nvPr/>
          </p:nvSpPr>
          <p:spPr>
            <a:xfrm>
              <a:off x="3406" y="187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0005" name="文本框 170004"/>
            <p:cNvSpPr txBox="1"/>
            <p:nvPr/>
          </p:nvSpPr>
          <p:spPr>
            <a:xfrm>
              <a:off x="3370" y="725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70006" name="文本框 170005"/>
            <p:cNvSpPr txBox="1"/>
            <p:nvPr/>
          </p:nvSpPr>
          <p:spPr>
            <a:xfrm>
              <a:off x="3385" y="1256"/>
              <a:ext cx="124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007" name="任意多边形 170006"/>
            <p:cNvSpPr/>
            <p:nvPr/>
          </p:nvSpPr>
          <p:spPr>
            <a:xfrm>
              <a:off x="3432" y="672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008" name="任意多边形 170007"/>
            <p:cNvSpPr/>
            <p:nvPr/>
          </p:nvSpPr>
          <p:spPr>
            <a:xfrm>
              <a:off x="3456" y="1992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009" name="文本框 170008"/>
            <p:cNvSpPr txBox="1"/>
            <p:nvPr/>
          </p:nvSpPr>
          <p:spPr>
            <a:xfrm>
              <a:off x="4139" y="1832"/>
              <a:ext cx="150" cy="27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grpSp>
          <p:nvGrpSpPr>
            <p:cNvPr id="170010" name="组合 170009"/>
            <p:cNvGrpSpPr/>
            <p:nvPr/>
          </p:nvGrpSpPr>
          <p:grpSpPr>
            <a:xfrm>
              <a:off x="3888" y="1920"/>
              <a:ext cx="216" cy="72"/>
              <a:chOff x="1236" y="3696"/>
              <a:chExt cx="216" cy="72"/>
            </a:xfrm>
          </p:grpSpPr>
          <p:sp>
            <p:nvSpPr>
              <p:cNvPr id="170011" name="直接连接符 170010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0012" name="直接连接符 170011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0013" name="椭圆 170012"/>
            <p:cNvSpPr/>
            <p:nvPr/>
          </p:nvSpPr>
          <p:spPr>
            <a:xfrm>
              <a:off x="3408" y="2160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014" name="椭圆 170013"/>
            <p:cNvSpPr/>
            <p:nvPr/>
          </p:nvSpPr>
          <p:spPr>
            <a:xfrm>
              <a:off x="3396" y="648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015" name="矩形 170014"/>
            <p:cNvSpPr/>
            <p:nvPr/>
          </p:nvSpPr>
          <p:spPr>
            <a:xfrm rot="-16200000">
              <a:off x="3888" y="912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016" name="文本框 170015"/>
            <p:cNvSpPr txBox="1"/>
            <p:nvPr/>
          </p:nvSpPr>
          <p:spPr>
            <a:xfrm>
              <a:off x="4115" y="860"/>
              <a:ext cx="150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0017" name="直接连接符 170016"/>
            <p:cNvSpPr/>
            <p:nvPr/>
          </p:nvSpPr>
          <p:spPr>
            <a:xfrm flipV="1">
              <a:off x="3564" y="612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70018" name="文本框 170017"/>
            <p:cNvSpPr txBox="1"/>
            <p:nvPr/>
          </p:nvSpPr>
          <p:spPr>
            <a:xfrm>
              <a:off x="3658" y="365"/>
              <a:ext cx="53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i</a:t>
              </a:r>
            </a:p>
          </p:txBody>
        </p:sp>
        <p:sp>
          <p:nvSpPr>
            <p:cNvPr id="170019" name="文本框 170018"/>
            <p:cNvSpPr txBox="1"/>
            <p:nvPr/>
          </p:nvSpPr>
          <p:spPr>
            <a:xfrm>
              <a:off x="3624" y="1349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L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0020" name="文本框 170019"/>
            <p:cNvSpPr txBox="1"/>
            <p:nvPr/>
          </p:nvSpPr>
          <p:spPr>
            <a:xfrm>
              <a:off x="3552" y="1793"/>
              <a:ext cx="344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0021" name="文本框 170020"/>
            <p:cNvSpPr txBox="1"/>
            <p:nvPr/>
          </p:nvSpPr>
          <p:spPr>
            <a:xfrm>
              <a:off x="3648" y="821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R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0022" name="文本框 170021"/>
            <p:cNvSpPr txBox="1"/>
            <p:nvPr/>
          </p:nvSpPr>
          <p:spPr>
            <a:xfrm>
              <a:off x="3758" y="100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0023" name="文本框 170022"/>
            <p:cNvSpPr txBox="1"/>
            <p:nvPr/>
          </p:nvSpPr>
          <p:spPr>
            <a:xfrm>
              <a:off x="3754" y="68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70024" name="直接连接符 170023"/>
            <p:cNvSpPr/>
            <p:nvPr/>
          </p:nvSpPr>
          <p:spPr>
            <a:xfrm>
              <a:off x="3984" y="1584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70025" name="文本框 170024"/>
            <p:cNvSpPr txBox="1"/>
            <p:nvPr/>
          </p:nvSpPr>
          <p:spPr>
            <a:xfrm>
              <a:off x="3766" y="151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0026" name="文本框 170025"/>
            <p:cNvSpPr txBox="1"/>
            <p:nvPr/>
          </p:nvSpPr>
          <p:spPr>
            <a:xfrm>
              <a:off x="3754" y="122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</p:grpSp>
      <p:grpSp>
        <p:nvGrpSpPr>
          <p:cNvPr id="170027" name="组合 170026"/>
          <p:cNvGrpSpPr/>
          <p:nvPr/>
        </p:nvGrpSpPr>
        <p:grpSpPr>
          <a:xfrm>
            <a:off x="1065213" y="1698625"/>
            <a:ext cx="2247900" cy="949325"/>
            <a:chOff x="671" y="1070"/>
            <a:chExt cx="1416" cy="598"/>
          </a:xfrm>
        </p:grpSpPr>
        <p:graphicFrame>
          <p:nvGraphicFramePr>
            <p:cNvPr id="170028" name="对象 170027"/>
            <p:cNvGraphicFramePr/>
            <p:nvPr/>
          </p:nvGraphicFramePr>
          <p:xfrm>
            <a:off x="671" y="1070"/>
            <a:ext cx="1416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1" r:id="rId12" imgW="2400300" imgH="1016000" progId="Equation.3">
                    <p:embed/>
                  </p:oleObj>
                </mc:Choice>
                <mc:Fallback>
                  <p:oleObj r:id="rId12" imgW="2400300" imgH="1016000" progId="Equation.3">
                    <p:embed/>
                    <p:pic>
                      <p:nvPicPr>
                        <p:cNvPr id="0" name="图片 7988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71" y="1070"/>
                          <a:ext cx="1416" cy="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0029" name="组合 170028"/>
            <p:cNvGrpSpPr/>
            <p:nvPr/>
          </p:nvGrpSpPr>
          <p:grpSpPr>
            <a:xfrm>
              <a:off x="1456" y="1244"/>
              <a:ext cx="360" cy="204"/>
              <a:chOff x="916" y="1004"/>
              <a:chExt cx="360" cy="204"/>
            </a:xfrm>
          </p:grpSpPr>
          <p:sp>
            <p:nvSpPr>
              <p:cNvPr id="170030" name="直接连接符 170029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0031" name="直接连接符 170030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70032" name="组合 170031"/>
          <p:cNvGrpSpPr/>
          <p:nvPr/>
        </p:nvGrpSpPr>
        <p:grpSpPr>
          <a:xfrm>
            <a:off x="1304925" y="4354513"/>
            <a:ext cx="3662363" cy="935037"/>
            <a:chOff x="822" y="2743"/>
            <a:chExt cx="2307" cy="589"/>
          </a:xfrm>
        </p:grpSpPr>
        <p:graphicFrame>
          <p:nvGraphicFramePr>
            <p:cNvPr id="170033" name="对象 170032"/>
            <p:cNvGraphicFramePr/>
            <p:nvPr/>
          </p:nvGraphicFramePr>
          <p:xfrm>
            <a:off x="822" y="2743"/>
            <a:ext cx="2307" cy="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2" r:id="rId14" imgW="4000500" imgH="1016000" progId="Equation.3">
                    <p:embed/>
                  </p:oleObj>
                </mc:Choice>
                <mc:Fallback>
                  <p:oleObj r:id="rId14" imgW="4000500" imgH="1016000" progId="Equation.3">
                    <p:embed/>
                    <p:pic>
                      <p:nvPicPr>
                        <p:cNvPr id="0" name="图片 7988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822" y="2743"/>
                          <a:ext cx="2307" cy="5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0034" name="直接连接符 170033"/>
            <p:cNvSpPr/>
            <p:nvPr/>
          </p:nvSpPr>
          <p:spPr>
            <a:xfrm flipH="1">
              <a:off x="2344" y="2924"/>
              <a:ext cx="132" cy="204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0035" name="直接连接符 170034"/>
            <p:cNvSpPr/>
            <p:nvPr/>
          </p:nvSpPr>
          <p:spPr>
            <a:xfrm>
              <a:off x="2344" y="3116"/>
              <a:ext cx="552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0036" name="组合 170035"/>
          <p:cNvGrpSpPr/>
          <p:nvPr/>
        </p:nvGrpSpPr>
        <p:grpSpPr>
          <a:xfrm>
            <a:off x="1143000" y="5108575"/>
            <a:ext cx="4913313" cy="1155700"/>
            <a:chOff x="720" y="3218"/>
            <a:chExt cx="3095" cy="728"/>
          </a:xfrm>
        </p:grpSpPr>
        <p:graphicFrame>
          <p:nvGraphicFramePr>
            <p:cNvPr id="170037" name="对象 170036"/>
            <p:cNvGraphicFramePr/>
            <p:nvPr/>
          </p:nvGraphicFramePr>
          <p:xfrm>
            <a:off x="720" y="3218"/>
            <a:ext cx="3095" cy="7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3" r:id="rId16" imgW="5283200" imgH="1244600" progId="Equation.3">
                    <p:embed/>
                  </p:oleObj>
                </mc:Choice>
                <mc:Fallback>
                  <p:oleObj r:id="rId16" imgW="5283200" imgH="1244600" progId="Equation.3">
                    <p:embed/>
                    <p:pic>
                      <p:nvPicPr>
                        <p:cNvPr id="0" name="图片 7988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20" y="3218"/>
                          <a:ext cx="3095" cy="7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0038" name="组合 170037"/>
            <p:cNvGrpSpPr/>
            <p:nvPr/>
          </p:nvGrpSpPr>
          <p:grpSpPr>
            <a:xfrm>
              <a:off x="1864" y="3260"/>
              <a:ext cx="360" cy="204"/>
              <a:chOff x="916" y="1004"/>
              <a:chExt cx="360" cy="204"/>
            </a:xfrm>
          </p:grpSpPr>
          <p:sp>
            <p:nvSpPr>
              <p:cNvPr id="170039" name="直接连接符 170038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0040" name="直接连接符 170039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0041" name="组合 170040"/>
            <p:cNvGrpSpPr/>
            <p:nvPr/>
          </p:nvGrpSpPr>
          <p:grpSpPr>
            <a:xfrm>
              <a:off x="1816" y="3632"/>
              <a:ext cx="360" cy="204"/>
              <a:chOff x="916" y="1004"/>
              <a:chExt cx="360" cy="204"/>
            </a:xfrm>
          </p:grpSpPr>
          <p:sp>
            <p:nvSpPr>
              <p:cNvPr id="170042" name="直接连接符 170041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0043" name="直接连接符 170042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0044" name="直接连接符 170043"/>
            <p:cNvSpPr/>
            <p:nvPr/>
          </p:nvSpPr>
          <p:spPr>
            <a:xfrm flipH="1">
              <a:off x="2860" y="3464"/>
              <a:ext cx="132" cy="204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0045" name="直接连接符 170044"/>
            <p:cNvSpPr/>
            <p:nvPr/>
          </p:nvSpPr>
          <p:spPr>
            <a:xfrm>
              <a:off x="2860" y="3656"/>
              <a:ext cx="720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0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0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0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对象 171009"/>
          <p:cNvGraphicFramePr/>
          <p:nvPr/>
        </p:nvGraphicFramePr>
        <p:xfrm>
          <a:off x="962025" y="3536950"/>
          <a:ext cx="41656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7" r:id="rId4" imgW="4165600" imgH="469900" progId="Equation.3">
                  <p:embed/>
                </p:oleObj>
              </mc:Choice>
              <mc:Fallback>
                <p:oleObj r:id="rId4" imgW="4165600" imgH="469900" progId="Equation.3">
                  <p:embed/>
                  <p:pic>
                    <p:nvPicPr>
                      <p:cNvPr id="0" name="图片 8090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2025" y="3536950"/>
                        <a:ext cx="41656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1" name="对象 171010"/>
          <p:cNvGraphicFramePr/>
          <p:nvPr/>
        </p:nvGraphicFramePr>
        <p:xfrm>
          <a:off x="727075" y="4054475"/>
          <a:ext cx="44958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8" r:id="rId6" imgW="4495800" imgH="469900" progId="Equation.3">
                  <p:embed/>
                </p:oleObj>
              </mc:Choice>
              <mc:Fallback>
                <p:oleObj r:id="rId6" imgW="4495800" imgH="469900" progId="Equation.3">
                  <p:embed/>
                  <p:pic>
                    <p:nvPicPr>
                      <p:cNvPr id="0" name="图片 8090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7075" y="4054475"/>
                        <a:ext cx="44958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2" name="对象 171011"/>
          <p:cNvGraphicFramePr/>
          <p:nvPr/>
        </p:nvGraphicFramePr>
        <p:xfrm>
          <a:off x="4476750" y="3143250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9" r:id="rId8" imgW="190500" imgH="419100" progId="Equation.3">
                  <p:embed/>
                </p:oleObj>
              </mc:Choice>
              <mc:Fallback>
                <p:oleObj r:id="rId8" imgW="190500" imgH="419100" progId="Equation.3">
                  <p:embed/>
                  <p:pic>
                    <p:nvPicPr>
                      <p:cNvPr id="0" name="图片 8090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6750" y="3143250"/>
                        <a:ext cx="1905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3" name="对象 171012"/>
          <p:cNvGraphicFramePr/>
          <p:nvPr/>
        </p:nvGraphicFramePr>
        <p:xfrm>
          <a:off x="788988" y="4633913"/>
          <a:ext cx="47625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0" r:id="rId10" imgW="4762500" imgH="469900" progId="Equation.3">
                  <p:embed/>
                </p:oleObj>
              </mc:Choice>
              <mc:Fallback>
                <p:oleObj r:id="rId10" imgW="4762500" imgH="469900" progId="Equation.3">
                  <p:embed/>
                  <p:pic>
                    <p:nvPicPr>
                      <p:cNvPr id="0" name="图片 8090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8988" y="4633913"/>
                        <a:ext cx="4762500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4" name="对象 171013"/>
          <p:cNvGraphicFramePr/>
          <p:nvPr/>
        </p:nvGraphicFramePr>
        <p:xfrm>
          <a:off x="795338" y="5178425"/>
          <a:ext cx="490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1" r:id="rId12" imgW="4900295" imgH="482600" progId="Equation.3">
                  <p:embed/>
                </p:oleObj>
              </mc:Choice>
              <mc:Fallback>
                <p:oleObj r:id="rId12" imgW="4900295" imgH="482600" progId="Equation.3">
                  <p:embed/>
                  <p:pic>
                    <p:nvPicPr>
                      <p:cNvPr id="0" name="图片 809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5338" y="5178425"/>
                        <a:ext cx="49022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5" name="对象 171014"/>
          <p:cNvGraphicFramePr/>
          <p:nvPr/>
        </p:nvGraphicFramePr>
        <p:xfrm>
          <a:off x="1601788" y="5829300"/>
          <a:ext cx="2730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2" r:id="rId14" imgW="2729230" imgH="431800" progId="Equation.3">
                  <p:embed/>
                </p:oleObj>
              </mc:Choice>
              <mc:Fallback>
                <p:oleObj r:id="rId14" imgW="2729230" imgH="431800" progId="Equation.3">
                  <p:embed/>
                  <p:pic>
                    <p:nvPicPr>
                      <p:cNvPr id="0" name="图片 809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01788" y="5829300"/>
                        <a:ext cx="2730500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1016" name="文本框 171015"/>
          <p:cNvSpPr txBox="1"/>
          <p:nvPr/>
        </p:nvSpPr>
        <p:spPr>
          <a:xfrm>
            <a:off x="581025" y="5765800"/>
            <a:ext cx="917575" cy="365125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注意：</a:t>
            </a:r>
            <a:endParaRPr lang="zh-CN" altLang="en-US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1017" name="矩形 171016">
            <a:hlinkClick r:id="" action="ppaction://hlinkshowjump?jump=endshow"/>
          </p:cNvPr>
          <p:cNvSpPr/>
          <p:nvPr/>
        </p:nvSpPr>
        <p:spPr>
          <a:xfrm>
            <a:off x="82296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8" name="矩形 171017">
            <a:hlinkClick r:id="" action="ppaction://hlinkshowjump?jump=nextslide"/>
          </p:cNvPr>
          <p:cNvSpPr/>
          <p:nvPr/>
        </p:nvSpPr>
        <p:spPr>
          <a:xfrm>
            <a:off x="77724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9" name="矩形 171018">
            <a:hlinkClick r:id="" action="ppaction://hlinkshowjump?jump=previousslide"/>
          </p:cNvPr>
          <p:cNvSpPr/>
          <p:nvPr/>
        </p:nvSpPr>
        <p:spPr>
          <a:xfrm>
            <a:off x="73152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0" name="文本框 171019"/>
          <p:cNvSpPr txBox="1"/>
          <p:nvPr/>
        </p:nvSpPr>
        <p:spPr>
          <a:xfrm>
            <a:off x="444500" y="548958"/>
            <a:ext cx="2862263" cy="427037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</a:rPr>
              <a:t>各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元件上的电压为</a:t>
            </a:r>
          </a:p>
        </p:txBody>
      </p:sp>
      <p:sp>
        <p:nvSpPr>
          <p:cNvPr id="171021" name="文本框 171020"/>
          <p:cNvSpPr txBox="1"/>
          <p:nvPr/>
        </p:nvSpPr>
        <p:spPr>
          <a:xfrm>
            <a:off x="503238" y="2892425"/>
            <a:ext cx="2511425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瞬时值表达式为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1022" name="组合 171021"/>
          <p:cNvGrpSpPr/>
          <p:nvPr/>
        </p:nvGrpSpPr>
        <p:grpSpPr>
          <a:xfrm>
            <a:off x="6856413" y="2927351"/>
            <a:ext cx="1458913" cy="2959099"/>
            <a:chOff x="3370" y="344"/>
            <a:chExt cx="919" cy="1864"/>
          </a:xfrm>
        </p:grpSpPr>
        <p:sp>
          <p:nvSpPr>
            <p:cNvPr id="171023" name="文本框 171022"/>
            <p:cNvSpPr txBox="1"/>
            <p:nvPr/>
          </p:nvSpPr>
          <p:spPr>
            <a:xfrm>
              <a:off x="3766" y="1973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1024" name="文本框 171023"/>
            <p:cNvSpPr txBox="1"/>
            <p:nvPr/>
          </p:nvSpPr>
          <p:spPr>
            <a:xfrm>
              <a:off x="3708" y="1709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71025" name="文本框 171024"/>
            <p:cNvSpPr txBox="1"/>
            <p:nvPr/>
          </p:nvSpPr>
          <p:spPr>
            <a:xfrm flipH="1">
              <a:off x="4129" y="1400"/>
              <a:ext cx="137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n-US" altLang="zh-CN" b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1026" name="组合 171025"/>
            <p:cNvGrpSpPr/>
            <p:nvPr/>
          </p:nvGrpSpPr>
          <p:grpSpPr>
            <a:xfrm>
              <a:off x="3936" y="1248"/>
              <a:ext cx="97" cy="335"/>
              <a:chOff x="4367" y="2160"/>
              <a:chExt cx="97" cy="335"/>
            </a:xfrm>
          </p:grpSpPr>
          <p:sp>
            <p:nvSpPr>
              <p:cNvPr id="171027" name="任意多边形 171026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028" name="任意多边形 171027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029" name="任意多边形 171028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1030" name="文本框 171029"/>
            <p:cNvSpPr txBox="1"/>
            <p:nvPr/>
          </p:nvSpPr>
          <p:spPr>
            <a:xfrm>
              <a:off x="3406" y="187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1031" name="文本框 171030"/>
            <p:cNvSpPr txBox="1"/>
            <p:nvPr/>
          </p:nvSpPr>
          <p:spPr>
            <a:xfrm>
              <a:off x="3370" y="725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71032" name="文本框 171031"/>
            <p:cNvSpPr txBox="1"/>
            <p:nvPr/>
          </p:nvSpPr>
          <p:spPr>
            <a:xfrm>
              <a:off x="3385" y="1256"/>
              <a:ext cx="124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en-US" altLang="zh-CN" b="1" baseline="-250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033" name="任意多边形 171032"/>
            <p:cNvSpPr/>
            <p:nvPr/>
          </p:nvSpPr>
          <p:spPr>
            <a:xfrm>
              <a:off x="3432" y="672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034" name="任意多边形 171033"/>
            <p:cNvSpPr/>
            <p:nvPr/>
          </p:nvSpPr>
          <p:spPr>
            <a:xfrm>
              <a:off x="3456" y="1992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035" name="文本框 171034"/>
            <p:cNvSpPr txBox="1"/>
            <p:nvPr/>
          </p:nvSpPr>
          <p:spPr>
            <a:xfrm>
              <a:off x="4139" y="1832"/>
              <a:ext cx="150" cy="27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b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1036" name="组合 171035"/>
            <p:cNvGrpSpPr/>
            <p:nvPr/>
          </p:nvGrpSpPr>
          <p:grpSpPr>
            <a:xfrm>
              <a:off x="3888" y="1920"/>
              <a:ext cx="216" cy="72"/>
              <a:chOff x="1236" y="3696"/>
              <a:chExt cx="216" cy="72"/>
            </a:xfrm>
          </p:grpSpPr>
          <p:sp>
            <p:nvSpPr>
              <p:cNvPr id="171037" name="直接连接符 171036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38" name="直接连接符 171037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1039" name="椭圆 171038"/>
            <p:cNvSpPr/>
            <p:nvPr/>
          </p:nvSpPr>
          <p:spPr>
            <a:xfrm>
              <a:off x="3408" y="2160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040" name="椭圆 171039"/>
            <p:cNvSpPr/>
            <p:nvPr/>
          </p:nvSpPr>
          <p:spPr>
            <a:xfrm>
              <a:off x="3396" y="648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041" name="矩形 171040"/>
            <p:cNvSpPr/>
            <p:nvPr/>
          </p:nvSpPr>
          <p:spPr>
            <a:xfrm rot="-16200000">
              <a:off x="3888" y="912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042" name="文本框 171041"/>
            <p:cNvSpPr txBox="1"/>
            <p:nvPr/>
          </p:nvSpPr>
          <p:spPr>
            <a:xfrm>
              <a:off x="4115" y="860"/>
              <a:ext cx="150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66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en-US" altLang="zh-CN" b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043" name="直接连接符 171042"/>
            <p:cNvSpPr/>
            <p:nvPr/>
          </p:nvSpPr>
          <p:spPr>
            <a:xfrm flipV="1">
              <a:off x="3564" y="612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71044" name="文本框 171043"/>
            <p:cNvSpPr txBox="1"/>
            <p:nvPr/>
          </p:nvSpPr>
          <p:spPr>
            <a:xfrm>
              <a:off x="3653" y="344"/>
              <a:ext cx="62" cy="27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71045" name="文本框 171044"/>
            <p:cNvSpPr txBox="1"/>
            <p:nvPr/>
          </p:nvSpPr>
          <p:spPr>
            <a:xfrm>
              <a:off x="3624" y="1349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L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1046" name="文本框 171045"/>
            <p:cNvSpPr txBox="1"/>
            <p:nvPr/>
          </p:nvSpPr>
          <p:spPr>
            <a:xfrm>
              <a:off x="3552" y="1793"/>
              <a:ext cx="344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1047" name="文本框 171046"/>
            <p:cNvSpPr txBox="1"/>
            <p:nvPr/>
          </p:nvSpPr>
          <p:spPr>
            <a:xfrm>
              <a:off x="3648" y="821"/>
              <a:ext cx="30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 dirty="0" err="1">
                  <a:solidFill>
                    <a:srgbClr val="336600"/>
                  </a:solidFill>
                  <a:latin typeface="宋体" panose="02010600030101010101" pitchFamily="2" charset="-122"/>
                </a:rPr>
                <a:t>R</a:t>
              </a:r>
              <a:endParaRPr lang="en-US" altLang="zh-CN" b="1" baseline="-25000">
                <a:solidFill>
                  <a:srgbClr val="3366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1048" name="文本框 171047"/>
            <p:cNvSpPr txBox="1"/>
            <p:nvPr/>
          </p:nvSpPr>
          <p:spPr>
            <a:xfrm>
              <a:off x="3758" y="1001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1049" name="文本框 171048"/>
            <p:cNvSpPr txBox="1"/>
            <p:nvPr/>
          </p:nvSpPr>
          <p:spPr>
            <a:xfrm>
              <a:off x="3754" y="68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71050" name="直接连接符 171049"/>
            <p:cNvSpPr/>
            <p:nvPr/>
          </p:nvSpPr>
          <p:spPr>
            <a:xfrm>
              <a:off x="3984" y="1584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71051" name="文本框 171050"/>
            <p:cNvSpPr txBox="1"/>
            <p:nvPr/>
          </p:nvSpPr>
          <p:spPr>
            <a:xfrm>
              <a:off x="3766" y="151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1052" name="文本框 171051"/>
            <p:cNvSpPr txBox="1"/>
            <p:nvPr/>
          </p:nvSpPr>
          <p:spPr>
            <a:xfrm>
              <a:off x="3754" y="122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</p:grpSp>
      <p:grpSp>
        <p:nvGrpSpPr>
          <p:cNvPr id="171053" name="组合 171052"/>
          <p:cNvGrpSpPr/>
          <p:nvPr/>
        </p:nvGrpSpPr>
        <p:grpSpPr>
          <a:xfrm>
            <a:off x="293688" y="1419225"/>
            <a:ext cx="7685087" cy="1016000"/>
            <a:chOff x="185" y="894"/>
            <a:chExt cx="4841" cy="640"/>
          </a:xfrm>
        </p:grpSpPr>
        <p:graphicFrame>
          <p:nvGraphicFramePr>
            <p:cNvPr id="171054" name="对象 171053"/>
            <p:cNvGraphicFramePr/>
            <p:nvPr/>
          </p:nvGraphicFramePr>
          <p:xfrm>
            <a:off x="185" y="894"/>
            <a:ext cx="4841" cy="6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33" r:id="rId16" imgW="7683500" imgH="1016000" progId="Equation.3">
                    <p:embed/>
                  </p:oleObj>
                </mc:Choice>
                <mc:Fallback>
                  <p:oleObj r:id="rId16" imgW="7683500" imgH="1016000" progId="Equation.3">
                    <p:embed/>
                    <p:pic>
                      <p:nvPicPr>
                        <p:cNvPr id="0" name="图片 80912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85" y="894"/>
                          <a:ext cx="4841" cy="6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1055" name="组合 171054"/>
            <p:cNvGrpSpPr/>
            <p:nvPr/>
          </p:nvGrpSpPr>
          <p:grpSpPr>
            <a:xfrm>
              <a:off x="4177" y="1100"/>
              <a:ext cx="525" cy="204"/>
              <a:chOff x="3337" y="2120"/>
              <a:chExt cx="525" cy="204"/>
            </a:xfrm>
          </p:grpSpPr>
          <p:sp>
            <p:nvSpPr>
              <p:cNvPr id="171056" name="直接连接符 171055"/>
              <p:cNvSpPr/>
              <p:nvPr/>
            </p:nvSpPr>
            <p:spPr>
              <a:xfrm flipH="1">
                <a:off x="3337" y="2120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57" name="直接连接符 171056"/>
              <p:cNvSpPr/>
              <p:nvPr/>
            </p:nvSpPr>
            <p:spPr>
              <a:xfrm>
                <a:off x="3337" y="2324"/>
                <a:ext cx="525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1058" name="组合 171057"/>
            <p:cNvGrpSpPr/>
            <p:nvPr/>
          </p:nvGrpSpPr>
          <p:grpSpPr>
            <a:xfrm>
              <a:off x="2548" y="1100"/>
              <a:ext cx="786" cy="204"/>
              <a:chOff x="3280" y="1856"/>
              <a:chExt cx="786" cy="204"/>
            </a:xfrm>
          </p:grpSpPr>
          <p:sp>
            <p:nvSpPr>
              <p:cNvPr id="171059" name="直接连接符 171058"/>
              <p:cNvSpPr/>
              <p:nvPr/>
            </p:nvSpPr>
            <p:spPr>
              <a:xfrm flipH="1">
                <a:off x="3280" y="185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60" name="直接连接符 171059"/>
              <p:cNvSpPr/>
              <p:nvPr/>
            </p:nvSpPr>
            <p:spPr>
              <a:xfrm>
                <a:off x="3280" y="2060"/>
                <a:ext cx="786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71061" name="组合 171060"/>
          <p:cNvGrpSpPr/>
          <p:nvPr/>
        </p:nvGrpSpPr>
        <p:grpSpPr>
          <a:xfrm>
            <a:off x="430213" y="790575"/>
            <a:ext cx="7077075" cy="1030288"/>
            <a:chOff x="271" y="498"/>
            <a:chExt cx="4458" cy="649"/>
          </a:xfrm>
        </p:grpSpPr>
        <p:graphicFrame>
          <p:nvGraphicFramePr>
            <p:cNvPr id="171062" name="对象 171061"/>
            <p:cNvGraphicFramePr/>
            <p:nvPr/>
          </p:nvGraphicFramePr>
          <p:xfrm>
            <a:off x="271" y="498"/>
            <a:ext cx="4458" cy="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34" r:id="rId18" imgW="6934200" imgH="1016000" progId="Equation.3">
                    <p:embed/>
                  </p:oleObj>
                </mc:Choice>
                <mc:Fallback>
                  <p:oleObj r:id="rId18" imgW="6934200" imgH="1016000" progId="Equation.3">
                    <p:embed/>
                    <p:pic>
                      <p:nvPicPr>
                        <p:cNvPr id="0" name="图片 80913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71" y="498"/>
                          <a:ext cx="4458" cy="6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1063" name="组合 171062"/>
            <p:cNvGrpSpPr/>
            <p:nvPr/>
          </p:nvGrpSpPr>
          <p:grpSpPr>
            <a:xfrm>
              <a:off x="2188" y="704"/>
              <a:ext cx="786" cy="204"/>
              <a:chOff x="3280" y="1856"/>
              <a:chExt cx="786" cy="204"/>
            </a:xfrm>
          </p:grpSpPr>
          <p:sp>
            <p:nvSpPr>
              <p:cNvPr id="171064" name="直接连接符 171063"/>
              <p:cNvSpPr/>
              <p:nvPr/>
            </p:nvSpPr>
            <p:spPr>
              <a:xfrm flipH="1">
                <a:off x="3280" y="185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65" name="直接连接符 171064"/>
              <p:cNvSpPr/>
              <p:nvPr/>
            </p:nvSpPr>
            <p:spPr>
              <a:xfrm>
                <a:off x="3280" y="2060"/>
                <a:ext cx="786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1066" name="组合 171065"/>
            <p:cNvGrpSpPr/>
            <p:nvPr/>
          </p:nvGrpSpPr>
          <p:grpSpPr>
            <a:xfrm>
              <a:off x="3664" y="704"/>
              <a:ext cx="786" cy="204"/>
              <a:chOff x="3280" y="1856"/>
              <a:chExt cx="786" cy="204"/>
            </a:xfrm>
          </p:grpSpPr>
          <p:sp>
            <p:nvSpPr>
              <p:cNvPr id="171067" name="直接连接符 171066"/>
              <p:cNvSpPr/>
              <p:nvPr/>
            </p:nvSpPr>
            <p:spPr>
              <a:xfrm flipH="1">
                <a:off x="3280" y="185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68" name="直接连接符 171067"/>
              <p:cNvSpPr/>
              <p:nvPr/>
            </p:nvSpPr>
            <p:spPr>
              <a:xfrm>
                <a:off x="3280" y="2060"/>
                <a:ext cx="786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71069" name="组合 171068"/>
          <p:cNvGrpSpPr/>
          <p:nvPr/>
        </p:nvGrpSpPr>
        <p:grpSpPr>
          <a:xfrm>
            <a:off x="392113" y="1908175"/>
            <a:ext cx="8751887" cy="1016000"/>
            <a:chOff x="247" y="1202"/>
            <a:chExt cx="5513" cy="640"/>
          </a:xfrm>
        </p:grpSpPr>
        <p:graphicFrame>
          <p:nvGraphicFramePr>
            <p:cNvPr id="171070" name="对象 171069"/>
            <p:cNvGraphicFramePr/>
            <p:nvPr/>
          </p:nvGraphicFramePr>
          <p:xfrm>
            <a:off x="247" y="1202"/>
            <a:ext cx="5513" cy="6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35" r:id="rId20" imgW="8750300" imgH="1016000" progId="Equation.3">
                    <p:embed/>
                  </p:oleObj>
                </mc:Choice>
                <mc:Fallback>
                  <p:oleObj r:id="rId20" imgW="8750300" imgH="1016000" progId="Equation.3">
                    <p:embed/>
                    <p:pic>
                      <p:nvPicPr>
                        <p:cNvPr id="0" name="图片 80914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47" y="1202"/>
                          <a:ext cx="5513" cy="6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1071" name="组合 171070"/>
            <p:cNvGrpSpPr/>
            <p:nvPr/>
          </p:nvGrpSpPr>
          <p:grpSpPr>
            <a:xfrm>
              <a:off x="2932" y="1400"/>
              <a:ext cx="786" cy="204"/>
              <a:chOff x="3280" y="1856"/>
              <a:chExt cx="786" cy="204"/>
            </a:xfrm>
          </p:grpSpPr>
          <p:sp>
            <p:nvSpPr>
              <p:cNvPr id="171072" name="直接连接符 171071"/>
              <p:cNvSpPr/>
              <p:nvPr/>
            </p:nvSpPr>
            <p:spPr>
              <a:xfrm flipH="1">
                <a:off x="3280" y="185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73" name="直接连接符 171072"/>
              <p:cNvSpPr/>
              <p:nvPr/>
            </p:nvSpPr>
            <p:spPr>
              <a:xfrm>
                <a:off x="3280" y="2060"/>
                <a:ext cx="786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1074" name="组合 171073"/>
            <p:cNvGrpSpPr/>
            <p:nvPr/>
          </p:nvGrpSpPr>
          <p:grpSpPr>
            <a:xfrm>
              <a:off x="4660" y="1400"/>
              <a:ext cx="786" cy="204"/>
              <a:chOff x="3280" y="1856"/>
              <a:chExt cx="786" cy="204"/>
            </a:xfrm>
          </p:grpSpPr>
          <p:sp>
            <p:nvSpPr>
              <p:cNvPr id="171075" name="直接连接符 171074"/>
              <p:cNvSpPr/>
              <p:nvPr/>
            </p:nvSpPr>
            <p:spPr>
              <a:xfrm flipH="1">
                <a:off x="3280" y="1856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1076" name="直接连接符 171075"/>
              <p:cNvSpPr/>
              <p:nvPr/>
            </p:nvSpPr>
            <p:spPr>
              <a:xfrm>
                <a:off x="3280" y="2060"/>
                <a:ext cx="786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6" grpId="0"/>
      <p:bldP spid="171020" grpId="0"/>
      <p:bldP spid="1710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文本框 172033"/>
          <p:cNvSpPr txBox="1"/>
          <p:nvPr/>
        </p:nvSpPr>
        <p:spPr>
          <a:xfrm>
            <a:off x="4121150" y="540385"/>
            <a:ext cx="491490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有功，无功，视在功率的关系：</a:t>
            </a:r>
          </a:p>
        </p:txBody>
      </p:sp>
      <p:sp>
        <p:nvSpPr>
          <p:cNvPr id="172035" name="文本框 172034"/>
          <p:cNvSpPr txBox="1"/>
          <p:nvPr/>
        </p:nvSpPr>
        <p:spPr>
          <a:xfrm>
            <a:off x="555625" y="1336675"/>
            <a:ext cx="4710113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有功功率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:  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      </a:t>
            </a:r>
            <a:r>
              <a:rPr lang="zh-CN" altLang="en-US" b="1" dirty="0">
                <a:solidFill>
                  <a:srgbClr val="000000"/>
                </a:solidFill>
                <a:latin typeface="Symbol" panose="05050102010706020507" pitchFamily="18" charset="2"/>
              </a:rPr>
              <a:t>单位</a:t>
            </a:r>
            <a:r>
              <a:rPr lang="zh-CN" altLang="en-US" b="1">
                <a:solidFill>
                  <a:srgbClr val="000000"/>
                </a:solidFill>
                <a:latin typeface="Symbol" panose="05050102010706020507" pitchFamily="18" charset="2"/>
              </a:rPr>
              <a:t>：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W</a:t>
            </a:r>
          </a:p>
        </p:txBody>
      </p:sp>
      <p:sp>
        <p:nvSpPr>
          <p:cNvPr id="172036" name="文本框 172035"/>
          <p:cNvSpPr txBox="1"/>
          <p:nvPr/>
        </p:nvSpPr>
        <p:spPr>
          <a:xfrm>
            <a:off x="538163" y="1793875"/>
            <a:ext cx="48117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无功功率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:  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      </a:t>
            </a:r>
            <a:r>
              <a:rPr lang="zh-CN" altLang="en-US" b="1" dirty="0">
                <a:solidFill>
                  <a:srgbClr val="000000"/>
                </a:solidFill>
                <a:latin typeface="Symbol" panose="05050102010706020507" pitchFamily="18" charset="2"/>
              </a:rPr>
              <a:t>单位</a:t>
            </a:r>
            <a:r>
              <a:rPr lang="zh-CN" altLang="en-US" b="1">
                <a:solidFill>
                  <a:srgbClr val="000000"/>
                </a:solidFill>
                <a:latin typeface="Symbol" panose="05050102010706020507" pitchFamily="18" charset="2"/>
              </a:rPr>
              <a:t>：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var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37" name="文本框 172036"/>
          <p:cNvSpPr txBox="1"/>
          <p:nvPr/>
        </p:nvSpPr>
        <p:spPr>
          <a:xfrm>
            <a:off x="576263" y="2251075"/>
            <a:ext cx="47736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视在功率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: 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             </a:t>
            </a:r>
            <a:r>
              <a:rPr lang="zh-CN" altLang="en-US" b="1" dirty="0">
                <a:solidFill>
                  <a:srgbClr val="000000"/>
                </a:solidFill>
                <a:latin typeface="Symbol" panose="05050102010706020507" pitchFamily="18" charset="2"/>
              </a:rPr>
              <a:t>单位</a:t>
            </a:r>
            <a:r>
              <a:rPr lang="zh-CN" altLang="en-US" b="1">
                <a:solidFill>
                  <a:srgbClr val="000000"/>
                </a:solidFill>
                <a:latin typeface="Symbol" panose="05050102010706020507" pitchFamily="18" charset="2"/>
              </a:rPr>
              <a:t>：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VA</a:t>
            </a:r>
          </a:p>
        </p:txBody>
      </p:sp>
      <p:graphicFrame>
        <p:nvGraphicFramePr>
          <p:cNvPr id="172038" name="对象 172037"/>
          <p:cNvGraphicFramePr/>
          <p:nvPr/>
        </p:nvGraphicFramePr>
        <p:xfrm>
          <a:off x="5867400" y="1717675"/>
          <a:ext cx="2133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2" r:id="rId4" imgW="965200" imgH="279400" progId="Equation.3">
                  <p:embed/>
                </p:oleObj>
              </mc:Choice>
              <mc:Fallback>
                <p:oleObj r:id="rId4" imgW="965200" imgH="279400" progId="Equation.3">
                  <p:embed/>
                  <p:pic>
                    <p:nvPicPr>
                      <p:cNvPr id="0" name="图片 819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7400" y="1717675"/>
                        <a:ext cx="21336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2039" name="组合 172038"/>
          <p:cNvGrpSpPr/>
          <p:nvPr/>
        </p:nvGrpSpPr>
        <p:grpSpPr>
          <a:xfrm>
            <a:off x="990600" y="2828925"/>
            <a:ext cx="1362075" cy="1295400"/>
            <a:chOff x="768" y="2304"/>
            <a:chExt cx="858" cy="816"/>
          </a:xfrm>
        </p:grpSpPr>
        <p:sp>
          <p:nvSpPr>
            <p:cNvPr id="172040" name="直接连接符 172039"/>
            <p:cNvSpPr/>
            <p:nvPr/>
          </p:nvSpPr>
          <p:spPr>
            <a:xfrm flipH="1">
              <a:off x="768" y="2304"/>
              <a:ext cx="624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41" name="直接连接符 172040"/>
            <p:cNvSpPr/>
            <p:nvPr/>
          </p:nvSpPr>
          <p:spPr>
            <a:xfrm>
              <a:off x="1392" y="2304"/>
              <a:ext cx="0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42" name="直接连接符 172041"/>
            <p:cNvSpPr/>
            <p:nvPr/>
          </p:nvSpPr>
          <p:spPr>
            <a:xfrm>
              <a:off x="768" y="2832"/>
              <a:ext cx="62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43" name="任意多边形 172042"/>
            <p:cNvSpPr/>
            <p:nvPr/>
          </p:nvSpPr>
          <p:spPr>
            <a:xfrm>
              <a:off x="876" y="2736"/>
              <a:ext cx="60" cy="96"/>
            </a:xfrm>
            <a:custGeom>
              <a:avLst/>
              <a:gdLst/>
              <a:ahLst/>
              <a:cxnLst/>
              <a:rect l="0" t="0" r="0" b="0"/>
              <a:pathLst>
                <a:path w="60" h="96">
                  <a:moveTo>
                    <a:pt x="0" y="0"/>
                  </a:moveTo>
                  <a:cubicBezTo>
                    <a:pt x="53" y="18"/>
                    <a:pt x="60" y="35"/>
                    <a:pt x="60" y="96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044" name="文本框 172043"/>
            <p:cNvSpPr txBox="1"/>
            <p:nvPr/>
          </p:nvSpPr>
          <p:spPr>
            <a:xfrm>
              <a:off x="912" y="2544"/>
              <a:ext cx="23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Symbol" panose="05050102010706020507" pitchFamily="18" charset="2"/>
                </a:rPr>
                <a:t>j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2045" name="文本框 172044"/>
            <p:cNvSpPr txBox="1"/>
            <p:nvPr/>
          </p:nvSpPr>
          <p:spPr>
            <a:xfrm>
              <a:off x="849" y="2352"/>
              <a:ext cx="22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172046" name="文本框 172045"/>
            <p:cNvSpPr txBox="1"/>
            <p:nvPr/>
          </p:nvSpPr>
          <p:spPr>
            <a:xfrm>
              <a:off x="1046" y="2832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172047" name="文本框 172046"/>
            <p:cNvSpPr txBox="1"/>
            <p:nvPr/>
          </p:nvSpPr>
          <p:spPr>
            <a:xfrm>
              <a:off x="1371" y="2448"/>
              <a:ext cx="25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Q</a:t>
              </a:r>
            </a:p>
          </p:txBody>
        </p:sp>
      </p:grpSp>
      <p:grpSp>
        <p:nvGrpSpPr>
          <p:cNvPr id="172048" name="组合 172047"/>
          <p:cNvGrpSpPr/>
          <p:nvPr/>
        </p:nvGrpSpPr>
        <p:grpSpPr>
          <a:xfrm>
            <a:off x="2838450" y="2828925"/>
            <a:ext cx="1362075" cy="1295400"/>
            <a:chOff x="1920" y="2304"/>
            <a:chExt cx="858" cy="816"/>
          </a:xfrm>
        </p:grpSpPr>
        <p:sp>
          <p:nvSpPr>
            <p:cNvPr id="172049" name="直接连接符 172048"/>
            <p:cNvSpPr/>
            <p:nvPr/>
          </p:nvSpPr>
          <p:spPr>
            <a:xfrm flipH="1">
              <a:off x="1920" y="2304"/>
              <a:ext cx="624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50" name="直接连接符 172049"/>
            <p:cNvSpPr/>
            <p:nvPr/>
          </p:nvSpPr>
          <p:spPr>
            <a:xfrm>
              <a:off x="2544" y="2304"/>
              <a:ext cx="0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51" name="直接连接符 172050"/>
            <p:cNvSpPr/>
            <p:nvPr/>
          </p:nvSpPr>
          <p:spPr>
            <a:xfrm>
              <a:off x="1920" y="2832"/>
              <a:ext cx="62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52" name="任意多边形 172051"/>
            <p:cNvSpPr/>
            <p:nvPr/>
          </p:nvSpPr>
          <p:spPr>
            <a:xfrm>
              <a:off x="2028" y="2736"/>
              <a:ext cx="60" cy="96"/>
            </a:xfrm>
            <a:custGeom>
              <a:avLst/>
              <a:gdLst/>
              <a:ahLst/>
              <a:cxnLst/>
              <a:rect l="0" t="0" r="0" b="0"/>
              <a:pathLst>
                <a:path w="60" h="96">
                  <a:moveTo>
                    <a:pt x="0" y="0"/>
                  </a:moveTo>
                  <a:cubicBezTo>
                    <a:pt x="53" y="18"/>
                    <a:pt x="60" y="35"/>
                    <a:pt x="60" y="96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053" name="文本框 172052"/>
            <p:cNvSpPr txBox="1"/>
            <p:nvPr/>
          </p:nvSpPr>
          <p:spPr>
            <a:xfrm>
              <a:off x="2064" y="2544"/>
              <a:ext cx="23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Symbol" panose="05050102010706020507" pitchFamily="18" charset="2"/>
                </a:rPr>
                <a:t>j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2054" name="文本框 172053"/>
            <p:cNvSpPr txBox="1"/>
            <p:nvPr/>
          </p:nvSpPr>
          <p:spPr>
            <a:xfrm>
              <a:off x="1980" y="2352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Z</a:t>
              </a:r>
            </a:p>
          </p:txBody>
        </p:sp>
        <p:sp>
          <p:nvSpPr>
            <p:cNvPr id="172055" name="文本框 172054"/>
            <p:cNvSpPr txBox="1"/>
            <p:nvPr/>
          </p:nvSpPr>
          <p:spPr>
            <a:xfrm>
              <a:off x="2150" y="2832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2056" name="文本框 172055"/>
            <p:cNvSpPr txBox="1"/>
            <p:nvPr/>
          </p:nvSpPr>
          <p:spPr>
            <a:xfrm>
              <a:off x="2534" y="2448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</p:grpSp>
      <p:grpSp>
        <p:nvGrpSpPr>
          <p:cNvPr id="172057" name="组合 172056"/>
          <p:cNvGrpSpPr/>
          <p:nvPr/>
        </p:nvGrpSpPr>
        <p:grpSpPr>
          <a:xfrm>
            <a:off x="4800600" y="2828925"/>
            <a:ext cx="1519238" cy="1295400"/>
            <a:chOff x="3360" y="2304"/>
            <a:chExt cx="957" cy="816"/>
          </a:xfrm>
        </p:grpSpPr>
        <p:sp>
          <p:nvSpPr>
            <p:cNvPr id="172058" name="直接连接符 172057"/>
            <p:cNvSpPr/>
            <p:nvPr/>
          </p:nvSpPr>
          <p:spPr>
            <a:xfrm flipH="1">
              <a:off x="3360" y="2304"/>
              <a:ext cx="624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59" name="直接连接符 172058"/>
            <p:cNvSpPr/>
            <p:nvPr/>
          </p:nvSpPr>
          <p:spPr>
            <a:xfrm>
              <a:off x="3984" y="2304"/>
              <a:ext cx="0" cy="5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60" name="直接连接符 172059"/>
            <p:cNvSpPr/>
            <p:nvPr/>
          </p:nvSpPr>
          <p:spPr>
            <a:xfrm>
              <a:off x="3360" y="2832"/>
              <a:ext cx="62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61" name="任意多边形 172060"/>
            <p:cNvSpPr/>
            <p:nvPr/>
          </p:nvSpPr>
          <p:spPr>
            <a:xfrm>
              <a:off x="3468" y="2736"/>
              <a:ext cx="60" cy="96"/>
            </a:xfrm>
            <a:custGeom>
              <a:avLst/>
              <a:gdLst/>
              <a:ahLst/>
              <a:cxnLst/>
              <a:rect l="0" t="0" r="0" b="0"/>
              <a:pathLst>
                <a:path w="60" h="96">
                  <a:moveTo>
                    <a:pt x="0" y="0"/>
                  </a:moveTo>
                  <a:cubicBezTo>
                    <a:pt x="53" y="18"/>
                    <a:pt x="60" y="35"/>
                    <a:pt x="60" y="96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062" name="文本框 172061"/>
            <p:cNvSpPr txBox="1"/>
            <p:nvPr/>
          </p:nvSpPr>
          <p:spPr>
            <a:xfrm>
              <a:off x="3504" y="2544"/>
              <a:ext cx="23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Symbol" panose="05050102010706020507" pitchFamily="18" charset="2"/>
                </a:rPr>
                <a:t>j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2063" name="文本框 172062"/>
            <p:cNvSpPr txBox="1"/>
            <p:nvPr/>
          </p:nvSpPr>
          <p:spPr>
            <a:xfrm>
              <a:off x="3441" y="2352"/>
              <a:ext cx="25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72064" name="文本框 172063"/>
            <p:cNvSpPr txBox="1"/>
            <p:nvPr/>
          </p:nvSpPr>
          <p:spPr>
            <a:xfrm>
              <a:off x="3539" y="2832"/>
              <a:ext cx="347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2065" name="文本框 172064"/>
            <p:cNvSpPr txBox="1"/>
            <p:nvPr/>
          </p:nvSpPr>
          <p:spPr>
            <a:xfrm>
              <a:off x="3970" y="2448"/>
              <a:ext cx="347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2066" name="组合 172065"/>
          <p:cNvGrpSpPr/>
          <p:nvPr/>
        </p:nvGrpSpPr>
        <p:grpSpPr>
          <a:xfrm>
            <a:off x="6654800" y="2481263"/>
            <a:ext cx="2238375" cy="2171700"/>
            <a:chOff x="4224" y="1872"/>
            <a:chExt cx="1410" cy="1368"/>
          </a:xfrm>
        </p:grpSpPr>
        <p:sp>
          <p:nvSpPr>
            <p:cNvPr id="172067" name="直接连接符 172066"/>
            <p:cNvSpPr/>
            <p:nvPr/>
          </p:nvSpPr>
          <p:spPr>
            <a:xfrm>
              <a:off x="4320" y="2256"/>
              <a:ext cx="10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68" name="直接连接符 172067"/>
            <p:cNvSpPr/>
            <p:nvPr/>
          </p:nvSpPr>
          <p:spPr>
            <a:xfrm>
              <a:off x="5328" y="2256"/>
              <a:ext cx="0" cy="81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69" name="直接连接符 172068"/>
            <p:cNvSpPr/>
            <p:nvPr/>
          </p:nvSpPr>
          <p:spPr>
            <a:xfrm>
              <a:off x="4332" y="3060"/>
              <a:ext cx="10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2070" name="矩形 172069"/>
            <p:cNvSpPr/>
            <p:nvPr/>
          </p:nvSpPr>
          <p:spPr>
            <a:xfrm>
              <a:off x="5268" y="2496"/>
              <a:ext cx="120" cy="288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071" name="矩形 172070"/>
            <p:cNvSpPr/>
            <p:nvPr/>
          </p:nvSpPr>
          <p:spPr>
            <a:xfrm rot="-5400000">
              <a:off x="4692" y="2124"/>
              <a:ext cx="120" cy="288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072" name="文本框 172071"/>
            <p:cNvSpPr txBox="1"/>
            <p:nvPr/>
          </p:nvSpPr>
          <p:spPr>
            <a:xfrm>
              <a:off x="4651" y="2304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2073" name="文本框 172072"/>
            <p:cNvSpPr txBox="1"/>
            <p:nvPr/>
          </p:nvSpPr>
          <p:spPr>
            <a:xfrm>
              <a:off x="5390" y="2496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172074" name="文本框 172073"/>
            <p:cNvSpPr txBox="1"/>
            <p:nvPr/>
          </p:nvSpPr>
          <p:spPr>
            <a:xfrm>
              <a:off x="5056" y="2304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2075" name="文本框 172074"/>
            <p:cNvSpPr txBox="1"/>
            <p:nvPr/>
          </p:nvSpPr>
          <p:spPr>
            <a:xfrm>
              <a:off x="5068" y="2664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172076" name="文本框 172075"/>
            <p:cNvSpPr txBox="1"/>
            <p:nvPr/>
          </p:nvSpPr>
          <p:spPr>
            <a:xfrm>
              <a:off x="4416" y="1968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2077" name="文本框 172076"/>
            <p:cNvSpPr txBox="1"/>
            <p:nvPr/>
          </p:nvSpPr>
          <p:spPr>
            <a:xfrm>
              <a:off x="4848" y="1872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172078" name="文本框 172077"/>
            <p:cNvSpPr txBox="1"/>
            <p:nvPr/>
          </p:nvSpPr>
          <p:spPr>
            <a:xfrm>
              <a:off x="4242" y="2148"/>
              <a:ext cx="11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º</a:t>
              </a:r>
            </a:p>
          </p:txBody>
        </p:sp>
        <p:sp>
          <p:nvSpPr>
            <p:cNvPr id="172079" name="文本框 172078"/>
            <p:cNvSpPr txBox="1"/>
            <p:nvPr/>
          </p:nvSpPr>
          <p:spPr>
            <a:xfrm>
              <a:off x="4248" y="2952"/>
              <a:ext cx="11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º</a:t>
              </a:r>
            </a:p>
          </p:txBody>
        </p:sp>
        <p:sp>
          <p:nvSpPr>
            <p:cNvPr id="172080" name="文本框 172079"/>
            <p:cNvSpPr txBox="1"/>
            <p:nvPr/>
          </p:nvSpPr>
          <p:spPr>
            <a:xfrm>
              <a:off x="4224" y="2256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2081" name="文本框 172080"/>
            <p:cNvSpPr txBox="1"/>
            <p:nvPr/>
          </p:nvSpPr>
          <p:spPr>
            <a:xfrm>
              <a:off x="4224" y="2676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graphicFrame>
          <p:nvGraphicFramePr>
            <p:cNvPr id="172082" name="对象 172081"/>
            <p:cNvGraphicFramePr/>
            <p:nvPr/>
          </p:nvGraphicFramePr>
          <p:xfrm>
            <a:off x="4224" y="2560"/>
            <a:ext cx="206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3" r:id="rId6" imgW="165100" imgH="203200" progId="Equation.3">
                    <p:embed/>
                  </p:oleObj>
                </mc:Choice>
                <mc:Fallback>
                  <p:oleObj r:id="rId6" imgW="165100" imgH="203200" progId="Equation.3">
                    <p:embed/>
                    <p:pic>
                      <p:nvPicPr>
                        <p:cNvPr id="0" name="图片 8192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224" y="2560"/>
                          <a:ext cx="206" cy="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2083" name="对象 172082"/>
            <p:cNvGraphicFramePr/>
            <p:nvPr/>
          </p:nvGraphicFramePr>
          <p:xfrm>
            <a:off x="4636" y="1903"/>
            <a:ext cx="272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4" r:id="rId8" imgW="215900" imgH="228600" progId="Equation.3">
                    <p:embed/>
                  </p:oleObj>
                </mc:Choice>
                <mc:Fallback>
                  <p:oleObj r:id="rId8" imgW="215900" imgH="228600" progId="Equation.3">
                    <p:embed/>
                    <p:pic>
                      <p:nvPicPr>
                        <p:cNvPr id="0" name="图片 8192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636" y="1903"/>
                          <a:ext cx="272" cy="2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2084" name="对象 172083"/>
            <p:cNvGraphicFramePr/>
            <p:nvPr/>
          </p:nvGraphicFramePr>
          <p:xfrm>
            <a:off x="4987" y="2551"/>
            <a:ext cx="290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5" r:id="rId10" imgW="228600" imgH="228600" progId="Equation.3">
                    <p:embed/>
                  </p:oleObj>
                </mc:Choice>
                <mc:Fallback>
                  <p:oleObj r:id="rId10" imgW="228600" imgH="228600" progId="Equation.3">
                    <p:embed/>
                    <p:pic>
                      <p:nvPicPr>
                        <p:cNvPr id="0" name="图片 81930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987" y="2551"/>
                          <a:ext cx="290" cy="2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2085" name="文本框 172084"/>
          <p:cNvSpPr txBox="1"/>
          <p:nvPr/>
        </p:nvSpPr>
        <p:spPr>
          <a:xfrm>
            <a:off x="452438" y="4048125"/>
            <a:ext cx="1716087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功率三角形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86" name="文本框 172085"/>
          <p:cNvSpPr txBox="1"/>
          <p:nvPr/>
        </p:nvSpPr>
        <p:spPr>
          <a:xfrm>
            <a:off x="2433638" y="4048125"/>
            <a:ext cx="1716087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阻抗三角形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87" name="文本框 172086"/>
          <p:cNvSpPr txBox="1"/>
          <p:nvPr/>
        </p:nvSpPr>
        <p:spPr>
          <a:xfrm>
            <a:off x="4491038" y="4124325"/>
            <a:ext cx="1716087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电压三角形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88" name="文本框 172087"/>
          <p:cNvSpPr txBox="1"/>
          <p:nvPr/>
        </p:nvSpPr>
        <p:spPr>
          <a:xfrm>
            <a:off x="250825" y="5703888"/>
            <a:ext cx="31432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视在功率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表观功率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72089" name="文本框 172088"/>
          <p:cNvSpPr txBox="1"/>
          <p:nvPr/>
        </p:nvSpPr>
        <p:spPr>
          <a:xfrm>
            <a:off x="5514975" y="5703888"/>
            <a:ext cx="3248025" cy="530225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反映电气设备的容量。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90" name="文本框 172089"/>
          <p:cNvSpPr txBox="1"/>
          <p:nvPr/>
        </p:nvSpPr>
        <p:spPr>
          <a:xfrm>
            <a:off x="97790" y="5095875"/>
            <a:ext cx="221488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无功功率 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2091" name="对象 172090"/>
          <p:cNvGraphicFramePr/>
          <p:nvPr/>
        </p:nvGraphicFramePr>
        <p:xfrm>
          <a:off x="2188845" y="5103495"/>
          <a:ext cx="1799590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6" r:id="rId12" imgW="774065" imgH="203200" progId="Equation.3">
                  <p:embed/>
                </p:oleObj>
              </mc:Choice>
              <mc:Fallback>
                <p:oleObj r:id="rId12" imgW="774065" imgH="203200" progId="Equation.3">
                  <p:embed/>
                  <p:pic>
                    <p:nvPicPr>
                      <p:cNvPr id="0" name="图片 819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88845" y="5103495"/>
                        <a:ext cx="1799590" cy="45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092" name="文本框 172091"/>
          <p:cNvSpPr txBox="1"/>
          <p:nvPr/>
        </p:nvSpPr>
        <p:spPr>
          <a:xfrm>
            <a:off x="5397500" y="5168265"/>
            <a:ext cx="324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表示交换功率的最大值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2093" name="对象 172092"/>
          <p:cNvGraphicFramePr/>
          <p:nvPr/>
        </p:nvGraphicFramePr>
        <p:xfrm>
          <a:off x="3457575" y="5749925"/>
          <a:ext cx="201295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7" r:id="rId14" imgW="837565" imgH="203200" progId="Equation.3">
                  <p:embed/>
                </p:oleObj>
              </mc:Choice>
              <mc:Fallback>
                <p:oleObj r:id="rId14" imgW="837565" imgH="203200" progId="Equation.3">
                  <p:embed/>
                  <p:pic>
                    <p:nvPicPr>
                      <p:cNvPr id="0" name="图片 819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57575" y="5749925"/>
                        <a:ext cx="2012950" cy="487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094" name="文本框 172093"/>
          <p:cNvSpPr txBox="1"/>
          <p:nvPr/>
        </p:nvSpPr>
        <p:spPr>
          <a:xfrm>
            <a:off x="3865880" y="5103495"/>
            <a:ext cx="1400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var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乏</a:t>
            </a: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95" name="文本框 172094"/>
          <p:cNvSpPr txBox="1"/>
          <p:nvPr/>
        </p:nvSpPr>
        <p:spPr>
          <a:xfrm>
            <a:off x="59055" y="4581525"/>
            <a:ext cx="229362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有功功率 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96" name="文本框 172095"/>
          <p:cNvSpPr txBox="1"/>
          <p:nvPr/>
        </p:nvSpPr>
        <p:spPr>
          <a:xfrm>
            <a:off x="2101850" y="4581525"/>
            <a:ext cx="2271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(W)</a:t>
            </a:r>
            <a:endParaRPr lang="en-US" altLang="zh-CN" b="1" i="1">
              <a:solidFill>
                <a:srgbClr val="000000"/>
              </a:solidFill>
              <a:latin typeface="Symbol" panose="05050102010706020507" pitchFamily="18" charset="2"/>
            </a:endParaRPr>
          </a:p>
        </p:txBody>
      </p:sp>
      <p:sp>
        <p:nvSpPr>
          <p:cNvPr id="172097" name="文本框 172096"/>
          <p:cNvSpPr txBox="1"/>
          <p:nvPr/>
        </p:nvSpPr>
        <p:spPr>
          <a:xfrm>
            <a:off x="4572000" y="4677410"/>
            <a:ext cx="4191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表示电路真正消耗的功率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98" name="矩形 172097"/>
          <p:cNvSpPr/>
          <p:nvPr/>
        </p:nvSpPr>
        <p:spPr>
          <a:xfrm>
            <a:off x="395288" y="476250"/>
            <a:ext cx="586740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2.4.3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功率三角形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75"/>
                                        <p:tgtEl>
                                          <p:spTgt spid="17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  <p:bldP spid="172035" grpId="0"/>
      <p:bldP spid="172036" grpId="0"/>
      <p:bldP spid="172037" grpId="0"/>
      <p:bldP spid="172085" grpId="0"/>
      <p:bldP spid="172086" grpId="0"/>
      <p:bldP spid="172087" grpId="0"/>
      <p:bldP spid="172088" grpId="0"/>
      <p:bldP spid="172089" grpId="0"/>
      <p:bldP spid="172090" grpId="0"/>
      <p:bldP spid="172092" grpId="0"/>
      <p:bldP spid="172094" grpId="0"/>
      <p:bldP spid="172095" grpId="0"/>
      <p:bldP spid="172096" grpId="0"/>
      <p:bldP spid="17209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058" name="组合 173057"/>
          <p:cNvGrpSpPr/>
          <p:nvPr/>
        </p:nvGrpSpPr>
        <p:grpSpPr>
          <a:xfrm>
            <a:off x="827088" y="122555"/>
            <a:ext cx="4249737" cy="2089150"/>
            <a:chOff x="521" y="436"/>
            <a:chExt cx="2677" cy="1316"/>
          </a:xfrm>
        </p:grpSpPr>
        <p:sp>
          <p:nvSpPr>
            <p:cNvPr id="173059" name="椭圆 173058"/>
            <p:cNvSpPr/>
            <p:nvPr/>
          </p:nvSpPr>
          <p:spPr>
            <a:xfrm>
              <a:off x="521" y="436"/>
              <a:ext cx="2677" cy="1316"/>
            </a:xfrm>
            <a:prstGeom prst="ellipse">
              <a:avLst/>
            </a:prstGeom>
            <a:solidFill>
              <a:srgbClr val="FFCCFF"/>
            </a:solidFill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060" name="文本框 173059"/>
            <p:cNvSpPr txBox="1"/>
            <p:nvPr/>
          </p:nvSpPr>
          <p:spPr>
            <a:xfrm>
              <a:off x="703" y="663"/>
              <a:ext cx="2268" cy="7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如果把电压三角形各条边同</a:t>
              </a:r>
              <a:r>
                <a:rPr lang="zh-CN" altLang="en-US" b="1" dirty="0">
                  <a:solidFill>
                    <a:srgbClr val="003300"/>
                  </a:solidFill>
                  <a:latin typeface="Times New Roman" panose="02020603050405020304" pitchFamily="18" charset="0"/>
                </a:rPr>
                <a:t>乘以电流相量</a:t>
              </a:r>
              <a:r>
                <a:rPr lang="zh-CN" altLang="en-US" b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，可得到一个</a:t>
              </a:r>
              <a:r>
                <a:rPr lang="zh-CN" altLang="en-US" b="1" dirty="0">
                  <a:solidFill>
                    <a:srgbClr val="CC3300"/>
                  </a:solidFill>
                  <a:latin typeface="Times New Roman" panose="02020603050405020304" pitchFamily="18" charset="0"/>
                </a:rPr>
                <a:t>功率三角形</a:t>
              </a:r>
              <a:r>
                <a:rPr lang="zh-CN" altLang="en-US" b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如图示：</a:t>
              </a:r>
            </a:p>
          </p:txBody>
        </p:sp>
      </p:grpSp>
      <p:grpSp>
        <p:nvGrpSpPr>
          <p:cNvPr id="173061" name="组合 173060"/>
          <p:cNvGrpSpPr/>
          <p:nvPr/>
        </p:nvGrpSpPr>
        <p:grpSpPr>
          <a:xfrm>
            <a:off x="5364163" y="411480"/>
            <a:ext cx="3179762" cy="1077913"/>
            <a:chOff x="2651" y="943"/>
            <a:chExt cx="2003" cy="679"/>
          </a:xfrm>
        </p:grpSpPr>
        <p:sp>
          <p:nvSpPr>
            <p:cNvPr id="173062" name="直接连接符 173061"/>
            <p:cNvSpPr/>
            <p:nvPr/>
          </p:nvSpPr>
          <p:spPr>
            <a:xfrm flipH="1">
              <a:off x="2651" y="943"/>
              <a:ext cx="996" cy="649"/>
            </a:xfrm>
            <a:prstGeom prst="line">
              <a:avLst/>
            </a:prstGeom>
            <a:ln w="2857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3063" name="直接连接符 173062"/>
            <p:cNvSpPr/>
            <p:nvPr/>
          </p:nvSpPr>
          <p:spPr>
            <a:xfrm>
              <a:off x="3647" y="943"/>
              <a:ext cx="0" cy="649"/>
            </a:xfrm>
            <a:prstGeom prst="line">
              <a:avLst/>
            </a:prstGeom>
            <a:ln w="2857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3064" name="直接连接符 173063"/>
            <p:cNvSpPr/>
            <p:nvPr/>
          </p:nvSpPr>
          <p:spPr>
            <a:xfrm>
              <a:off x="2659" y="1583"/>
              <a:ext cx="979" cy="0"/>
            </a:xfrm>
            <a:prstGeom prst="line">
              <a:avLst/>
            </a:prstGeom>
            <a:ln w="2857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3065" name="文本框 173064"/>
            <p:cNvSpPr txBox="1"/>
            <p:nvPr/>
          </p:nvSpPr>
          <p:spPr>
            <a:xfrm>
              <a:off x="2945" y="998"/>
              <a:ext cx="256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CC33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173066" name="文本框 173065"/>
            <p:cNvSpPr txBox="1"/>
            <p:nvPr/>
          </p:nvSpPr>
          <p:spPr>
            <a:xfrm>
              <a:off x="3634" y="1130"/>
              <a:ext cx="713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CC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Q=Q</a:t>
              </a:r>
              <a:r>
                <a:rPr lang="en-US" altLang="zh-CN" b="1" baseline="-25000">
                  <a:solidFill>
                    <a:srgbClr val="CC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l-GR" altLang="zh-CN" b="1" baseline="-250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3067" name="文本框 173066"/>
            <p:cNvSpPr txBox="1"/>
            <p:nvPr/>
          </p:nvSpPr>
          <p:spPr>
            <a:xfrm>
              <a:off x="4095" y="1136"/>
              <a:ext cx="256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CC0099"/>
                  </a:solidFill>
                  <a:latin typeface="Times New Roman" panose="02020603050405020304" pitchFamily="18" charset="0"/>
                </a:rPr>
                <a:t>－</a:t>
              </a:r>
            </a:p>
          </p:txBody>
        </p:sp>
        <p:sp>
          <p:nvSpPr>
            <p:cNvPr id="173068" name="矩形 173067"/>
            <p:cNvSpPr/>
            <p:nvPr/>
          </p:nvSpPr>
          <p:spPr>
            <a:xfrm>
              <a:off x="4307" y="1132"/>
              <a:ext cx="347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CC0099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>
                  <a:solidFill>
                    <a:srgbClr val="CC0099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73069" name="矩形 173068"/>
            <p:cNvSpPr/>
            <p:nvPr/>
          </p:nvSpPr>
          <p:spPr>
            <a:xfrm>
              <a:off x="3194" y="1332"/>
              <a:ext cx="233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006600"/>
                  </a:solidFill>
                  <a:latin typeface="Times New Roman" panose="02020603050405020304" pitchFamily="18" charset="0"/>
                </a:rPr>
                <a:t>P</a:t>
              </a:r>
            </a:p>
          </p:txBody>
        </p:sp>
        <p:graphicFrame>
          <p:nvGraphicFramePr>
            <p:cNvPr id="173070" name="内容占位符 173069"/>
            <p:cNvGraphicFramePr>
              <a:graphicFrameLocks noGrp="1"/>
            </p:cNvGraphicFramePr>
            <p:nvPr>
              <p:ph sz="quarter" idx="4294967295"/>
            </p:nvPr>
          </p:nvGraphicFramePr>
          <p:xfrm>
            <a:off x="2957" y="1357"/>
            <a:ext cx="171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51" r:id="rId4" imgW="127000" imgH="151765" progId="Equation.3">
                    <p:embed/>
                  </p:oleObj>
                </mc:Choice>
                <mc:Fallback>
                  <p:oleObj r:id="rId4" imgW="127000" imgH="151765" progId="Equation.3">
                    <p:embed/>
                    <p:pic>
                      <p:nvPicPr>
                        <p:cNvPr id="0" name="图片 8294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957" y="1357"/>
                          <a:ext cx="171" cy="2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3071" name="任意多边形 173070"/>
            <p:cNvSpPr/>
            <p:nvPr/>
          </p:nvSpPr>
          <p:spPr>
            <a:xfrm>
              <a:off x="2874" y="1457"/>
              <a:ext cx="118" cy="165"/>
            </a:xfrm>
            <a:custGeom>
              <a:avLst/>
              <a:gdLst>
                <a:gd name="txL" fmla="*/ 0 w 21451"/>
                <a:gd name="txT" fmla="*/ 0 h 21600"/>
                <a:gd name="txR" fmla="*/ 21451 w 21451"/>
                <a:gd name="txB" fmla="*/ 21600 h 21600"/>
              </a:gdLst>
              <a:ahLst/>
              <a:cxnLst>
                <a:cxn ang="270">
                  <a:pos x="0" y="0"/>
                </a:cxn>
                <a:cxn ang="0">
                  <a:pos x="21451" y="19068"/>
                </a:cxn>
                <a:cxn ang="90">
                  <a:pos x="0" y="21600"/>
                </a:cxn>
              </a:cxnLst>
              <a:rect l="txL" t="txT" r="txR" b="txB"/>
              <a:pathLst>
                <a:path w="21451" h="21600" fill="none">
                  <a:moveTo>
                    <a:pt x="0" y="0"/>
                  </a:moveTo>
                  <a:arcTo wR="21600" hR="21600" stAng="-5400000" swAng="4996089"/>
                </a:path>
                <a:path w="21451" h="21600" stroke="0">
                  <a:moveTo>
                    <a:pt x="0" y="0"/>
                  </a:moveTo>
                  <a:arcTo wR="21600" hR="21600" stAng="-5400000" swAng="4996089"/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6633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3072" name="文本框 173071"/>
          <p:cNvSpPr txBox="1"/>
          <p:nvPr/>
        </p:nvSpPr>
        <p:spPr>
          <a:xfrm>
            <a:off x="971550" y="2440305"/>
            <a:ext cx="7112000" cy="850900"/>
          </a:xfrm>
          <a:prstGeom prst="rect">
            <a:avLst/>
          </a:prstGeom>
          <a:pattFill prst="smGrid">
            <a:fgClr>
              <a:srgbClr val="CCFF99"/>
            </a:fgClr>
            <a:bgClr>
              <a:schemeClr val="bg1"/>
            </a:bgClr>
          </a:pattFill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功率三角形和阻抗三角形一样，都不是相量图，但它们给出了各功率、各阻抗之间的</a:t>
            </a:r>
            <a:r>
              <a:rPr lang="zh-CN" altLang="en-US" b="1" dirty="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数量关系</a:t>
            </a:r>
            <a:r>
              <a:rPr lang="zh-CN" altLang="en-US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。</a:t>
            </a:r>
          </a:p>
        </p:txBody>
      </p:sp>
      <p:sp>
        <p:nvSpPr>
          <p:cNvPr id="173073" name="矩形 173072"/>
          <p:cNvSpPr/>
          <p:nvPr/>
        </p:nvSpPr>
        <p:spPr>
          <a:xfrm>
            <a:off x="538163" y="3535680"/>
            <a:ext cx="8134350" cy="1987550"/>
          </a:xfrm>
          <a:prstGeom prst="rect">
            <a:avLst/>
          </a:prstGeom>
          <a:solidFill>
            <a:srgbClr val="FFCC99"/>
          </a:solidFill>
          <a:ln w="12700">
            <a:noFill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>
              <a:lnSpc>
                <a:spcPct val="130000"/>
              </a:lnSpc>
            </a:pP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        在  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en-US" b="1">
                <a:solidFill>
                  <a:srgbClr val="66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b="1">
                <a:solidFill>
                  <a:srgbClr val="66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串联电路中，只有耗能元件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上产生</a:t>
            </a: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有功功率</a:t>
            </a:r>
            <a:r>
              <a:rPr lang="en-US" altLang="zh-CN" b="1" i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P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；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储能元件 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b="1">
                <a:solidFill>
                  <a:srgbClr val="6633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b="1" i="1">
                <a:solidFill>
                  <a:srgbClr val="66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66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663300"/>
                </a:solidFill>
                <a:latin typeface="宋体" panose="02010600030101010101" pitchFamily="2" charset="-122"/>
              </a:rPr>
              <a:t>不消耗能量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，但存在能量吞吐， 吞吐的规模用</a:t>
            </a: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无功功率</a:t>
            </a:r>
            <a:r>
              <a:rPr lang="en-US" altLang="zh-CN" b="1" i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Q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来表征；电路提供的总功率常称作</a:t>
            </a: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视在功率</a:t>
            </a:r>
            <a:r>
              <a:rPr lang="en-US" altLang="zh-CN" b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S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</a:rPr>
              <a:t>，三者之间的数量关系遵循功率三角形中所示。 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7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72" grpId="0" bldLvl="0" animBg="1"/>
      <p:bldP spid="17307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矩形 174081"/>
          <p:cNvSpPr/>
          <p:nvPr/>
        </p:nvSpPr>
        <p:spPr>
          <a:xfrm>
            <a:off x="2154238" y="1809750"/>
            <a:ext cx="1676400" cy="1524000"/>
          </a:xfrm>
          <a:prstGeom prst="rect">
            <a:avLst/>
          </a:prstGeom>
          <a:solidFill>
            <a:schemeClr val="hlink"/>
          </a:solidFill>
          <a:ln w="9525">
            <a:noFill/>
          </a:ln>
          <a:effectLst>
            <a:prstShdw prst="shdw17" dist="17961" dir="13499999">
              <a:schemeClr val="hlink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083" name="文本框 174082"/>
          <p:cNvSpPr txBox="1"/>
          <p:nvPr/>
        </p:nvSpPr>
        <p:spPr>
          <a:xfrm>
            <a:off x="2057400" y="1168083"/>
            <a:ext cx="701421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负载消耗多少有功功率由负载的阻抗角决定。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4" name="文本框 174083"/>
          <p:cNvSpPr txBox="1"/>
          <p:nvPr/>
        </p:nvSpPr>
        <p:spPr>
          <a:xfrm>
            <a:off x="5257800" y="2571750"/>
            <a:ext cx="1303338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5" name="文本框 174084"/>
          <p:cNvSpPr txBox="1"/>
          <p:nvPr/>
        </p:nvSpPr>
        <p:spPr>
          <a:xfrm>
            <a:off x="4953000" y="3105150"/>
            <a:ext cx="216217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=1,    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6" name="文本框 174085"/>
          <p:cNvSpPr txBox="1"/>
          <p:nvPr/>
        </p:nvSpPr>
        <p:spPr>
          <a:xfrm>
            <a:off x="4953000" y="3638550"/>
            <a:ext cx="254317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=0.7, 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=0.7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7" name="文本框 174086"/>
          <p:cNvSpPr txBox="1"/>
          <p:nvPr/>
        </p:nvSpPr>
        <p:spPr>
          <a:xfrm>
            <a:off x="296545" y="3351530"/>
            <a:ext cx="4020185" cy="1210945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一般用户为感性负载</a:t>
            </a:r>
          </a:p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异步电动机、日光灯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8" name="文本框 174087"/>
          <p:cNvSpPr txBox="1"/>
          <p:nvPr/>
        </p:nvSpPr>
        <p:spPr>
          <a:xfrm>
            <a:off x="598488" y="5238750"/>
            <a:ext cx="8240712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lstStyle/>
          <a:p>
            <a:pPr algn="just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电源的利用率降低。电流到了额定值，但功率容量还有                </a:t>
            </a:r>
          </a:p>
        </p:txBody>
      </p:sp>
      <p:sp>
        <p:nvSpPr>
          <p:cNvPr id="174089" name="矩形 174088"/>
          <p:cNvSpPr/>
          <p:nvPr/>
        </p:nvSpPr>
        <p:spPr>
          <a:xfrm>
            <a:off x="685800" y="5851525"/>
            <a:ext cx="80772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76250" indent="-476250" algn="just">
              <a:lnSpc>
                <a:spcPct val="12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线路压降损耗和能量损耗增大。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/(</a:t>
            </a:r>
            <a:r>
              <a:rPr lang="en-US" altLang="zh-CN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>
                <a:solidFill>
                  <a:srgbClr val="000000"/>
                </a:solidFill>
                <a:latin typeface="Symbol" panose="05050102010706020507" pitchFamily="18" charset="2"/>
              </a:rPr>
              <a:t>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grpSp>
        <p:nvGrpSpPr>
          <p:cNvPr id="174090" name="组合 174089"/>
          <p:cNvGrpSpPr/>
          <p:nvPr/>
        </p:nvGrpSpPr>
        <p:grpSpPr>
          <a:xfrm>
            <a:off x="554038" y="2190750"/>
            <a:ext cx="3241675" cy="990600"/>
            <a:chOff x="480" y="960"/>
            <a:chExt cx="2042" cy="624"/>
          </a:xfrm>
        </p:grpSpPr>
        <p:grpSp>
          <p:nvGrpSpPr>
            <p:cNvPr id="174091" name="组合 174090"/>
            <p:cNvGrpSpPr/>
            <p:nvPr/>
          </p:nvGrpSpPr>
          <p:grpSpPr>
            <a:xfrm>
              <a:off x="480" y="960"/>
              <a:ext cx="1824" cy="624"/>
              <a:chOff x="624" y="960"/>
              <a:chExt cx="1824" cy="624"/>
            </a:xfrm>
          </p:grpSpPr>
          <p:sp>
            <p:nvSpPr>
              <p:cNvPr id="174092" name="直接连接符 174091"/>
              <p:cNvSpPr/>
              <p:nvPr/>
            </p:nvSpPr>
            <p:spPr>
              <a:xfrm>
                <a:off x="1327" y="960"/>
                <a:ext cx="57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093" name="直接连接符 174092"/>
              <p:cNvSpPr/>
              <p:nvPr/>
            </p:nvSpPr>
            <p:spPr>
              <a:xfrm>
                <a:off x="1327" y="1584"/>
                <a:ext cx="57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094" name="直接连接符 174093"/>
              <p:cNvSpPr/>
              <p:nvPr/>
            </p:nvSpPr>
            <p:spPr>
              <a:xfrm>
                <a:off x="1891" y="960"/>
                <a:ext cx="0" cy="624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095" name="矩形 174094"/>
              <p:cNvSpPr/>
              <p:nvPr/>
            </p:nvSpPr>
            <p:spPr>
              <a:xfrm rot="-10800000">
                <a:off x="1831" y="1104"/>
                <a:ext cx="120" cy="288"/>
              </a:xfrm>
              <a:prstGeom prst="rect">
                <a:avLst/>
              </a:prstGeom>
              <a:solidFill>
                <a:schemeClr val="accent1"/>
              </a:solidFill>
              <a:ln w="127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096" name="文本框 174095"/>
              <p:cNvSpPr txBox="1"/>
              <p:nvPr/>
            </p:nvSpPr>
            <p:spPr>
              <a:xfrm>
                <a:off x="1945" y="1104"/>
                <a:ext cx="503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anchor="ctr" anchorCtr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负载</a:t>
                </a:r>
                <a:endParaRPr lang="zh-CN" altLang="en-US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097" name="直接连接符 174096"/>
              <p:cNvSpPr/>
              <p:nvPr/>
            </p:nvSpPr>
            <p:spPr>
              <a:xfrm>
                <a:off x="1344" y="1056"/>
                <a:ext cx="0" cy="4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graphicFrame>
            <p:nvGraphicFramePr>
              <p:cNvPr id="174098" name="对象 174097"/>
              <p:cNvGraphicFramePr/>
              <p:nvPr/>
            </p:nvGraphicFramePr>
            <p:xfrm>
              <a:off x="1123" y="1152"/>
              <a:ext cx="221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990" r:id="rId6" imgW="165100" imgH="203200" progId="Equation.3">
                      <p:embed/>
                    </p:oleObj>
                  </mc:Choice>
                  <mc:Fallback>
                    <p:oleObj r:id="rId6" imgW="165100" imgH="203200" progId="Equation.3">
                      <p:embed/>
                      <p:pic>
                        <p:nvPicPr>
                          <p:cNvPr id="0" name="图片 83975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123" y="1152"/>
                            <a:ext cx="221" cy="2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74099" name="文本框 174098"/>
              <p:cNvSpPr txBox="1"/>
              <p:nvPr/>
            </p:nvSpPr>
            <p:spPr>
              <a:xfrm>
                <a:off x="624" y="1152"/>
                <a:ext cx="5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电源</a:t>
                </a:r>
              </a:p>
            </p:txBody>
          </p:sp>
        </p:grpSp>
        <p:graphicFrame>
          <p:nvGraphicFramePr>
            <p:cNvPr id="174100" name="对象 174099"/>
            <p:cNvGraphicFramePr/>
            <p:nvPr/>
          </p:nvGraphicFramePr>
          <p:xfrm>
            <a:off x="2256" y="1104"/>
            <a:ext cx="26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991" r:id="rId8" imgW="152400" imgH="165100" progId="Equation.3">
                    <p:embed/>
                  </p:oleObj>
                </mc:Choice>
                <mc:Fallback>
                  <p:oleObj r:id="rId8" imgW="152400" imgH="165100" progId="Equation.3">
                    <p:embed/>
                    <p:pic>
                      <p:nvPicPr>
                        <p:cNvPr id="0" name="图片 8397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256" y="1104"/>
                          <a:ext cx="266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74101" name="对象 174100"/>
          <p:cNvGraphicFramePr/>
          <p:nvPr/>
        </p:nvGraphicFramePr>
        <p:xfrm>
          <a:off x="5257800" y="2038350"/>
          <a:ext cx="12192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2" r:id="rId10" imgW="456565" imgH="177800" progId="Equation.3">
                  <p:embed/>
                </p:oleObj>
              </mc:Choice>
              <mc:Fallback>
                <p:oleObj r:id="rId10" imgW="456565" imgH="177800" progId="Equation.3">
                  <p:embed/>
                  <p:pic>
                    <p:nvPicPr>
                      <p:cNvPr id="0" name="图片 839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57800" y="2038350"/>
                        <a:ext cx="1219200" cy="473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2" name="圆角矩形标注 174101"/>
          <p:cNvSpPr/>
          <p:nvPr/>
        </p:nvSpPr>
        <p:spPr>
          <a:xfrm>
            <a:off x="100965" y="1123950"/>
            <a:ext cx="1818640" cy="457200"/>
          </a:xfrm>
          <a:prstGeom prst="wedgeRoundRectCallout">
            <a:avLst>
              <a:gd name="adj1" fmla="val 36565"/>
              <a:gd name="adj2" fmla="val 15625"/>
              <a:gd name="adj3" fmla="val 16667"/>
            </a:avLst>
          </a:prstGeom>
          <a:solidFill>
            <a:srgbClr val="CCCCFF"/>
          </a:solidFill>
          <a:ln w="9525">
            <a:noFill/>
          </a:ln>
          <a:effectLst>
            <a:prstShdw prst="shdw17" dist="17961" dir="2699999">
              <a:srgbClr val="CCCC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客观事实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74103" name="圆角矩形标注 174102"/>
          <p:cNvSpPr/>
          <p:nvPr/>
        </p:nvSpPr>
        <p:spPr>
          <a:xfrm>
            <a:off x="396240" y="4476750"/>
            <a:ext cx="3815715" cy="533400"/>
          </a:xfrm>
          <a:prstGeom prst="wedgeRoundRectCallout">
            <a:avLst>
              <a:gd name="adj1" fmla="val 46657"/>
              <a:gd name="adj2" fmla="val 34819"/>
              <a:gd name="adj3" fmla="val 16667"/>
            </a:avLst>
          </a:prstGeom>
          <a:solidFill>
            <a:srgbClr val="CCCCFF"/>
          </a:solidFill>
          <a:ln w="9525">
            <a:noFill/>
          </a:ln>
          <a:effectLst>
            <a:prstShdw prst="shdw17" dist="17961" dir="2699999">
              <a:srgbClr val="CCCC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algn="ctr"/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功率因数低带来的问题</a:t>
            </a:r>
            <a:endParaRPr lang="zh-CN" altLang="en-US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04" name="矩形 174103"/>
          <p:cNvSpPr/>
          <p:nvPr/>
        </p:nvSpPr>
        <p:spPr>
          <a:xfrm>
            <a:off x="4572000" y="2133600"/>
            <a:ext cx="3889375" cy="2665413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05" name="直接连接符 174104"/>
          <p:cNvSpPr/>
          <p:nvPr/>
        </p:nvSpPr>
        <p:spPr>
          <a:xfrm>
            <a:off x="4957763" y="2659063"/>
            <a:ext cx="2514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sm" len="med"/>
          </a:ln>
        </p:spPr>
      </p:sp>
      <p:sp>
        <p:nvSpPr>
          <p:cNvPr id="174106" name="直接连接符 174105"/>
          <p:cNvSpPr/>
          <p:nvPr/>
        </p:nvSpPr>
        <p:spPr>
          <a:xfrm>
            <a:off x="4957763" y="2659063"/>
            <a:ext cx="1676400" cy="1143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sm" len="med"/>
          </a:ln>
        </p:spPr>
      </p:sp>
      <p:graphicFrame>
        <p:nvGraphicFramePr>
          <p:cNvPr id="174107" name="对象 174106"/>
          <p:cNvGraphicFramePr/>
          <p:nvPr/>
        </p:nvGraphicFramePr>
        <p:xfrm>
          <a:off x="7529513" y="2417763"/>
          <a:ext cx="3714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3" r:id="rId12" imgW="165100" imgH="203200" progId="Equation.3">
                  <p:embed/>
                </p:oleObj>
              </mc:Choice>
              <mc:Fallback>
                <p:oleObj r:id="rId12" imgW="165100" imgH="203200" progId="Equation.3">
                  <p:embed/>
                  <p:pic>
                    <p:nvPicPr>
                      <p:cNvPr id="0" name="图片 8397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9513" y="2417763"/>
                        <a:ext cx="371475" cy="45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08" name="对象 174107"/>
          <p:cNvGraphicFramePr/>
          <p:nvPr/>
        </p:nvGraphicFramePr>
        <p:xfrm>
          <a:off x="6186488" y="3649663"/>
          <a:ext cx="4984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4" r:id="rId14" imgW="190500" imgH="228600" progId="Equation.3">
                  <p:embed/>
                </p:oleObj>
              </mc:Choice>
              <mc:Fallback>
                <p:oleObj r:id="rId14" imgW="190500" imgH="228600" progId="Equation.3">
                  <p:embed/>
                  <p:pic>
                    <p:nvPicPr>
                      <p:cNvPr id="0" name="图片 8397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86488" y="3649663"/>
                        <a:ext cx="498475" cy="598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9" name="任意多边形 174108"/>
          <p:cNvSpPr/>
          <p:nvPr/>
        </p:nvSpPr>
        <p:spPr>
          <a:xfrm>
            <a:off x="5248275" y="2659063"/>
            <a:ext cx="71438" cy="200025"/>
          </a:xfrm>
          <a:custGeom>
            <a:avLst/>
            <a:gdLst/>
            <a:ahLst/>
            <a:cxnLst/>
            <a:rect l="0" t="0" r="0" b="0"/>
            <a:pathLst>
              <a:path w="45" h="126">
                <a:moveTo>
                  <a:pt x="0" y="126"/>
                </a:moveTo>
                <a:cubicBezTo>
                  <a:pt x="35" y="91"/>
                  <a:pt x="45" y="54"/>
                  <a:pt x="45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0" name="文本框 174109"/>
          <p:cNvSpPr txBox="1"/>
          <p:nvPr/>
        </p:nvSpPr>
        <p:spPr>
          <a:xfrm>
            <a:off x="5257800" y="2506663"/>
            <a:ext cx="4699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3333FF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3333FF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1" name="直接连接符 174110"/>
          <p:cNvSpPr/>
          <p:nvPr/>
        </p:nvSpPr>
        <p:spPr>
          <a:xfrm flipV="1">
            <a:off x="6629400" y="2647950"/>
            <a:ext cx="0" cy="1143000"/>
          </a:xfrm>
          <a:prstGeom prst="line">
            <a:avLst/>
          </a:prstGeom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174112" name="直接连接符 174111"/>
          <p:cNvSpPr/>
          <p:nvPr/>
        </p:nvSpPr>
        <p:spPr>
          <a:xfrm>
            <a:off x="1849438" y="2114550"/>
            <a:ext cx="3810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triangle" w="med" len="med"/>
          </a:ln>
        </p:spPr>
      </p:sp>
      <p:graphicFrame>
        <p:nvGraphicFramePr>
          <p:cNvPr id="174113" name="对象 174112"/>
          <p:cNvGraphicFramePr/>
          <p:nvPr/>
        </p:nvGraphicFramePr>
        <p:xfrm>
          <a:off x="2382838" y="1744663"/>
          <a:ext cx="43497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5" r:id="rId16" imgW="190500" imgH="228600" progId="Equation.3">
                  <p:embed/>
                </p:oleObj>
              </mc:Choice>
              <mc:Fallback>
                <p:oleObj r:id="rId16" imgW="190500" imgH="228600" progId="Equation.3">
                  <p:embed/>
                  <p:pic>
                    <p:nvPicPr>
                      <p:cNvPr id="0" name="图片 8398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82838" y="1744663"/>
                        <a:ext cx="434975" cy="522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14" name="图片 174113" descr="20585223_19015345036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24800" y="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5" name="矩形 174114"/>
          <p:cNvSpPr/>
          <p:nvPr/>
        </p:nvSpPr>
        <p:spPr>
          <a:xfrm>
            <a:off x="395288" y="476250"/>
            <a:ext cx="586740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2.4.4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功率因数的提高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7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7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7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  <p:bldP spid="174085" grpId="0"/>
      <p:bldP spid="174086" grpId="0"/>
      <p:bldP spid="174087" grpId="0"/>
      <p:bldP spid="174088" grpId="0"/>
      <p:bldP spid="174089" grpId="0"/>
      <p:bldP spid="174102" grpId="0" bldLvl="0" animBg="1"/>
      <p:bldP spid="174103" grpId="0" bldLvl="0" animBg="1"/>
      <p:bldP spid="174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矩形 138242"/>
          <p:cNvSpPr/>
          <p:nvPr/>
        </p:nvSpPr>
        <p:spPr>
          <a:xfrm>
            <a:off x="457200" y="2231073"/>
            <a:ext cx="827405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 随时间按正弦规律变化的交流电压、电流称为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正弦电压、电流。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4" name="矩形 138243"/>
          <p:cNvSpPr/>
          <p:nvPr/>
        </p:nvSpPr>
        <p:spPr>
          <a:xfrm>
            <a:off x="539750" y="3301048"/>
            <a:ext cx="806450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正弦交流电路的表示方法有瞬时值表示法和相量表示法。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49120" y="439420"/>
            <a:ext cx="52660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2.1</a:t>
            </a: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正弦量的基本概念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/>
      <p:bldP spid="13824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矩形 175105"/>
          <p:cNvSpPr/>
          <p:nvPr/>
        </p:nvSpPr>
        <p:spPr>
          <a:xfrm>
            <a:off x="3521075" y="1127125"/>
            <a:ext cx="1066800" cy="2667000"/>
          </a:xfrm>
          <a:prstGeom prst="rect">
            <a:avLst/>
          </a:prstGeom>
          <a:solidFill>
            <a:srgbClr val="CCCCFF"/>
          </a:solidFill>
          <a:ln w="9525">
            <a:noFill/>
          </a:ln>
          <a:effectLst>
            <a:prstShdw prst="shdw17" dist="17961" dir="13499999">
              <a:srgbClr val="CCCC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5107" name="文本框 175106"/>
          <p:cNvSpPr txBox="1"/>
          <p:nvPr/>
        </p:nvSpPr>
        <p:spPr>
          <a:xfrm>
            <a:off x="2318385" y="543243"/>
            <a:ext cx="6659245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在感性负载两端并联电容，提高功率因数 </a:t>
            </a:r>
          </a:p>
        </p:txBody>
      </p:sp>
      <p:sp>
        <p:nvSpPr>
          <p:cNvPr id="175108" name="文本框 175107"/>
          <p:cNvSpPr txBox="1"/>
          <p:nvPr/>
        </p:nvSpPr>
        <p:spPr>
          <a:xfrm>
            <a:off x="712788" y="1431925"/>
            <a:ext cx="8953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分析</a:t>
            </a:r>
            <a:r>
              <a:rPr lang="en-US" altLang="zh-CN" b="1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75109" name="直接连接符 175108"/>
          <p:cNvSpPr/>
          <p:nvPr/>
        </p:nvSpPr>
        <p:spPr>
          <a:xfrm>
            <a:off x="5426075" y="1749425"/>
            <a:ext cx="25146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stealth" w="sm" len="med"/>
          </a:ln>
        </p:spPr>
      </p:sp>
      <p:sp>
        <p:nvSpPr>
          <p:cNvPr id="175110" name="直接连接符 175109"/>
          <p:cNvSpPr/>
          <p:nvPr/>
        </p:nvSpPr>
        <p:spPr>
          <a:xfrm>
            <a:off x="5426075" y="1749425"/>
            <a:ext cx="1676400" cy="533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stealth" w="sm" len="med"/>
          </a:ln>
        </p:spPr>
      </p:sp>
      <p:sp>
        <p:nvSpPr>
          <p:cNvPr id="175111" name="直接连接符 175110"/>
          <p:cNvSpPr/>
          <p:nvPr/>
        </p:nvSpPr>
        <p:spPr>
          <a:xfrm flipV="1">
            <a:off x="7102475" y="2282825"/>
            <a:ext cx="0" cy="609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stealth" w="sm" len="med"/>
          </a:ln>
        </p:spPr>
      </p:sp>
      <p:sp>
        <p:nvSpPr>
          <p:cNvPr id="175112" name="直接连接符 175111"/>
          <p:cNvSpPr/>
          <p:nvPr/>
        </p:nvSpPr>
        <p:spPr>
          <a:xfrm>
            <a:off x="5426075" y="1749425"/>
            <a:ext cx="1676400" cy="11430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stealth" w="sm" len="med"/>
          </a:ln>
        </p:spPr>
      </p:sp>
      <p:graphicFrame>
        <p:nvGraphicFramePr>
          <p:cNvPr id="175113" name="对象 175112"/>
          <p:cNvGraphicFramePr/>
          <p:nvPr/>
        </p:nvGraphicFramePr>
        <p:xfrm>
          <a:off x="7997825" y="1508125"/>
          <a:ext cx="3190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0" r:id="rId3" imgW="165100" imgH="203200" progId="Equation.3">
                  <p:embed/>
                </p:oleObj>
              </mc:Choice>
              <mc:Fallback>
                <p:oleObj r:id="rId3" imgW="165100" imgH="203200" progId="Equation.3">
                  <p:embed/>
                  <p:pic>
                    <p:nvPicPr>
                      <p:cNvPr id="0" name="图片 850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97825" y="1508125"/>
                        <a:ext cx="319088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4" name="对象 175113"/>
          <p:cNvGraphicFramePr/>
          <p:nvPr/>
        </p:nvGraphicFramePr>
        <p:xfrm>
          <a:off x="6884988" y="1825625"/>
          <a:ext cx="2682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1" r:id="rId5" imgW="127000" imgH="189865" progId="Equation.3">
                  <p:embed/>
                </p:oleObj>
              </mc:Choice>
              <mc:Fallback>
                <p:oleObj r:id="rId5" imgW="127000" imgH="189865" progId="Equation.3">
                  <p:embed/>
                  <p:pic>
                    <p:nvPicPr>
                      <p:cNvPr id="0" name="图片 8500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4988" y="1825625"/>
                        <a:ext cx="268287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5" name="对象 175114"/>
          <p:cNvGraphicFramePr/>
          <p:nvPr/>
        </p:nvGraphicFramePr>
        <p:xfrm>
          <a:off x="6654800" y="2740025"/>
          <a:ext cx="49688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2" r:id="rId7" imgW="190500" imgH="228600" progId="Equation.3">
                  <p:embed/>
                </p:oleObj>
              </mc:Choice>
              <mc:Fallback>
                <p:oleObj r:id="rId7" imgW="190500" imgH="228600" progId="Equation.3">
                  <p:embed/>
                  <p:pic>
                    <p:nvPicPr>
                      <p:cNvPr id="0" name="图片 8500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54800" y="2740025"/>
                        <a:ext cx="496888" cy="59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6" name="对象 175115"/>
          <p:cNvGraphicFramePr/>
          <p:nvPr/>
        </p:nvGraphicFramePr>
        <p:xfrm>
          <a:off x="7181850" y="2359025"/>
          <a:ext cx="3778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3" r:id="rId9" imgW="203200" imgH="241300" progId="Equation.3">
                  <p:embed/>
                </p:oleObj>
              </mc:Choice>
              <mc:Fallback>
                <p:oleObj r:id="rId9" imgW="203200" imgH="241300" progId="Equation.3">
                  <p:embed/>
                  <p:pic>
                    <p:nvPicPr>
                      <p:cNvPr id="0" name="图片 8500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81850" y="2359025"/>
                        <a:ext cx="377825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117" name="任意多边形 175116"/>
          <p:cNvSpPr/>
          <p:nvPr/>
        </p:nvSpPr>
        <p:spPr>
          <a:xfrm>
            <a:off x="5716588" y="1749425"/>
            <a:ext cx="71437" cy="200025"/>
          </a:xfrm>
          <a:custGeom>
            <a:avLst/>
            <a:gdLst/>
            <a:ahLst/>
            <a:cxnLst/>
            <a:rect l="0" t="0" r="0" b="0"/>
            <a:pathLst>
              <a:path w="45" h="126">
                <a:moveTo>
                  <a:pt x="0" y="126"/>
                </a:moveTo>
                <a:cubicBezTo>
                  <a:pt x="35" y="91"/>
                  <a:pt x="45" y="54"/>
                  <a:pt x="45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5118" name="文本框 175117"/>
          <p:cNvSpPr txBox="1"/>
          <p:nvPr/>
        </p:nvSpPr>
        <p:spPr>
          <a:xfrm>
            <a:off x="5718175" y="1597025"/>
            <a:ext cx="4699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3333FF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3333FF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5119" name="组合 175118"/>
          <p:cNvGrpSpPr/>
          <p:nvPr/>
        </p:nvGrpSpPr>
        <p:grpSpPr>
          <a:xfrm>
            <a:off x="6169025" y="1736725"/>
            <a:ext cx="104775" cy="257175"/>
            <a:chOff x="3780" y="672"/>
            <a:chExt cx="66" cy="162"/>
          </a:xfrm>
        </p:grpSpPr>
        <p:sp>
          <p:nvSpPr>
            <p:cNvPr id="175120" name="任意多边形 175119"/>
            <p:cNvSpPr/>
            <p:nvPr/>
          </p:nvSpPr>
          <p:spPr>
            <a:xfrm>
              <a:off x="3780" y="672"/>
              <a:ext cx="34" cy="147"/>
            </a:xfrm>
            <a:custGeom>
              <a:avLst/>
              <a:gdLst/>
              <a:ahLst/>
              <a:cxnLst/>
              <a:rect l="0" t="0" r="0" b="0"/>
              <a:pathLst>
                <a:path w="34" h="147">
                  <a:moveTo>
                    <a:pt x="18" y="3"/>
                  </a:moveTo>
                  <a:cubicBezTo>
                    <a:pt x="24" y="0"/>
                    <a:pt x="34" y="57"/>
                    <a:pt x="33" y="81"/>
                  </a:cubicBezTo>
                  <a:cubicBezTo>
                    <a:pt x="30" y="105"/>
                    <a:pt x="7" y="133"/>
                    <a:pt x="0" y="147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1" name="任意多边形 175120"/>
            <p:cNvSpPr/>
            <p:nvPr/>
          </p:nvSpPr>
          <p:spPr>
            <a:xfrm>
              <a:off x="3813" y="672"/>
              <a:ext cx="33" cy="162"/>
            </a:xfrm>
            <a:custGeom>
              <a:avLst/>
              <a:gdLst/>
              <a:ahLst/>
              <a:cxnLst/>
              <a:rect l="0" t="0" r="0" b="0"/>
              <a:pathLst>
                <a:path w="33" h="162">
                  <a:moveTo>
                    <a:pt x="18" y="0"/>
                  </a:moveTo>
                  <a:cubicBezTo>
                    <a:pt x="15" y="6"/>
                    <a:pt x="33" y="57"/>
                    <a:pt x="30" y="84"/>
                  </a:cubicBezTo>
                  <a:cubicBezTo>
                    <a:pt x="27" y="111"/>
                    <a:pt x="6" y="146"/>
                    <a:pt x="0" y="162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5122" name="文本框 175121"/>
          <p:cNvSpPr txBox="1"/>
          <p:nvPr/>
        </p:nvSpPr>
        <p:spPr>
          <a:xfrm>
            <a:off x="6251575" y="1597025"/>
            <a:ext cx="4699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5123" name="矩形 175122"/>
          <p:cNvSpPr/>
          <p:nvPr/>
        </p:nvSpPr>
        <p:spPr>
          <a:xfrm>
            <a:off x="2882900" y="5537200"/>
            <a:ext cx="1524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5124" name="矩形 175123"/>
          <p:cNvSpPr/>
          <p:nvPr/>
        </p:nvSpPr>
        <p:spPr>
          <a:xfrm>
            <a:off x="8653463" y="4400550"/>
            <a:ext cx="1524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5125" name="矩形 175124"/>
          <p:cNvSpPr/>
          <p:nvPr/>
        </p:nvSpPr>
        <p:spPr>
          <a:xfrm>
            <a:off x="4881563" y="5424488"/>
            <a:ext cx="1524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5126" name="矩形 175125"/>
          <p:cNvSpPr/>
          <p:nvPr/>
        </p:nvSpPr>
        <p:spPr>
          <a:xfrm>
            <a:off x="8494713" y="4856163"/>
            <a:ext cx="1524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5127" name="矩形 175126"/>
          <p:cNvSpPr/>
          <p:nvPr/>
        </p:nvSpPr>
        <p:spPr>
          <a:xfrm>
            <a:off x="7550150" y="4856163"/>
            <a:ext cx="1524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5128" name="矩形 175127"/>
          <p:cNvSpPr/>
          <p:nvPr/>
        </p:nvSpPr>
        <p:spPr>
          <a:xfrm>
            <a:off x="515938" y="4408488"/>
            <a:ext cx="8159750" cy="204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 并联电容后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原感性负载取用的电流不变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吸收的有功无功都不变，即负载工作状态没有发生任何变化。由于并联电容的电流领先总电流，从相量图上看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 I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的夹角减小了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从而提高了电源端的功率因数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φ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129" name="圆角矩形标注 175128"/>
          <p:cNvSpPr/>
          <p:nvPr/>
        </p:nvSpPr>
        <p:spPr>
          <a:xfrm>
            <a:off x="200025" y="517525"/>
            <a:ext cx="1949450" cy="533400"/>
          </a:xfrm>
          <a:prstGeom prst="wedgeRoundRectCallout">
            <a:avLst>
              <a:gd name="adj1" fmla="val 37500"/>
              <a:gd name="adj2" fmla="val 30954"/>
              <a:gd name="adj3" fmla="val 16667"/>
            </a:avLst>
          </a:prstGeom>
          <a:solidFill>
            <a:srgbClr val="CCCCFF"/>
          </a:solidFill>
          <a:ln w="9525">
            <a:noFill/>
          </a:ln>
          <a:effectLst>
            <a:prstShdw prst="shdw17" dist="17961" dir="2699999">
              <a:srgbClr val="CCCC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algn="ctr"/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解决办法</a:t>
            </a:r>
            <a:endParaRPr lang="zh-CN" altLang="en-US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5130" name="组合 175129"/>
          <p:cNvGrpSpPr/>
          <p:nvPr/>
        </p:nvGrpSpPr>
        <p:grpSpPr>
          <a:xfrm>
            <a:off x="1768475" y="1179513"/>
            <a:ext cx="2809875" cy="2417762"/>
            <a:chOff x="1008" y="609"/>
            <a:chExt cx="1770" cy="1523"/>
          </a:xfrm>
        </p:grpSpPr>
        <p:grpSp>
          <p:nvGrpSpPr>
            <p:cNvPr id="175131" name="组合 175130"/>
            <p:cNvGrpSpPr/>
            <p:nvPr/>
          </p:nvGrpSpPr>
          <p:grpSpPr>
            <a:xfrm>
              <a:off x="1680" y="1444"/>
              <a:ext cx="288" cy="92"/>
              <a:chOff x="2208" y="1732"/>
              <a:chExt cx="174" cy="93"/>
            </a:xfrm>
          </p:grpSpPr>
          <p:sp>
            <p:nvSpPr>
              <p:cNvPr id="175132" name="直接连接符 175131"/>
              <p:cNvSpPr/>
              <p:nvPr/>
            </p:nvSpPr>
            <p:spPr>
              <a:xfrm>
                <a:off x="2208" y="1732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5133" name="直接连接符 175132"/>
              <p:cNvSpPr/>
              <p:nvPr/>
            </p:nvSpPr>
            <p:spPr>
              <a:xfrm>
                <a:off x="2208" y="1824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5134" name="直接连接符 175133"/>
            <p:cNvSpPr/>
            <p:nvPr/>
          </p:nvSpPr>
          <p:spPr>
            <a:xfrm>
              <a:off x="2406" y="912"/>
              <a:ext cx="0" cy="62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175135" name="直接连接符 175134"/>
            <p:cNvSpPr/>
            <p:nvPr/>
          </p:nvSpPr>
          <p:spPr>
            <a:xfrm>
              <a:off x="1152" y="912"/>
              <a:ext cx="1284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5136" name="直接连接符 175135"/>
            <p:cNvSpPr/>
            <p:nvPr/>
          </p:nvSpPr>
          <p:spPr>
            <a:xfrm>
              <a:off x="1812" y="912"/>
              <a:ext cx="0" cy="52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5137" name="直接连接符 175136"/>
            <p:cNvSpPr/>
            <p:nvPr/>
          </p:nvSpPr>
          <p:spPr>
            <a:xfrm>
              <a:off x="1812" y="1536"/>
              <a:ext cx="0" cy="5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5138" name="直接连接符 175137"/>
            <p:cNvSpPr/>
            <p:nvPr/>
          </p:nvSpPr>
          <p:spPr>
            <a:xfrm>
              <a:off x="2406" y="1920"/>
              <a:ext cx="0" cy="19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175139" name="矩形 175138"/>
            <p:cNvSpPr/>
            <p:nvPr/>
          </p:nvSpPr>
          <p:spPr>
            <a:xfrm>
              <a:off x="2346" y="1152"/>
              <a:ext cx="120" cy="288"/>
            </a:xfrm>
            <a:prstGeom prst="rect">
              <a:avLst/>
            </a:prstGeom>
            <a:solidFill>
              <a:schemeClr val="accent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0" name="直接连接符 175139"/>
            <p:cNvSpPr/>
            <p:nvPr/>
          </p:nvSpPr>
          <p:spPr>
            <a:xfrm>
              <a:off x="1200" y="2112"/>
              <a:ext cx="1248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5141" name="文本框 175140"/>
            <p:cNvSpPr txBox="1"/>
            <p:nvPr/>
          </p:nvSpPr>
          <p:spPr>
            <a:xfrm>
              <a:off x="2130" y="1584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75142" name="文本框 175141"/>
            <p:cNvSpPr txBox="1"/>
            <p:nvPr/>
          </p:nvSpPr>
          <p:spPr>
            <a:xfrm>
              <a:off x="2113" y="1104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5143" name="文本框 175142"/>
            <p:cNvSpPr txBox="1"/>
            <p:nvPr/>
          </p:nvSpPr>
          <p:spPr>
            <a:xfrm>
              <a:off x="1484" y="1200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75144" name="直接连接符 175143"/>
            <p:cNvSpPr/>
            <p:nvPr/>
          </p:nvSpPr>
          <p:spPr>
            <a:xfrm>
              <a:off x="2496" y="912"/>
              <a:ext cx="0" cy="2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5145" name="对象 175144"/>
            <p:cNvGraphicFramePr/>
            <p:nvPr/>
          </p:nvGraphicFramePr>
          <p:xfrm>
            <a:off x="1008" y="1440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24" r:id="rId11" imgW="165100" imgH="203200" progId="Equation.3">
                    <p:embed/>
                  </p:oleObj>
                </mc:Choice>
                <mc:Fallback>
                  <p:oleObj r:id="rId11" imgW="165100" imgH="203200" progId="Equation.3">
                    <p:embed/>
                    <p:pic>
                      <p:nvPicPr>
                        <p:cNvPr id="0" name="图片 8500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08" y="1440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5146" name="对象 175145"/>
            <p:cNvGraphicFramePr/>
            <p:nvPr/>
          </p:nvGraphicFramePr>
          <p:xfrm>
            <a:off x="1512" y="609"/>
            <a:ext cx="168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25" r:id="rId12" imgW="127000" imgH="189865" progId="Equation.3">
                    <p:embed/>
                  </p:oleObj>
                </mc:Choice>
                <mc:Fallback>
                  <p:oleObj r:id="rId12" imgW="127000" imgH="189865" progId="Equation.3">
                    <p:embed/>
                    <p:pic>
                      <p:nvPicPr>
                        <p:cNvPr id="0" name="图片 8500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12" y="609"/>
                          <a:ext cx="168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5147" name="对象 175146"/>
            <p:cNvGraphicFramePr/>
            <p:nvPr/>
          </p:nvGraphicFramePr>
          <p:xfrm>
            <a:off x="2544" y="919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26" r:id="rId13" imgW="190500" imgH="228600" progId="Equation.3">
                    <p:embed/>
                  </p:oleObj>
                </mc:Choice>
                <mc:Fallback>
                  <p:oleObj r:id="rId13" imgW="190500" imgH="228600" progId="Equation.3">
                    <p:embed/>
                    <p:pic>
                      <p:nvPicPr>
                        <p:cNvPr id="0" name="图片 8500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44" y="919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5148" name="对象 175147"/>
            <p:cNvGraphicFramePr/>
            <p:nvPr/>
          </p:nvGraphicFramePr>
          <p:xfrm>
            <a:off x="1921" y="960"/>
            <a:ext cx="239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027" r:id="rId14" imgW="203200" imgH="241300" progId="Equation.3">
                    <p:embed/>
                  </p:oleObj>
                </mc:Choice>
                <mc:Fallback>
                  <p:oleObj r:id="rId14" imgW="203200" imgH="241300" progId="Equation.3">
                    <p:embed/>
                    <p:pic>
                      <p:nvPicPr>
                        <p:cNvPr id="0" name="图片 85008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921" y="960"/>
                          <a:ext cx="239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5149" name="文本框 175148"/>
            <p:cNvSpPr txBox="1"/>
            <p:nvPr/>
          </p:nvSpPr>
          <p:spPr>
            <a:xfrm>
              <a:off x="1008" y="1008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5150" name="文本框 175149"/>
            <p:cNvSpPr txBox="1"/>
            <p:nvPr/>
          </p:nvSpPr>
          <p:spPr>
            <a:xfrm>
              <a:off x="1056" y="1680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grpSp>
          <p:nvGrpSpPr>
            <p:cNvPr id="175151" name="组合 175150"/>
            <p:cNvGrpSpPr/>
            <p:nvPr/>
          </p:nvGrpSpPr>
          <p:grpSpPr>
            <a:xfrm rot="5400000">
              <a:off x="2242" y="1699"/>
              <a:ext cx="384" cy="57"/>
              <a:chOff x="666" y="1872"/>
              <a:chExt cx="489" cy="60"/>
            </a:xfrm>
          </p:grpSpPr>
          <p:sp>
            <p:nvSpPr>
              <p:cNvPr id="175152" name="任意多边形 175151"/>
              <p:cNvSpPr/>
              <p:nvPr/>
            </p:nvSpPr>
            <p:spPr>
              <a:xfrm>
                <a:off x="666" y="1872"/>
                <a:ext cx="125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60">
                    <a:moveTo>
                      <a:pt x="0" y="60"/>
                    </a:moveTo>
                    <a:cubicBezTo>
                      <a:pt x="4" y="53"/>
                      <a:pt x="12" y="25"/>
                      <a:pt x="23" y="15"/>
                    </a:cubicBezTo>
                    <a:cubicBezTo>
                      <a:pt x="34" y="5"/>
                      <a:pt x="52" y="0"/>
                      <a:pt x="65" y="0"/>
                    </a:cubicBezTo>
                    <a:cubicBezTo>
                      <a:pt x="78" y="0"/>
                      <a:pt x="92" y="7"/>
                      <a:pt x="102" y="15"/>
                    </a:cubicBezTo>
                    <a:cubicBezTo>
                      <a:pt x="112" y="23"/>
                      <a:pt x="120" y="44"/>
                      <a:pt x="125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53" name="任意多边形 175152"/>
              <p:cNvSpPr/>
              <p:nvPr/>
            </p:nvSpPr>
            <p:spPr>
              <a:xfrm>
                <a:off x="791" y="1872"/>
                <a:ext cx="121" cy="54"/>
              </a:xfrm>
              <a:custGeom>
                <a:avLst/>
                <a:gdLst/>
                <a:ahLst/>
                <a:cxnLst/>
                <a:rect l="0" t="0" r="0" b="0"/>
                <a:pathLst>
                  <a:path w="121" h="54">
                    <a:moveTo>
                      <a:pt x="0" y="54"/>
                    </a:moveTo>
                    <a:cubicBezTo>
                      <a:pt x="4" y="47"/>
                      <a:pt x="13" y="24"/>
                      <a:pt x="24" y="15"/>
                    </a:cubicBezTo>
                    <a:cubicBezTo>
                      <a:pt x="35" y="6"/>
                      <a:pt x="53" y="0"/>
                      <a:pt x="66" y="0"/>
                    </a:cubicBezTo>
                    <a:cubicBezTo>
                      <a:pt x="79" y="0"/>
                      <a:pt x="94" y="7"/>
                      <a:pt x="103" y="15"/>
                    </a:cubicBezTo>
                    <a:cubicBezTo>
                      <a:pt x="112" y="23"/>
                      <a:pt x="117" y="44"/>
                      <a:pt x="121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54" name="任意多边形 175153"/>
              <p:cNvSpPr/>
              <p:nvPr/>
            </p:nvSpPr>
            <p:spPr>
              <a:xfrm>
                <a:off x="912" y="1872"/>
                <a:ext cx="119" cy="5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51">
                    <a:moveTo>
                      <a:pt x="0" y="51"/>
                    </a:moveTo>
                    <a:cubicBezTo>
                      <a:pt x="3" y="45"/>
                      <a:pt x="7" y="24"/>
                      <a:pt x="17" y="15"/>
                    </a:cubicBezTo>
                    <a:cubicBezTo>
                      <a:pt x="27" y="6"/>
                      <a:pt x="46" y="0"/>
                      <a:pt x="59" y="0"/>
                    </a:cubicBezTo>
                    <a:cubicBezTo>
                      <a:pt x="72" y="0"/>
                      <a:pt x="86" y="7"/>
                      <a:pt x="96" y="15"/>
                    </a:cubicBezTo>
                    <a:cubicBezTo>
                      <a:pt x="106" y="23"/>
                      <a:pt x="114" y="44"/>
                      <a:pt x="119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55" name="任意多边形 175154"/>
              <p:cNvSpPr/>
              <p:nvPr/>
            </p:nvSpPr>
            <p:spPr>
              <a:xfrm>
                <a:off x="1032" y="1872"/>
                <a:ext cx="123" cy="57"/>
              </a:xfrm>
              <a:custGeom>
                <a:avLst/>
                <a:gdLst/>
                <a:ahLst/>
                <a:cxnLst/>
                <a:rect l="0" t="0" r="0" b="0"/>
                <a:pathLst>
                  <a:path w="123" h="57">
                    <a:moveTo>
                      <a:pt x="0" y="51"/>
                    </a:moveTo>
                    <a:cubicBezTo>
                      <a:pt x="3" y="45"/>
                      <a:pt x="12" y="24"/>
                      <a:pt x="23" y="15"/>
                    </a:cubicBezTo>
                    <a:cubicBezTo>
                      <a:pt x="34" y="6"/>
                      <a:pt x="52" y="0"/>
                      <a:pt x="65" y="0"/>
                    </a:cubicBezTo>
                    <a:cubicBezTo>
                      <a:pt x="78" y="0"/>
                      <a:pt x="92" y="6"/>
                      <a:pt x="102" y="15"/>
                    </a:cubicBezTo>
                    <a:cubicBezTo>
                      <a:pt x="112" y="24"/>
                      <a:pt x="119" y="48"/>
                      <a:pt x="123" y="57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5156" name="椭圆 175155"/>
            <p:cNvSpPr/>
            <p:nvPr/>
          </p:nvSpPr>
          <p:spPr>
            <a:xfrm>
              <a:off x="1132" y="2064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7" name="椭圆 175156"/>
            <p:cNvSpPr/>
            <p:nvPr/>
          </p:nvSpPr>
          <p:spPr>
            <a:xfrm>
              <a:off x="1104" y="864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8" name="直接连接符 175157"/>
            <p:cNvSpPr/>
            <p:nvPr/>
          </p:nvSpPr>
          <p:spPr>
            <a:xfrm>
              <a:off x="1872" y="960"/>
              <a:ext cx="0" cy="28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75159" name="直接连接符 175158"/>
            <p:cNvSpPr/>
            <p:nvPr/>
          </p:nvSpPr>
          <p:spPr>
            <a:xfrm>
              <a:off x="1488" y="864"/>
              <a:ext cx="28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175160" name="文本框 175159"/>
          <p:cNvSpPr txBox="1"/>
          <p:nvPr/>
        </p:nvSpPr>
        <p:spPr>
          <a:xfrm>
            <a:off x="3521075" y="1127125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原负载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5161" name="矩形 175160"/>
          <p:cNvSpPr/>
          <p:nvPr/>
        </p:nvSpPr>
        <p:spPr>
          <a:xfrm>
            <a:off x="2454275" y="974725"/>
            <a:ext cx="2362200" cy="2971800"/>
          </a:xfrm>
          <a:prstGeom prst="rect">
            <a:avLst/>
          </a:prstGeom>
          <a:noFill/>
          <a:ln w="38100" cap="flat" cmpd="sng">
            <a:solidFill>
              <a:srgbClr val="6699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5162" name="文本框 175161"/>
          <p:cNvSpPr txBox="1"/>
          <p:nvPr/>
        </p:nvSpPr>
        <p:spPr>
          <a:xfrm>
            <a:off x="5121275" y="1050925"/>
            <a:ext cx="1143000" cy="466725"/>
          </a:xfrm>
          <a:prstGeom prst="rect">
            <a:avLst/>
          </a:prstGeom>
          <a:noFill/>
          <a:ln w="9525" cap="flat" cmpd="sng">
            <a:solidFill>
              <a:srgbClr val="669900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新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负载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5163" name="直接连接符 175162"/>
          <p:cNvSpPr/>
          <p:nvPr/>
        </p:nvSpPr>
        <p:spPr>
          <a:xfrm flipH="1">
            <a:off x="4740275" y="1355725"/>
            <a:ext cx="381000" cy="457200"/>
          </a:xfrm>
          <a:prstGeom prst="line">
            <a:avLst/>
          </a:prstGeom>
          <a:ln w="38100" cap="flat" cmpd="sng">
            <a:solidFill>
              <a:srgbClr val="6699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75164" name="文本框 175163"/>
          <p:cNvSpPr txBox="1"/>
          <p:nvPr/>
        </p:nvSpPr>
        <p:spPr>
          <a:xfrm>
            <a:off x="1311275" y="3870325"/>
            <a:ext cx="6400800" cy="45720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7" dist="17961" dir="2699999">
              <a:srgbClr val="0000FF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并联电容后，原负载的任何参数都没有改变！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5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5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5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5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5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75"/>
                                        <p:tgtEl>
                                          <p:spTgt spid="17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5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5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5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/>
      <p:bldP spid="175108" grpId="0"/>
      <p:bldP spid="175118" grpId="0"/>
      <p:bldP spid="175122" grpId="0"/>
      <p:bldP spid="175128" grpId="0"/>
      <p:bldP spid="175129" grpId="0" bldLvl="0" animBg="1"/>
      <p:bldP spid="175160" grpId="0"/>
      <p:bldP spid="175162" grpId="0" animBg="1"/>
      <p:bldP spid="17516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文本框 176129"/>
          <p:cNvSpPr txBox="1"/>
          <p:nvPr/>
        </p:nvSpPr>
        <p:spPr>
          <a:xfrm>
            <a:off x="250825" y="476250"/>
            <a:ext cx="2328863" cy="457200"/>
          </a:xfrm>
          <a:prstGeom prst="rect">
            <a:avLst/>
          </a:prstGeom>
          <a:solidFill>
            <a:srgbClr val="CCCCFF"/>
          </a:solidFill>
          <a:ln w="9525">
            <a:noFill/>
          </a:ln>
          <a:effectLst>
            <a:prstShdw prst="shdw17" dist="17961" dir="2699999">
              <a:srgbClr val="CCCCFF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补偿容量的确定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6131" name="组合 176130"/>
          <p:cNvGrpSpPr/>
          <p:nvPr/>
        </p:nvGrpSpPr>
        <p:grpSpPr>
          <a:xfrm>
            <a:off x="5795963" y="684213"/>
            <a:ext cx="2890837" cy="1677987"/>
            <a:chOff x="3264" y="1336"/>
            <a:chExt cx="1821" cy="1057"/>
          </a:xfrm>
        </p:grpSpPr>
        <p:sp>
          <p:nvSpPr>
            <p:cNvPr id="176132" name="直接连接符 176131"/>
            <p:cNvSpPr/>
            <p:nvPr/>
          </p:nvSpPr>
          <p:spPr>
            <a:xfrm>
              <a:off x="3264" y="1488"/>
              <a:ext cx="158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6133" name="直接连接符 176132"/>
            <p:cNvSpPr/>
            <p:nvPr/>
          </p:nvSpPr>
          <p:spPr>
            <a:xfrm>
              <a:off x="3264" y="1488"/>
              <a:ext cx="1056" cy="33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6134" name="直接连接符 176133"/>
            <p:cNvSpPr/>
            <p:nvPr/>
          </p:nvSpPr>
          <p:spPr>
            <a:xfrm flipV="1">
              <a:off x="4320" y="1824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6135" name="直接连接符 176134"/>
            <p:cNvSpPr/>
            <p:nvPr/>
          </p:nvSpPr>
          <p:spPr>
            <a:xfrm>
              <a:off x="3264" y="1488"/>
              <a:ext cx="1056" cy="7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6136" name="对象 176135"/>
            <p:cNvGraphicFramePr/>
            <p:nvPr/>
          </p:nvGraphicFramePr>
          <p:xfrm>
            <a:off x="4884" y="1336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59" r:id="rId4" imgW="165100" imgH="203200" progId="Equation.3">
                    <p:embed/>
                  </p:oleObj>
                </mc:Choice>
                <mc:Fallback>
                  <p:oleObj r:id="rId4" imgW="165100" imgH="203200" progId="Equation.3">
                    <p:embed/>
                    <p:pic>
                      <p:nvPicPr>
                        <p:cNvPr id="0" name="图片 8603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884" y="1336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37" name="对象 176136"/>
            <p:cNvGraphicFramePr/>
            <p:nvPr/>
          </p:nvGraphicFramePr>
          <p:xfrm>
            <a:off x="4183" y="1536"/>
            <a:ext cx="169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0" r:id="rId6" imgW="127000" imgH="189865" progId="Equation.3">
                    <p:embed/>
                  </p:oleObj>
                </mc:Choice>
                <mc:Fallback>
                  <p:oleObj r:id="rId6" imgW="127000" imgH="189865" progId="Equation.3">
                    <p:embed/>
                    <p:pic>
                      <p:nvPicPr>
                        <p:cNvPr id="0" name="图片 86031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183" y="1536"/>
                          <a:ext cx="169" cy="2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38" name="对象 176137"/>
            <p:cNvGraphicFramePr/>
            <p:nvPr/>
          </p:nvGraphicFramePr>
          <p:xfrm>
            <a:off x="4038" y="2112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1" r:id="rId8" imgW="190500" imgH="228600" progId="Equation.3">
                    <p:embed/>
                  </p:oleObj>
                </mc:Choice>
                <mc:Fallback>
                  <p:oleObj r:id="rId8" imgW="190500" imgH="228600" progId="Equation.3">
                    <p:embed/>
                    <p:pic>
                      <p:nvPicPr>
                        <p:cNvPr id="0" name="图片 8603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038" y="2112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39" name="对象 176138"/>
            <p:cNvGraphicFramePr/>
            <p:nvPr/>
          </p:nvGraphicFramePr>
          <p:xfrm>
            <a:off x="4370" y="1872"/>
            <a:ext cx="238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2" r:id="rId10" imgW="203200" imgH="241300" progId="Equation.3">
                    <p:embed/>
                  </p:oleObj>
                </mc:Choice>
                <mc:Fallback>
                  <p:oleObj r:id="rId10" imgW="203200" imgH="241300" progId="Equation.3">
                    <p:embed/>
                    <p:pic>
                      <p:nvPicPr>
                        <p:cNvPr id="0" name="图片 86033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370" y="1872"/>
                          <a:ext cx="238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6140" name="任意多边形 176139"/>
            <p:cNvSpPr/>
            <p:nvPr/>
          </p:nvSpPr>
          <p:spPr>
            <a:xfrm>
              <a:off x="3447" y="1488"/>
              <a:ext cx="45" cy="126"/>
            </a:xfrm>
            <a:custGeom>
              <a:avLst/>
              <a:gdLst/>
              <a:ahLst/>
              <a:cxnLst/>
              <a:rect l="0" t="0" r="0" b="0"/>
              <a:pathLst>
                <a:path w="45" h="126">
                  <a:moveTo>
                    <a:pt x="0" y="126"/>
                  </a:moveTo>
                  <a:cubicBezTo>
                    <a:pt x="35" y="91"/>
                    <a:pt x="45" y="54"/>
                    <a:pt x="4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41" name="文本框 176140"/>
            <p:cNvSpPr txBox="1"/>
            <p:nvPr/>
          </p:nvSpPr>
          <p:spPr>
            <a:xfrm>
              <a:off x="3448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3333FF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6142" name="任意多边形 176141"/>
            <p:cNvSpPr/>
            <p:nvPr/>
          </p:nvSpPr>
          <p:spPr>
            <a:xfrm>
              <a:off x="3732" y="1488"/>
              <a:ext cx="34" cy="147"/>
            </a:xfrm>
            <a:custGeom>
              <a:avLst/>
              <a:gdLst/>
              <a:ahLst/>
              <a:cxnLst/>
              <a:rect l="0" t="0" r="0" b="0"/>
              <a:pathLst>
                <a:path w="34" h="147">
                  <a:moveTo>
                    <a:pt x="18" y="3"/>
                  </a:moveTo>
                  <a:cubicBezTo>
                    <a:pt x="24" y="0"/>
                    <a:pt x="34" y="57"/>
                    <a:pt x="33" y="81"/>
                  </a:cubicBezTo>
                  <a:cubicBezTo>
                    <a:pt x="30" y="105"/>
                    <a:pt x="7" y="133"/>
                    <a:pt x="0" y="147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43" name="任意多边形 176142"/>
            <p:cNvSpPr/>
            <p:nvPr/>
          </p:nvSpPr>
          <p:spPr>
            <a:xfrm>
              <a:off x="3765" y="1485"/>
              <a:ext cx="33" cy="162"/>
            </a:xfrm>
            <a:custGeom>
              <a:avLst/>
              <a:gdLst/>
              <a:ahLst/>
              <a:cxnLst/>
              <a:rect l="0" t="0" r="0" b="0"/>
              <a:pathLst>
                <a:path w="33" h="162">
                  <a:moveTo>
                    <a:pt x="18" y="0"/>
                  </a:moveTo>
                  <a:cubicBezTo>
                    <a:pt x="15" y="6"/>
                    <a:pt x="33" y="57"/>
                    <a:pt x="30" y="84"/>
                  </a:cubicBezTo>
                  <a:cubicBezTo>
                    <a:pt x="27" y="111"/>
                    <a:pt x="6" y="146"/>
                    <a:pt x="0" y="162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44" name="文本框 176143"/>
            <p:cNvSpPr txBox="1"/>
            <p:nvPr/>
          </p:nvSpPr>
          <p:spPr>
            <a:xfrm>
              <a:off x="3784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6145" name="直接连接符 176144"/>
          <p:cNvSpPr/>
          <p:nvPr/>
        </p:nvSpPr>
        <p:spPr>
          <a:xfrm flipV="1">
            <a:off x="7543800" y="381000"/>
            <a:ext cx="0" cy="1676400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headEnd type="none" w="med" len="med"/>
            <a:tailEnd type="stealth" w="sm" len="med"/>
          </a:ln>
        </p:spPr>
      </p:sp>
      <p:sp>
        <p:nvSpPr>
          <p:cNvPr id="176146" name="直接连接符 176145"/>
          <p:cNvSpPr/>
          <p:nvPr/>
        </p:nvSpPr>
        <p:spPr>
          <a:xfrm flipV="1">
            <a:off x="5791200" y="381000"/>
            <a:ext cx="1752600" cy="533400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headEnd type="none" w="med" len="med"/>
            <a:tailEnd type="stealth" w="sm" len="med"/>
          </a:ln>
        </p:spPr>
      </p:sp>
      <p:graphicFrame>
        <p:nvGraphicFramePr>
          <p:cNvPr id="176147" name="对象 176146"/>
          <p:cNvGraphicFramePr/>
          <p:nvPr/>
        </p:nvGraphicFramePr>
        <p:xfrm>
          <a:off x="762000" y="990600"/>
          <a:ext cx="34417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3" r:id="rId12" imgW="1397000" imgH="228600" progId="Equation.3">
                  <p:embed/>
                </p:oleObj>
              </mc:Choice>
              <mc:Fallback>
                <p:oleObj r:id="rId12" imgW="1397000" imgH="228600" progId="Equation.3">
                  <p:embed/>
                  <p:pic>
                    <p:nvPicPr>
                      <p:cNvPr id="0" name="图片 860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2000" y="990600"/>
                        <a:ext cx="3441700" cy="612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48" name="对象 176147"/>
          <p:cNvGraphicFramePr/>
          <p:nvPr/>
        </p:nvGraphicFramePr>
        <p:xfrm>
          <a:off x="228600" y="1600200"/>
          <a:ext cx="4648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4" r:id="rId14" imgW="1955165" imgH="431800" progId="Equation.3">
                  <p:embed/>
                </p:oleObj>
              </mc:Choice>
              <mc:Fallback>
                <p:oleObj r:id="rId14" imgW="1955165" imgH="431800" progId="Equation.3">
                  <p:embed/>
                  <p:pic>
                    <p:nvPicPr>
                      <p:cNvPr id="0" name="图片 860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8600" y="1600200"/>
                        <a:ext cx="4648200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49" name="对象 176148"/>
          <p:cNvGraphicFramePr/>
          <p:nvPr/>
        </p:nvGraphicFramePr>
        <p:xfrm>
          <a:off x="533400" y="2426335"/>
          <a:ext cx="330835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5" r:id="rId16" imgW="1282065" imgH="393700" progId="Equation.3">
                  <p:embed/>
                </p:oleObj>
              </mc:Choice>
              <mc:Fallback>
                <p:oleObj r:id="rId16" imgW="1282065" imgH="393700" progId="Equation.3">
                  <p:embed/>
                  <p:pic>
                    <p:nvPicPr>
                      <p:cNvPr id="0" name="图片 860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400" y="2426335"/>
                        <a:ext cx="3308350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50" name="文本框 176149"/>
          <p:cNvSpPr txBox="1"/>
          <p:nvPr/>
        </p:nvSpPr>
        <p:spPr>
          <a:xfrm>
            <a:off x="4876800" y="1905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代入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6151" name="对象 176150"/>
          <p:cNvGraphicFramePr/>
          <p:nvPr/>
        </p:nvGraphicFramePr>
        <p:xfrm>
          <a:off x="955040" y="3311525"/>
          <a:ext cx="226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6" r:id="rId18" imgW="862965" imgH="228600" progId="Equation.3">
                  <p:embed/>
                </p:oleObj>
              </mc:Choice>
              <mc:Fallback>
                <p:oleObj r:id="rId18" imgW="862965" imgH="228600" progId="Equation.3">
                  <p:embed/>
                  <p:pic>
                    <p:nvPicPr>
                      <p:cNvPr id="0" name="图片 860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5040" y="3311525"/>
                        <a:ext cx="2260600" cy="598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52" name="对象 176151"/>
          <p:cNvGraphicFramePr/>
          <p:nvPr/>
        </p:nvGraphicFramePr>
        <p:xfrm>
          <a:off x="228600" y="3851275"/>
          <a:ext cx="4267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7" r:id="rId20" imgW="1574165" imgH="431800" progId="Equation.3">
                  <p:embed/>
                </p:oleObj>
              </mc:Choice>
              <mc:Fallback>
                <p:oleObj r:id="rId20" imgW="1574165" imgH="431800" progId="Equation.3">
                  <p:embed/>
                  <p:pic>
                    <p:nvPicPr>
                      <p:cNvPr id="0" name="图片 860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8600" y="3851275"/>
                        <a:ext cx="426720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53" name="下弧形箭头 176152"/>
          <p:cNvSpPr/>
          <p:nvPr/>
        </p:nvSpPr>
        <p:spPr>
          <a:xfrm rot="-7331685">
            <a:off x="4887913" y="1068388"/>
            <a:ext cx="1336675" cy="773112"/>
          </a:xfrm>
          <a:prstGeom prst="curvedUpArrow">
            <a:avLst>
              <a:gd name="adj1" fmla="val 27374"/>
              <a:gd name="adj2" fmla="val 61649"/>
              <a:gd name="adj3" fmla="val 33333"/>
            </a:avLst>
          </a:prstGeom>
          <a:solidFill>
            <a:srgbClr val="66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6154" name="组合 176153"/>
          <p:cNvGrpSpPr/>
          <p:nvPr/>
        </p:nvGrpSpPr>
        <p:grpSpPr>
          <a:xfrm>
            <a:off x="147320" y="4876800"/>
            <a:ext cx="8361363" cy="1219200"/>
            <a:chOff x="467" y="1152"/>
            <a:chExt cx="5267" cy="768"/>
          </a:xfrm>
        </p:grpSpPr>
        <p:sp>
          <p:nvSpPr>
            <p:cNvPr id="176155" name="文本框 176154"/>
            <p:cNvSpPr txBox="1"/>
            <p:nvPr/>
          </p:nvSpPr>
          <p:spPr>
            <a:xfrm>
              <a:off x="467" y="1229"/>
              <a:ext cx="698" cy="51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补偿容</a:t>
              </a:r>
            </a:p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量不同</a:t>
              </a:r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6156" name="矩形 176155"/>
            <p:cNvSpPr/>
            <p:nvPr/>
          </p:nvSpPr>
          <p:spPr>
            <a:xfrm>
              <a:off x="1372" y="1392"/>
              <a:ext cx="436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全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——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不要求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电容设备投资增加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,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经济效果不明显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76157" name="矩形 176156"/>
            <p:cNvSpPr/>
            <p:nvPr/>
          </p:nvSpPr>
          <p:spPr>
            <a:xfrm>
              <a:off x="1391" y="1152"/>
              <a:ext cx="310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欠</a:t>
              </a:r>
            </a:p>
          </p:txBody>
        </p:sp>
        <p:sp>
          <p:nvSpPr>
            <p:cNvPr id="176158" name="矩形 176157"/>
            <p:cNvSpPr/>
            <p:nvPr/>
          </p:nvSpPr>
          <p:spPr>
            <a:xfrm>
              <a:off x="1392" y="1632"/>
              <a:ext cx="3530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过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——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使功率因数又由高变低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性质不同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76159" name="左大括号 176158"/>
            <p:cNvSpPr/>
            <p:nvPr/>
          </p:nvSpPr>
          <p:spPr>
            <a:xfrm>
              <a:off x="1296" y="1248"/>
              <a:ext cx="48" cy="576"/>
            </a:xfrm>
            <a:prstGeom prst="leftBrace">
              <a:avLst>
                <a:gd name="adj1" fmla="val 100000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6160" name="文本框 176159"/>
          <p:cNvSpPr txBox="1"/>
          <p:nvPr/>
        </p:nvSpPr>
        <p:spPr>
          <a:xfrm>
            <a:off x="533400" y="6096000"/>
            <a:ext cx="58483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综合考虑，提高到适当值为宜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( 0.9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左右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61" name="下弧形箭头 176160"/>
          <p:cNvSpPr/>
          <p:nvPr/>
        </p:nvSpPr>
        <p:spPr>
          <a:xfrm rot="16289608">
            <a:off x="5886450" y="3011488"/>
            <a:ext cx="4802188" cy="901700"/>
          </a:xfrm>
          <a:prstGeom prst="curvedUpArrow">
            <a:avLst>
              <a:gd name="adj1" fmla="val 4936"/>
              <a:gd name="adj2" fmla="val 109672"/>
              <a:gd name="adj3" fmla="val 33333"/>
            </a:avLst>
          </a:prstGeom>
          <a:solidFill>
            <a:srgbClr val="669900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6162" name="组合 176161"/>
          <p:cNvGrpSpPr/>
          <p:nvPr/>
        </p:nvGrpSpPr>
        <p:grpSpPr>
          <a:xfrm>
            <a:off x="5876925" y="2286000"/>
            <a:ext cx="2809875" cy="2209800"/>
            <a:chOff x="1008" y="609"/>
            <a:chExt cx="1770" cy="1523"/>
          </a:xfrm>
        </p:grpSpPr>
        <p:grpSp>
          <p:nvGrpSpPr>
            <p:cNvPr id="176163" name="组合 176162"/>
            <p:cNvGrpSpPr/>
            <p:nvPr/>
          </p:nvGrpSpPr>
          <p:grpSpPr>
            <a:xfrm>
              <a:off x="1680" y="1444"/>
              <a:ext cx="288" cy="92"/>
              <a:chOff x="2208" y="1732"/>
              <a:chExt cx="174" cy="93"/>
            </a:xfrm>
          </p:grpSpPr>
          <p:sp>
            <p:nvSpPr>
              <p:cNvPr id="176164" name="直接连接符 176163"/>
              <p:cNvSpPr/>
              <p:nvPr/>
            </p:nvSpPr>
            <p:spPr>
              <a:xfrm>
                <a:off x="2208" y="1732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6165" name="直接连接符 176164"/>
              <p:cNvSpPr/>
              <p:nvPr/>
            </p:nvSpPr>
            <p:spPr>
              <a:xfrm>
                <a:off x="2208" y="1824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6166" name="直接连接符 176165"/>
            <p:cNvSpPr/>
            <p:nvPr/>
          </p:nvSpPr>
          <p:spPr>
            <a:xfrm>
              <a:off x="2406" y="912"/>
              <a:ext cx="0" cy="62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176167" name="直接连接符 176166"/>
            <p:cNvSpPr/>
            <p:nvPr/>
          </p:nvSpPr>
          <p:spPr>
            <a:xfrm>
              <a:off x="1152" y="912"/>
              <a:ext cx="1284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6168" name="直接连接符 176167"/>
            <p:cNvSpPr/>
            <p:nvPr/>
          </p:nvSpPr>
          <p:spPr>
            <a:xfrm>
              <a:off x="1812" y="912"/>
              <a:ext cx="0" cy="52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6169" name="直接连接符 176168"/>
            <p:cNvSpPr/>
            <p:nvPr/>
          </p:nvSpPr>
          <p:spPr>
            <a:xfrm>
              <a:off x="1812" y="1536"/>
              <a:ext cx="0" cy="5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6170" name="直接连接符 176169"/>
            <p:cNvSpPr/>
            <p:nvPr/>
          </p:nvSpPr>
          <p:spPr>
            <a:xfrm>
              <a:off x="2406" y="1920"/>
              <a:ext cx="0" cy="19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176171" name="矩形 176170"/>
            <p:cNvSpPr/>
            <p:nvPr/>
          </p:nvSpPr>
          <p:spPr>
            <a:xfrm>
              <a:off x="2346" y="1152"/>
              <a:ext cx="120" cy="288"/>
            </a:xfrm>
            <a:prstGeom prst="rect">
              <a:avLst/>
            </a:prstGeom>
            <a:solidFill>
              <a:schemeClr val="accent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72" name="直接连接符 176171"/>
            <p:cNvSpPr/>
            <p:nvPr/>
          </p:nvSpPr>
          <p:spPr>
            <a:xfrm>
              <a:off x="1200" y="2112"/>
              <a:ext cx="1248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6173" name="文本框 176172"/>
            <p:cNvSpPr txBox="1"/>
            <p:nvPr/>
          </p:nvSpPr>
          <p:spPr>
            <a:xfrm>
              <a:off x="2130" y="1571"/>
              <a:ext cx="233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76174" name="文本框 176173"/>
            <p:cNvSpPr txBox="1"/>
            <p:nvPr/>
          </p:nvSpPr>
          <p:spPr>
            <a:xfrm>
              <a:off x="2113" y="1090"/>
              <a:ext cx="244" cy="3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6175" name="文本框 176174"/>
            <p:cNvSpPr txBox="1"/>
            <p:nvPr/>
          </p:nvSpPr>
          <p:spPr>
            <a:xfrm>
              <a:off x="1484" y="1187"/>
              <a:ext cx="244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76176" name="直接连接符 176175"/>
            <p:cNvSpPr/>
            <p:nvPr/>
          </p:nvSpPr>
          <p:spPr>
            <a:xfrm>
              <a:off x="2496" y="912"/>
              <a:ext cx="0" cy="2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6177" name="对象 176176"/>
            <p:cNvGraphicFramePr/>
            <p:nvPr/>
          </p:nvGraphicFramePr>
          <p:xfrm>
            <a:off x="1008" y="1440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8" r:id="rId22" imgW="165100" imgH="203200" progId="Equation.3">
                    <p:embed/>
                  </p:oleObj>
                </mc:Choice>
                <mc:Fallback>
                  <p:oleObj r:id="rId22" imgW="165100" imgH="203200" progId="Equation.3">
                    <p:embed/>
                    <p:pic>
                      <p:nvPicPr>
                        <p:cNvPr id="0" name="图片 8603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08" y="1440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78" name="对象 176177"/>
            <p:cNvGraphicFramePr/>
            <p:nvPr/>
          </p:nvGraphicFramePr>
          <p:xfrm>
            <a:off x="1512" y="609"/>
            <a:ext cx="168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69" r:id="rId23" imgW="127000" imgH="189865" progId="Equation.3">
                    <p:embed/>
                  </p:oleObj>
                </mc:Choice>
                <mc:Fallback>
                  <p:oleObj r:id="rId23" imgW="127000" imgH="189865" progId="Equation.3">
                    <p:embed/>
                    <p:pic>
                      <p:nvPicPr>
                        <p:cNvPr id="0" name="图片 8604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512" y="609"/>
                          <a:ext cx="168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79" name="对象 176178"/>
            <p:cNvGraphicFramePr/>
            <p:nvPr/>
          </p:nvGraphicFramePr>
          <p:xfrm>
            <a:off x="2544" y="919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70" r:id="rId24" imgW="190500" imgH="228600" progId="Equation.3">
                    <p:embed/>
                  </p:oleObj>
                </mc:Choice>
                <mc:Fallback>
                  <p:oleObj r:id="rId24" imgW="190500" imgH="228600" progId="Equation.3">
                    <p:embed/>
                    <p:pic>
                      <p:nvPicPr>
                        <p:cNvPr id="0" name="图片 86041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544" y="919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6180" name="对象 176179"/>
            <p:cNvGraphicFramePr/>
            <p:nvPr/>
          </p:nvGraphicFramePr>
          <p:xfrm>
            <a:off x="1921" y="960"/>
            <a:ext cx="239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071" r:id="rId25" imgW="203200" imgH="241300" progId="Equation.3">
                    <p:embed/>
                  </p:oleObj>
                </mc:Choice>
                <mc:Fallback>
                  <p:oleObj r:id="rId25" imgW="203200" imgH="241300" progId="Equation.3">
                    <p:embed/>
                    <p:pic>
                      <p:nvPicPr>
                        <p:cNvPr id="0" name="图片 86042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1921" y="960"/>
                          <a:ext cx="239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6181" name="文本框 176180"/>
            <p:cNvSpPr txBox="1"/>
            <p:nvPr/>
          </p:nvSpPr>
          <p:spPr>
            <a:xfrm>
              <a:off x="1008" y="995"/>
              <a:ext cx="225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6182" name="文本框 176181"/>
            <p:cNvSpPr txBox="1"/>
            <p:nvPr/>
          </p:nvSpPr>
          <p:spPr>
            <a:xfrm>
              <a:off x="1056" y="1667"/>
              <a:ext cx="212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grpSp>
          <p:nvGrpSpPr>
            <p:cNvPr id="176183" name="组合 176182"/>
            <p:cNvGrpSpPr/>
            <p:nvPr/>
          </p:nvGrpSpPr>
          <p:grpSpPr>
            <a:xfrm rot="5400000">
              <a:off x="2242" y="1699"/>
              <a:ext cx="384" cy="57"/>
              <a:chOff x="666" y="1872"/>
              <a:chExt cx="489" cy="60"/>
            </a:xfrm>
          </p:grpSpPr>
          <p:sp>
            <p:nvSpPr>
              <p:cNvPr id="176184" name="任意多边形 176183"/>
              <p:cNvSpPr/>
              <p:nvPr/>
            </p:nvSpPr>
            <p:spPr>
              <a:xfrm>
                <a:off x="666" y="1872"/>
                <a:ext cx="125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60">
                    <a:moveTo>
                      <a:pt x="0" y="60"/>
                    </a:moveTo>
                    <a:cubicBezTo>
                      <a:pt x="4" y="53"/>
                      <a:pt x="12" y="25"/>
                      <a:pt x="23" y="15"/>
                    </a:cubicBezTo>
                    <a:cubicBezTo>
                      <a:pt x="34" y="5"/>
                      <a:pt x="52" y="0"/>
                      <a:pt x="65" y="0"/>
                    </a:cubicBezTo>
                    <a:cubicBezTo>
                      <a:pt x="78" y="0"/>
                      <a:pt x="92" y="7"/>
                      <a:pt x="102" y="15"/>
                    </a:cubicBezTo>
                    <a:cubicBezTo>
                      <a:pt x="112" y="23"/>
                      <a:pt x="120" y="44"/>
                      <a:pt x="125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85" name="任意多边形 176184"/>
              <p:cNvSpPr/>
              <p:nvPr/>
            </p:nvSpPr>
            <p:spPr>
              <a:xfrm>
                <a:off x="791" y="1872"/>
                <a:ext cx="121" cy="54"/>
              </a:xfrm>
              <a:custGeom>
                <a:avLst/>
                <a:gdLst/>
                <a:ahLst/>
                <a:cxnLst/>
                <a:rect l="0" t="0" r="0" b="0"/>
                <a:pathLst>
                  <a:path w="121" h="54">
                    <a:moveTo>
                      <a:pt x="0" y="54"/>
                    </a:moveTo>
                    <a:cubicBezTo>
                      <a:pt x="4" y="47"/>
                      <a:pt x="13" y="24"/>
                      <a:pt x="24" y="15"/>
                    </a:cubicBezTo>
                    <a:cubicBezTo>
                      <a:pt x="35" y="6"/>
                      <a:pt x="53" y="0"/>
                      <a:pt x="66" y="0"/>
                    </a:cubicBezTo>
                    <a:cubicBezTo>
                      <a:pt x="79" y="0"/>
                      <a:pt x="94" y="7"/>
                      <a:pt x="103" y="15"/>
                    </a:cubicBezTo>
                    <a:cubicBezTo>
                      <a:pt x="112" y="23"/>
                      <a:pt x="117" y="44"/>
                      <a:pt x="121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86" name="任意多边形 176185"/>
              <p:cNvSpPr/>
              <p:nvPr/>
            </p:nvSpPr>
            <p:spPr>
              <a:xfrm>
                <a:off x="912" y="1872"/>
                <a:ext cx="119" cy="5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51">
                    <a:moveTo>
                      <a:pt x="0" y="51"/>
                    </a:moveTo>
                    <a:cubicBezTo>
                      <a:pt x="3" y="45"/>
                      <a:pt x="7" y="24"/>
                      <a:pt x="17" y="15"/>
                    </a:cubicBezTo>
                    <a:cubicBezTo>
                      <a:pt x="27" y="6"/>
                      <a:pt x="46" y="0"/>
                      <a:pt x="59" y="0"/>
                    </a:cubicBezTo>
                    <a:cubicBezTo>
                      <a:pt x="72" y="0"/>
                      <a:pt x="86" y="7"/>
                      <a:pt x="96" y="15"/>
                    </a:cubicBezTo>
                    <a:cubicBezTo>
                      <a:pt x="106" y="23"/>
                      <a:pt x="114" y="44"/>
                      <a:pt x="119" y="51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87" name="任意多边形 176186"/>
              <p:cNvSpPr/>
              <p:nvPr/>
            </p:nvSpPr>
            <p:spPr>
              <a:xfrm>
                <a:off x="1032" y="1872"/>
                <a:ext cx="123" cy="57"/>
              </a:xfrm>
              <a:custGeom>
                <a:avLst/>
                <a:gdLst/>
                <a:ahLst/>
                <a:cxnLst/>
                <a:rect l="0" t="0" r="0" b="0"/>
                <a:pathLst>
                  <a:path w="123" h="57">
                    <a:moveTo>
                      <a:pt x="0" y="51"/>
                    </a:moveTo>
                    <a:cubicBezTo>
                      <a:pt x="3" y="45"/>
                      <a:pt x="12" y="24"/>
                      <a:pt x="23" y="15"/>
                    </a:cubicBezTo>
                    <a:cubicBezTo>
                      <a:pt x="34" y="6"/>
                      <a:pt x="52" y="0"/>
                      <a:pt x="65" y="0"/>
                    </a:cubicBezTo>
                    <a:cubicBezTo>
                      <a:pt x="78" y="0"/>
                      <a:pt x="92" y="6"/>
                      <a:pt x="102" y="15"/>
                    </a:cubicBezTo>
                    <a:cubicBezTo>
                      <a:pt x="112" y="24"/>
                      <a:pt x="119" y="48"/>
                      <a:pt x="123" y="57"/>
                    </a:cubicBez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6188" name="椭圆 176187"/>
            <p:cNvSpPr/>
            <p:nvPr/>
          </p:nvSpPr>
          <p:spPr>
            <a:xfrm>
              <a:off x="1132" y="2064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9" name="椭圆 176188"/>
            <p:cNvSpPr/>
            <p:nvPr/>
          </p:nvSpPr>
          <p:spPr>
            <a:xfrm>
              <a:off x="1104" y="864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90" name="直接连接符 176189"/>
            <p:cNvSpPr/>
            <p:nvPr/>
          </p:nvSpPr>
          <p:spPr>
            <a:xfrm>
              <a:off x="1872" y="960"/>
              <a:ext cx="0" cy="28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76191" name="直接连接符 176190"/>
            <p:cNvSpPr/>
            <p:nvPr/>
          </p:nvSpPr>
          <p:spPr>
            <a:xfrm>
              <a:off x="1488" y="864"/>
              <a:ext cx="28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176192" name="文本框 176191"/>
          <p:cNvSpPr txBox="1"/>
          <p:nvPr/>
        </p:nvSpPr>
        <p:spPr>
          <a:xfrm>
            <a:off x="2385060" y="4800600"/>
            <a:ext cx="5982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补偿后电流？补偿后功率因数？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6193" name="图片 176192" descr="20585223_19015345036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153400" y="0"/>
            <a:ext cx="9906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17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animBg="1"/>
      <p:bldP spid="176150" grpId="0"/>
      <p:bldP spid="176160" grpId="0"/>
      <p:bldP spid="17619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文本框 177153"/>
          <p:cNvSpPr txBox="1"/>
          <p:nvPr/>
        </p:nvSpPr>
        <p:spPr>
          <a:xfrm>
            <a:off x="611188" y="549275"/>
            <a:ext cx="50863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补偿容量也可以用功率三角形确定：</a:t>
            </a:r>
          </a:p>
        </p:txBody>
      </p:sp>
      <p:grpSp>
        <p:nvGrpSpPr>
          <p:cNvPr id="177155" name="组合 177154"/>
          <p:cNvGrpSpPr/>
          <p:nvPr/>
        </p:nvGrpSpPr>
        <p:grpSpPr>
          <a:xfrm>
            <a:off x="630238" y="1427163"/>
            <a:ext cx="3359150" cy="2762250"/>
            <a:chOff x="624" y="756"/>
            <a:chExt cx="2116" cy="1740"/>
          </a:xfrm>
        </p:grpSpPr>
        <p:sp>
          <p:nvSpPr>
            <p:cNvPr id="177156" name="直接连接符 177155"/>
            <p:cNvSpPr/>
            <p:nvPr/>
          </p:nvSpPr>
          <p:spPr>
            <a:xfrm>
              <a:off x="624" y="2160"/>
              <a:ext cx="129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7157" name="直接连接符 177156"/>
            <p:cNvSpPr/>
            <p:nvPr/>
          </p:nvSpPr>
          <p:spPr>
            <a:xfrm flipV="1">
              <a:off x="1920" y="768"/>
              <a:ext cx="0" cy="13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7158" name="直接连接符 177157"/>
            <p:cNvSpPr/>
            <p:nvPr/>
          </p:nvSpPr>
          <p:spPr>
            <a:xfrm flipH="1">
              <a:off x="624" y="768"/>
              <a:ext cx="1296" cy="13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7159" name="直接连接符 177158"/>
            <p:cNvSpPr/>
            <p:nvPr/>
          </p:nvSpPr>
          <p:spPr>
            <a:xfrm flipV="1">
              <a:off x="624" y="1344"/>
              <a:ext cx="1296" cy="81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7160" name="任意多边形 177159"/>
            <p:cNvSpPr/>
            <p:nvPr/>
          </p:nvSpPr>
          <p:spPr>
            <a:xfrm>
              <a:off x="768" y="2004"/>
              <a:ext cx="60" cy="156"/>
            </a:xfrm>
            <a:custGeom>
              <a:avLst/>
              <a:gdLst/>
              <a:ahLst/>
              <a:cxnLst/>
              <a:rect l="0" t="0" r="0" b="0"/>
              <a:pathLst>
                <a:path w="60" h="156">
                  <a:moveTo>
                    <a:pt x="0" y="0"/>
                  </a:moveTo>
                  <a:cubicBezTo>
                    <a:pt x="29" y="44"/>
                    <a:pt x="60" y="102"/>
                    <a:pt x="60" y="156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161" name="任意多边形 177160"/>
            <p:cNvSpPr/>
            <p:nvPr/>
          </p:nvSpPr>
          <p:spPr>
            <a:xfrm>
              <a:off x="1011" y="1917"/>
              <a:ext cx="96" cy="240"/>
            </a:xfrm>
            <a:custGeom>
              <a:avLst/>
              <a:gdLst/>
              <a:ahLst/>
              <a:cxnLst/>
              <a:rect l="0" t="0" r="0" b="0"/>
              <a:pathLst>
                <a:path w="96" h="240">
                  <a:moveTo>
                    <a:pt x="0" y="0"/>
                  </a:moveTo>
                  <a:cubicBezTo>
                    <a:pt x="5" y="15"/>
                    <a:pt x="59" y="56"/>
                    <a:pt x="75" y="96"/>
                  </a:cubicBezTo>
                  <a:cubicBezTo>
                    <a:pt x="91" y="136"/>
                    <a:pt x="92" y="210"/>
                    <a:pt x="96" y="24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162" name="文本框 177161"/>
            <p:cNvSpPr txBox="1"/>
            <p:nvPr/>
          </p:nvSpPr>
          <p:spPr>
            <a:xfrm>
              <a:off x="760" y="1848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3333FF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7163" name="文本框 177162"/>
            <p:cNvSpPr txBox="1"/>
            <p:nvPr/>
          </p:nvSpPr>
          <p:spPr>
            <a:xfrm>
              <a:off x="1056" y="1824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7164" name="文本框 177163"/>
            <p:cNvSpPr txBox="1"/>
            <p:nvPr/>
          </p:nvSpPr>
          <p:spPr>
            <a:xfrm>
              <a:off x="1200" y="2208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177165" name="右大括号 177164"/>
            <p:cNvSpPr/>
            <p:nvPr/>
          </p:nvSpPr>
          <p:spPr>
            <a:xfrm>
              <a:off x="1968" y="768"/>
              <a:ext cx="96" cy="576"/>
            </a:xfrm>
            <a:prstGeom prst="rightBrace">
              <a:avLst>
                <a:gd name="adj1" fmla="val 50000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166" name="文本框 177165"/>
            <p:cNvSpPr txBox="1"/>
            <p:nvPr/>
          </p:nvSpPr>
          <p:spPr>
            <a:xfrm>
              <a:off x="2009" y="912"/>
              <a:ext cx="347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C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177167" name="右大括号 177166"/>
            <p:cNvSpPr/>
            <p:nvPr/>
          </p:nvSpPr>
          <p:spPr>
            <a:xfrm>
              <a:off x="2304" y="756"/>
              <a:ext cx="96" cy="1440"/>
            </a:xfrm>
            <a:prstGeom prst="rightBrace">
              <a:avLst>
                <a:gd name="adj1" fmla="val 125000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168" name="文本框 177167"/>
            <p:cNvSpPr txBox="1"/>
            <p:nvPr/>
          </p:nvSpPr>
          <p:spPr>
            <a:xfrm>
              <a:off x="2400" y="1344"/>
              <a:ext cx="340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L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177169" name="文本框 177168"/>
            <p:cNvSpPr txBox="1"/>
            <p:nvPr/>
          </p:nvSpPr>
          <p:spPr>
            <a:xfrm>
              <a:off x="1669" y="1680"/>
              <a:ext cx="25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Q</a:t>
              </a:r>
            </a:p>
          </p:txBody>
        </p:sp>
      </p:grpSp>
      <p:graphicFrame>
        <p:nvGraphicFramePr>
          <p:cNvPr id="177170" name="对象 177169"/>
          <p:cNvGraphicFramePr/>
          <p:nvPr/>
        </p:nvGraphicFramePr>
        <p:xfrm>
          <a:off x="4140200" y="2060575"/>
          <a:ext cx="4567238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7" r:id="rId4" imgW="2284730" imgH="799465" progId="Equation.3">
                  <p:embed/>
                </p:oleObj>
              </mc:Choice>
              <mc:Fallback>
                <p:oleObj r:id="rId4" imgW="2284730" imgH="799465" progId="Equation.3">
                  <p:embed/>
                  <p:pic>
                    <p:nvPicPr>
                      <p:cNvPr id="0" name="图片 8704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40200" y="2060575"/>
                        <a:ext cx="4567238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71" name="文本框 177170"/>
          <p:cNvSpPr txBox="1"/>
          <p:nvPr/>
        </p:nvSpPr>
        <p:spPr>
          <a:xfrm>
            <a:off x="531813" y="4441825"/>
            <a:ext cx="4832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思考</a:t>
            </a:r>
            <a:r>
              <a:rPr lang="zh-CN" altLang="en-US" b="1" dirty="0">
                <a:latin typeface="Times New Roman" panose="02020603050405020304" pitchFamily="18" charset="0"/>
              </a:rPr>
              <a:t>：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能否用串联电容提高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? </a:t>
            </a:r>
          </a:p>
        </p:txBody>
      </p:sp>
      <p:sp>
        <p:nvSpPr>
          <p:cNvPr id="177172" name="文本框 177171"/>
          <p:cNvSpPr txBox="1"/>
          <p:nvPr/>
        </p:nvSpPr>
        <p:spPr>
          <a:xfrm>
            <a:off x="304800" y="5127625"/>
            <a:ext cx="83058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单纯从提高</a:t>
            </a:r>
            <a:r>
              <a:rPr lang="en-US" altLang="zh-CN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b="1" i="1" dirty="0" err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看是可以，但是负载上电压改变了。在电网与电网连接上有用这种方法的，一般用户采用并联电容。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"/>
                                        <p:tgtEl>
                                          <p:spTgt spid="17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75"/>
                                        <p:tgtEl>
                                          <p:spTgt spid="17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71" grpId="0"/>
      <p:bldP spid="17717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文本框 178177"/>
          <p:cNvSpPr txBox="1"/>
          <p:nvPr/>
        </p:nvSpPr>
        <p:spPr>
          <a:xfrm>
            <a:off x="609600" y="1068388"/>
            <a:ext cx="7467600" cy="118745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lstStyle/>
          <a:p>
            <a:pPr indent="571500" algn="just">
              <a:lnSpc>
                <a:spcPct val="150000"/>
              </a:lnSpc>
            </a:pP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功率因数提高后，线路上电流减少，就可以带更多的负载，充分利用设备的能力。</a:t>
            </a:r>
            <a:endParaRPr lang="zh-CN" altLang="en-US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79" name="文本框 178178"/>
          <p:cNvSpPr txBox="1"/>
          <p:nvPr/>
        </p:nvSpPr>
        <p:spPr>
          <a:xfrm>
            <a:off x="533400" y="2362200"/>
            <a:ext cx="34417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再从功率这个角度来看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78180" name="文本框 178179"/>
          <p:cNvSpPr txBox="1"/>
          <p:nvPr/>
        </p:nvSpPr>
        <p:spPr>
          <a:xfrm>
            <a:off x="684213" y="2924175"/>
            <a:ext cx="7694612" cy="2830513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lstStyle/>
          <a:p>
            <a:pPr indent="571500" algn="just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并联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后，电源向负载输送的有功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i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cos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cos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不变，但是电源向负载输送的无功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&lt;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UI</a:t>
            </a:r>
            <a:r>
              <a:rPr lang="en-US" altLang="zh-CN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b="1" i="1">
                <a:solidFill>
                  <a:srgbClr val="000000"/>
                </a:solidFill>
                <a:latin typeface="Symbol" panose="05050102010706020507" pitchFamily="18" charset="2"/>
              </a:rPr>
              <a:t>j</a:t>
            </a:r>
            <a:r>
              <a:rPr lang="en-US" altLang="zh-CN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减少了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减少的这部分无功就由电容“产生”来补偿，使感性负载吸收的无功不变，而功率因数得到改善。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5" name="矩形 174114"/>
          <p:cNvSpPr/>
          <p:nvPr>
            <p:custDataLst>
              <p:tags r:id="rId1"/>
            </p:custDataLst>
          </p:nvPr>
        </p:nvSpPr>
        <p:spPr>
          <a:xfrm>
            <a:off x="395288" y="476250"/>
            <a:ext cx="586740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2.4.4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功率因数的提高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79" grpId="0"/>
      <p:bldP spid="17818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文本框 179201"/>
          <p:cNvSpPr txBox="1"/>
          <p:nvPr/>
        </p:nvSpPr>
        <p:spPr>
          <a:xfrm>
            <a:off x="923925" y="383540"/>
            <a:ext cx="7825105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已知：</a:t>
            </a:r>
            <a:r>
              <a:rPr lang="en-US" altLang="zh-CN" sz="2000" b="1" i="1">
                <a:solidFill>
                  <a:schemeClr val="bg1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=50Hz, </a:t>
            </a:r>
            <a:r>
              <a:rPr lang="en-US" altLang="zh-CN" sz="2000" b="1" i="1">
                <a:solidFill>
                  <a:schemeClr val="bg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=380V, </a:t>
            </a:r>
            <a:r>
              <a:rPr lang="en-US" altLang="zh-CN" sz="2000" b="1" i="1">
                <a:solidFill>
                  <a:schemeClr val="bg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=20kW, cos</a:t>
            </a:r>
            <a:r>
              <a:rPr lang="en-US" altLang="zh-CN" sz="2000" b="1" i="1">
                <a:solidFill>
                  <a:schemeClr val="bg1"/>
                </a:solidFill>
                <a:latin typeface="Symbol" panose="05050102010706020507" pitchFamily="18" charset="2"/>
              </a:rPr>
              <a:t>j</a:t>
            </a:r>
            <a:r>
              <a:rPr lang="en-US" altLang="zh-CN" sz="2000" b="1" baseline="-2500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=0.6(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滞后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。要使功率因数提高到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0.9 , 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求并联电容</a:t>
            </a:r>
            <a:r>
              <a:rPr lang="en-US" altLang="zh-CN" sz="2000" b="1" i="1">
                <a:solidFill>
                  <a:schemeClr val="bg1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79203" name="右箭头 179202"/>
          <p:cNvSpPr/>
          <p:nvPr/>
        </p:nvSpPr>
        <p:spPr>
          <a:xfrm>
            <a:off x="4710113" y="2157413"/>
            <a:ext cx="609600" cy="457200"/>
          </a:xfrm>
          <a:prstGeom prst="righ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79204" name="对象 179203"/>
          <p:cNvGraphicFramePr/>
          <p:nvPr/>
        </p:nvGraphicFramePr>
        <p:xfrm>
          <a:off x="1128713" y="3605213"/>
          <a:ext cx="35814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04" r:id="rId4" imgW="2006600" imgH="228600" progId="Equation.3">
                  <p:embed/>
                </p:oleObj>
              </mc:Choice>
              <mc:Fallback>
                <p:oleObj r:id="rId4" imgW="2006600" imgH="228600" progId="Equation.3">
                  <p:embed/>
                  <p:pic>
                    <p:nvPicPr>
                      <p:cNvPr id="0" name="图片 88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8713" y="3605213"/>
                        <a:ext cx="3581400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5" name="文本框 179204"/>
          <p:cNvSpPr txBox="1"/>
          <p:nvPr/>
        </p:nvSpPr>
        <p:spPr>
          <a:xfrm>
            <a:off x="258763" y="481013"/>
            <a:ext cx="5683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179206" name="组合 179205"/>
          <p:cNvGrpSpPr/>
          <p:nvPr/>
        </p:nvGrpSpPr>
        <p:grpSpPr>
          <a:xfrm>
            <a:off x="1001713" y="1395413"/>
            <a:ext cx="3403600" cy="2089150"/>
            <a:chOff x="592" y="1008"/>
            <a:chExt cx="2144" cy="1316"/>
          </a:xfrm>
        </p:grpSpPr>
        <p:sp>
          <p:nvSpPr>
            <p:cNvPr id="179207" name="矩形 179206"/>
            <p:cNvSpPr/>
            <p:nvPr/>
          </p:nvSpPr>
          <p:spPr>
            <a:xfrm>
              <a:off x="1008" y="1392"/>
              <a:ext cx="864" cy="624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P</a:t>
              </a:r>
              <a:r>
                <a:rPr lang="en-US" altLang="zh-CN" b="1">
                  <a:latin typeface="Times New Roman" panose="02020603050405020304" pitchFamily="18" charset="0"/>
                </a:rPr>
                <a:t>=20kW</a:t>
              </a:r>
            </a:p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 cos</a:t>
              </a:r>
              <a:r>
                <a:rPr lang="en-US" altLang="zh-CN" b="1" i="1"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b="1">
                  <a:latin typeface="Times New Roman" panose="02020603050405020304" pitchFamily="18" charset="0"/>
                </a:rPr>
                <a:t>=0.6</a:t>
              </a:r>
            </a:p>
          </p:txBody>
        </p:sp>
        <p:sp>
          <p:nvSpPr>
            <p:cNvPr id="179208" name="直接连接符 179207"/>
            <p:cNvSpPr/>
            <p:nvPr/>
          </p:nvSpPr>
          <p:spPr>
            <a:xfrm>
              <a:off x="720" y="1056"/>
              <a:ext cx="163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09" name="直接连接符 179208"/>
            <p:cNvSpPr/>
            <p:nvPr/>
          </p:nvSpPr>
          <p:spPr>
            <a:xfrm>
              <a:off x="732" y="2304"/>
              <a:ext cx="163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10" name="直接连接符 179209"/>
            <p:cNvSpPr/>
            <p:nvPr/>
          </p:nvSpPr>
          <p:spPr>
            <a:xfrm>
              <a:off x="1440" y="1056"/>
              <a:ext cx="0" cy="33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179211" name="直接连接符 179210"/>
            <p:cNvSpPr/>
            <p:nvPr/>
          </p:nvSpPr>
          <p:spPr>
            <a:xfrm>
              <a:off x="1440" y="2016"/>
              <a:ext cx="0" cy="28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grpSp>
          <p:nvGrpSpPr>
            <p:cNvPr id="179212" name="组合 179211"/>
            <p:cNvGrpSpPr/>
            <p:nvPr/>
          </p:nvGrpSpPr>
          <p:grpSpPr>
            <a:xfrm>
              <a:off x="2208" y="1584"/>
              <a:ext cx="282" cy="96"/>
              <a:chOff x="2262" y="1584"/>
              <a:chExt cx="174" cy="93"/>
            </a:xfrm>
          </p:grpSpPr>
          <p:sp>
            <p:nvSpPr>
              <p:cNvPr id="179213" name="直接连接符 179212"/>
              <p:cNvSpPr/>
              <p:nvPr/>
            </p:nvSpPr>
            <p:spPr>
              <a:xfrm>
                <a:off x="2262" y="1584"/>
                <a:ext cx="174" cy="1"/>
              </a:xfrm>
              <a:prstGeom prst="line">
                <a:avLst/>
              </a:prstGeom>
              <a:ln w="238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9214" name="直接连接符 179213"/>
              <p:cNvSpPr/>
              <p:nvPr/>
            </p:nvSpPr>
            <p:spPr>
              <a:xfrm>
                <a:off x="2262" y="1676"/>
                <a:ext cx="174" cy="1"/>
              </a:xfrm>
              <a:prstGeom prst="line">
                <a:avLst/>
              </a:prstGeom>
              <a:ln w="238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9215" name="直接连接符 179214"/>
            <p:cNvSpPr/>
            <p:nvPr/>
          </p:nvSpPr>
          <p:spPr>
            <a:xfrm>
              <a:off x="2352" y="1056"/>
              <a:ext cx="0" cy="52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16" name="直接连接符 179215"/>
            <p:cNvSpPr/>
            <p:nvPr/>
          </p:nvSpPr>
          <p:spPr>
            <a:xfrm>
              <a:off x="2352" y="1680"/>
              <a:ext cx="0" cy="6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17" name="文本框 179216"/>
            <p:cNvSpPr txBox="1"/>
            <p:nvPr/>
          </p:nvSpPr>
          <p:spPr>
            <a:xfrm>
              <a:off x="592" y="1152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9218" name="文本框 179217"/>
            <p:cNvSpPr txBox="1"/>
            <p:nvPr/>
          </p:nvSpPr>
          <p:spPr>
            <a:xfrm>
              <a:off x="604" y="1872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179219" name="文本框 179218"/>
            <p:cNvSpPr txBox="1"/>
            <p:nvPr/>
          </p:nvSpPr>
          <p:spPr>
            <a:xfrm>
              <a:off x="2492" y="1488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graphicFrame>
          <p:nvGraphicFramePr>
            <p:cNvPr id="179220" name="对象 179219"/>
            <p:cNvGraphicFramePr/>
            <p:nvPr/>
          </p:nvGraphicFramePr>
          <p:xfrm>
            <a:off x="602" y="1560"/>
            <a:ext cx="214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05" r:id="rId6" imgW="165100" imgH="203200" progId="Equation.3">
                    <p:embed/>
                  </p:oleObj>
                </mc:Choice>
                <mc:Fallback>
                  <p:oleObj r:id="rId6" imgW="165100" imgH="203200" progId="Equation.3">
                    <p:embed/>
                    <p:pic>
                      <p:nvPicPr>
                        <p:cNvPr id="0" name="图片 8807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02" y="1560"/>
                          <a:ext cx="214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9221" name="椭圆 179220"/>
            <p:cNvSpPr/>
            <p:nvPr/>
          </p:nvSpPr>
          <p:spPr>
            <a:xfrm>
              <a:off x="672" y="2256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22" name="椭圆 179221"/>
            <p:cNvSpPr/>
            <p:nvPr/>
          </p:nvSpPr>
          <p:spPr>
            <a:xfrm>
              <a:off x="652" y="1008"/>
              <a:ext cx="68" cy="68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9223" name="组合 179222"/>
          <p:cNvGrpSpPr/>
          <p:nvPr/>
        </p:nvGrpSpPr>
        <p:grpSpPr>
          <a:xfrm>
            <a:off x="5776913" y="982663"/>
            <a:ext cx="2514600" cy="2546350"/>
            <a:chOff x="864" y="816"/>
            <a:chExt cx="1584" cy="1604"/>
          </a:xfrm>
        </p:grpSpPr>
        <p:grpSp>
          <p:nvGrpSpPr>
            <p:cNvPr id="179224" name="组合 179223"/>
            <p:cNvGrpSpPr/>
            <p:nvPr/>
          </p:nvGrpSpPr>
          <p:grpSpPr>
            <a:xfrm>
              <a:off x="2160" y="1732"/>
              <a:ext cx="288" cy="92"/>
              <a:chOff x="2208" y="1732"/>
              <a:chExt cx="174" cy="93"/>
            </a:xfrm>
          </p:grpSpPr>
          <p:sp>
            <p:nvSpPr>
              <p:cNvPr id="179225" name="直接连接符 179224"/>
              <p:cNvSpPr/>
              <p:nvPr/>
            </p:nvSpPr>
            <p:spPr>
              <a:xfrm>
                <a:off x="2208" y="1732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9226" name="直接连接符 179225"/>
              <p:cNvSpPr/>
              <p:nvPr/>
            </p:nvSpPr>
            <p:spPr>
              <a:xfrm>
                <a:off x="2208" y="1824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9227" name="直接连接符 179226"/>
            <p:cNvSpPr/>
            <p:nvPr/>
          </p:nvSpPr>
          <p:spPr>
            <a:xfrm>
              <a:off x="1632" y="1200"/>
              <a:ext cx="0" cy="6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179228" name="直接连接符 179227"/>
            <p:cNvSpPr/>
            <p:nvPr/>
          </p:nvSpPr>
          <p:spPr>
            <a:xfrm>
              <a:off x="1008" y="1200"/>
              <a:ext cx="128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29" name="直接连接符 179228"/>
            <p:cNvSpPr/>
            <p:nvPr/>
          </p:nvSpPr>
          <p:spPr>
            <a:xfrm>
              <a:off x="2292" y="1200"/>
              <a:ext cx="0" cy="52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0" name="直接连接符 179229"/>
            <p:cNvSpPr/>
            <p:nvPr/>
          </p:nvSpPr>
          <p:spPr>
            <a:xfrm>
              <a:off x="2292" y="1824"/>
              <a:ext cx="0" cy="57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1" name="直接连接符 179230"/>
            <p:cNvSpPr/>
            <p:nvPr/>
          </p:nvSpPr>
          <p:spPr>
            <a:xfrm>
              <a:off x="1632" y="2208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179232" name="矩形 179231"/>
            <p:cNvSpPr/>
            <p:nvPr/>
          </p:nvSpPr>
          <p:spPr>
            <a:xfrm>
              <a:off x="1572" y="1392"/>
              <a:ext cx="120" cy="288"/>
            </a:xfrm>
            <a:prstGeom prst="rect">
              <a:avLst/>
            </a:prstGeom>
            <a:solidFill>
              <a:schemeClr val="accent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33" name="直接连接符 179232"/>
            <p:cNvSpPr/>
            <p:nvPr/>
          </p:nvSpPr>
          <p:spPr>
            <a:xfrm>
              <a:off x="1056" y="2400"/>
              <a:ext cx="124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4" name="文本框 179233"/>
            <p:cNvSpPr txBox="1"/>
            <p:nvPr/>
          </p:nvSpPr>
          <p:spPr>
            <a:xfrm>
              <a:off x="1356" y="1872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79235" name="文本框 179234"/>
            <p:cNvSpPr txBox="1"/>
            <p:nvPr/>
          </p:nvSpPr>
          <p:spPr>
            <a:xfrm>
              <a:off x="1339" y="1392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9236" name="文本框 179235"/>
            <p:cNvSpPr txBox="1"/>
            <p:nvPr/>
          </p:nvSpPr>
          <p:spPr>
            <a:xfrm>
              <a:off x="1920" y="1632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79237" name="直接连接符 179236"/>
            <p:cNvSpPr/>
            <p:nvPr/>
          </p:nvSpPr>
          <p:spPr>
            <a:xfrm>
              <a:off x="1776" y="1248"/>
              <a:ext cx="0" cy="2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38" name="直接连接符 179237"/>
            <p:cNvSpPr/>
            <p:nvPr/>
          </p:nvSpPr>
          <p:spPr>
            <a:xfrm>
              <a:off x="1968" y="1104"/>
              <a:ext cx="336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9239" name="对象 179238"/>
            <p:cNvGraphicFramePr/>
            <p:nvPr/>
          </p:nvGraphicFramePr>
          <p:xfrm>
            <a:off x="864" y="1728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06" r:id="rId8" imgW="165100" imgH="203200" progId="Equation.3">
                    <p:embed/>
                  </p:oleObj>
                </mc:Choice>
                <mc:Fallback>
                  <p:oleObj r:id="rId8" imgW="165100" imgH="203200" progId="Equation.3">
                    <p:embed/>
                    <p:pic>
                      <p:nvPicPr>
                        <p:cNvPr id="0" name="图片 8807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64" y="1728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0" name="对象 179239"/>
            <p:cNvGraphicFramePr/>
            <p:nvPr/>
          </p:nvGraphicFramePr>
          <p:xfrm>
            <a:off x="1200" y="849"/>
            <a:ext cx="136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07" r:id="rId9" imgW="127000" imgH="189865" progId="Equation.3">
                    <p:embed/>
                  </p:oleObj>
                </mc:Choice>
                <mc:Fallback>
                  <p:oleObj r:id="rId9" imgW="127000" imgH="189865" progId="Equation.3">
                    <p:embed/>
                    <p:pic>
                      <p:nvPicPr>
                        <p:cNvPr id="0" name="图片 8808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00" y="849"/>
                          <a:ext cx="136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1" name="对象 179240"/>
            <p:cNvGraphicFramePr/>
            <p:nvPr/>
          </p:nvGraphicFramePr>
          <p:xfrm>
            <a:off x="1824" y="1248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08" r:id="rId11" imgW="190500" imgH="228600" progId="Equation.3">
                    <p:embed/>
                  </p:oleObj>
                </mc:Choice>
                <mc:Fallback>
                  <p:oleObj r:id="rId11" imgW="190500" imgH="228600" progId="Equation.3">
                    <p:embed/>
                    <p:pic>
                      <p:nvPicPr>
                        <p:cNvPr id="0" name="图片 8808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24" y="1248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2" name="对象 179241"/>
            <p:cNvGraphicFramePr/>
            <p:nvPr/>
          </p:nvGraphicFramePr>
          <p:xfrm>
            <a:off x="2016" y="816"/>
            <a:ext cx="239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09" r:id="rId13" imgW="203200" imgH="241300" progId="Equation.3">
                    <p:embed/>
                  </p:oleObj>
                </mc:Choice>
                <mc:Fallback>
                  <p:oleObj r:id="rId13" imgW="203200" imgH="241300" progId="Equation.3">
                    <p:embed/>
                    <p:pic>
                      <p:nvPicPr>
                        <p:cNvPr id="0" name="图片 8808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016" y="816"/>
                          <a:ext cx="239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9243" name="直接连接符 179242"/>
            <p:cNvSpPr/>
            <p:nvPr/>
          </p:nvSpPr>
          <p:spPr>
            <a:xfrm>
              <a:off x="1104" y="1104"/>
              <a:ext cx="336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44" name="文本框 179243"/>
            <p:cNvSpPr txBox="1"/>
            <p:nvPr/>
          </p:nvSpPr>
          <p:spPr>
            <a:xfrm>
              <a:off x="864" y="1296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9245" name="文本框 179244"/>
            <p:cNvSpPr txBox="1"/>
            <p:nvPr/>
          </p:nvSpPr>
          <p:spPr>
            <a:xfrm>
              <a:off x="912" y="1968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grpSp>
          <p:nvGrpSpPr>
            <p:cNvPr id="179246" name="组合 179245"/>
            <p:cNvGrpSpPr/>
            <p:nvPr/>
          </p:nvGrpSpPr>
          <p:grpSpPr>
            <a:xfrm rot="5400000">
              <a:off x="1468" y="1987"/>
              <a:ext cx="384" cy="57"/>
              <a:chOff x="666" y="1872"/>
              <a:chExt cx="489" cy="60"/>
            </a:xfrm>
          </p:grpSpPr>
          <p:sp>
            <p:nvSpPr>
              <p:cNvPr id="179247" name="任意多边形 179246"/>
              <p:cNvSpPr/>
              <p:nvPr/>
            </p:nvSpPr>
            <p:spPr>
              <a:xfrm>
                <a:off x="666" y="1872"/>
                <a:ext cx="125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60">
                    <a:moveTo>
                      <a:pt x="0" y="60"/>
                    </a:moveTo>
                    <a:cubicBezTo>
                      <a:pt x="4" y="53"/>
                      <a:pt x="12" y="25"/>
                      <a:pt x="23" y="15"/>
                    </a:cubicBezTo>
                    <a:cubicBezTo>
                      <a:pt x="34" y="5"/>
                      <a:pt x="52" y="0"/>
                      <a:pt x="65" y="0"/>
                    </a:cubicBezTo>
                    <a:cubicBezTo>
                      <a:pt x="78" y="0"/>
                      <a:pt x="92" y="7"/>
                      <a:pt x="102" y="15"/>
                    </a:cubicBezTo>
                    <a:cubicBezTo>
                      <a:pt x="112" y="23"/>
                      <a:pt x="120" y="44"/>
                      <a:pt x="125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48" name="任意多边形 179247"/>
              <p:cNvSpPr/>
              <p:nvPr/>
            </p:nvSpPr>
            <p:spPr>
              <a:xfrm>
                <a:off x="791" y="1872"/>
                <a:ext cx="121" cy="54"/>
              </a:xfrm>
              <a:custGeom>
                <a:avLst/>
                <a:gdLst/>
                <a:ahLst/>
                <a:cxnLst/>
                <a:rect l="0" t="0" r="0" b="0"/>
                <a:pathLst>
                  <a:path w="121" h="54">
                    <a:moveTo>
                      <a:pt x="0" y="54"/>
                    </a:moveTo>
                    <a:cubicBezTo>
                      <a:pt x="4" y="47"/>
                      <a:pt x="13" y="24"/>
                      <a:pt x="24" y="15"/>
                    </a:cubicBezTo>
                    <a:cubicBezTo>
                      <a:pt x="35" y="6"/>
                      <a:pt x="53" y="0"/>
                      <a:pt x="66" y="0"/>
                    </a:cubicBezTo>
                    <a:cubicBezTo>
                      <a:pt x="79" y="0"/>
                      <a:pt x="94" y="7"/>
                      <a:pt x="103" y="15"/>
                    </a:cubicBezTo>
                    <a:cubicBezTo>
                      <a:pt x="112" y="23"/>
                      <a:pt x="117" y="44"/>
                      <a:pt x="121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49" name="任意多边形 179248"/>
              <p:cNvSpPr/>
              <p:nvPr/>
            </p:nvSpPr>
            <p:spPr>
              <a:xfrm>
                <a:off x="912" y="1872"/>
                <a:ext cx="119" cy="5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51">
                    <a:moveTo>
                      <a:pt x="0" y="51"/>
                    </a:moveTo>
                    <a:cubicBezTo>
                      <a:pt x="3" y="45"/>
                      <a:pt x="7" y="24"/>
                      <a:pt x="17" y="15"/>
                    </a:cubicBezTo>
                    <a:cubicBezTo>
                      <a:pt x="27" y="6"/>
                      <a:pt x="46" y="0"/>
                      <a:pt x="59" y="0"/>
                    </a:cubicBezTo>
                    <a:cubicBezTo>
                      <a:pt x="72" y="0"/>
                      <a:pt x="86" y="7"/>
                      <a:pt x="96" y="15"/>
                    </a:cubicBezTo>
                    <a:cubicBezTo>
                      <a:pt x="106" y="23"/>
                      <a:pt x="114" y="44"/>
                      <a:pt x="119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50" name="任意多边形 179249"/>
              <p:cNvSpPr/>
              <p:nvPr/>
            </p:nvSpPr>
            <p:spPr>
              <a:xfrm>
                <a:off x="1032" y="1872"/>
                <a:ext cx="123" cy="57"/>
              </a:xfrm>
              <a:custGeom>
                <a:avLst/>
                <a:gdLst/>
                <a:ahLst/>
                <a:cxnLst/>
                <a:rect l="0" t="0" r="0" b="0"/>
                <a:pathLst>
                  <a:path w="123" h="57">
                    <a:moveTo>
                      <a:pt x="0" y="51"/>
                    </a:moveTo>
                    <a:cubicBezTo>
                      <a:pt x="3" y="45"/>
                      <a:pt x="12" y="24"/>
                      <a:pt x="23" y="15"/>
                    </a:cubicBezTo>
                    <a:cubicBezTo>
                      <a:pt x="34" y="6"/>
                      <a:pt x="52" y="0"/>
                      <a:pt x="65" y="0"/>
                    </a:cubicBezTo>
                    <a:cubicBezTo>
                      <a:pt x="78" y="0"/>
                      <a:pt x="92" y="6"/>
                      <a:pt x="102" y="15"/>
                    </a:cubicBezTo>
                    <a:cubicBezTo>
                      <a:pt x="112" y="24"/>
                      <a:pt x="119" y="48"/>
                      <a:pt x="123" y="57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9251" name="椭圆 179250"/>
            <p:cNvSpPr/>
            <p:nvPr/>
          </p:nvSpPr>
          <p:spPr>
            <a:xfrm>
              <a:off x="988" y="2352"/>
              <a:ext cx="68" cy="68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52" name="椭圆 179251"/>
            <p:cNvSpPr/>
            <p:nvPr/>
          </p:nvSpPr>
          <p:spPr>
            <a:xfrm>
              <a:off x="960" y="1152"/>
              <a:ext cx="68" cy="68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9253" name="文本框 179252"/>
          <p:cNvSpPr txBox="1"/>
          <p:nvPr/>
        </p:nvSpPr>
        <p:spPr>
          <a:xfrm>
            <a:off x="290513" y="35290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b="1" dirty="0">
                <a:latin typeface="Times New Roman" panose="02020603050405020304" pitchFamily="18" charset="0"/>
              </a:rPr>
              <a:t>：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179254" name="对象 179253"/>
          <p:cNvGraphicFramePr/>
          <p:nvPr/>
        </p:nvGraphicFramePr>
        <p:xfrm>
          <a:off x="1109663" y="4138613"/>
          <a:ext cx="36004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10" r:id="rId15" imgW="2006600" imgH="228600" progId="Equation.3">
                  <p:embed/>
                </p:oleObj>
              </mc:Choice>
              <mc:Fallback>
                <p:oleObj r:id="rId15" imgW="2006600" imgH="228600" progId="Equation.3">
                  <p:embed/>
                  <p:pic>
                    <p:nvPicPr>
                      <p:cNvPr id="0" name="图片 880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09663" y="4138613"/>
                        <a:ext cx="3600450" cy="45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9255" name="组合 179254"/>
          <p:cNvGrpSpPr/>
          <p:nvPr/>
        </p:nvGrpSpPr>
        <p:grpSpPr>
          <a:xfrm>
            <a:off x="5853113" y="3984625"/>
            <a:ext cx="2890837" cy="1677988"/>
            <a:chOff x="3264" y="1336"/>
            <a:chExt cx="1821" cy="1057"/>
          </a:xfrm>
        </p:grpSpPr>
        <p:sp>
          <p:nvSpPr>
            <p:cNvPr id="179256" name="直接连接符 179255"/>
            <p:cNvSpPr/>
            <p:nvPr/>
          </p:nvSpPr>
          <p:spPr>
            <a:xfrm>
              <a:off x="3264" y="1488"/>
              <a:ext cx="158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7" name="直接连接符 179256"/>
            <p:cNvSpPr/>
            <p:nvPr/>
          </p:nvSpPr>
          <p:spPr>
            <a:xfrm>
              <a:off x="3264" y="1488"/>
              <a:ext cx="1056" cy="33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8" name="直接连接符 179257"/>
            <p:cNvSpPr/>
            <p:nvPr/>
          </p:nvSpPr>
          <p:spPr>
            <a:xfrm flipV="1">
              <a:off x="4320" y="1824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9" name="直接连接符 179258"/>
            <p:cNvSpPr/>
            <p:nvPr/>
          </p:nvSpPr>
          <p:spPr>
            <a:xfrm>
              <a:off x="3264" y="1488"/>
              <a:ext cx="1056" cy="7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9260" name="对象 179259"/>
            <p:cNvGraphicFramePr/>
            <p:nvPr/>
          </p:nvGraphicFramePr>
          <p:xfrm>
            <a:off x="4884" y="1336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11" r:id="rId17" imgW="165100" imgH="203200" progId="Equation.3">
                    <p:embed/>
                  </p:oleObj>
                </mc:Choice>
                <mc:Fallback>
                  <p:oleObj r:id="rId17" imgW="165100" imgH="203200" progId="Equation.3">
                    <p:embed/>
                    <p:pic>
                      <p:nvPicPr>
                        <p:cNvPr id="0" name="图片 8808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884" y="1336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1" name="对象 179260"/>
            <p:cNvGraphicFramePr/>
            <p:nvPr/>
          </p:nvGraphicFramePr>
          <p:xfrm>
            <a:off x="4183" y="1536"/>
            <a:ext cx="169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12" r:id="rId18" imgW="127000" imgH="189865" progId="Equation.3">
                    <p:embed/>
                  </p:oleObj>
                </mc:Choice>
                <mc:Fallback>
                  <p:oleObj r:id="rId18" imgW="127000" imgH="189865" progId="Equation.3">
                    <p:embed/>
                    <p:pic>
                      <p:nvPicPr>
                        <p:cNvPr id="0" name="图片 8808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183" y="1536"/>
                          <a:ext cx="169" cy="2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2" name="对象 179261"/>
            <p:cNvGraphicFramePr/>
            <p:nvPr/>
          </p:nvGraphicFramePr>
          <p:xfrm>
            <a:off x="4038" y="2112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13" r:id="rId19" imgW="190500" imgH="228600" progId="Equation.3">
                    <p:embed/>
                  </p:oleObj>
                </mc:Choice>
                <mc:Fallback>
                  <p:oleObj r:id="rId19" imgW="190500" imgH="228600" progId="Equation.3">
                    <p:embed/>
                    <p:pic>
                      <p:nvPicPr>
                        <p:cNvPr id="0" name="图片 8808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038" y="2112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3" name="对象 179262"/>
            <p:cNvGraphicFramePr/>
            <p:nvPr/>
          </p:nvGraphicFramePr>
          <p:xfrm>
            <a:off x="4370" y="1872"/>
            <a:ext cx="238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14" r:id="rId20" imgW="203200" imgH="241300" progId="Equation.3">
                    <p:embed/>
                  </p:oleObj>
                </mc:Choice>
                <mc:Fallback>
                  <p:oleObj r:id="rId20" imgW="203200" imgH="241300" progId="Equation.3">
                    <p:embed/>
                    <p:pic>
                      <p:nvPicPr>
                        <p:cNvPr id="0" name="图片 88087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4370" y="1872"/>
                          <a:ext cx="238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9264" name="任意多边形 179263"/>
            <p:cNvSpPr/>
            <p:nvPr/>
          </p:nvSpPr>
          <p:spPr>
            <a:xfrm>
              <a:off x="3447" y="1488"/>
              <a:ext cx="45" cy="126"/>
            </a:xfrm>
            <a:custGeom>
              <a:avLst/>
              <a:gdLst/>
              <a:ahLst/>
              <a:cxnLst/>
              <a:rect l="0" t="0" r="0" b="0"/>
              <a:pathLst>
                <a:path w="45" h="126">
                  <a:moveTo>
                    <a:pt x="0" y="126"/>
                  </a:moveTo>
                  <a:cubicBezTo>
                    <a:pt x="35" y="91"/>
                    <a:pt x="45" y="54"/>
                    <a:pt x="4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5" name="文本框 179264"/>
            <p:cNvSpPr txBox="1"/>
            <p:nvPr/>
          </p:nvSpPr>
          <p:spPr>
            <a:xfrm>
              <a:off x="3448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3333FF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9266" name="任意多边形 179265"/>
            <p:cNvSpPr/>
            <p:nvPr/>
          </p:nvSpPr>
          <p:spPr>
            <a:xfrm>
              <a:off x="3732" y="1488"/>
              <a:ext cx="34" cy="147"/>
            </a:xfrm>
            <a:custGeom>
              <a:avLst/>
              <a:gdLst/>
              <a:ahLst/>
              <a:cxnLst/>
              <a:rect l="0" t="0" r="0" b="0"/>
              <a:pathLst>
                <a:path w="34" h="147">
                  <a:moveTo>
                    <a:pt x="18" y="3"/>
                  </a:moveTo>
                  <a:cubicBezTo>
                    <a:pt x="24" y="0"/>
                    <a:pt x="34" y="57"/>
                    <a:pt x="33" y="81"/>
                  </a:cubicBezTo>
                  <a:cubicBezTo>
                    <a:pt x="30" y="105"/>
                    <a:pt x="7" y="133"/>
                    <a:pt x="0" y="147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7" name="任意多边形 179266"/>
            <p:cNvSpPr/>
            <p:nvPr/>
          </p:nvSpPr>
          <p:spPr>
            <a:xfrm>
              <a:off x="3765" y="1485"/>
              <a:ext cx="33" cy="162"/>
            </a:xfrm>
            <a:custGeom>
              <a:avLst/>
              <a:gdLst/>
              <a:ahLst/>
              <a:cxnLst/>
              <a:rect l="0" t="0" r="0" b="0"/>
              <a:pathLst>
                <a:path w="33" h="162">
                  <a:moveTo>
                    <a:pt x="18" y="0"/>
                  </a:moveTo>
                  <a:cubicBezTo>
                    <a:pt x="15" y="6"/>
                    <a:pt x="33" y="57"/>
                    <a:pt x="30" y="84"/>
                  </a:cubicBezTo>
                  <a:cubicBezTo>
                    <a:pt x="27" y="111"/>
                    <a:pt x="6" y="146"/>
                    <a:pt x="0" y="162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8" name="文本框 179267"/>
            <p:cNvSpPr txBox="1"/>
            <p:nvPr/>
          </p:nvSpPr>
          <p:spPr>
            <a:xfrm>
              <a:off x="3784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79269" name="对象 179268"/>
          <p:cNvGraphicFramePr/>
          <p:nvPr/>
        </p:nvGraphicFramePr>
        <p:xfrm>
          <a:off x="1481138" y="4506913"/>
          <a:ext cx="4627562" cy="212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15" r:id="rId22" imgW="2311400" imgH="1066800" progId="Equation.3">
                  <p:embed/>
                </p:oleObj>
              </mc:Choice>
              <mc:Fallback>
                <p:oleObj r:id="rId22" imgW="2311400" imgH="1066800" progId="Equation.3">
                  <p:embed/>
                  <p:pic>
                    <p:nvPicPr>
                      <p:cNvPr id="0" name="图片 8808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481138" y="4506913"/>
                        <a:ext cx="4627562" cy="2128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25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25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7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  <p:bldP spid="179205" grpId="0"/>
      <p:bldP spid="17925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23" name="组合 179222"/>
          <p:cNvGrpSpPr/>
          <p:nvPr/>
        </p:nvGrpSpPr>
        <p:grpSpPr>
          <a:xfrm>
            <a:off x="5776913" y="982663"/>
            <a:ext cx="2514600" cy="2546350"/>
            <a:chOff x="864" y="816"/>
            <a:chExt cx="1584" cy="1604"/>
          </a:xfrm>
        </p:grpSpPr>
        <p:grpSp>
          <p:nvGrpSpPr>
            <p:cNvPr id="179224" name="组合 179223"/>
            <p:cNvGrpSpPr/>
            <p:nvPr/>
          </p:nvGrpSpPr>
          <p:grpSpPr>
            <a:xfrm>
              <a:off x="2160" y="1732"/>
              <a:ext cx="288" cy="92"/>
              <a:chOff x="2208" y="1732"/>
              <a:chExt cx="174" cy="93"/>
            </a:xfrm>
          </p:grpSpPr>
          <p:sp>
            <p:nvSpPr>
              <p:cNvPr id="179225" name="直接连接符 179224"/>
              <p:cNvSpPr/>
              <p:nvPr/>
            </p:nvSpPr>
            <p:spPr>
              <a:xfrm>
                <a:off x="2208" y="1732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9226" name="直接连接符 179225"/>
              <p:cNvSpPr/>
              <p:nvPr/>
            </p:nvSpPr>
            <p:spPr>
              <a:xfrm>
                <a:off x="2208" y="1824"/>
                <a:ext cx="174" cy="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9227" name="直接连接符 179226"/>
            <p:cNvSpPr/>
            <p:nvPr/>
          </p:nvSpPr>
          <p:spPr>
            <a:xfrm>
              <a:off x="1632" y="1200"/>
              <a:ext cx="0" cy="6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179228" name="直接连接符 179227"/>
            <p:cNvSpPr/>
            <p:nvPr/>
          </p:nvSpPr>
          <p:spPr>
            <a:xfrm>
              <a:off x="1008" y="1200"/>
              <a:ext cx="128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29" name="直接连接符 179228"/>
            <p:cNvSpPr/>
            <p:nvPr/>
          </p:nvSpPr>
          <p:spPr>
            <a:xfrm>
              <a:off x="2292" y="1200"/>
              <a:ext cx="0" cy="52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0" name="直接连接符 179229"/>
            <p:cNvSpPr/>
            <p:nvPr/>
          </p:nvSpPr>
          <p:spPr>
            <a:xfrm>
              <a:off x="2292" y="1824"/>
              <a:ext cx="0" cy="57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1" name="直接连接符 179230"/>
            <p:cNvSpPr/>
            <p:nvPr/>
          </p:nvSpPr>
          <p:spPr>
            <a:xfrm>
              <a:off x="1632" y="2208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179232" name="矩形 179231"/>
            <p:cNvSpPr/>
            <p:nvPr/>
          </p:nvSpPr>
          <p:spPr>
            <a:xfrm>
              <a:off x="1572" y="1392"/>
              <a:ext cx="120" cy="288"/>
            </a:xfrm>
            <a:prstGeom prst="rect">
              <a:avLst/>
            </a:prstGeom>
            <a:solidFill>
              <a:schemeClr val="accent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33" name="直接连接符 179232"/>
            <p:cNvSpPr/>
            <p:nvPr/>
          </p:nvSpPr>
          <p:spPr>
            <a:xfrm>
              <a:off x="1056" y="2400"/>
              <a:ext cx="124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9234" name="文本框 179233"/>
            <p:cNvSpPr txBox="1"/>
            <p:nvPr/>
          </p:nvSpPr>
          <p:spPr>
            <a:xfrm>
              <a:off x="1356" y="1872"/>
              <a:ext cx="233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79235" name="文本框 179234"/>
            <p:cNvSpPr txBox="1"/>
            <p:nvPr/>
          </p:nvSpPr>
          <p:spPr>
            <a:xfrm>
              <a:off x="1339" y="1392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79236" name="文本框 179235"/>
            <p:cNvSpPr txBox="1"/>
            <p:nvPr/>
          </p:nvSpPr>
          <p:spPr>
            <a:xfrm>
              <a:off x="1920" y="1632"/>
              <a:ext cx="24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79237" name="直接连接符 179236"/>
            <p:cNvSpPr/>
            <p:nvPr/>
          </p:nvSpPr>
          <p:spPr>
            <a:xfrm>
              <a:off x="1776" y="1248"/>
              <a:ext cx="0" cy="2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38" name="直接连接符 179237"/>
            <p:cNvSpPr/>
            <p:nvPr/>
          </p:nvSpPr>
          <p:spPr>
            <a:xfrm>
              <a:off x="1968" y="1104"/>
              <a:ext cx="336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9239" name="对象 179238"/>
            <p:cNvGraphicFramePr/>
            <p:nvPr/>
          </p:nvGraphicFramePr>
          <p:xfrm>
            <a:off x="864" y="1728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5" r:id="rId5" imgW="165100" imgH="203200" progId="Equation.3">
                    <p:embed/>
                  </p:oleObj>
                </mc:Choice>
                <mc:Fallback>
                  <p:oleObj r:id="rId5" imgW="165100" imgH="203200" progId="Equation.3">
                    <p:embed/>
                    <p:pic>
                      <p:nvPicPr>
                        <p:cNvPr id="0" name="图片 8807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64" y="1728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0" name="对象 179239"/>
            <p:cNvGraphicFramePr/>
            <p:nvPr/>
          </p:nvGraphicFramePr>
          <p:xfrm>
            <a:off x="1200" y="849"/>
            <a:ext cx="136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6" r:id="rId7" imgW="127000" imgH="189865" progId="Equation.3">
                    <p:embed/>
                  </p:oleObj>
                </mc:Choice>
                <mc:Fallback>
                  <p:oleObj r:id="rId7" imgW="127000" imgH="189865" progId="Equation.3">
                    <p:embed/>
                    <p:pic>
                      <p:nvPicPr>
                        <p:cNvPr id="0" name="图片 8808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00" y="849"/>
                          <a:ext cx="136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1" name="对象 179240"/>
            <p:cNvGraphicFramePr/>
            <p:nvPr/>
          </p:nvGraphicFramePr>
          <p:xfrm>
            <a:off x="1824" y="1248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7" r:id="rId9" imgW="190500" imgH="228600" progId="Equation.3">
                    <p:embed/>
                  </p:oleObj>
                </mc:Choice>
                <mc:Fallback>
                  <p:oleObj r:id="rId9" imgW="190500" imgH="228600" progId="Equation.3">
                    <p:embed/>
                    <p:pic>
                      <p:nvPicPr>
                        <p:cNvPr id="0" name="图片 8808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24" y="1248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42" name="对象 179241"/>
            <p:cNvGraphicFramePr/>
            <p:nvPr/>
          </p:nvGraphicFramePr>
          <p:xfrm>
            <a:off x="2016" y="816"/>
            <a:ext cx="239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8" r:id="rId11" imgW="203200" imgH="241300" progId="Equation.3">
                    <p:embed/>
                  </p:oleObj>
                </mc:Choice>
                <mc:Fallback>
                  <p:oleObj r:id="rId11" imgW="203200" imgH="241300" progId="Equation.3">
                    <p:embed/>
                    <p:pic>
                      <p:nvPicPr>
                        <p:cNvPr id="0" name="图片 8808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016" y="816"/>
                          <a:ext cx="239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9243" name="直接连接符 179242"/>
            <p:cNvSpPr/>
            <p:nvPr/>
          </p:nvSpPr>
          <p:spPr>
            <a:xfrm>
              <a:off x="1104" y="1104"/>
              <a:ext cx="336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44" name="文本框 179243"/>
            <p:cNvSpPr txBox="1"/>
            <p:nvPr/>
          </p:nvSpPr>
          <p:spPr>
            <a:xfrm>
              <a:off x="864" y="1296"/>
              <a:ext cx="22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9245" name="文本框 179244"/>
            <p:cNvSpPr txBox="1"/>
            <p:nvPr/>
          </p:nvSpPr>
          <p:spPr>
            <a:xfrm>
              <a:off x="912" y="1968"/>
              <a:ext cx="21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</a:p>
          </p:txBody>
        </p:sp>
        <p:grpSp>
          <p:nvGrpSpPr>
            <p:cNvPr id="179246" name="组合 179245"/>
            <p:cNvGrpSpPr/>
            <p:nvPr/>
          </p:nvGrpSpPr>
          <p:grpSpPr>
            <a:xfrm rot="5400000">
              <a:off x="1468" y="1987"/>
              <a:ext cx="384" cy="57"/>
              <a:chOff x="666" y="1872"/>
              <a:chExt cx="489" cy="60"/>
            </a:xfrm>
          </p:grpSpPr>
          <p:sp>
            <p:nvSpPr>
              <p:cNvPr id="179247" name="任意多边形 179246"/>
              <p:cNvSpPr/>
              <p:nvPr/>
            </p:nvSpPr>
            <p:spPr>
              <a:xfrm>
                <a:off x="666" y="1872"/>
                <a:ext cx="125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60">
                    <a:moveTo>
                      <a:pt x="0" y="60"/>
                    </a:moveTo>
                    <a:cubicBezTo>
                      <a:pt x="4" y="53"/>
                      <a:pt x="12" y="25"/>
                      <a:pt x="23" y="15"/>
                    </a:cubicBezTo>
                    <a:cubicBezTo>
                      <a:pt x="34" y="5"/>
                      <a:pt x="52" y="0"/>
                      <a:pt x="65" y="0"/>
                    </a:cubicBezTo>
                    <a:cubicBezTo>
                      <a:pt x="78" y="0"/>
                      <a:pt x="92" y="7"/>
                      <a:pt x="102" y="15"/>
                    </a:cubicBezTo>
                    <a:cubicBezTo>
                      <a:pt x="112" y="23"/>
                      <a:pt x="120" y="44"/>
                      <a:pt x="125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48" name="任意多边形 179247"/>
              <p:cNvSpPr/>
              <p:nvPr/>
            </p:nvSpPr>
            <p:spPr>
              <a:xfrm>
                <a:off x="791" y="1872"/>
                <a:ext cx="121" cy="54"/>
              </a:xfrm>
              <a:custGeom>
                <a:avLst/>
                <a:gdLst/>
                <a:ahLst/>
                <a:cxnLst/>
                <a:rect l="0" t="0" r="0" b="0"/>
                <a:pathLst>
                  <a:path w="121" h="54">
                    <a:moveTo>
                      <a:pt x="0" y="54"/>
                    </a:moveTo>
                    <a:cubicBezTo>
                      <a:pt x="4" y="47"/>
                      <a:pt x="13" y="24"/>
                      <a:pt x="24" y="15"/>
                    </a:cubicBezTo>
                    <a:cubicBezTo>
                      <a:pt x="35" y="6"/>
                      <a:pt x="53" y="0"/>
                      <a:pt x="66" y="0"/>
                    </a:cubicBezTo>
                    <a:cubicBezTo>
                      <a:pt x="79" y="0"/>
                      <a:pt x="94" y="7"/>
                      <a:pt x="103" y="15"/>
                    </a:cubicBezTo>
                    <a:cubicBezTo>
                      <a:pt x="112" y="23"/>
                      <a:pt x="117" y="44"/>
                      <a:pt x="121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49" name="任意多边形 179248"/>
              <p:cNvSpPr/>
              <p:nvPr/>
            </p:nvSpPr>
            <p:spPr>
              <a:xfrm>
                <a:off x="912" y="1872"/>
                <a:ext cx="119" cy="5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51">
                    <a:moveTo>
                      <a:pt x="0" y="51"/>
                    </a:moveTo>
                    <a:cubicBezTo>
                      <a:pt x="3" y="45"/>
                      <a:pt x="7" y="24"/>
                      <a:pt x="17" y="15"/>
                    </a:cubicBezTo>
                    <a:cubicBezTo>
                      <a:pt x="27" y="6"/>
                      <a:pt x="46" y="0"/>
                      <a:pt x="59" y="0"/>
                    </a:cubicBezTo>
                    <a:cubicBezTo>
                      <a:pt x="72" y="0"/>
                      <a:pt x="86" y="7"/>
                      <a:pt x="96" y="15"/>
                    </a:cubicBezTo>
                    <a:cubicBezTo>
                      <a:pt x="106" y="23"/>
                      <a:pt x="114" y="44"/>
                      <a:pt x="119" y="51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250" name="任意多边形 179249"/>
              <p:cNvSpPr/>
              <p:nvPr/>
            </p:nvSpPr>
            <p:spPr>
              <a:xfrm>
                <a:off x="1032" y="1872"/>
                <a:ext cx="123" cy="57"/>
              </a:xfrm>
              <a:custGeom>
                <a:avLst/>
                <a:gdLst/>
                <a:ahLst/>
                <a:cxnLst/>
                <a:rect l="0" t="0" r="0" b="0"/>
                <a:pathLst>
                  <a:path w="123" h="57">
                    <a:moveTo>
                      <a:pt x="0" y="51"/>
                    </a:moveTo>
                    <a:cubicBezTo>
                      <a:pt x="3" y="45"/>
                      <a:pt x="12" y="24"/>
                      <a:pt x="23" y="15"/>
                    </a:cubicBezTo>
                    <a:cubicBezTo>
                      <a:pt x="34" y="6"/>
                      <a:pt x="52" y="0"/>
                      <a:pt x="65" y="0"/>
                    </a:cubicBezTo>
                    <a:cubicBezTo>
                      <a:pt x="78" y="0"/>
                      <a:pt x="92" y="6"/>
                      <a:pt x="102" y="15"/>
                    </a:cubicBezTo>
                    <a:cubicBezTo>
                      <a:pt x="112" y="24"/>
                      <a:pt x="119" y="48"/>
                      <a:pt x="123" y="57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9251" name="椭圆 179250"/>
            <p:cNvSpPr/>
            <p:nvPr/>
          </p:nvSpPr>
          <p:spPr>
            <a:xfrm>
              <a:off x="988" y="2352"/>
              <a:ext cx="68" cy="68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52" name="椭圆 179251"/>
            <p:cNvSpPr/>
            <p:nvPr/>
          </p:nvSpPr>
          <p:spPr>
            <a:xfrm>
              <a:off x="960" y="1152"/>
              <a:ext cx="68" cy="68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9255" name="组合 179254"/>
          <p:cNvGrpSpPr/>
          <p:nvPr/>
        </p:nvGrpSpPr>
        <p:grpSpPr>
          <a:xfrm>
            <a:off x="5853113" y="3984625"/>
            <a:ext cx="2890837" cy="1677988"/>
            <a:chOff x="3264" y="1336"/>
            <a:chExt cx="1821" cy="1057"/>
          </a:xfrm>
        </p:grpSpPr>
        <p:sp>
          <p:nvSpPr>
            <p:cNvPr id="179256" name="直接连接符 179255"/>
            <p:cNvSpPr/>
            <p:nvPr/>
          </p:nvSpPr>
          <p:spPr>
            <a:xfrm>
              <a:off x="3264" y="1488"/>
              <a:ext cx="158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7" name="直接连接符 179256"/>
            <p:cNvSpPr/>
            <p:nvPr/>
          </p:nvSpPr>
          <p:spPr>
            <a:xfrm>
              <a:off x="3264" y="1488"/>
              <a:ext cx="1056" cy="33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8" name="直接连接符 179257"/>
            <p:cNvSpPr/>
            <p:nvPr/>
          </p:nvSpPr>
          <p:spPr>
            <a:xfrm flipV="1">
              <a:off x="4320" y="1824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sp>
          <p:nvSpPr>
            <p:cNvPr id="179259" name="直接连接符 179258"/>
            <p:cNvSpPr/>
            <p:nvPr/>
          </p:nvSpPr>
          <p:spPr>
            <a:xfrm>
              <a:off x="3264" y="1488"/>
              <a:ext cx="1056" cy="7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stealth" w="sm" len="med"/>
            </a:ln>
          </p:spPr>
        </p:sp>
        <p:graphicFrame>
          <p:nvGraphicFramePr>
            <p:cNvPr id="179260" name="对象 179259"/>
            <p:cNvGraphicFramePr/>
            <p:nvPr/>
          </p:nvGraphicFramePr>
          <p:xfrm>
            <a:off x="4884" y="1336"/>
            <a:ext cx="201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9" r:id="rId13" imgW="165100" imgH="203200" progId="Equation.3">
                    <p:embed/>
                  </p:oleObj>
                </mc:Choice>
                <mc:Fallback>
                  <p:oleObj r:id="rId13" imgW="165100" imgH="203200" progId="Equation.3">
                    <p:embed/>
                    <p:pic>
                      <p:nvPicPr>
                        <p:cNvPr id="0" name="图片 8808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84" y="1336"/>
                          <a:ext cx="201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1" name="对象 179260"/>
            <p:cNvGraphicFramePr/>
            <p:nvPr/>
          </p:nvGraphicFramePr>
          <p:xfrm>
            <a:off x="4183" y="1536"/>
            <a:ext cx="169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10" r:id="rId14" imgW="127000" imgH="189865" progId="Equation.3">
                    <p:embed/>
                  </p:oleObj>
                </mc:Choice>
                <mc:Fallback>
                  <p:oleObj r:id="rId14" imgW="127000" imgH="189865" progId="Equation.3">
                    <p:embed/>
                    <p:pic>
                      <p:nvPicPr>
                        <p:cNvPr id="0" name="图片 8808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83" y="1536"/>
                          <a:ext cx="169" cy="2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2" name="对象 179261"/>
            <p:cNvGraphicFramePr/>
            <p:nvPr/>
          </p:nvGraphicFramePr>
          <p:xfrm>
            <a:off x="4038" y="2112"/>
            <a:ext cx="23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11" r:id="rId15" imgW="190500" imgH="228600" progId="Equation.3">
                    <p:embed/>
                  </p:oleObj>
                </mc:Choice>
                <mc:Fallback>
                  <p:oleObj r:id="rId15" imgW="190500" imgH="228600" progId="Equation.3">
                    <p:embed/>
                    <p:pic>
                      <p:nvPicPr>
                        <p:cNvPr id="0" name="图片 8808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038" y="2112"/>
                          <a:ext cx="23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9263" name="对象 179262"/>
            <p:cNvGraphicFramePr/>
            <p:nvPr/>
          </p:nvGraphicFramePr>
          <p:xfrm>
            <a:off x="4370" y="1872"/>
            <a:ext cx="238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12" r:id="rId16" imgW="203200" imgH="241300" progId="Equation.3">
                    <p:embed/>
                  </p:oleObj>
                </mc:Choice>
                <mc:Fallback>
                  <p:oleObj r:id="rId16" imgW="203200" imgH="241300" progId="Equation.3">
                    <p:embed/>
                    <p:pic>
                      <p:nvPicPr>
                        <p:cNvPr id="0" name="图片 88087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4370" y="1872"/>
                          <a:ext cx="238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9264" name="任意多边形 179263"/>
            <p:cNvSpPr/>
            <p:nvPr/>
          </p:nvSpPr>
          <p:spPr>
            <a:xfrm>
              <a:off x="3447" y="1488"/>
              <a:ext cx="45" cy="126"/>
            </a:xfrm>
            <a:custGeom>
              <a:avLst/>
              <a:gdLst/>
              <a:ahLst/>
              <a:cxnLst/>
              <a:rect l="0" t="0" r="0" b="0"/>
              <a:pathLst>
                <a:path w="45" h="126">
                  <a:moveTo>
                    <a:pt x="0" y="126"/>
                  </a:moveTo>
                  <a:cubicBezTo>
                    <a:pt x="35" y="91"/>
                    <a:pt x="45" y="54"/>
                    <a:pt x="4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5" name="文本框 179264"/>
            <p:cNvSpPr txBox="1"/>
            <p:nvPr/>
          </p:nvSpPr>
          <p:spPr>
            <a:xfrm>
              <a:off x="3448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3333FF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9266" name="任意多边形 179265"/>
            <p:cNvSpPr/>
            <p:nvPr/>
          </p:nvSpPr>
          <p:spPr>
            <a:xfrm>
              <a:off x="3732" y="1488"/>
              <a:ext cx="34" cy="147"/>
            </a:xfrm>
            <a:custGeom>
              <a:avLst/>
              <a:gdLst/>
              <a:ahLst/>
              <a:cxnLst/>
              <a:rect l="0" t="0" r="0" b="0"/>
              <a:pathLst>
                <a:path w="34" h="147">
                  <a:moveTo>
                    <a:pt x="18" y="3"/>
                  </a:moveTo>
                  <a:cubicBezTo>
                    <a:pt x="24" y="0"/>
                    <a:pt x="34" y="57"/>
                    <a:pt x="33" y="81"/>
                  </a:cubicBezTo>
                  <a:cubicBezTo>
                    <a:pt x="30" y="105"/>
                    <a:pt x="7" y="133"/>
                    <a:pt x="0" y="147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7" name="任意多边形 179266"/>
            <p:cNvSpPr/>
            <p:nvPr/>
          </p:nvSpPr>
          <p:spPr>
            <a:xfrm>
              <a:off x="3765" y="1485"/>
              <a:ext cx="33" cy="162"/>
            </a:xfrm>
            <a:custGeom>
              <a:avLst/>
              <a:gdLst/>
              <a:ahLst/>
              <a:cxnLst/>
              <a:rect l="0" t="0" r="0" b="0"/>
              <a:pathLst>
                <a:path w="33" h="162">
                  <a:moveTo>
                    <a:pt x="18" y="0"/>
                  </a:moveTo>
                  <a:cubicBezTo>
                    <a:pt x="15" y="6"/>
                    <a:pt x="33" y="57"/>
                    <a:pt x="30" y="84"/>
                  </a:cubicBezTo>
                  <a:cubicBezTo>
                    <a:pt x="27" y="111"/>
                    <a:pt x="6" y="146"/>
                    <a:pt x="0" y="162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268" name="文本框 179267"/>
            <p:cNvSpPr txBox="1"/>
            <p:nvPr/>
          </p:nvSpPr>
          <p:spPr>
            <a:xfrm>
              <a:off x="3784" y="1392"/>
              <a:ext cx="296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Symbol" panose="05050102010706020507" pitchFamily="18" charset="2"/>
                </a:rPr>
                <a:t>j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59740" y="1363980"/>
            <a:ext cx="4973320" cy="3471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2100" y="59944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提高功率因数的原理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0745" y="511810"/>
            <a:ext cx="58731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2.5</a:t>
            </a: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阻抗的串联与并联</a:t>
            </a:r>
          </a:p>
        </p:txBody>
      </p:sp>
      <p:sp>
        <p:nvSpPr>
          <p:cNvPr id="180227" name="圆角矩形 18022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1632268" y="2442845"/>
            <a:ext cx="4165600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2.5.1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阻抗的串联</a:t>
            </a:r>
          </a:p>
        </p:txBody>
      </p:sp>
      <p:sp>
        <p:nvSpPr>
          <p:cNvPr id="180228" name="圆角矩形 180227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1632268" y="3585845"/>
            <a:ext cx="4090987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2.5.2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阻抗的并联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8022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矩形 181249"/>
          <p:cNvSpPr/>
          <p:nvPr/>
        </p:nvSpPr>
        <p:spPr>
          <a:xfrm>
            <a:off x="304800" y="1905000"/>
            <a:ext cx="538162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2.5.1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阻抗的串联</a:t>
            </a:r>
          </a:p>
        </p:txBody>
      </p:sp>
      <p:sp>
        <p:nvSpPr>
          <p:cNvPr id="181251" name="文本框 181250"/>
          <p:cNvSpPr txBox="1"/>
          <p:nvPr/>
        </p:nvSpPr>
        <p:spPr>
          <a:xfrm>
            <a:off x="104140" y="442595"/>
            <a:ext cx="8929370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在正弦交流电路中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阻抗用复数形式表示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阻抗的串联与并联的分析方法与电阻的串联与并联的分析方法相同。</a:t>
            </a:r>
          </a:p>
        </p:txBody>
      </p:sp>
      <p:graphicFrame>
        <p:nvGraphicFramePr>
          <p:cNvPr id="181252" name="对象 181251"/>
          <p:cNvGraphicFramePr/>
          <p:nvPr/>
        </p:nvGraphicFramePr>
        <p:xfrm>
          <a:off x="1517650" y="3200400"/>
          <a:ext cx="13938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7" r:id="rId5" imgW="1447800" imgH="825500" progId="Equation.3">
                  <p:embed/>
                </p:oleObj>
              </mc:Choice>
              <mc:Fallback>
                <p:oleObj r:id="rId5" imgW="1447800" imgH="825500" progId="Equation.3">
                  <p:embed/>
                  <p:pic>
                    <p:nvPicPr>
                      <p:cNvPr id="0" name="图片 8909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17650" y="3200400"/>
                        <a:ext cx="1393825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3" name="文本框 181252"/>
          <p:cNvSpPr txBox="1"/>
          <p:nvPr/>
        </p:nvSpPr>
        <p:spPr>
          <a:xfrm>
            <a:off x="685800" y="2692400"/>
            <a:ext cx="3335338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个阻抗串联：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1254" name="矩形 181253"/>
          <p:cNvSpPr/>
          <p:nvPr/>
        </p:nvSpPr>
        <p:spPr>
          <a:xfrm>
            <a:off x="603250" y="4344988"/>
            <a:ext cx="633095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两个阻抗串联电路的分压公式：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81255" name="对象 181254"/>
          <p:cNvGraphicFramePr/>
          <p:nvPr/>
        </p:nvGraphicFramePr>
        <p:xfrm>
          <a:off x="3681413" y="5203825"/>
          <a:ext cx="1652587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8" r:id="rId7" imgW="2235200" imgH="914400" progId="Equation.3">
                  <p:embed/>
                </p:oleObj>
              </mc:Choice>
              <mc:Fallback>
                <p:oleObj r:id="rId7" imgW="2235200" imgH="914400" progId="Equation.3">
                  <p:embed/>
                  <p:pic>
                    <p:nvPicPr>
                      <p:cNvPr id="0" name="图片 89097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81413" y="5203825"/>
                        <a:ext cx="1652587" cy="847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6" name="对象 181255"/>
          <p:cNvGraphicFramePr/>
          <p:nvPr/>
        </p:nvGraphicFramePr>
        <p:xfrm>
          <a:off x="5767388" y="5260975"/>
          <a:ext cx="177958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9" r:id="rId9" imgW="2247900" imgH="914400" progId="Equation.3">
                  <p:embed/>
                </p:oleObj>
              </mc:Choice>
              <mc:Fallback>
                <p:oleObj r:id="rId9" imgW="2247900" imgH="914400" progId="Equation.3">
                  <p:embed/>
                  <p:pic>
                    <p:nvPicPr>
                      <p:cNvPr id="0" name="图片 89098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CC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67388" y="5260975"/>
                        <a:ext cx="1779587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7" name="对象 181256"/>
          <p:cNvGraphicFramePr/>
          <p:nvPr/>
        </p:nvGraphicFramePr>
        <p:xfrm>
          <a:off x="3667125" y="3525838"/>
          <a:ext cx="4619625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0" r:id="rId11" imgW="1890395" imgH="254000" progId="Equation.3">
                  <p:embed/>
                </p:oleObj>
              </mc:Choice>
              <mc:Fallback>
                <p:oleObj r:id="rId11" imgW="1890395" imgH="254000" progId="Equation.3">
                  <p:embed/>
                  <p:pic>
                    <p:nvPicPr>
                      <p:cNvPr id="0" name="图片 89099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67125" y="3525838"/>
                        <a:ext cx="4619625" cy="563562"/>
                      </a:xfrm>
                      <a:prstGeom prst="rect">
                        <a:avLst/>
                      </a:prstGeom>
                      <a:solidFill>
                        <a:srgbClr val="CCFFFF">
                          <a:alpha val="50000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1258" name="组合 181257"/>
          <p:cNvGrpSpPr/>
          <p:nvPr/>
        </p:nvGrpSpPr>
        <p:grpSpPr>
          <a:xfrm>
            <a:off x="6738938" y="2327275"/>
            <a:ext cx="1362075" cy="825500"/>
            <a:chOff x="4245" y="1466"/>
            <a:chExt cx="858" cy="520"/>
          </a:xfrm>
        </p:grpSpPr>
        <p:sp>
          <p:nvSpPr>
            <p:cNvPr id="181259" name="直接连接符 181258"/>
            <p:cNvSpPr/>
            <p:nvPr/>
          </p:nvSpPr>
          <p:spPr>
            <a:xfrm>
              <a:off x="4635" y="1782"/>
              <a:ext cx="453" cy="0"/>
            </a:xfrm>
            <a:prstGeom prst="line">
              <a:avLst/>
            </a:prstGeom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1260" name="组合 181259"/>
            <p:cNvGrpSpPr/>
            <p:nvPr/>
          </p:nvGrpSpPr>
          <p:grpSpPr>
            <a:xfrm>
              <a:off x="4599" y="1776"/>
              <a:ext cx="60" cy="204"/>
              <a:chOff x="1740" y="2322"/>
              <a:chExt cx="60" cy="204"/>
            </a:xfrm>
          </p:grpSpPr>
          <p:sp>
            <p:nvSpPr>
              <p:cNvPr id="181261" name="直接连接符 181260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1262" name="椭圆 181261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1263" name="组合 181262"/>
            <p:cNvGrpSpPr/>
            <p:nvPr/>
          </p:nvGrpSpPr>
          <p:grpSpPr>
            <a:xfrm>
              <a:off x="5043" y="1782"/>
              <a:ext cx="60" cy="204"/>
              <a:chOff x="1740" y="2322"/>
              <a:chExt cx="60" cy="204"/>
            </a:xfrm>
          </p:grpSpPr>
          <p:sp>
            <p:nvSpPr>
              <p:cNvPr id="181264" name="直接连接符 181263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1265" name="椭圆 181264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1266" name="文本框 181265"/>
            <p:cNvSpPr txBox="1"/>
            <p:nvPr/>
          </p:nvSpPr>
          <p:spPr>
            <a:xfrm>
              <a:off x="4709" y="1466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Z</a:t>
              </a:r>
              <a:endParaRPr lang="en-US" altLang="zh-CN" b="1" baseline="-2500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1267" name="燕尾形箭头 181266"/>
            <p:cNvSpPr/>
            <p:nvPr/>
          </p:nvSpPr>
          <p:spPr>
            <a:xfrm>
              <a:off x="4245" y="1754"/>
              <a:ext cx="240" cy="162"/>
            </a:xfrm>
            <a:prstGeom prst="notchedRightArrow">
              <a:avLst>
                <a:gd name="adj1" fmla="val 50000"/>
                <a:gd name="adj2" fmla="val 3703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68" name="矩形 181267"/>
            <p:cNvSpPr/>
            <p:nvPr/>
          </p:nvSpPr>
          <p:spPr>
            <a:xfrm rot="-5400000">
              <a:off x="4813" y="1681"/>
              <a:ext cx="101" cy="20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1269" name="组合 181268"/>
          <p:cNvGrpSpPr/>
          <p:nvPr/>
        </p:nvGrpSpPr>
        <p:grpSpPr>
          <a:xfrm>
            <a:off x="3602038" y="2327275"/>
            <a:ext cx="2686050" cy="901700"/>
            <a:chOff x="2269" y="1466"/>
            <a:chExt cx="1692" cy="568"/>
          </a:xfrm>
        </p:grpSpPr>
        <p:sp>
          <p:nvSpPr>
            <p:cNvPr id="181270" name="直接连接符 181269"/>
            <p:cNvSpPr/>
            <p:nvPr/>
          </p:nvSpPr>
          <p:spPr>
            <a:xfrm>
              <a:off x="2305" y="1830"/>
              <a:ext cx="907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1271" name="直接连接符 181270"/>
            <p:cNvSpPr/>
            <p:nvPr/>
          </p:nvSpPr>
          <p:spPr>
            <a:xfrm>
              <a:off x="3283" y="1830"/>
              <a:ext cx="249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1272" name="直接连接符 181271"/>
            <p:cNvSpPr/>
            <p:nvPr/>
          </p:nvSpPr>
          <p:spPr>
            <a:xfrm>
              <a:off x="3493" y="1830"/>
              <a:ext cx="45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1273" name="组合 181272"/>
            <p:cNvGrpSpPr/>
            <p:nvPr/>
          </p:nvGrpSpPr>
          <p:grpSpPr>
            <a:xfrm>
              <a:off x="2269" y="1830"/>
              <a:ext cx="60" cy="204"/>
              <a:chOff x="1740" y="2322"/>
              <a:chExt cx="60" cy="204"/>
            </a:xfrm>
          </p:grpSpPr>
          <p:sp>
            <p:nvSpPr>
              <p:cNvPr id="181274" name="直接连接符 181273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1275" name="椭圆 181274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1276" name="组合 181275"/>
            <p:cNvGrpSpPr/>
            <p:nvPr/>
          </p:nvGrpSpPr>
          <p:grpSpPr>
            <a:xfrm>
              <a:off x="3901" y="1830"/>
              <a:ext cx="60" cy="204"/>
              <a:chOff x="1740" y="2322"/>
              <a:chExt cx="60" cy="204"/>
            </a:xfrm>
          </p:grpSpPr>
          <p:sp>
            <p:nvSpPr>
              <p:cNvPr id="181277" name="直接连接符 181276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1278" name="椭圆 181277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1279" name="文本框 181278"/>
            <p:cNvSpPr txBox="1"/>
            <p:nvPr/>
          </p:nvSpPr>
          <p:spPr>
            <a:xfrm>
              <a:off x="2475" y="1466"/>
              <a:ext cx="18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baseline="-2500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1280" name="文本框 181279"/>
            <p:cNvSpPr txBox="1"/>
            <p:nvPr/>
          </p:nvSpPr>
          <p:spPr>
            <a:xfrm>
              <a:off x="2913" y="1484"/>
              <a:ext cx="30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baseline="-25000">
                  <a:solidFill>
                    <a:srgbClr val="0033CC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81281" name="文本框 181280"/>
            <p:cNvSpPr txBox="1"/>
            <p:nvPr/>
          </p:nvSpPr>
          <p:spPr>
            <a:xfrm>
              <a:off x="3543" y="1472"/>
              <a:ext cx="4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i="1" baseline="-25000">
                  <a:solidFill>
                    <a:srgbClr val="0033CC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181282" name="矩形 181281"/>
            <p:cNvSpPr/>
            <p:nvPr/>
          </p:nvSpPr>
          <p:spPr>
            <a:xfrm rot="-5400000">
              <a:off x="2545" y="1717"/>
              <a:ext cx="101" cy="20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83" name="矩形 181282"/>
            <p:cNvSpPr/>
            <p:nvPr/>
          </p:nvSpPr>
          <p:spPr>
            <a:xfrm rot="-5400000">
              <a:off x="2989" y="1705"/>
              <a:ext cx="101" cy="20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84" name="矩形 181283"/>
            <p:cNvSpPr/>
            <p:nvPr/>
          </p:nvSpPr>
          <p:spPr>
            <a:xfrm rot="-5400000">
              <a:off x="3661" y="1729"/>
              <a:ext cx="101" cy="20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1285" name="组合 181284"/>
          <p:cNvGrpSpPr/>
          <p:nvPr/>
        </p:nvGrpSpPr>
        <p:grpSpPr>
          <a:xfrm>
            <a:off x="1439863" y="4849813"/>
            <a:ext cx="2571750" cy="1541462"/>
            <a:chOff x="895" y="3055"/>
            <a:chExt cx="1620" cy="971"/>
          </a:xfrm>
        </p:grpSpPr>
        <p:sp>
          <p:nvSpPr>
            <p:cNvPr id="181286" name="矩形 181285"/>
            <p:cNvSpPr/>
            <p:nvPr/>
          </p:nvSpPr>
          <p:spPr>
            <a:xfrm>
              <a:off x="1447" y="3329"/>
              <a:ext cx="1068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     </a:t>
              </a:r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</a:t>
              </a:r>
              <a:endPara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81287" name="组合 181286"/>
            <p:cNvGrpSpPr/>
            <p:nvPr/>
          </p:nvGrpSpPr>
          <p:grpSpPr>
            <a:xfrm>
              <a:off x="895" y="3055"/>
              <a:ext cx="1080" cy="971"/>
              <a:chOff x="895" y="3055"/>
              <a:chExt cx="1080" cy="971"/>
            </a:xfrm>
          </p:grpSpPr>
          <p:sp>
            <p:nvSpPr>
              <p:cNvPr id="181288" name="直接连接符 181287"/>
              <p:cNvSpPr/>
              <p:nvPr/>
            </p:nvSpPr>
            <p:spPr>
              <a:xfrm flipV="1">
                <a:off x="919" y="3391"/>
                <a:ext cx="1020" cy="4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1289" name="文本框 181288"/>
              <p:cNvSpPr txBox="1"/>
              <p:nvPr/>
            </p:nvSpPr>
            <p:spPr>
              <a:xfrm>
                <a:off x="1089" y="3055"/>
                <a:ext cx="181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r>
                  <a:rPr lang="en-US" altLang="zh-CN" b="1" i="1">
                    <a:solidFill>
                      <a:srgbClr val="0033CC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b="1" baseline="-25000">
                    <a:solidFill>
                      <a:srgbClr val="0033CC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81290" name="文本框 181289"/>
              <p:cNvSpPr txBox="1"/>
              <p:nvPr/>
            </p:nvSpPr>
            <p:spPr>
              <a:xfrm>
                <a:off x="1527" y="3073"/>
                <a:ext cx="308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33CC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zh-CN" b="1" baseline="-25000">
                    <a:solidFill>
                      <a:srgbClr val="0033CC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181291" name="矩形 181290"/>
              <p:cNvSpPr/>
              <p:nvPr/>
            </p:nvSpPr>
            <p:spPr>
              <a:xfrm>
                <a:off x="907" y="3305"/>
                <a:ext cx="1068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     </a:t>
                </a:r>
                <a:r>
                  <a:rPr lang="en-US" altLang="zh-CN" b="1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</a:t>
                </a:r>
                <a:endPara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grpSp>
            <p:nvGrpSpPr>
              <p:cNvPr id="181292" name="组合 181291"/>
              <p:cNvGrpSpPr/>
              <p:nvPr/>
            </p:nvGrpSpPr>
            <p:grpSpPr>
              <a:xfrm>
                <a:off x="895" y="3403"/>
                <a:ext cx="60" cy="522"/>
                <a:chOff x="2400" y="2832"/>
                <a:chExt cx="60" cy="522"/>
              </a:xfrm>
            </p:grpSpPr>
            <p:sp>
              <p:nvSpPr>
                <p:cNvPr id="181293" name="椭圆 181292"/>
                <p:cNvSpPr/>
                <p:nvPr/>
              </p:nvSpPr>
              <p:spPr>
                <a:xfrm>
                  <a:off x="2400" y="3294"/>
                  <a:ext cx="60" cy="60"/>
                </a:xfrm>
                <a:prstGeom prst="ellipse">
                  <a:avLst/>
                </a:prstGeom>
                <a:solidFill>
                  <a:srgbClr val="FFFFCC"/>
                </a:solidFill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1294" name="直接连接符 181293"/>
                <p:cNvSpPr/>
                <p:nvPr/>
              </p:nvSpPr>
              <p:spPr>
                <a:xfrm>
                  <a:off x="2435" y="2832"/>
                  <a:ext cx="0" cy="480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81295" name="组合 181294"/>
              <p:cNvGrpSpPr/>
              <p:nvPr/>
            </p:nvGrpSpPr>
            <p:grpSpPr>
              <a:xfrm>
                <a:off x="1895" y="3405"/>
                <a:ext cx="60" cy="522"/>
                <a:chOff x="2400" y="2832"/>
                <a:chExt cx="60" cy="522"/>
              </a:xfrm>
            </p:grpSpPr>
            <p:sp>
              <p:nvSpPr>
                <p:cNvPr id="181296" name="椭圆 181295"/>
                <p:cNvSpPr/>
                <p:nvPr/>
              </p:nvSpPr>
              <p:spPr>
                <a:xfrm>
                  <a:off x="2400" y="3294"/>
                  <a:ext cx="60" cy="60"/>
                </a:xfrm>
                <a:prstGeom prst="ellipse">
                  <a:avLst/>
                </a:prstGeom>
                <a:solidFill>
                  <a:srgbClr val="FFFFCC"/>
                </a:solidFill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1297" name="直接连接符 181296"/>
                <p:cNvSpPr/>
                <p:nvPr/>
              </p:nvSpPr>
              <p:spPr>
                <a:xfrm>
                  <a:off x="2435" y="2832"/>
                  <a:ext cx="0" cy="480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1298" name="矩形 181297"/>
              <p:cNvSpPr/>
              <p:nvPr/>
            </p:nvSpPr>
            <p:spPr>
              <a:xfrm>
                <a:off x="1056" y="3748"/>
                <a:ext cx="589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r>
                  <a:rPr lang="en-US" altLang="zh-CN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    </a:t>
                </a:r>
                <a:r>
                  <a:rPr lang="en-US" altLang="zh-CN" b="1" i="1">
                    <a:solidFill>
                      <a:srgbClr val="0033CC"/>
                    </a:solidFill>
                    <a:latin typeface="Times New Roman" panose="02020603050405020304" pitchFamily="18" charset="0"/>
                  </a:rPr>
                  <a:t>    </a:t>
                </a:r>
                <a:r>
                  <a:rPr lang="en-US" altLang="zh-CN" b="1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</a:t>
                </a:r>
                <a:endPara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graphicFrame>
            <p:nvGraphicFramePr>
              <p:cNvPr id="181299" name="对象 181298"/>
              <p:cNvGraphicFramePr/>
              <p:nvPr/>
            </p:nvGraphicFramePr>
            <p:xfrm>
              <a:off x="1351" y="3804"/>
              <a:ext cx="158" cy="22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0131" r:id="rId13" imgW="317500" imgH="355600" progId="Equation.3">
                      <p:embed/>
                    </p:oleObj>
                  </mc:Choice>
                  <mc:Fallback>
                    <p:oleObj r:id="rId13" imgW="317500" imgH="355600" progId="Equation.3">
                      <p:embed/>
                      <p:pic>
                        <p:nvPicPr>
                          <p:cNvPr id="0" name="图片 89100"/>
                          <p:cNvPicPr/>
                          <p:nvPr/>
                        </p:nvPicPr>
                        <p:blipFill>
                          <a:blip r:embed="rId14">
                            <a:clrChange>
                              <a:clrFrom>
                                <a:srgbClr val="000000"/>
                              </a:clrFrom>
                              <a:clrTo>
                                <a:srgbClr val="333399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351" y="3804"/>
                            <a:ext cx="158" cy="22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1300" name="对象 181299"/>
              <p:cNvGraphicFramePr/>
              <p:nvPr/>
            </p:nvGraphicFramePr>
            <p:xfrm>
              <a:off x="1092" y="3470"/>
              <a:ext cx="189" cy="2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0132" r:id="rId15" imgW="381000" imgH="431800" progId="Equation.3">
                      <p:embed/>
                    </p:oleObj>
                  </mc:Choice>
                  <mc:Fallback>
                    <p:oleObj r:id="rId15" imgW="381000" imgH="431800" progId="Equation.3">
                      <p:embed/>
                      <p:pic>
                        <p:nvPicPr>
                          <p:cNvPr id="0" name="图片 89101"/>
                          <p:cNvPicPr/>
                          <p:nvPr/>
                        </p:nvPicPr>
                        <p:blipFill>
                          <a:blip r:embed="rId16">
                            <a:clrChange>
                              <a:clrFrom>
                                <a:srgbClr val="000000"/>
                              </a:clrFrom>
                              <a:clrTo>
                                <a:srgbClr val="333399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092" y="3470"/>
                            <a:ext cx="189" cy="27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1301" name="对象 181300"/>
              <p:cNvGraphicFramePr/>
              <p:nvPr/>
            </p:nvGraphicFramePr>
            <p:xfrm>
              <a:off x="1591" y="3483"/>
              <a:ext cx="202" cy="2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0133" r:id="rId17" imgW="405765" imgH="431165" progId="Equation.3">
                      <p:embed/>
                    </p:oleObj>
                  </mc:Choice>
                  <mc:Fallback>
                    <p:oleObj r:id="rId17" imgW="405765" imgH="431165" progId="Equation.3">
                      <p:embed/>
                      <p:pic>
                        <p:nvPicPr>
                          <p:cNvPr id="0" name="图片 89102"/>
                          <p:cNvPicPr/>
                          <p:nvPr/>
                        </p:nvPicPr>
                        <p:blipFill>
                          <a:blip r:embed="rId18">
                            <a:clrChange>
                              <a:clrFrom>
                                <a:srgbClr val="000000"/>
                              </a:clrFrom>
                              <a:clrTo>
                                <a:srgbClr val="333399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591" y="3483"/>
                            <a:ext cx="202" cy="27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1302" name="矩形 181301"/>
              <p:cNvSpPr/>
              <p:nvPr/>
            </p:nvSpPr>
            <p:spPr>
              <a:xfrm rot="-5400000">
                <a:off x="1117" y="3289"/>
                <a:ext cx="101" cy="20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303" name="矩形 181302"/>
              <p:cNvSpPr/>
              <p:nvPr/>
            </p:nvSpPr>
            <p:spPr>
              <a:xfrm rot="-5400000">
                <a:off x="1573" y="3301"/>
                <a:ext cx="101" cy="20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8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81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 build="p"/>
      <p:bldP spid="181251" grpId="0" build="p"/>
      <p:bldP spid="181253" grpId="0" build="p"/>
      <p:bldP spid="18125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对象 182273"/>
          <p:cNvGraphicFramePr/>
          <p:nvPr/>
        </p:nvGraphicFramePr>
        <p:xfrm>
          <a:off x="1198563" y="1792288"/>
          <a:ext cx="131762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1" r:id="rId5" imgW="735965" imgH="444500" progId="Equation.3">
                  <p:embed/>
                </p:oleObj>
              </mc:Choice>
              <mc:Fallback>
                <p:oleObj r:id="rId5" imgW="735965" imgH="444500" progId="Equation.3">
                  <p:embed/>
                  <p:pic>
                    <p:nvPicPr>
                      <p:cNvPr id="0" name="图片 9012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98563" y="1792288"/>
                        <a:ext cx="1317625" cy="903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5" name="文本框 182274"/>
          <p:cNvSpPr txBox="1"/>
          <p:nvPr/>
        </p:nvSpPr>
        <p:spPr>
          <a:xfrm>
            <a:off x="671513" y="2660650"/>
            <a:ext cx="5014912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CC3399"/>
                </a:solidFill>
                <a:latin typeface="Times New Roman" panose="02020603050405020304" pitchFamily="18" charset="0"/>
              </a:rPr>
              <a:t>两个阻抗并联时，等效阻抗为：</a:t>
            </a:r>
          </a:p>
        </p:txBody>
      </p:sp>
      <p:graphicFrame>
        <p:nvGraphicFramePr>
          <p:cNvPr id="182276" name="对象 182275"/>
          <p:cNvGraphicFramePr/>
          <p:nvPr/>
        </p:nvGraphicFramePr>
        <p:xfrm>
          <a:off x="3367088" y="3632200"/>
          <a:ext cx="1506537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2" r:id="rId7" imgW="2070100" imgH="914400" progId="Equation.3">
                  <p:embed/>
                </p:oleObj>
              </mc:Choice>
              <mc:Fallback>
                <p:oleObj r:id="rId7" imgW="2070100" imgH="914400" progId="Equation.3">
                  <p:embed/>
                  <p:pic>
                    <p:nvPicPr>
                      <p:cNvPr id="0" name="图片 9012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367088" y="3632200"/>
                        <a:ext cx="1506537" cy="833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277" name="对象 182276"/>
          <p:cNvGraphicFramePr/>
          <p:nvPr/>
        </p:nvGraphicFramePr>
        <p:xfrm>
          <a:off x="3392488" y="4556125"/>
          <a:ext cx="1430337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3" r:id="rId9" imgW="2082800" imgH="914400" progId="Equation.3">
                  <p:embed/>
                </p:oleObj>
              </mc:Choice>
              <mc:Fallback>
                <p:oleObj r:id="rId9" imgW="2082800" imgH="914400" progId="Equation.3">
                  <p:embed/>
                  <p:pic>
                    <p:nvPicPr>
                      <p:cNvPr id="0" name="图片 90127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392488" y="4556125"/>
                        <a:ext cx="1430337" cy="785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8" name="右大括号 182277"/>
          <p:cNvSpPr/>
          <p:nvPr/>
        </p:nvSpPr>
        <p:spPr>
          <a:xfrm>
            <a:off x="4881563" y="3722688"/>
            <a:ext cx="234950" cy="1349375"/>
          </a:xfrm>
          <a:prstGeom prst="rightBrace">
            <a:avLst>
              <a:gd name="adj1" fmla="val 47860"/>
              <a:gd name="adj2" fmla="val 50000"/>
            </a:avLst>
          </a:prstGeom>
          <a:noFill/>
          <a:ln w="38100" cap="flat" cmpd="sng">
            <a:solidFill>
              <a:srgbClr val="CC33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2279" name="矩形 182278"/>
          <p:cNvSpPr/>
          <p:nvPr/>
        </p:nvSpPr>
        <p:spPr>
          <a:xfrm>
            <a:off x="741363" y="3098800"/>
            <a:ext cx="38608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分流公式为：</a:t>
            </a:r>
          </a:p>
        </p:txBody>
      </p:sp>
      <p:graphicFrame>
        <p:nvGraphicFramePr>
          <p:cNvPr id="182280" name="对象 182279"/>
          <p:cNvGraphicFramePr/>
          <p:nvPr/>
        </p:nvGraphicFramePr>
        <p:xfrm>
          <a:off x="5789613" y="2425700"/>
          <a:ext cx="12858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4" r:id="rId11" imgW="1816100" imgH="914400" progId="Equation.3">
                  <p:embed/>
                </p:oleObj>
              </mc:Choice>
              <mc:Fallback>
                <p:oleObj r:id="rId11" imgW="1816100" imgH="914400" progId="Equation.3">
                  <p:embed/>
                  <p:pic>
                    <p:nvPicPr>
                      <p:cNvPr id="0" name="图片 90128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89613" y="2425700"/>
                        <a:ext cx="1285875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81" name="矩形 182280"/>
          <p:cNvSpPr/>
          <p:nvPr/>
        </p:nvSpPr>
        <p:spPr>
          <a:xfrm>
            <a:off x="507365" y="497840"/>
            <a:ext cx="514286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2.5.2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阻抗的并联</a:t>
            </a:r>
          </a:p>
        </p:txBody>
      </p:sp>
      <p:sp>
        <p:nvSpPr>
          <p:cNvPr id="182282" name="文本框 182281"/>
          <p:cNvSpPr txBox="1"/>
          <p:nvPr/>
        </p:nvSpPr>
        <p:spPr>
          <a:xfrm>
            <a:off x="728663" y="1276350"/>
            <a:ext cx="2335212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个电阻并联：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82283" name="组合 182282"/>
          <p:cNvGrpSpPr/>
          <p:nvPr/>
        </p:nvGrpSpPr>
        <p:grpSpPr>
          <a:xfrm>
            <a:off x="5524500" y="3689350"/>
            <a:ext cx="2781300" cy="1009650"/>
            <a:chOff x="3768" y="2772"/>
            <a:chExt cx="1752" cy="636"/>
          </a:xfrm>
        </p:grpSpPr>
        <p:sp>
          <p:nvSpPr>
            <p:cNvPr id="182284" name="矩形 182283"/>
            <p:cNvSpPr/>
            <p:nvPr/>
          </p:nvSpPr>
          <p:spPr>
            <a:xfrm>
              <a:off x="3768" y="2772"/>
              <a:ext cx="1752" cy="6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2285" name="组合 182284"/>
            <p:cNvGrpSpPr/>
            <p:nvPr/>
          </p:nvGrpSpPr>
          <p:grpSpPr>
            <a:xfrm>
              <a:off x="3779" y="2916"/>
              <a:ext cx="1621" cy="312"/>
              <a:chOff x="3779" y="2916"/>
              <a:chExt cx="1621" cy="312"/>
            </a:xfrm>
          </p:grpSpPr>
          <p:sp>
            <p:nvSpPr>
              <p:cNvPr id="182286" name="矩形 182285"/>
              <p:cNvSpPr/>
              <p:nvPr/>
            </p:nvSpPr>
            <p:spPr>
              <a:xfrm>
                <a:off x="3779" y="2916"/>
                <a:ext cx="678" cy="269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注意：</a:t>
                </a:r>
                <a:endParaRPr lang="zh-CN" altLang="en-US" sz="2800" b="1">
                  <a:solidFill>
                    <a:srgbClr val="FF0066"/>
                  </a:solidFill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182287" name="对象 182286"/>
              <p:cNvGraphicFramePr/>
              <p:nvPr/>
            </p:nvGraphicFramePr>
            <p:xfrm>
              <a:off x="4440" y="2964"/>
              <a:ext cx="960" cy="26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1165" r:id="rId13" imgW="1524000" imgH="419100" progId="Equation.3">
                      <p:embed/>
                    </p:oleObj>
                  </mc:Choice>
                  <mc:Fallback>
                    <p:oleObj r:id="rId13" imgW="1524000" imgH="419100" progId="Equation.3">
                      <p:embed/>
                      <p:pic>
                        <p:nvPicPr>
                          <p:cNvPr id="0" name="图片 90129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4440" y="2964"/>
                            <a:ext cx="960" cy="264"/>
                          </a:xfrm>
                          <a:prstGeom prst="rect">
                            <a:avLst/>
                          </a:prstGeom>
                          <a:solidFill>
                            <a:srgbClr val="FFFFCC"/>
                          </a:solidFill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82288" name="文本框 182287"/>
          <p:cNvSpPr txBox="1"/>
          <p:nvPr/>
        </p:nvSpPr>
        <p:spPr>
          <a:xfrm>
            <a:off x="406400" y="5429250"/>
            <a:ext cx="4705350" cy="1281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对一无源二端网络，端口电压相量与电流相量之比，定义为该网络的阻抗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182289" name="对象 182288"/>
          <p:cNvGraphicFramePr/>
          <p:nvPr/>
        </p:nvGraphicFramePr>
        <p:xfrm>
          <a:off x="7375525" y="5354638"/>
          <a:ext cx="1158875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6" r:id="rId15" imgW="469900" imgH="533400" progId="Equation.3">
                  <p:embed/>
                </p:oleObj>
              </mc:Choice>
              <mc:Fallback>
                <p:oleObj r:id="rId15" imgW="469900" imgH="533400" progId="Equation.3">
                  <p:embed/>
                  <p:pic>
                    <p:nvPicPr>
                      <p:cNvPr id="0" name="图片 90130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75525" y="5354638"/>
                        <a:ext cx="1158875" cy="1042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90" name="文本框 182289"/>
          <p:cNvSpPr txBox="1"/>
          <p:nvPr/>
        </p:nvSpPr>
        <p:spPr>
          <a:xfrm>
            <a:off x="5759450" y="6523038"/>
            <a:ext cx="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182291" name="组合 182290"/>
          <p:cNvGrpSpPr/>
          <p:nvPr/>
        </p:nvGrpSpPr>
        <p:grpSpPr>
          <a:xfrm>
            <a:off x="5181600" y="5105400"/>
            <a:ext cx="1914525" cy="1587500"/>
            <a:chOff x="3264" y="2956"/>
            <a:chExt cx="1206" cy="1000"/>
          </a:xfrm>
        </p:grpSpPr>
        <p:sp>
          <p:nvSpPr>
            <p:cNvPr id="182292" name="矩形 182291"/>
            <p:cNvSpPr/>
            <p:nvPr/>
          </p:nvSpPr>
          <p:spPr>
            <a:xfrm>
              <a:off x="3992" y="3128"/>
              <a:ext cx="478" cy="828"/>
            </a:xfrm>
            <a:prstGeom prst="rect">
              <a:avLst/>
            </a:prstGeom>
            <a:noFill/>
            <a:ln w="28575" cap="flat" cmpd="sng">
              <a:solidFill>
                <a:srgbClr val="CC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3" name="直接连接符 182292"/>
            <p:cNvSpPr/>
            <p:nvPr/>
          </p:nvSpPr>
          <p:spPr>
            <a:xfrm flipH="1">
              <a:off x="3512" y="3272"/>
              <a:ext cx="480" cy="0"/>
            </a:xfrm>
            <a:prstGeom prst="line">
              <a:avLst/>
            </a:prstGeom>
            <a:ln w="28575" cap="flat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2294" name="直接连接符 182293"/>
            <p:cNvSpPr/>
            <p:nvPr/>
          </p:nvSpPr>
          <p:spPr>
            <a:xfrm flipH="1">
              <a:off x="3512" y="3800"/>
              <a:ext cx="480" cy="0"/>
            </a:xfrm>
            <a:prstGeom prst="line">
              <a:avLst/>
            </a:prstGeom>
            <a:ln w="28575" cap="flat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2295" name="椭圆 182294"/>
            <p:cNvSpPr/>
            <p:nvPr/>
          </p:nvSpPr>
          <p:spPr>
            <a:xfrm>
              <a:off x="3464" y="3248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6" name="椭圆 182295"/>
            <p:cNvSpPr/>
            <p:nvPr/>
          </p:nvSpPr>
          <p:spPr>
            <a:xfrm>
              <a:off x="3458" y="376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7" name="文本框 182296"/>
            <p:cNvSpPr txBox="1"/>
            <p:nvPr/>
          </p:nvSpPr>
          <p:spPr>
            <a:xfrm>
              <a:off x="3271" y="3137"/>
              <a:ext cx="2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82298" name="对象 182297"/>
            <p:cNvGraphicFramePr/>
            <p:nvPr/>
          </p:nvGraphicFramePr>
          <p:xfrm>
            <a:off x="3280" y="3369"/>
            <a:ext cx="196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67" r:id="rId17" imgW="165100" imgH="266065" progId="Equation.3">
                    <p:embed/>
                  </p:oleObj>
                </mc:Choice>
                <mc:Fallback>
                  <p:oleObj r:id="rId17" imgW="165100" imgH="266065" progId="Equation.3">
                    <p:embed/>
                    <p:pic>
                      <p:nvPicPr>
                        <p:cNvPr id="0" name="图片 90131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280" y="3369"/>
                          <a:ext cx="196" cy="3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2299" name="文本框 182298"/>
            <p:cNvSpPr txBox="1"/>
            <p:nvPr/>
          </p:nvSpPr>
          <p:spPr>
            <a:xfrm>
              <a:off x="4103" y="3394"/>
              <a:ext cx="13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N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82300" name="文本框 182299"/>
            <p:cNvSpPr txBox="1"/>
            <p:nvPr/>
          </p:nvSpPr>
          <p:spPr>
            <a:xfrm>
              <a:off x="3264" y="3564"/>
              <a:ext cx="25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_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82301" name="对象 182300"/>
            <p:cNvGraphicFramePr/>
            <p:nvPr/>
          </p:nvGraphicFramePr>
          <p:xfrm>
            <a:off x="3630" y="2956"/>
            <a:ext cx="344" cy="3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68" r:id="rId19" imgW="127000" imgH="253365" progId="Equation.3">
                    <p:embed/>
                  </p:oleObj>
                </mc:Choice>
                <mc:Fallback>
                  <p:oleObj r:id="rId19" imgW="127000" imgH="253365" progId="Equation.3">
                    <p:embed/>
                    <p:pic>
                      <p:nvPicPr>
                        <p:cNvPr id="0" name="图片 90132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630" y="2956"/>
                          <a:ext cx="344" cy="3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2302" name="直接连接符 182301"/>
            <p:cNvSpPr/>
            <p:nvPr/>
          </p:nvSpPr>
          <p:spPr>
            <a:xfrm flipV="1">
              <a:off x="3629" y="3280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</p:grpSp>
      <p:grpSp>
        <p:nvGrpSpPr>
          <p:cNvPr id="182303" name="组合 182302"/>
          <p:cNvGrpSpPr/>
          <p:nvPr/>
        </p:nvGrpSpPr>
        <p:grpSpPr>
          <a:xfrm>
            <a:off x="5995988" y="1289050"/>
            <a:ext cx="1417637" cy="800100"/>
            <a:chOff x="4113" y="624"/>
            <a:chExt cx="893" cy="504"/>
          </a:xfrm>
        </p:grpSpPr>
        <p:sp>
          <p:nvSpPr>
            <p:cNvPr id="182304" name="文本框 182303"/>
            <p:cNvSpPr txBox="1"/>
            <p:nvPr/>
          </p:nvSpPr>
          <p:spPr>
            <a:xfrm>
              <a:off x="4889" y="710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0033CC"/>
                  </a:solidFill>
                  <a:latin typeface="Times New Roman" panose="02020603050405020304" pitchFamily="18" charset="0"/>
                </a:rPr>
                <a:t>Z</a:t>
              </a:r>
              <a:endParaRPr lang="en-US" altLang="zh-CN" b="1" baseline="-2500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2305" name="燕尾形箭头 182304"/>
            <p:cNvSpPr/>
            <p:nvPr/>
          </p:nvSpPr>
          <p:spPr>
            <a:xfrm>
              <a:off x="4113" y="770"/>
              <a:ext cx="240" cy="162"/>
            </a:xfrm>
            <a:prstGeom prst="notchedRightArrow">
              <a:avLst>
                <a:gd name="adj1" fmla="val 50000"/>
                <a:gd name="adj2" fmla="val 3703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2306" name="组合 182305"/>
            <p:cNvGrpSpPr/>
            <p:nvPr/>
          </p:nvGrpSpPr>
          <p:grpSpPr>
            <a:xfrm>
              <a:off x="4593" y="624"/>
              <a:ext cx="250" cy="504"/>
              <a:chOff x="4593" y="624"/>
              <a:chExt cx="250" cy="504"/>
            </a:xfrm>
          </p:grpSpPr>
          <p:sp>
            <p:nvSpPr>
              <p:cNvPr id="182307" name="直接连接符 182306"/>
              <p:cNvSpPr/>
              <p:nvPr/>
            </p:nvSpPr>
            <p:spPr>
              <a:xfrm rot="5400000" flipH="1">
                <a:off x="4570" y="865"/>
                <a:ext cx="453" cy="0"/>
              </a:xfrm>
              <a:prstGeom prst="line">
                <a:avLst/>
              </a:prstGeom>
              <a:ln w="2857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2308" name="组合 182307"/>
              <p:cNvGrpSpPr/>
              <p:nvPr/>
            </p:nvGrpSpPr>
            <p:grpSpPr>
              <a:xfrm rot="5400000" flipH="1">
                <a:off x="4671" y="996"/>
                <a:ext cx="60" cy="204"/>
                <a:chOff x="1740" y="2322"/>
                <a:chExt cx="60" cy="204"/>
              </a:xfrm>
            </p:grpSpPr>
            <p:sp>
              <p:nvSpPr>
                <p:cNvPr id="182309" name="直接连接符 182308"/>
                <p:cNvSpPr/>
                <p:nvPr/>
              </p:nvSpPr>
              <p:spPr>
                <a:xfrm>
                  <a:off x="1776" y="2322"/>
                  <a:ext cx="0" cy="156"/>
                </a:xfrm>
                <a:prstGeom prst="line">
                  <a:avLst/>
                </a:prstGeom>
                <a:ln w="2857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2310" name="椭圆 182309"/>
                <p:cNvSpPr/>
                <p:nvPr/>
              </p:nvSpPr>
              <p:spPr>
                <a:xfrm>
                  <a:off x="1740" y="2466"/>
                  <a:ext cx="60" cy="60"/>
                </a:xfrm>
                <a:prstGeom prst="ellipse">
                  <a:avLst/>
                </a:prstGeom>
                <a:solidFill>
                  <a:srgbClr val="FFFFCC"/>
                </a:solidFill>
                <a:ln w="2857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311" name="组合 182310"/>
              <p:cNvGrpSpPr/>
              <p:nvPr/>
            </p:nvGrpSpPr>
            <p:grpSpPr>
              <a:xfrm rot="5400000" flipH="1">
                <a:off x="4665" y="552"/>
                <a:ext cx="60" cy="204"/>
                <a:chOff x="1740" y="2322"/>
                <a:chExt cx="60" cy="204"/>
              </a:xfrm>
            </p:grpSpPr>
            <p:sp>
              <p:nvSpPr>
                <p:cNvPr id="182312" name="直接连接符 182311"/>
                <p:cNvSpPr/>
                <p:nvPr/>
              </p:nvSpPr>
              <p:spPr>
                <a:xfrm>
                  <a:off x="1776" y="2322"/>
                  <a:ext cx="0" cy="156"/>
                </a:xfrm>
                <a:prstGeom prst="line">
                  <a:avLst/>
                </a:prstGeom>
                <a:ln w="2857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2313" name="椭圆 182312"/>
                <p:cNvSpPr/>
                <p:nvPr/>
              </p:nvSpPr>
              <p:spPr>
                <a:xfrm>
                  <a:off x="1740" y="2466"/>
                  <a:ext cx="60" cy="60"/>
                </a:xfrm>
                <a:prstGeom prst="ellipse">
                  <a:avLst/>
                </a:prstGeom>
                <a:solidFill>
                  <a:srgbClr val="FFFFCC"/>
                </a:solidFill>
                <a:ln w="2857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2314" name="矩形 182313"/>
              <p:cNvSpPr/>
              <p:nvPr/>
            </p:nvSpPr>
            <p:spPr>
              <a:xfrm rot="10800000" flipH="1">
                <a:off x="4754" y="759"/>
                <a:ext cx="89" cy="20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2315" name="组合 182314"/>
          <p:cNvGrpSpPr/>
          <p:nvPr/>
        </p:nvGrpSpPr>
        <p:grpSpPr>
          <a:xfrm>
            <a:off x="3384550" y="1276350"/>
            <a:ext cx="2170113" cy="895350"/>
            <a:chOff x="2132" y="544"/>
            <a:chExt cx="1367" cy="564"/>
          </a:xfrm>
        </p:grpSpPr>
        <p:sp>
          <p:nvSpPr>
            <p:cNvPr id="182316" name="矩形 182315"/>
            <p:cNvSpPr/>
            <p:nvPr/>
          </p:nvSpPr>
          <p:spPr>
            <a:xfrm flipH="1">
              <a:off x="2455" y="562"/>
              <a:ext cx="420" cy="504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17" name="直接连接符 182316"/>
            <p:cNvSpPr/>
            <p:nvPr/>
          </p:nvSpPr>
          <p:spPr>
            <a:xfrm rot="5400000" flipH="1">
              <a:off x="3007" y="819"/>
              <a:ext cx="519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2318" name="组合 182317"/>
            <p:cNvGrpSpPr/>
            <p:nvPr/>
          </p:nvGrpSpPr>
          <p:grpSpPr>
            <a:xfrm rot="-5400000">
              <a:off x="3349" y="472"/>
              <a:ext cx="60" cy="204"/>
              <a:chOff x="1740" y="2322"/>
              <a:chExt cx="60" cy="204"/>
            </a:xfrm>
          </p:grpSpPr>
          <p:sp>
            <p:nvSpPr>
              <p:cNvPr id="182319" name="直接连接符 182318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2320" name="椭圆 182319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2321" name="直接连接符 182320"/>
            <p:cNvSpPr/>
            <p:nvPr/>
          </p:nvSpPr>
          <p:spPr>
            <a:xfrm>
              <a:off x="2905" y="562"/>
              <a:ext cx="414" cy="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2322" name="直接连接符 182321"/>
            <p:cNvSpPr/>
            <p:nvPr/>
          </p:nvSpPr>
          <p:spPr>
            <a:xfrm>
              <a:off x="2893" y="1066"/>
              <a:ext cx="414" cy="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grpSp>
          <p:nvGrpSpPr>
            <p:cNvPr id="182323" name="组合 182322"/>
            <p:cNvGrpSpPr/>
            <p:nvPr/>
          </p:nvGrpSpPr>
          <p:grpSpPr>
            <a:xfrm rot="-5400000">
              <a:off x="3367" y="976"/>
              <a:ext cx="60" cy="204"/>
              <a:chOff x="1740" y="2322"/>
              <a:chExt cx="60" cy="204"/>
            </a:xfrm>
          </p:grpSpPr>
          <p:sp>
            <p:nvSpPr>
              <p:cNvPr id="182324" name="直接连接符 182323"/>
              <p:cNvSpPr/>
              <p:nvPr/>
            </p:nvSpPr>
            <p:spPr>
              <a:xfrm>
                <a:off x="1776" y="2322"/>
                <a:ext cx="0" cy="15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2325" name="椭圆 182324"/>
              <p:cNvSpPr/>
              <p:nvPr/>
            </p:nvSpPr>
            <p:spPr>
              <a:xfrm>
                <a:off x="1740" y="2466"/>
                <a:ext cx="60" cy="60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2326" name="矩形 182325"/>
            <p:cNvSpPr/>
            <p:nvPr/>
          </p:nvSpPr>
          <p:spPr>
            <a:xfrm>
              <a:off x="2132" y="660"/>
              <a:ext cx="18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2327" name="矩形 182326"/>
            <p:cNvSpPr/>
            <p:nvPr/>
          </p:nvSpPr>
          <p:spPr>
            <a:xfrm>
              <a:off x="2528" y="672"/>
              <a:ext cx="18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82328" name="矩形 182327"/>
            <p:cNvSpPr/>
            <p:nvPr/>
          </p:nvSpPr>
          <p:spPr>
            <a:xfrm>
              <a:off x="2924" y="660"/>
              <a:ext cx="18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182329" name="矩形 182328"/>
            <p:cNvSpPr/>
            <p:nvPr/>
          </p:nvSpPr>
          <p:spPr>
            <a:xfrm>
              <a:off x="3229" y="686"/>
              <a:ext cx="77" cy="23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30" name="矩形 182329"/>
            <p:cNvSpPr/>
            <p:nvPr/>
          </p:nvSpPr>
          <p:spPr>
            <a:xfrm>
              <a:off x="2845" y="698"/>
              <a:ext cx="77" cy="23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31" name="矩形 182330"/>
            <p:cNvSpPr/>
            <p:nvPr/>
          </p:nvSpPr>
          <p:spPr>
            <a:xfrm>
              <a:off x="2425" y="710"/>
              <a:ext cx="77" cy="23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2332" name="组合 182331"/>
          <p:cNvGrpSpPr/>
          <p:nvPr/>
        </p:nvGrpSpPr>
        <p:grpSpPr>
          <a:xfrm>
            <a:off x="825500" y="3594100"/>
            <a:ext cx="2359025" cy="1752600"/>
            <a:chOff x="520" y="2004"/>
            <a:chExt cx="1486" cy="1104"/>
          </a:xfrm>
        </p:grpSpPr>
        <p:sp>
          <p:nvSpPr>
            <p:cNvPr id="182333" name="任意多边形 182332"/>
            <p:cNvSpPr/>
            <p:nvPr/>
          </p:nvSpPr>
          <p:spPr>
            <a:xfrm>
              <a:off x="623" y="2316"/>
              <a:ext cx="528" cy="768"/>
            </a:xfrm>
            <a:custGeom>
              <a:avLst/>
              <a:gdLst/>
              <a:ahLst/>
              <a:cxnLst/>
              <a:rect l="0" t="0" r="0" b="0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34" name="椭圆 182333"/>
            <p:cNvSpPr/>
            <p:nvPr/>
          </p:nvSpPr>
          <p:spPr>
            <a:xfrm>
              <a:off x="599" y="2292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35" name="椭圆 182334"/>
            <p:cNvSpPr/>
            <p:nvPr/>
          </p:nvSpPr>
          <p:spPr>
            <a:xfrm>
              <a:off x="599" y="3060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36" name="文本框 182335"/>
            <p:cNvSpPr txBox="1"/>
            <p:nvPr/>
          </p:nvSpPr>
          <p:spPr>
            <a:xfrm>
              <a:off x="597" y="2863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008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2337" name="文本框 182336"/>
            <p:cNvSpPr txBox="1"/>
            <p:nvPr/>
          </p:nvSpPr>
          <p:spPr>
            <a:xfrm>
              <a:off x="578" y="2337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82338" name="直接连接符 182337"/>
            <p:cNvSpPr/>
            <p:nvPr/>
          </p:nvSpPr>
          <p:spPr>
            <a:xfrm flipV="1">
              <a:off x="767" y="2232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2339" name="文本框 182338"/>
            <p:cNvSpPr txBox="1"/>
            <p:nvPr/>
          </p:nvSpPr>
          <p:spPr>
            <a:xfrm>
              <a:off x="1208" y="2669"/>
              <a:ext cx="320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Z</a:t>
              </a:r>
              <a:r>
                <a:rPr lang="en-US" altLang="zh-CN" b="1" baseline="-25000">
                  <a:solidFill>
                    <a:srgbClr val="FF0066"/>
                  </a:solidFill>
                  <a:latin typeface="宋体" panose="02010600030101010101" pitchFamily="2" charset="-122"/>
                </a:rPr>
                <a:t>1</a:t>
              </a:r>
              <a:endParaRPr lang="en-US" altLang="zh-CN" b="1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182340" name="对象 182339"/>
            <p:cNvGraphicFramePr/>
            <p:nvPr/>
          </p:nvGraphicFramePr>
          <p:xfrm>
            <a:off x="808" y="2004"/>
            <a:ext cx="112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69" r:id="rId21" imgW="228600" imgH="342900" progId="Equation.3">
                    <p:embed/>
                  </p:oleObj>
                </mc:Choice>
                <mc:Fallback>
                  <p:oleObj r:id="rId21" imgW="228600" imgH="342900" progId="Equation.3">
                    <p:embed/>
                    <p:pic>
                      <p:nvPicPr>
                        <p:cNvPr id="0" name="图片 90133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808" y="2004"/>
                          <a:ext cx="112" cy="1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2341" name="对象 182340"/>
            <p:cNvGraphicFramePr/>
            <p:nvPr/>
          </p:nvGraphicFramePr>
          <p:xfrm>
            <a:off x="520" y="2628"/>
            <a:ext cx="199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70" r:id="rId23" imgW="317500" imgH="355600" progId="Equation.3">
                    <p:embed/>
                  </p:oleObj>
                </mc:Choice>
                <mc:Fallback>
                  <p:oleObj r:id="rId23" imgW="317500" imgH="355600" progId="Equation.3">
                    <p:embed/>
                    <p:pic>
                      <p:nvPicPr>
                        <p:cNvPr id="0" name="图片 90134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520" y="2628"/>
                          <a:ext cx="199" cy="22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2342" name="任意多边形 182341"/>
            <p:cNvSpPr/>
            <p:nvPr/>
          </p:nvSpPr>
          <p:spPr>
            <a:xfrm>
              <a:off x="1144" y="2316"/>
              <a:ext cx="576" cy="768"/>
            </a:xfrm>
            <a:custGeom>
              <a:avLst/>
              <a:gdLst/>
              <a:ahLst/>
              <a:cxnLst/>
              <a:rect l="0" t="0" r="0" b="0"/>
              <a:pathLst>
                <a:path w="576" h="768">
                  <a:moveTo>
                    <a:pt x="0" y="0"/>
                  </a:moveTo>
                  <a:lnTo>
                    <a:pt x="576" y="0"/>
                  </a:lnTo>
                  <a:lnTo>
                    <a:pt x="576" y="768"/>
                  </a:lnTo>
                  <a:lnTo>
                    <a:pt x="0" y="76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43" name="直接连接符 182342"/>
            <p:cNvSpPr/>
            <p:nvPr/>
          </p:nvSpPr>
          <p:spPr>
            <a:xfrm rot="5400000" flipV="1">
              <a:off x="894" y="2589"/>
              <a:ext cx="235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2344" name="直接连接符 182343"/>
            <p:cNvSpPr/>
            <p:nvPr/>
          </p:nvSpPr>
          <p:spPr>
            <a:xfrm rot="5400000" flipV="1">
              <a:off x="1458" y="2589"/>
              <a:ext cx="235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2345" name="文本框 182344"/>
            <p:cNvSpPr txBox="1"/>
            <p:nvPr/>
          </p:nvSpPr>
          <p:spPr>
            <a:xfrm>
              <a:off x="1814" y="2693"/>
              <a:ext cx="192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Z</a:t>
              </a:r>
              <a:r>
                <a:rPr lang="en-US" altLang="zh-CN" b="1" baseline="-25000">
                  <a:solidFill>
                    <a:srgbClr val="FF0066"/>
                  </a:solidFill>
                  <a:latin typeface="宋体" panose="02010600030101010101" pitchFamily="2" charset="-122"/>
                </a:rPr>
                <a:t>2</a:t>
              </a:r>
              <a:endParaRPr lang="en-US" altLang="zh-CN" b="1">
                <a:solidFill>
                  <a:srgbClr val="FF0066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182346" name="对象 182345"/>
            <p:cNvGraphicFramePr/>
            <p:nvPr/>
          </p:nvGraphicFramePr>
          <p:xfrm>
            <a:off x="765" y="2409"/>
            <a:ext cx="175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71" r:id="rId25" imgW="317500" imgH="431165" progId="Equation.3">
                    <p:embed/>
                  </p:oleObj>
                </mc:Choice>
                <mc:Fallback>
                  <p:oleObj r:id="rId25" imgW="317500" imgH="431165" progId="Equation.3">
                    <p:embed/>
                    <p:pic>
                      <p:nvPicPr>
                        <p:cNvPr id="0" name="图片 90135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765" y="2409"/>
                          <a:ext cx="175" cy="2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2347" name="对象 182346"/>
            <p:cNvGraphicFramePr/>
            <p:nvPr/>
          </p:nvGraphicFramePr>
          <p:xfrm>
            <a:off x="1324" y="2376"/>
            <a:ext cx="171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72" r:id="rId27" imgW="330200" imgH="431800" progId="Equation.3">
                    <p:embed/>
                  </p:oleObj>
                </mc:Choice>
                <mc:Fallback>
                  <p:oleObj r:id="rId27" imgW="330200" imgH="431800" progId="Equation.3">
                    <p:embed/>
                    <p:pic>
                      <p:nvPicPr>
                        <p:cNvPr id="0" name="图片 90136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1324" y="2376"/>
                          <a:ext cx="171" cy="22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2348" name="矩形 182347"/>
            <p:cNvSpPr/>
            <p:nvPr/>
          </p:nvSpPr>
          <p:spPr>
            <a:xfrm>
              <a:off x="1117" y="2570"/>
              <a:ext cx="77" cy="23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49" name="矩形 182348"/>
            <p:cNvSpPr/>
            <p:nvPr/>
          </p:nvSpPr>
          <p:spPr>
            <a:xfrm>
              <a:off x="1681" y="2570"/>
              <a:ext cx="77" cy="23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2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2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823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82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182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8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build="p"/>
      <p:bldP spid="182279" grpId="0" build="p"/>
      <p:bldP spid="182282" grpId="0" build="p"/>
      <p:bldP spid="182288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文本框 183297"/>
          <p:cNvSpPr txBox="1"/>
          <p:nvPr/>
        </p:nvSpPr>
        <p:spPr>
          <a:xfrm>
            <a:off x="190500" y="407988"/>
            <a:ext cx="8953500" cy="12306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400" b="1" i="1"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如图所示电路。已知</a:t>
            </a:r>
            <a:r>
              <a:rPr lang="en-US" altLang="zh-CN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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、 </a:t>
            </a:r>
            <a:r>
              <a:rPr lang="en-US" altLang="zh-CN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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，</a:t>
            </a:r>
            <a:endParaRPr lang="zh-CN" altLang="en-US" sz="2400" b="1" baseline="-25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zh-CN" altLang="en-US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</a:t>
            </a:r>
            <a:r>
              <a:rPr lang="en-US" altLang="zh-CN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400" b="1" i="1" baseline="-25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=6  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、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400" b="1" baseline="-25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=4  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                              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。</a:t>
            </a:r>
            <a:endParaRPr lang="zh-CN" altLang="en-US" sz="2800" b="1" i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求：各支路电流及总电流的瞬时值表达式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</a:p>
        </p:txBody>
      </p:sp>
      <p:graphicFrame>
        <p:nvGraphicFramePr>
          <p:cNvPr id="183299" name="对象 183298"/>
          <p:cNvGraphicFramePr/>
          <p:nvPr/>
        </p:nvGraphicFramePr>
        <p:xfrm>
          <a:off x="3854133" y="755968"/>
          <a:ext cx="37592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1" r:id="rId5" imgW="4064000" imgH="469900" progId="Equation.3">
                  <p:embed/>
                </p:oleObj>
              </mc:Choice>
              <mc:Fallback>
                <p:oleObj r:id="rId5" imgW="4064000" imgH="469900" progId="Equation.3">
                  <p:embed/>
                  <p:pic>
                    <p:nvPicPr>
                      <p:cNvPr id="0" name="图片 911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4133" y="755968"/>
                        <a:ext cx="3759200" cy="433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00" name="对象 183299"/>
          <p:cNvGraphicFramePr/>
          <p:nvPr/>
        </p:nvGraphicFramePr>
        <p:xfrm>
          <a:off x="1084263" y="2274888"/>
          <a:ext cx="30861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2" r:id="rId7" imgW="3403600" imgH="419100" progId="Equation.3">
                  <p:embed/>
                </p:oleObj>
              </mc:Choice>
              <mc:Fallback>
                <p:oleObj r:id="rId7" imgW="3403600" imgH="419100" progId="Equation.3">
                  <p:embed/>
                  <p:pic>
                    <p:nvPicPr>
                      <p:cNvPr id="0" name="图片 911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4263" y="2274888"/>
                        <a:ext cx="3086100" cy="379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01" name="文本框 183300"/>
          <p:cNvSpPr txBox="1"/>
          <p:nvPr/>
        </p:nvSpPr>
        <p:spPr>
          <a:xfrm>
            <a:off x="376238" y="1873250"/>
            <a:ext cx="477837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83302" name="对象 183301"/>
          <p:cNvGraphicFramePr/>
          <p:nvPr/>
        </p:nvGraphicFramePr>
        <p:xfrm>
          <a:off x="1095375" y="2749550"/>
          <a:ext cx="30432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3" r:id="rId9" imgW="3376930" imgH="431800" progId="Equation.3">
                  <p:embed/>
                </p:oleObj>
              </mc:Choice>
              <mc:Fallback>
                <p:oleObj r:id="rId9" imgW="3376930" imgH="431800" progId="Equation.3">
                  <p:embed/>
                  <p:pic>
                    <p:nvPicPr>
                      <p:cNvPr id="0" name="图片 9116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95375" y="2749550"/>
                        <a:ext cx="3043238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03" name="文本框 183302"/>
          <p:cNvSpPr txBox="1"/>
          <p:nvPr/>
        </p:nvSpPr>
        <p:spPr>
          <a:xfrm>
            <a:off x="7038975" y="3395663"/>
            <a:ext cx="2286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>
                <a:solidFill>
                  <a:srgbClr val="FF0066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i="1">
                <a:solidFill>
                  <a:srgbClr val="FF0066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83304" name="文本框 183303"/>
          <p:cNvSpPr txBox="1"/>
          <p:nvPr/>
        </p:nvSpPr>
        <p:spPr>
          <a:xfrm>
            <a:off x="7085013" y="2181225"/>
            <a:ext cx="173037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/>
            <a:r>
              <a:rPr lang="en-US" altLang="zh-CN" b="1">
                <a:solidFill>
                  <a:srgbClr val="FF0066"/>
                </a:solidFill>
                <a:latin typeface="宋体" panose="02010600030101010101" pitchFamily="2" charset="-122"/>
              </a:rPr>
              <a:t>+</a:t>
            </a:r>
          </a:p>
        </p:txBody>
      </p:sp>
      <p:sp>
        <p:nvSpPr>
          <p:cNvPr id="183305" name="直接连接符 183304"/>
          <p:cNvSpPr/>
          <p:nvPr/>
        </p:nvSpPr>
        <p:spPr>
          <a:xfrm flipV="1">
            <a:off x="7204075" y="2030413"/>
            <a:ext cx="377825" cy="0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83306" name="组合 183305"/>
          <p:cNvGrpSpPr/>
          <p:nvPr/>
        </p:nvGrpSpPr>
        <p:grpSpPr>
          <a:xfrm>
            <a:off x="7104063" y="2114550"/>
            <a:ext cx="1668462" cy="1781175"/>
            <a:chOff x="3154" y="1703"/>
            <a:chExt cx="1214" cy="1297"/>
          </a:xfrm>
        </p:grpSpPr>
        <p:sp>
          <p:nvSpPr>
            <p:cNvPr id="183307" name="直接连接符 183306"/>
            <p:cNvSpPr/>
            <p:nvPr/>
          </p:nvSpPr>
          <p:spPr>
            <a:xfrm>
              <a:off x="4272" y="1728"/>
              <a:ext cx="0" cy="1248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3308" name="组合 183307"/>
            <p:cNvGrpSpPr/>
            <p:nvPr/>
          </p:nvGrpSpPr>
          <p:grpSpPr>
            <a:xfrm>
              <a:off x="4128" y="2496"/>
              <a:ext cx="240" cy="96"/>
              <a:chOff x="3936" y="3444"/>
              <a:chExt cx="240" cy="96"/>
            </a:xfrm>
          </p:grpSpPr>
          <p:sp>
            <p:nvSpPr>
              <p:cNvPr id="183309" name="矩形 183308"/>
              <p:cNvSpPr/>
              <p:nvPr/>
            </p:nvSpPr>
            <p:spPr>
              <a:xfrm>
                <a:off x="3936" y="3444"/>
                <a:ext cx="240" cy="96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83310" name="组合 183309"/>
              <p:cNvGrpSpPr/>
              <p:nvPr/>
            </p:nvGrpSpPr>
            <p:grpSpPr>
              <a:xfrm>
                <a:off x="3960" y="3456"/>
                <a:ext cx="216" cy="72"/>
                <a:chOff x="1236" y="3696"/>
                <a:chExt cx="216" cy="72"/>
              </a:xfrm>
            </p:grpSpPr>
            <p:sp>
              <p:nvSpPr>
                <p:cNvPr id="183311" name="直接连接符 183310"/>
                <p:cNvSpPr/>
                <p:nvPr/>
              </p:nvSpPr>
              <p:spPr>
                <a:xfrm rot="-5400000">
                  <a:off x="1344" y="3660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3312" name="直接连接符 183311"/>
                <p:cNvSpPr/>
                <p:nvPr/>
              </p:nvSpPr>
              <p:spPr>
                <a:xfrm rot="-5400000">
                  <a:off x="1344" y="3588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83313" name="矩形 183312"/>
            <p:cNvSpPr/>
            <p:nvPr/>
          </p:nvSpPr>
          <p:spPr>
            <a:xfrm rot="-16200000">
              <a:off x="4176" y="2016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3314" name="组合 183313"/>
            <p:cNvGrpSpPr/>
            <p:nvPr/>
          </p:nvGrpSpPr>
          <p:grpSpPr>
            <a:xfrm>
              <a:off x="3552" y="2304"/>
              <a:ext cx="97" cy="335"/>
              <a:chOff x="4367" y="2160"/>
              <a:chExt cx="97" cy="335"/>
            </a:xfrm>
          </p:grpSpPr>
          <p:sp>
            <p:nvSpPr>
              <p:cNvPr id="183315" name="任意多边形 183314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316" name="任意多边形 183315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317" name="任意多边形 183316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3318" name="直接连接符 183317"/>
            <p:cNvSpPr/>
            <p:nvPr/>
          </p:nvSpPr>
          <p:spPr>
            <a:xfrm>
              <a:off x="3168" y="1728"/>
              <a:ext cx="1104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3319" name="直接连接符 183318"/>
            <p:cNvSpPr/>
            <p:nvPr/>
          </p:nvSpPr>
          <p:spPr>
            <a:xfrm>
              <a:off x="3216" y="2976"/>
              <a:ext cx="105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3320" name="直接连接符 183319"/>
            <p:cNvSpPr/>
            <p:nvPr/>
          </p:nvSpPr>
          <p:spPr>
            <a:xfrm>
              <a:off x="3600" y="1728"/>
              <a:ext cx="0" cy="576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3321" name="直接连接符 183320"/>
            <p:cNvSpPr/>
            <p:nvPr/>
          </p:nvSpPr>
          <p:spPr>
            <a:xfrm>
              <a:off x="3600" y="2640"/>
              <a:ext cx="0" cy="33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3322" name="矩形 183321"/>
            <p:cNvSpPr/>
            <p:nvPr/>
          </p:nvSpPr>
          <p:spPr>
            <a:xfrm rot="-16200000">
              <a:off x="3504" y="2016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323" name="椭圆 183322"/>
            <p:cNvSpPr/>
            <p:nvPr/>
          </p:nvSpPr>
          <p:spPr>
            <a:xfrm>
              <a:off x="3216" y="2952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324" name="椭圆 183323"/>
            <p:cNvSpPr/>
            <p:nvPr/>
          </p:nvSpPr>
          <p:spPr>
            <a:xfrm>
              <a:off x="3154" y="1703"/>
              <a:ext cx="48" cy="4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3325" name="直接连接符 183324"/>
          <p:cNvSpPr/>
          <p:nvPr/>
        </p:nvSpPr>
        <p:spPr>
          <a:xfrm rot="5400000" flipV="1">
            <a:off x="7634288" y="2406650"/>
            <a:ext cx="379412" cy="0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3326" name="直接连接符 183325"/>
          <p:cNvSpPr/>
          <p:nvPr/>
        </p:nvSpPr>
        <p:spPr>
          <a:xfrm rot="5400000" flipV="1">
            <a:off x="8386763" y="2352675"/>
            <a:ext cx="346075" cy="0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stealth" w="med" len="lg"/>
          </a:ln>
        </p:spPr>
      </p:sp>
      <p:graphicFrame>
        <p:nvGraphicFramePr>
          <p:cNvPr id="183327" name="对象 183326"/>
          <p:cNvGraphicFramePr/>
          <p:nvPr/>
        </p:nvGraphicFramePr>
        <p:xfrm>
          <a:off x="7278688" y="2470150"/>
          <a:ext cx="3159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4" r:id="rId11" imgW="368300" imgH="419100" progId="Equation.3">
                  <p:embed/>
                </p:oleObj>
              </mc:Choice>
              <mc:Fallback>
                <p:oleObj r:id="rId11" imgW="368300" imgH="419100" progId="Equation.3">
                  <p:embed/>
                  <p:pic>
                    <p:nvPicPr>
                      <p:cNvPr id="0" name="图片 9116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278688" y="2470150"/>
                        <a:ext cx="315912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28" name="对象 183327"/>
          <p:cNvGraphicFramePr/>
          <p:nvPr/>
        </p:nvGraphicFramePr>
        <p:xfrm>
          <a:off x="711200" y="5862638"/>
          <a:ext cx="375761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5" r:id="rId13" imgW="4582795" imgH="393700" progId="Equation.3">
                  <p:embed/>
                </p:oleObj>
              </mc:Choice>
              <mc:Fallback>
                <p:oleObj r:id="rId13" imgW="4582795" imgH="393700" progId="Equation.3">
                  <p:embed/>
                  <p:pic>
                    <p:nvPicPr>
                      <p:cNvPr id="0" name="图片 9116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1200" y="5862638"/>
                        <a:ext cx="3757613" cy="322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29" name="对象 183328"/>
          <p:cNvGraphicFramePr/>
          <p:nvPr/>
        </p:nvGraphicFramePr>
        <p:xfrm>
          <a:off x="5157788" y="5137150"/>
          <a:ext cx="35052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6" r:id="rId15" imgW="3987800" imgH="469900" progId="Equation.3">
                  <p:embed/>
                </p:oleObj>
              </mc:Choice>
              <mc:Fallback>
                <p:oleObj r:id="rId15" imgW="3987800" imgH="469900" progId="Equation.3">
                  <p:embed/>
                  <p:pic>
                    <p:nvPicPr>
                      <p:cNvPr id="0" name="图片 91167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57788" y="5137150"/>
                        <a:ext cx="3505200" cy="411163"/>
                      </a:xfrm>
                      <a:prstGeom prst="rect">
                        <a:avLst/>
                      </a:prstGeom>
                      <a:solidFill>
                        <a:srgbClr val="E1FFE1">
                          <a:alpha val="50000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30" name="对象 183329"/>
          <p:cNvGraphicFramePr/>
          <p:nvPr/>
        </p:nvGraphicFramePr>
        <p:xfrm>
          <a:off x="5160963" y="5556250"/>
          <a:ext cx="35385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7" r:id="rId17" imgW="4025900" imgH="469900" progId="Equation.3">
                  <p:embed/>
                </p:oleObj>
              </mc:Choice>
              <mc:Fallback>
                <p:oleObj r:id="rId17" imgW="4025900" imgH="469900" progId="Equation.3">
                  <p:embed/>
                  <p:pic>
                    <p:nvPicPr>
                      <p:cNvPr id="0" name="图片 91168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60963" y="5556250"/>
                        <a:ext cx="3538537" cy="411163"/>
                      </a:xfrm>
                      <a:prstGeom prst="rect">
                        <a:avLst/>
                      </a:prstGeom>
                      <a:solidFill>
                        <a:srgbClr val="E1FFE1">
                          <a:alpha val="50000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31" name="对象 183330"/>
          <p:cNvGraphicFramePr/>
          <p:nvPr/>
        </p:nvGraphicFramePr>
        <p:xfrm>
          <a:off x="5000625" y="5953125"/>
          <a:ext cx="39385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8" r:id="rId19" imgW="4481195" imgH="520700" progId="Equation.3">
                  <p:embed/>
                </p:oleObj>
              </mc:Choice>
              <mc:Fallback>
                <p:oleObj r:id="rId19" imgW="4481195" imgH="520700" progId="Equation.3">
                  <p:embed/>
                  <p:pic>
                    <p:nvPicPr>
                      <p:cNvPr id="0" name="图片 91169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000625" y="5953125"/>
                        <a:ext cx="3938588" cy="455613"/>
                      </a:xfrm>
                      <a:prstGeom prst="rect">
                        <a:avLst/>
                      </a:prstGeom>
                      <a:solidFill>
                        <a:srgbClr val="E1FFE1">
                          <a:alpha val="50000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3332" name="组合 183331"/>
          <p:cNvGrpSpPr/>
          <p:nvPr/>
        </p:nvGrpSpPr>
        <p:grpSpPr>
          <a:xfrm>
            <a:off x="4676775" y="1716088"/>
            <a:ext cx="2105025" cy="2255837"/>
            <a:chOff x="4151" y="1249"/>
            <a:chExt cx="1326" cy="1421"/>
          </a:xfrm>
        </p:grpSpPr>
        <p:grpSp>
          <p:nvGrpSpPr>
            <p:cNvPr id="183333" name="组合 183332"/>
            <p:cNvGrpSpPr/>
            <p:nvPr/>
          </p:nvGrpSpPr>
          <p:grpSpPr>
            <a:xfrm>
              <a:off x="4151" y="1249"/>
              <a:ext cx="1326" cy="1421"/>
              <a:chOff x="3585" y="2770"/>
              <a:chExt cx="1100" cy="756"/>
            </a:xfrm>
          </p:grpSpPr>
          <p:sp>
            <p:nvSpPr>
              <p:cNvPr id="183334" name="文本框 183333"/>
              <p:cNvSpPr txBox="1"/>
              <p:nvPr/>
            </p:nvSpPr>
            <p:spPr>
              <a:xfrm>
                <a:off x="3585" y="3358"/>
                <a:ext cx="120" cy="1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83335" name="文本框 183334"/>
              <p:cNvSpPr txBox="1"/>
              <p:nvPr/>
            </p:nvSpPr>
            <p:spPr>
              <a:xfrm>
                <a:off x="3609" y="2951"/>
                <a:ext cx="91" cy="1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83336" name="文本框 183335"/>
              <p:cNvSpPr txBox="1"/>
              <p:nvPr/>
            </p:nvSpPr>
            <p:spPr>
              <a:xfrm>
                <a:off x="3618" y="3152"/>
                <a:ext cx="89" cy="12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u</a:t>
                </a:r>
                <a:endParaRPr lang="en-US" altLang="zh-CN" b="1" baseline="-25000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3337" name="直接连接符 183336"/>
              <p:cNvSpPr/>
              <p:nvPr/>
            </p:nvSpPr>
            <p:spPr>
              <a:xfrm flipV="1">
                <a:off x="3671" y="2901"/>
                <a:ext cx="198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83338" name="文本框 183337"/>
              <p:cNvSpPr txBox="1"/>
              <p:nvPr/>
            </p:nvSpPr>
            <p:spPr>
              <a:xfrm>
                <a:off x="3782" y="2770"/>
                <a:ext cx="44" cy="123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solidFill>
                      <a:schemeClr val="accent2"/>
                    </a:solidFill>
                    <a:latin typeface="宋体" panose="02010600030101010101" pitchFamily="2" charset="-122"/>
                  </a:rPr>
                  <a:t>i</a:t>
                </a:r>
              </a:p>
            </p:txBody>
          </p:sp>
          <p:grpSp>
            <p:nvGrpSpPr>
              <p:cNvPr id="183339" name="组合 183338"/>
              <p:cNvGrpSpPr/>
              <p:nvPr/>
            </p:nvGrpSpPr>
            <p:grpSpPr>
              <a:xfrm>
                <a:off x="3619" y="2929"/>
                <a:ext cx="872" cy="597"/>
                <a:chOff x="3154" y="1703"/>
                <a:chExt cx="1214" cy="1297"/>
              </a:xfrm>
            </p:grpSpPr>
            <p:sp>
              <p:nvSpPr>
                <p:cNvPr id="183340" name="直接连接符 183339"/>
                <p:cNvSpPr/>
                <p:nvPr/>
              </p:nvSpPr>
              <p:spPr>
                <a:xfrm>
                  <a:off x="4272" y="1728"/>
                  <a:ext cx="0" cy="1248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83341" name="组合 183340"/>
                <p:cNvGrpSpPr/>
                <p:nvPr/>
              </p:nvGrpSpPr>
              <p:grpSpPr>
                <a:xfrm>
                  <a:off x="4128" y="2496"/>
                  <a:ext cx="240" cy="96"/>
                  <a:chOff x="3936" y="3444"/>
                  <a:chExt cx="240" cy="96"/>
                </a:xfrm>
              </p:grpSpPr>
              <p:sp>
                <p:nvSpPr>
                  <p:cNvPr id="183342" name="矩形 183341"/>
                  <p:cNvSpPr/>
                  <p:nvPr/>
                </p:nvSpPr>
                <p:spPr>
                  <a:xfrm>
                    <a:off x="3936" y="3444"/>
                    <a:ext cx="240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2540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83343" name="组合 183342"/>
                  <p:cNvGrpSpPr/>
                  <p:nvPr/>
                </p:nvGrpSpPr>
                <p:grpSpPr>
                  <a:xfrm>
                    <a:off x="3960" y="3456"/>
                    <a:ext cx="216" cy="72"/>
                    <a:chOff x="1236" y="3696"/>
                    <a:chExt cx="216" cy="72"/>
                  </a:xfrm>
                </p:grpSpPr>
                <p:sp>
                  <p:nvSpPr>
                    <p:cNvPr id="183344" name="直接连接符 183343"/>
                    <p:cNvSpPr/>
                    <p:nvPr/>
                  </p:nvSpPr>
                  <p:spPr>
                    <a:xfrm rot="-5400000">
                      <a:off x="1344" y="3660"/>
                      <a:ext cx="0" cy="216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3345" name="直接连接符 183344"/>
                    <p:cNvSpPr/>
                    <p:nvPr/>
                  </p:nvSpPr>
                  <p:spPr>
                    <a:xfrm rot="-5400000">
                      <a:off x="1344" y="3588"/>
                      <a:ext cx="0" cy="216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183346" name="矩形 183345"/>
                <p:cNvSpPr/>
                <p:nvPr/>
              </p:nvSpPr>
              <p:spPr>
                <a:xfrm rot="-16200000">
                  <a:off x="4176" y="2016"/>
                  <a:ext cx="192" cy="96"/>
                </a:xfrm>
                <a:prstGeom prst="rect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8100" cap="flat" cmpd="sng">
                  <a:solidFill>
                    <a:schemeClr val="accent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83347" name="组合 183346"/>
                <p:cNvGrpSpPr/>
                <p:nvPr/>
              </p:nvGrpSpPr>
              <p:grpSpPr>
                <a:xfrm>
                  <a:off x="3552" y="2304"/>
                  <a:ext cx="97" cy="335"/>
                  <a:chOff x="4367" y="2160"/>
                  <a:chExt cx="97" cy="335"/>
                </a:xfrm>
              </p:grpSpPr>
              <p:sp>
                <p:nvSpPr>
                  <p:cNvPr id="183348" name="任意多边形 183347"/>
                  <p:cNvSpPr/>
                  <p:nvPr/>
                </p:nvSpPr>
                <p:spPr>
                  <a:xfrm rot="5400000" flipH="1">
                    <a:off x="4359" y="2391"/>
                    <a:ext cx="112" cy="96"/>
                  </a:xfrm>
                  <a:custGeom>
                    <a:avLst/>
                    <a:gdLst>
                      <a:gd name="txL" fmla="*/ 0 w 40136"/>
                      <a:gd name="txT" fmla="*/ 0 h 21600"/>
                      <a:gd name="txR" fmla="*/ 40136 w 40136"/>
                      <a:gd name="txB" fmla="*/ 21600 h 21600"/>
                    </a:gdLst>
                    <a:ahLst/>
                    <a:cxnLst>
                      <a:cxn ang="180">
                        <a:pos x="0" y="13634"/>
                      </a:cxn>
                      <a:cxn ang="0">
                        <a:pos x="40136" y="13585"/>
                      </a:cxn>
                      <a:cxn ang="90">
                        <a:pos x="20078" y="21600"/>
                      </a:cxn>
                    </a:cxnLst>
                    <a:rect l="txL" t="txT" r="txR" b="txB"/>
                    <a:pathLst>
                      <a:path w="40136" h="21600" fill="none">
                        <a:moveTo>
                          <a:pt x="0" y="13634"/>
                        </a:moveTo>
                        <a:arcTo wR="21600" hR="21600" stAng="-9501550" swAng="8194677"/>
                      </a:path>
                      <a:path w="40136" h="21600" stroke="0">
                        <a:moveTo>
                          <a:pt x="0" y="13634"/>
                        </a:moveTo>
                        <a:arcTo wR="21600" hR="21600" stAng="-9501550" swAng="8194677"/>
                        <a:lnTo>
                          <a:pt x="20078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349" name="任意多边形 183348"/>
                  <p:cNvSpPr/>
                  <p:nvPr/>
                </p:nvSpPr>
                <p:spPr>
                  <a:xfrm rot="5400000" flipH="1">
                    <a:off x="4360" y="2280"/>
                    <a:ext cx="112" cy="96"/>
                  </a:xfrm>
                  <a:custGeom>
                    <a:avLst/>
                    <a:gdLst>
                      <a:gd name="txL" fmla="*/ 0 w 40136"/>
                      <a:gd name="txT" fmla="*/ 0 h 21600"/>
                      <a:gd name="txR" fmla="*/ 40136 w 40136"/>
                      <a:gd name="txB" fmla="*/ 21600 h 21600"/>
                    </a:gdLst>
                    <a:ahLst/>
                    <a:cxnLst>
                      <a:cxn ang="180">
                        <a:pos x="0" y="13634"/>
                      </a:cxn>
                      <a:cxn ang="0">
                        <a:pos x="40136" y="13585"/>
                      </a:cxn>
                      <a:cxn ang="90">
                        <a:pos x="20078" y="21600"/>
                      </a:cxn>
                    </a:cxnLst>
                    <a:rect l="txL" t="txT" r="txR" b="txB"/>
                    <a:pathLst>
                      <a:path w="40136" h="21600" fill="none">
                        <a:moveTo>
                          <a:pt x="0" y="13634"/>
                        </a:moveTo>
                        <a:arcTo wR="21600" hR="21600" stAng="-9501550" swAng="8194677"/>
                      </a:path>
                      <a:path w="40136" h="21600" stroke="0">
                        <a:moveTo>
                          <a:pt x="0" y="13634"/>
                        </a:moveTo>
                        <a:arcTo wR="21600" hR="21600" stAng="-9501550" swAng="8194677"/>
                        <a:lnTo>
                          <a:pt x="20078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350" name="任意多边形 183349"/>
                  <p:cNvSpPr/>
                  <p:nvPr/>
                </p:nvSpPr>
                <p:spPr>
                  <a:xfrm rot="5400000" flipH="1">
                    <a:off x="4360" y="2168"/>
                    <a:ext cx="112" cy="96"/>
                  </a:xfrm>
                  <a:custGeom>
                    <a:avLst/>
                    <a:gdLst>
                      <a:gd name="txL" fmla="*/ 0 w 40136"/>
                      <a:gd name="txT" fmla="*/ 0 h 21600"/>
                      <a:gd name="txR" fmla="*/ 40136 w 40136"/>
                      <a:gd name="txB" fmla="*/ 21600 h 21600"/>
                    </a:gdLst>
                    <a:ahLst/>
                    <a:cxnLst>
                      <a:cxn ang="180">
                        <a:pos x="0" y="13634"/>
                      </a:cxn>
                      <a:cxn ang="0">
                        <a:pos x="40136" y="13585"/>
                      </a:cxn>
                      <a:cxn ang="90">
                        <a:pos x="20078" y="21600"/>
                      </a:cxn>
                    </a:cxnLst>
                    <a:rect l="txL" t="txT" r="txR" b="txB"/>
                    <a:pathLst>
                      <a:path w="40136" h="21600" fill="none">
                        <a:moveTo>
                          <a:pt x="0" y="13634"/>
                        </a:moveTo>
                        <a:arcTo wR="21600" hR="21600" stAng="-9501550" swAng="8194677"/>
                      </a:path>
                      <a:path w="40136" h="21600" stroke="0">
                        <a:moveTo>
                          <a:pt x="0" y="13634"/>
                        </a:moveTo>
                        <a:arcTo wR="21600" hR="21600" stAng="-9501550" swAng="8194677"/>
                        <a:lnTo>
                          <a:pt x="20078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3351" name="直接连接符 183350"/>
                <p:cNvSpPr/>
                <p:nvPr/>
              </p:nvSpPr>
              <p:spPr>
                <a:xfrm>
                  <a:off x="3168" y="1728"/>
                  <a:ext cx="1104" cy="0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3352" name="直接连接符 183351"/>
                <p:cNvSpPr/>
                <p:nvPr/>
              </p:nvSpPr>
              <p:spPr>
                <a:xfrm>
                  <a:off x="3216" y="2976"/>
                  <a:ext cx="1056" cy="0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3353" name="直接连接符 183352"/>
                <p:cNvSpPr/>
                <p:nvPr/>
              </p:nvSpPr>
              <p:spPr>
                <a:xfrm>
                  <a:off x="3600" y="1728"/>
                  <a:ext cx="0" cy="576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3354" name="直接连接符 183353"/>
                <p:cNvSpPr/>
                <p:nvPr/>
              </p:nvSpPr>
              <p:spPr>
                <a:xfrm>
                  <a:off x="3600" y="2640"/>
                  <a:ext cx="0" cy="336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3355" name="矩形 183354"/>
                <p:cNvSpPr/>
                <p:nvPr/>
              </p:nvSpPr>
              <p:spPr>
                <a:xfrm rot="-16200000">
                  <a:off x="3504" y="2016"/>
                  <a:ext cx="192" cy="96"/>
                </a:xfrm>
                <a:prstGeom prst="rect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8100" cap="flat" cmpd="sng">
                  <a:solidFill>
                    <a:schemeClr val="accent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3356" name="椭圆 183355"/>
                <p:cNvSpPr/>
                <p:nvPr/>
              </p:nvSpPr>
              <p:spPr>
                <a:xfrm>
                  <a:off x="3216" y="29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3357" name="椭圆 183356"/>
                <p:cNvSpPr/>
                <p:nvPr/>
              </p:nvSpPr>
              <p:spPr>
                <a:xfrm>
                  <a:off x="3154" y="1703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3358" name="直接连接符 183357"/>
              <p:cNvSpPr/>
              <p:nvPr/>
            </p:nvSpPr>
            <p:spPr>
              <a:xfrm rot="5400000" flipV="1">
                <a:off x="3792" y="3033"/>
                <a:ext cx="127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83359" name="直接连接符 183358"/>
              <p:cNvSpPr/>
              <p:nvPr/>
            </p:nvSpPr>
            <p:spPr>
              <a:xfrm rot="5400000" flipV="1">
                <a:off x="4272" y="3028"/>
                <a:ext cx="116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graphicFrame>
            <p:nvGraphicFramePr>
              <p:cNvPr id="183360" name="对象 183359"/>
              <p:cNvGraphicFramePr/>
              <p:nvPr/>
            </p:nvGraphicFramePr>
            <p:xfrm>
              <a:off x="4517" y="3252"/>
              <a:ext cx="168" cy="1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2219" r:id="rId21" imgW="431800" imgH="431800" progId="Equation.3">
                      <p:embed/>
                    </p:oleObj>
                  </mc:Choice>
                  <mc:Fallback>
                    <p:oleObj r:id="rId21" imgW="431800" imgH="431800" progId="Equation.3">
                      <p:embed/>
                      <p:pic>
                        <p:nvPicPr>
                          <p:cNvPr id="0" name="图片 91170"/>
                          <p:cNvPicPr/>
                          <p:nvPr/>
                        </p:nvPicPr>
                        <p:blipFill>
                          <a:blip r:embed="rId22">
                            <a:clrChange>
                              <a:clrFrom>
                                <a:srgbClr val="000000"/>
                              </a:clrFrom>
                              <a:clrTo>
                                <a:srgbClr val="D60093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517" y="3252"/>
                            <a:ext cx="168" cy="11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3361" name="对象 183360"/>
              <p:cNvGraphicFramePr/>
              <p:nvPr/>
            </p:nvGraphicFramePr>
            <p:xfrm>
              <a:off x="4488" y="3030"/>
              <a:ext cx="172" cy="1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2220" r:id="rId23" imgW="393700" imgH="419100" progId="Equation.3">
                      <p:embed/>
                    </p:oleObj>
                  </mc:Choice>
                  <mc:Fallback>
                    <p:oleObj r:id="rId23" imgW="393700" imgH="419100" progId="Equation.3">
                      <p:embed/>
                      <p:pic>
                        <p:nvPicPr>
                          <p:cNvPr id="0" name="图片 91171"/>
                          <p:cNvPicPr/>
                          <p:nvPr/>
                        </p:nvPicPr>
                        <p:blipFill>
                          <a:blip r:embed="rId24">
                            <a:clrChange>
                              <a:clrFrom>
                                <a:srgbClr val="000000"/>
                              </a:clrFrom>
                              <a:clrTo>
                                <a:srgbClr val="D60093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488" y="3030"/>
                            <a:ext cx="172" cy="12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3362" name="对象 183361"/>
              <p:cNvGraphicFramePr/>
              <p:nvPr/>
            </p:nvGraphicFramePr>
            <p:xfrm>
              <a:off x="3989" y="3243"/>
              <a:ext cx="198" cy="1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2221" r:id="rId25" imgW="469900" imgH="419100" progId="Equation.3">
                      <p:embed/>
                    </p:oleObj>
                  </mc:Choice>
                  <mc:Fallback>
                    <p:oleObj r:id="rId25" imgW="469900" imgH="419100" progId="Equation.3">
                      <p:embed/>
                      <p:pic>
                        <p:nvPicPr>
                          <p:cNvPr id="0" name="图片 91172"/>
                          <p:cNvPicPr/>
                          <p:nvPr/>
                        </p:nvPicPr>
                        <p:blipFill>
                          <a:blip r:embed="rId26">
                            <a:clrChange>
                              <a:clrFrom>
                                <a:srgbClr val="000000"/>
                              </a:clrFrom>
                              <a:clrTo>
                                <a:srgbClr val="D60093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989" y="3243"/>
                            <a:ext cx="198" cy="11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3363" name="对象 183362"/>
              <p:cNvGraphicFramePr/>
              <p:nvPr/>
            </p:nvGraphicFramePr>
            <p:xfrm>
              <a:off x="3999" y="3042"/>
              <a:ext cx="165" cy="1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2222" r:id="rId27" imgW="368300" imgH="419100" progId="Equation.3">
                      <p:embed/>
                    </p:oleObj>
                  </mc:Choice>
                  <mc:Fallback>
                    <p:oleObj r:id="rId27" imgW="368300" imgH="419100" progId="Equation.3">
                      <p:embed/>
                      <p:pic>
                        <p:nvPicPr>
                          <p:cNvPr id="0" name="图片 91173"/>
                          <p:cNvPicPr/>
                          <p:nvPr/>
                        </p:nvPicPr>
                        <p:blipFill>
                          <a:blip r:embed="rId12">
                            <a:clrChange>
                              <a:clrFrom>
                                <a:srgbClr val="000000"/>
                              </a:clrFrom>
                              <a:clrTo>
                                <a:srgbClr val="D60093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999" y="3042"/>
                            <a:ext cx="165" cy="12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83364" name="矩形 183363"/>
            <p:cNvSpPr/>
            <p:nvPr/>
          </p:nvSpPr>
          <p:spPr>
            <a:xfrm>
              <a:off x="4260" y="1560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b="1" baseline="-25000">
                  <a:solidFill>
                    <a:schemeClr val="accent2"/>
                  </a:solidFill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183365" name="矩形 183364"/>
            <p:cNvSpPr/>
            <p:nvPr/>
          </p:nvSpPr>
          <p:spPr>
            <a:xfrm>
              <a:off x="4824" y="1512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b="1" baseline="-25000">
                  <a:solidFill>
                    <a:schemeClr val="accent2"/>
                  </a:solidFill>
                  <a:latin typeface="宋体" panose="02010600030101010101" pitchFamily="2" charset="-122"/>
                </a:rPr>
                <a:t>2</a:t>
              </a:r>
            </a:p>
          </p:txBody>
        </p:sp>
      </p:grpSp>
      <p:graphicFrame>
        <p:nvGraphicFramePr>
          <p:cNvPr id="183366" name="对象 183365"/>
          <p:cNvGraphicFramePr/>
          <p:nvPr/>
        </p:nvGraphicFramePr>
        <p:xfrm>
          <a:off x="7054850" y="2782888"/>
          <a:ext cx="23653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3" r:id="rId28" imgW="317500" imgH="355600" progId="Equation.3">
                  <p:embed/>
                </p:oleObj>
              </mc:Choice>
              <mc:Fallback>
                <p:oleObj r:id="rId28" imgW="317500" imgH="355600" progId="Equation.3">
                  <p:embed/>
                  <p:pic>
                    <p:nvPicPr>
                      <p:cNvPr id="0" name="图片 91174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008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054850" y="2782888"/>
                        <a:ext cx="236538" cy="276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67" name="对象 183366"/>
          <p:cNvGraphicFramePr/>
          <p:nvPr/>
        </p:nvGraphicFramePr>
        <p:xfrm>
          <a:off x="7278688" y="1682750"/>
          <a:ext cx="169862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4" r:id="rId30" imgW="228600" imgH="342900" progId="Equation.3">
                  <p:embed/>
                </p:oleObj>
              </mc:Choice>
              <mc:Fallback>
                <p:oleObj r:id="rId30" imgW="228600" imgH="342900" progId="Equation.3">
                  <p:embed/>
                  <p:pic>
                    <p:nvPicPr>
                      <p:cNvPr id="0" name="图片 91175"/>
                      <p:cNvPicPr/>
                      <p:nvPr/>
                    </p:nvPicPr>
                    <p:blipFill>
                      <a:blip r:embed="rId31">
                        <a:clrChange>
                          <a:clrFrom>
                            <a:srgbClr val="000000"/>
                          </a:clrFrom>
                          <a:clrTo>
                            <a:srgbClr val="008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278688" y="1682750"/>
                        <a:ext cx="169862" cy="265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68" name="对象 183367"/>
          <p:cNvGraphicFramePr/>
          <p:nvPr/>
        </p:nvGraphicFramePr>
        <p:xfrm>
          <a:off x="7897813" y="2201863"/>
          <a:ext cx="22701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5" r:id="rId32" imgW="304800" imgH="431165" progId="Equation.3">
                  <p:embed/>
                </p:oleObj>
              </mc:Choice>
              <mc:Fallback>
                <p:oleObj r:id="rId32" imgW="304800" imgH="431165" progId="Equation.3">
                  <p:embed/>
                  <p:pic>
                    <p:nvPicPr>
                      <p:cNvPr id="0" name="图片 91176"/>
                      <p:cNvPicPr/>
                      <p:nvPr/>
                    </p:nvPicPr>
                    <p:blipFill>
                      <a:blip r:embed="rId33">
                        <a:clrChange>
                          <a:clrFrom>
                            <a:srgbClr val="000000"/>
                          </a:clrFrom>
                          <a:clrTo>
                            <a:srgbClr val="008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897813" y="2201863"/>
                        <a:ext cx="227012" cy="334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69" name="对象 183368"/>
          <p:cNvGraphicFramePr/>
          <p:nvPr/>
        </p:nvGraphicFramePr>
        <p:xfrm>
          <a:off x="8269288" y="2200275"/>
          <a:ext cx="24606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6" r:id="rId34" imgW="330200" imgH="431800" progId="Equation.3">
                  <p:embed/>
                </p:oleObj>
              </mc:Choice>
              <mc:Fallback>
                <p:oleObj r:id="rId34" imgW="330200" imgH="431800" progId="Equation.3">
                  <p:embed/>
                  <p:pic>
                    <p:nvPicPr>
                      <p:cNvPr id="0" name="图片 91177"/>
                      <p:cNvPicPr/>
                      <p:nvPr/>
                    </p:nvPicPr>
                    <p:blipFill>
                      <a:blip r:embed="rId35">
                        <a:clrChange>
                          <a:clrFrom>
                            <a:srgbClr val="000000"/>
                          </a:clrFrom>
                          <a:clrTo>
                            <a:srgbClr val="008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269288" y="2200275"/>
                        <a:ext cx="246062" cy="33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70" name="对象 183369"/>
          <p:cNvGraphicFramePr/>
          <p:nvPr/>
        </p:nvGraphicFramePr>
        <p:xfrm>
          <a:off x="8235950" y="2489200"/>
          <a:ext cx="336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7" r:id="rId36" imgW="393700" imgH="419100" progId="Equation.3">
                  <p:embed/>
                </p:oleObj>
              </mc:Choice>
              <mc:Fallback>
                <p:oleObj r:id="rId36" imgW="393700" imgH="419100" progId="Equation.3">
                  <p:embed/>
                  <p:pic>
                    <p:nvPicPr>
                      <p:cNvPr id="0" name="图片 91178"/>
                      <p:cNvPicPr/>
                      <p:nvPr/>
                    </p:nvPicPr>
                    <p:blipFill>
                      <a:blip r:embed="rId24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235950" y="2489200"/>
                        <a:ext cx="3365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71" name="对象 183370"/>
          <p:cNvGraphicFramePr/>
          <p:nvPr/>
        </p:nvGraphicFramePr>
        <p:xfrm>
          <a:off x="7205663" y="3003550"/>
          <a:ext cx="5000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8" r:id="rId37" imgW="584200" imgH="419100" progId="Equation.3">
                  <p:embed/>
                </p:oleObj>
              </mc:Choice>
              <mc:Fallback>
                <p:oleObj r:id="rId37" imgW="584200" imgH="419100" progId="Equation.3">
                  <p:embed/>
                  <p:pic>
                    <p:nvPicPr>
                      <p:cNvPr id="0" name="图片 91179"/>
                      <p:cNvPicPr/>
                      <p:nvPr/>
                    </p:nvPicPr>
                    <p:blipFill>
                      <a:blip r:embed="rId38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205663" y="3003550"/>
                        <a:ext cx="500062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72" name="对象 183371"/>
          <p:cNvGraphicFramePr/>
          <p:nvPr/>
        </p:nvGraphicFramePr>
        <p:xfrm>
          <a:off x="7872413" y="3151188"/>
          <a:ext cx="67310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9" r:id="rId39" imgW="786765" imgH="431800" progId="Equation.3">
                  <p:embed/>
                </p:oleObj>
              </mc:Choice>
              <mc:Fallback>
                <p:oleObj r:id="rId39" imgW="786765" imgH="431800" progId="Equation.3">
                  <p:embed/>
                  <p:pic>
                    <p:nvPicPr>
                      <p:cNvPr id="0" name="图片 91180"/>
                      <p:cNvPicPr/>
                      <p:nvPr/>
                    </p:nvPicPr>
                    <p:blipFill>
                      <a:blip r:embed="rId40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872413" y="3151188"/>
                        <a:ext cx="673100" cy="369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73" name="文本框 183372"/>
          <p:cNvSpPr txBox="1"/>
          <p:nvPr/>
        </p:nvSpPr>
        <p:spPr>
          <a:xfrm>
            <a:off x="7356475" y="4132263"/>
            <a:ext cx="1225550" cy="365125"/>
          </a:xfrm>
          <a:prstGeom prst="rect">
            <a:avLst/>
          </a:prstGeom>
          <a:solidFill>
            <a:srgbClr val="FFFFCC"/>
          </a:solidFill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相量模型</a:t>
            </a:r>
          </a:p>
        </p:txBody>
      </p:sp>
      <p:grpSp>
        <p:nvGrpSpPr>
          <p:cNvPr id="183374" name="组合 183373"/>
          <p:cNvGrpSpPr/>
          <p:nvPr/>
        </p:nvGrpSpPr>
        <p:grpSpPr>
          <a:xfrm>
            <a:off x="1096963" y="1677988"/>
            <a:ext cx="2068512" cy="773112"/>
            <a:chOff x="679" y="1069"/>
            <a:chExt cx="1363" cy="583"/>
          </a:xfrm>
        </p:grpSpPr>
        <p:graphicFrame>
          <p:nvGraphicFramePr>
            <p:cNvPr id="183375" name="对象 183374"/>
            <p:cNvGraphicFramePr/>
            <p:nvPr/>
          </p:nvGraphicFramePr>
          <p:xfrm>
            <a:off x="679" y="1069"/>
            <a:ext cx="1363" cy="5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0" r:id="rId41" imgW="2374900" imgH="1016000" progId="Equation.3">
                    <p:embed/>
                  </p:oleObj>
                </mc:Choice>
                <mc:Fallback>
                  <p:oleObj r:id="rId41" imgW="2374900" imgH="1016000" progId="Equation.3">
                    <p:embed/>
                    <p:pic>
                      <p:nvPicPr>
                        <p:cNvPr id="0" name="图片 91181"/>
                        <p:cNvPicPr/>
                        <p:nvPr/>
                      </p:nvPicPr>
                      <p:blipFill>
                        <a:blip r:embed="rId42"/>
                        <a:stretch>
                          <a:fillRect/>
                        </a:stretch>
                      </p:blipFill>
                      <p:spPr>
                        <a:xfrm>
                          <a:off x="679" y="1069"/>
                          <a:ext cx="1363" cy="5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376" name="组合 183375"/>
            <p:cNvGrpSpPr/>
            <p:nvPr/>
          </p:nvGrpSpPr>
          <p:grpSpPr>
            <a:xfrm>
              <a:off x="1444" y="1220"/>
              <a:ext cx="360" cy="204"/>
              <a:chOff x="916" y="1004"/>
              <a:chExt cx="360" cy="204"/>
            </a:xfrm>
          </p:grpSpPr>
          <p:sp>
            <p:nvSpPr>
              <p:cNvPr id="183377" name="直接连接符 183376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78" name="直接连接符 183377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3379" name="组合 183378"/>
          <p:cNvGrpSpPr/>
          <p:nvPr/>
        </p:nvGrpSpPr>
        <p:grpSpPr>
          <a:xfrm>
            <a:off x="657225" y="3181350"/>
            <a:ext cx="3892550" cy="955675"/>
            <a:chOff x="414" y="2076"/>
            <a:chExt cx="2452" cy="602"/>
          </a:xfrm>
        </p:grpSpPr>
        <p:graphicFrame>
          <p:nvGraphicFramePr>
            <p:cNvPr id="183380" name="对象 183379"/>
            <p:cNvGraphicFramePr/>
            <p:nvPr/>
          </p:nvGraphicFramePr>
          <p:xfrm>
            <a:off x="414" y="2076"/>
            <a:ext cx="245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1" r:id="rId43" imgW="4762500" imgH="1168400" progId="Equation.3">
                    <p:embed/>
                  </p:oleObj>
                </mc:Choice>
                <mc:Fallback>
                  <p:oleObj r:id="rId43" imgW="4762500" imgH="1168400" progId="Equation.3">
                    <p:embed/>
                    <p:pic>
                      <p:nvPicPr>
                        <p:cNvPr id="0" name="图片 91182"/>
                        <p:cNvPicPr/>
                        <p:nvPr/>
                      </p:nvPicPr>
                      <p:blipFill>
                        <a:blip r:embed="rId44"/>
                        <a:stretch>
                          <a:fillRect/>
                        </a:stretch>
                      </p:blipFill>
                      <p:spPr>
                        <a:xfrm>
                          <a:off x="414" y="2076"/>
                          <a:ext cx="2452" cy="6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381" name="组合 183380"/>
            <p:cNvGrpSpPr/>
            <p:nvPr/>
          </p:nvGrpSpPr>
          <p:grpSpPr>
            <a:xfrm>
              <a:off x="1516" y="2084"/>
              <a:ext cx="360" cy="204"/>
              <a:chOff x="916" y="1004"/>
              <a:chExt cx="360" cy="204"/>
            </a:xfrm>
          </p:grpSpPr>
          <p:sp>
            <p:nvSpPr>
              <p:cNvPr id="183382" name="直接连接符 183381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83" name="直接连接符 183382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384" name="组合 183383"/>
            <p:cNvGrpSpPr/>
            <p:nvPr/>
          </p:nvGrpSpPr>
          <p:grpSpPr>
            <a:xfrm>
              <a:off x="2260" y="2432"/>
              <a:ext cx="360" cy="204"/>
              <a:chOff x="916" y="1004"/>
              <a:chExt cx="360" cy="204"/>
            </a:xfrm>
          </p:grpSpPr>
          <p:sp>
            <p:nvSpPr>
              <p:cNvPr id="183385" name="直接连接符 18338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86" name="直接连接符 18338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387" name="组合 183386"/>
            <p:cNvGrpSpPr/>
            <p:nvPr/>
          </p:nvGrpSpPr>
          <p:grpSpPr>
            <a:xfrm>
              <a:off x="2464" y="2144"/>
              <a:ext cx="360" cy="204"/>
              <a:chOff x="916" y="1004"/>
              <a:chExt cx="360" cy="204"/>
            </a:xfrm>
          </p:grpSpPr>
          <p:sp>
            <p:nvSpPr>
              <p:cNvPr id="183388" name="直接连接符 183387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89" name="直接连接符 183388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3390" name="组合 183389"/>
          <p:cNvGrpSpPr/>
          <p:nvPr/>
        </p:nvGrpSpPr>
        <p:grpSpPr>
          <a:xfrm>
            <a:off x="1679575" y="3911600"/>
            <a:ext cx="1735138" cy="827088"/>
            <a:chOff x="1058" y="2500"/>
            <a:chExt cx="1093" cy="521"/>
          </a:xfrm>
        </p:grpSpPr>
        <p:graphicFrame>
          <p:nvGraphicFramePr>
            <p:cNvPr id="183391" name="对象 183390"/>
            <p:cNvGraphicFramePr/>
            <p:nvPr/>
          </p:nvGraphicFramePr>
          <p:xfrm>
            <a:off x="1058" y="2500"/>
            <a:ext cx="1093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2" r:id="rId45" imgW="2120900" imgH="1016000" progId="Equation.3">
                    <p:embed/>
                  </p:oleObj>
                </mc:Choice>
                <mc:Fallback>
                  <p:oleObj r:id="rId45" imgW="2120900" imgH="1016000" progId="Equation.3">
                    <p:embed/>
                    <p:pic>
                      <p:nvPicPr>
                        <p:cNvPr id="0" name="图片 91183"/>
                        <p:cNvPicPr/>
                        <p:nvPr/>
                      </p:nvPicPr>
                      <p:blipFill>
                        <a:blip r:embed="rId46"/>
                        <a:stretch>
                          <a:fillRect/>
                        </a:stretch>
                      </p:blipFill>
                      <p:spPr>
                        <a:xfrm>
                          <a:off x="1058" y="2500"/>
                          <a:ext cx="1093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392" name="组合 183391"/>
            <p:cNvGrpSpPr/>
            <p:nvPr/>
          </p:nvGrpSpPr>
          <p:grpSpPr>
            <a:xfrm>
              <a:off x="1465" y="2624"/>
              <a:ext cx="525" cy="204"/>
              <a:chOff x="3337" y="2120"/>
              <a:chExt cx="525" cy="204"/>
            </a:xfrm>
          </p:grpSpPr>
          <p:sp>
            <p:nvSpPr>
              <p:cNvPr id="183393" name="直接连接符 183392"/>
              <p:cNvSpPr/>
              <p:nvPr/>
            </p:nvSpPr>
            <p:spPr>
              <a:xfrm flipH="1">
                <a:off x="3337" y="2120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94" name="直接连接符 183393"/>
              <p:cNvSpPr/>
              <p:nvPr/>
            </p:nvSpPr>
            <p:spPr>
              <a:xfrm>
                <a:off x="3337" y="2324"/>
                <a:ext cx="525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3395" name="组合 183394"/>
          <p:cNvGrpSpPr/>
          <p:nvPr/>
        </p:nvGrpSpPr>
        <p:grpSpPr>
          <a:xfrm>
            <a:off x="449263" y="5399088"/>
            <a:ext cx="4464050" cy="404812"/>
            <a:chOff x="271" y="3413"/>
            <a:chExt cx="2812" cy="255"/>
          </a:xfrm>
        </p:grpSpPr>
        <p:graphicFrame>
          <p:nvGraphicFramePr>
            <p:cNvPr id="183396" name="对象 183395"/>
            <p:cNvGraphicFramePr/>
            <p:nvPr/>
          </p:nvGraphicFramePr>
          <p:xfrm>
            <a:off x="271" y="3413"/>
            <a:ext cx="2812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3" r:id="rId47" imgW="5458460" imgH="495300" progId="Equation.3">
                    <p:embed/>
                  </p:oleObj>
                </mc:Choice>
                <mc:Fallback>
                  <p:oleObj r:id="rId47" imgW="5458460" imgH="495300" progId="Equation.3">
                    <p:embed/>
                    <p:pic>
                      <p:nvPicPr>
                        <p:cNvPr id="0" name="图片 91184"/>
                        <p:cNvPicPr/>
                        <p:nvPr/>
                      </p:nvPicPr>
                      <p:blipFill>
                        <a:blip r:embed="rId48"/>
                        <a:stretch>
                          <a:fillRect/>
                        </a:stretch>
                      </p:blipFill>
                      <p:spPr>
                        <a:xfrm>
                          <a:off x="271" y="3413"/>
                          <a:ext cx="2812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397" name="组合 183396"/>
            <p:cNvGrpSpPr/>
            <p:nvPr/>
          </p:nvGrpSpPr>
          <p:grpSpPr>
            <a:xfrm>
              <a:off x="2536" y="3416"/>
              <a:ext cx="360" cy="204"/>
              <a:chOff x="916" y="1004"/>
              <a:chExt cx="360" cy="204"/>
            </a:xfrm>
          </p:grpSpPr>
          <p:sp>
            <p:nvSpPr>
              <p:cNvPr id="183398" name="直接连接符 183397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399" name="直接连接符 183398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400" name="组合 183399"/>
            <p:cNvGrpSpPr/>
            <p:nvPr/>
          </p:nvGrpSpPr>
          <p:grpSpPr>
            <a:xfrm>
              <a:off x="1561" y="3416"/>
              <a:ext cx="525" cy="204"/>
              <a:chOff x="3337" y="2120"/>
              <a:chExt cx="525" cy="204"/>
            </a:xfrm>
          </p:grpSpPr>
          <p:sp>
            <p:nvSpPr>
              <p:cNvPr id="183401" name="直接连接符 183400"/>
              <p:cNvSpPr/>
              <p:nvPr/>
            </p:nvSpPr>
            <p:spPr>
              <a:xfrm flipH="1">
                <a:off x="3337" y="2120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02" name="直接连接符 183401"/>
              <p:cNvSpPr/>
              <p:nvPr/>
            </p:nvSpPr>
            <p:spPr>
              <a:xfrm>
                <a:off x="3337" y="2324"/>
                <a:ext cx="525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3403" name="组合 183402"/>
          <p:cNvGrpSpPr/>
          <p:nvPr/>
        </p:nvGrpSpPr>
        <p:grpSpPr>
          <a:xfrm>
            <a:off x="388938" y="4522788"/>
            <a:ext cx="5803900" cy="862012"/>
            <a:chOff x="245" y="2873"/>
            <a:chExt cx="3656" cy="543"/>
          </a:xfrm>
        </p:grpSpPr>
        <p:graphicFrame>
          <p:nvGraphicFramePr>
            <p:cNvPr id="183404" name="对象 183403"/>
            <p:cNvGraphicFramePr/>
            <p:nvPr/>
          </p:nvGraphicFramePr>
          <p:xfrm>
            <a:off x="245" y="2873"/>
            <a:ext cx="3656" cy="5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4" r:id="rId49" imgW="7099300" imgH="1054100" progId="Equation.3">
                    <p:embed/>
                  </p:oleObj>
                </mc:Choice>
                <mc:Fallback>
                  <p:oleObj r:id="rId49" imgW="7099300" imgH="1054100" progId="Equation.3">
                    <p:embed/>
                    <p:pic>
                      <p:nvPicPr>
                        <p:cNvPr id="0" name="图片 91185"/>
                        <p:cNvPicPr/>
                        <p:nvPr/>
                      </p:nvPicPr>
                      <p:blipFill>
                        <a:blip r:embed="rId50"/>
                        <a:stretch>
                          <a:fillRect/>
                        </a:stretch>
                      </p:blipFill>
                      <p:spPr>
                        <a:xfrm>
                          <a:off x="245" y="2873"/>
                          <a:ext cx="3656" cy="5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405" name="组合 183404"/>
            <p:cNvGrpSpPr/>
            <p:nvPr/>
          </p:nvGrpSpPr>
          <p:grpSpPr>
            <a:xfrm>
              <a:off x="2233" y="3152"/>
              <a:ext cx="525" cy="204"/>
              <a:chOff x="3337" y="2120"/>
              <a:chExt cx="525" cy="204"/>
            </a:xfrm>
          </p:grpSpPr>
          <p:sp>
            <p:nvSpPr>
              <p:cNvPr id="183406" name="直接连接符 183405"/>
              <p:cNvSpPr/>
              <p:nvPr/>
            </p:nvSpPr>
            <p:spPr>
              <a:xfrm flipH="1">
                <a:off x="3337" y="2120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07" name="直接连接符 183406"/>
              <p:cNvSpPr/>
              <p:nvPr/>
            </p:nvSpPr>
            <p:spPr>
              <a:xfrm>
                <a:off x="3337" y="2324"/>
                <a:ext cx="525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408" name="组合 183407"/>
            <p:cNvGrpSpPr/>
            <p:nvPr/>
          </p:nvGrpSpPr>
          <p:grpSpPr>
            <a:xfrm>
              <a:off x="1396" y="2876"/>
              <a:ext cx="360" cy="204"/>
              <a:chOff x="916" y="1004"/>
              <a:chExt cx="360" cy="204"/>
            </a:xfrm>
          </p:grpSpPr>
          <p:sp>
            <p:nvSpPr>
              <p:cNvPr id="183409" name="直接连接符 183408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10" name="直接连接符 183409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411" name="组合 183410"/>
            <p:cNvGrpSpPr/>
            <p:nvPr/>
          </p:nvGrpSpPr>
          <p:grpSpPr>
            <a:xfrm>
              <a:off x="2428" y="2876"/>
              <a:ext cx="360" cy="204"/>
              <a:chOff x="916" y="1004"/>
              <a:chExt cx="360" cy="204"/>
            </a:xfrm>
          </p:grpSpPr>
          <p:sp>
            <p:nvSpPr>
              <p:cNvPr id="183412" name="直接连接符 183411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13" name="直接连接符 183412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3414" name="组合 183413"/>
            <p:cNvGrpSpPr/>
            <p:nvPr/>
          </p:nvGrpSpPr>
          <p:grpSpPr>
            <a:xfrm>
              <a:off x="3340" y="3008"/>
              <a:ext cx="360" cy="204"/>
              <a:chOff x="916" y="1004"/>
              <a:chExt cx="360" cy="204"/>
            </a:xfrm>
          </p:grpSpPr>
          <p:sp>
            <p:nvSpPr>
              <p:cNvPr id="183415" name="直接连接符 183414"/>
              <p:cNvSpPr/>
              <p:nvPr/>
            </p:nvSpPr>
            <p:spPr>
              <a:xfrm flipH="1">
                <a:off x="916" y="1004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16" name="直接连接符 183415"/>
              <p:cNvSpPr/>
              <p:nvPr/>
            </p:nvSpPr>
            <p:spPr>
              <a:xfrm>
                <a:off x="916" y="1208"/>
                <a:ext cx="36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3417" name="组合 183416"/>
          <p:cNvGrpSpPr/>
          <p:nvPr/>
        </p:nvGrpSpPr>
        <p:grpSpPr>
          <a:xfrm>
            <a:off x="638175" y="6223000"/>
            <a:ext cx="4017963" cy="377825"/>
            <a:chOff x="402" y="3908"/>
            <a:chExt cx="2531" cy="238"/>
          </a:xfrm>
        </p:grpSpPr>
        <p:graphicFrame>
          <p:nvGraphicFramePr>
            <p:cNvPr id="183418" name="对象 183417"/>
            <p:cNvGraphicFramePr/>
            <p:nvPr/>
          </p:nvGraphicFramePr>
          <p:xfrm>
            <a:off x="402" y="3924"/>
            <a:ext cx="2531" cy="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5" r:id="rId51" imgW="4900295" imgH="431800" progId="Equation.3">
                    <p:embed/>
                  </p:oleObj>
                </mc:Choice>
                <mc:Fallback>
                  <p:oleObj r:id="rId51" imgW="4900295" imgH="431800" progId="Equation.3">
                    <p:embed/>
                    <p:pic>
                      <p:nvPicPr>
                        <p:cNvPr id="0" name="图片 91186"/>
                        <p:cNvPicPr/>
                        <p:nvPr/>
                      </p:nvPicPr>
                      <p:blipFill>
                        <a:blip r:embed="rId52"/>
                        <a:stretch>
                          <a:fillRect/>
                        </a:stretch>
                      </p:blipFill>
                      <p:spPr>
                        <a:xfrm>
                          <a:off x="402" y="3924"/>
                          <a:ext cx="2531" cy="2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3419" name="组合 183418"/>
            <p:cNvGrpSpPr/>
            <p:nvPr/>
          </p:nvGrpSpPr>
          <p:grpSpPr>
            <a:xfrm>
              <a:off x="2257" y="3908"/>
              <a:ext cx="525" cy="204"/>
              <a:chOff x="3337" y="2120"/>
              <a:chExt cx="525" cy="204"/>
            </a:xfrm>
          </p:grpSpPr>
          <p:sp>
            <p:nvSpPr>
              <p:cNvPr id="183420" name="直接连接符 183419"/>
              <p:cNvSpPr/>
              <p:nvPr/>
            </p:nvSpPr>
            <p:spPr>
              <a:xfrm flipH="1">
                <a:off x="3337" y="2120"/>
                <a:ext cx="132" cy="20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3421" name="直接连接符 183420"/>
              <p:cNvSpPr/>
              <p:nvPr/>
            </p:nvSpPr>
            <p:spPr>
              <a:xfrm>
                <a:off x="3337" y="2324"/>
                <a:ext cx="525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3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83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3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3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8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8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83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83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83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3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3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3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3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3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3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3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3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83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8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83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8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8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8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1" grpId="0"/>
      <p:bldP spid="183303" grpId="0" build="p" advAuto="1000"/>
      <p:bldP spid="183304" grpId="0" build="p"/>
      <p:bldP spid="1833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矩形 140289"/>
          <p:cNvSpPr/>
          <p:nvPr/>
        </p:nvSpPr>
        <p:spPr>
          <a:xfrm>
            <a:off x="539750" y="543243"/>
            <a:ext cx="4895850" cy="4873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一、周期、频率、角频率</a:t>
            </a:r>
          </a:p>
        </p:txBody>
      </p:sp>
      <p:sp>
        <p:nvSpPr>
          <p:cNvPr id="140291" name="文本框 140290"/>
          <p:cNvSpPr txBox="1"/>
          <p:nvPr/>
        </p:nvSpPr>
        <p:spPr>
          <a:xfrm>
            <a:off x="539750" y="1130300"/>
            <a:ext cx="496887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描述正弦量变化快慢的参数：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468313" y="1812925"/>
            <a:ext cx="4953000" cy="8616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周期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):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变化一个循环所需要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        的时间，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单位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秒，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s)</a:t>
            </a:r>
            <a:r>
              <a:rPr lang="zh-CN" altLang="en-US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40293" name="文本框 140292"/>
          <p:cNvSpPr txBox="1"/>
          <p:nvPr/>
        </p:nvSpPr>
        <p:spPr>
          <a:xfrm>
            <a:off x="533400" y="2803525"/>
            <a:ext cx="4876800" cy="8616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频率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 ):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单位时间内的周期数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                 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单位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赫兹，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Hz)</a:t>
            </a:r>
            <a:r>
              <a:rPr lang="zh-CN" altLang="en-US" sz="2800" b="1">
                <a:latin typeface="Times New Roman" panose="02020603050405020304" pitchFamily="18" charset="0"/>
              </a:rPr>
              <a:t>。 </a:t>
            </a:r>
          </a:p>
        </p:txBody>
      </p:sp>
      <p:sp>
        <p:nvSpPr>
          <p:cNvPr id="140294" name="文本框 140293"/>
          <p:cNvSpPr txBox="1"/>
          <p:nvPr/>
        </p:nvSpPr>
        <p:spPr>
          <a:xfrm>
            <a:off x="533400" y="3794125"/>
            <a:ext cx="745807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角频率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 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rPr>
              <a:t>):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每秒钟变化的弧度数，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单位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rad/s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40295" name="文本框 140294"/>
          <p:cNvSpPr txBox="1"/>
          <p:nvPr/>
        </p:nvSpPr>
        <p:spPr>
          <a:xfrm>
            <a:off x="554038" y="4414838"/>
            <a:ext cx="365760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三者间的关系示为：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40296" name="组合 140295"/>
          <p:cNvGrpSpPr/>
          <p:nvPr/>
        </p:nvGrpSpPr>
        <p:grpSpPr>
          <a:xfrm>
            <a:off x="3200400" y="4918075"/>
            <a:ext cx="2400300" cy="428625"/>
            <a:chOff x="2443" y="3032"/>
            <a:chExt cx="1512" cy="270"/>
          </a:xfrm>
        </p:grpSpPr>
        <p:sp>
          <p:nvSpPr>
            <p:cNvPr id="140297" name="矩形 140296"/>
            <p:cNvSpPr/>
            <p:nvPr/>
          </p:nvSpPr>
          <p:spPr>
            <a:xfrm>
              <a:off x="2663" y="3033"/>
              <a:ext cx="129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=2</a:t>
              </a:r>
              <a:r>
                <a:rPr lang="en-US" altLang="zh-CN" sz="2800" b="1" i="1">
                  <a:solidFill>
                    <a:srgbClr val="FF0066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 /</a:t>
              </a:r>
              <a:r>
                <a: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=2</a:t>
              </a:r>
              <a:r>
                <a:rPr lang="en-US" altLang="zh-CN" sz="2800" b="1" i="1">
                  <a:solidFill>
                    <a:srgbClr val="FF0066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  <a:r>
                <a: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 f</a:t>
              </a:r>
              <a:endParaRPr lang="en-US" altLang="zh-CN" sz="2800" b="1" i="1">
                <a:solidFill>
                  <a:srgbClr val="FF0066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40298" name="矩形 140297"/>
            <p:cNvSpPr/>
            <p:nvPr/>
          </p:nvSpPr>
          <p:spPr>
            <a:xfrm>
              <a:off x="2443" y="3032"/>
              <a:ext cx="28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40299" name="文本框 140298"/>
          <p:cNvSpPr txBox="1"/>
          <p:nvPr/>
        </p:nvSpPr>
        <p:spPr>
          <a:xfrm>
            <a:off x="1371600" y="4918075"/>
            <a:ext cx="15970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f =1/ T</a:t>
            </a:r>
          </a:p>
        </p:txBody>
      </p:sp>
      <p:grpSp>
        <p:nvGrpSpPr>
          <p:cNvPr id="140300" name="组合 140299"/>
          <p:cNvGrpSpPr/>
          <p:nvPr/>
        </p:nvGrpSpPr>
        <p:grpSpPr>
          <a:xfrm>
            <a:off x="5988050" y="2460943"/>
            <a:ext cx="2057400" cy="830262"/>
            <a:chOff x="2239" y="1896"/>
            <a:chExt cx="1685" cy="523"/>
          </a:xfrm>
        </p:grpSpPr>
        <p:sp>
          <p:nvSpPr>
            <p:cNvPr id="140301" name="直接连接符 140300"/>
            <p:cNvSpPr/>
            <p:nvPr/>
          </p:nvSpPr>
          <p:spPr>
            <a:xfrm flipH="1">
              <a:off x="2239" y="1896"/>
              <a:ext cx="0" cy="30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0302" name="直接连接符 140301"/>
            <p:cNvSpPr/>
            <p:nvPr/>
          </p:nvSpPr>
          <p:spPr>
            <a:xfrm flipH="1">
              <a:off x="3871" y="1908"/>
              <a:ext cx="0" cy="30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0303" name="直接连接符 140302"/>
            <p:cNvSpPr/>
            <p:nvPr/>
          </p:nvSpPr>
          <p:spPr>
            <a:xfrm>
              <a:off x="2244" y="2172"/>
              <a:ext cx="1680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dash"/>
              <a:headEnd type="triangle" w="med" len="med"/>
              <a:tailEnd type="triangle" w="med" len="med"/>
            </a:ln>
          </p:spPr>
        </p:sp>
        <p:sp>
          <p:nvSpPr>
            <p:cNvPr id="140304" name="文本框 140303"/>
            <p:cNvSpPr txBox="1"/>
            <p:nvPr/>
          </p:nvSpPr>
          <p:spPr>
            <a:xfrm>
              <a:off x="2815" y="2189"/>
              <a:ext cx="15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T</a:t>
              </a:r>
              <a:endParaRPr lang="en-US" altLang="zh-CN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40305" name="组合 140304"/>
          <p:cNvGrpSpPr/>
          <p:nvPr/>
        </p:nvGrpSpPr>
        <p:grpSpPr>
          <a:xfrm>
            <a:off x="6994525" y="2151380"/>
            <a:ext cx="1631950" cy="401638"/>
            <a:chOff x="4172" y="1482"/>
            <a:chExt cx="1028" cy="253"/>
          </a:xfrm>
        </p:grpSpPr>
        <p:sp>
          <p:nvSpPr>
            <p:cNvPr id="140306" name="文本框 140305"/>
            <p:cNvSpPr txBox="1"/>
            <p:nvPr/>
          </p:nvSpPr>
          <p:spPr>
            <a:xfrm>
              <a:off x="4967" y="1482"/>
              <a:ext cx="23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0066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</a:t>
              </a:r>
              <a:r>
                <a:rPr lang="zh-CN" altLang="en-US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t</a:t>
              </a:r>
              <a:endParaRPr lang="en-US" altLang="zh-CN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0307" name="文本框 140306"/>
            <p:cNvSpPr txBox="1"/>
            <p:nvPr/>
          </p:nvSpPr>
          <p:spPr>
            <a:xfrm>
              <a:off x="4612" y="1490"/>
              <a:ext cx="20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  <a:endParaRPr lang="en-US" altLang="zh-CN" b="1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40308" name="文本框 140307"/>
            <p:cNvSpPr txBox="1"/>
            <p:nvPr/>
          </p:nvSpPr>
          <p:spPr>
            <a:xfrm>
              <a:off x="4172" y="1505"/>
              <a:ext cx="10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F0066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  <a:endParaRPr lang="zh-CN" altLang="en-US" b="1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40309" name="组合 140308"/>
          <p:cNvGrpSpPr/>
          <p:nvPr/>
        </p:nvGrpSpPr>
        <p:grpSpPr>
          <a:xfrm>
            <a:off x="5730875" y="1183006"/>
            <a:ext cx="3076575" cy="2349499"/>
            <a:chOff x="3376" y="872"/>
            <a:chExt cx="1938" cy="1480"/>
          </a:xfrm>
        </p:grpSpPr>
        <p:sp>
          <p:nvSpPr>
            <p:cNvPr id="140310" name="直接连接符 140309"/>
            <p:cNvSpPr/>
            <p:nvPr/>
          </p:nvSpPr>
          <p:spPr>
            <a:xfrm>
              <a:off x="3490" y="1728"/>
              <a:ext cx="182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0311" name="直接连接符 140310"/>
            <p:cNvSpPr/>
            <p:nvPr/>
          </p:nvSpPr>
          <p:spPr>
            <a:xfrm flipV="1">
              <a:off x="3536" y="1008"/>
              <a:ext cx="0" cy="134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0312" name="文本框 140311"/>
            <p:cNvSpPr txBox="1"/>
            <p:nvPr/>
          </p:nvSpPr>
          <p:spPr>
            <a:xfrm>
              <a:off x="5059" y="1745"/>
              <a:ext cx="10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latin typeface="宋体" panose="02010600030101010101" pitchFamily="2" charset="-122"/>
                </a:rPr>
                <a:t>t</a:t>
              </a:r>
              <a:endParaRPr lang="en-US" altLang="zh-CN" b="1">
                <a:latin typeface="宋体" panose="02010600030101010101" pitchFamily="2" charset="-122"/>
              </a:endParaRPr>
            </a:p>
          </p:txBody>
        </p:sp>
        <p:sp>
          <p:nvSpPr>
            <p:cNvPr id="140313" name="文本框 140312"/>
            <p:cNvSpPr txBox="1"/>
            <p:nvPr/>
          </p:nvSpPr>
          <p:spPr>
            <a:xfrm>
              <a:off x="3452" y="872"/>
              <a:ext cx="28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latin typeface="宋体" panose="02010600030101010101" pitchFamily="2" charset="-122"/>
                </a:rPr>
                <a:t>  </a:t>
              </a:r>
              <a:r>
                <a: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zh-CN" b="1" i="1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314" name="文本框 140313"/>
            <p:cNvSpPr txBox="1"/>
            <p:nvPr/>
          </p:nvSpPr>
          <p:spPr>
            <a:xfrm>
              <a:off x="3376" y="1711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宋体" panose="02010600030101010101" pitchFamily="2" charset="-122"/>
                </a:rPr>
                <a:t>0</a:t>
              </a:r>
              <a:endParaRPr lang="en-US" altLang="zh-CN">
                <a:latin typeface="宋体" panose="02010600030101010101" pitchFamily="2" charset="-122"/>
              </a:endParaRPr>
            </a:p>
          </p:txBody>
        </p:sp>
        <p:sp>
          <p:nvSpPr>
            <p:cNvPr id="140315" name="任意多边形 140314"/>
            <p:cNvSpPr/>
            <p:nvPr/>
          </p:nvSpPr>
          <p:spPr>
            <a:xfrm>
              <a:off x="3537" y="1199"/>
              <a:ext cx="1275" cy="1079"/>
            </a:xfrm>
            <a:custGeom>
              <a:avLst/>
              <a:gdLst/>
              <a:ahLst/>
              <a:cxnLst/>
              <a:rect l="0" t="0" r="0" b="0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66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0316" name="组合 140315"/>
          <p:cNvGrpSpPr/>
          <p:nvPr/>
        </p:nvGrpSpPr>
        <p:grpSpPr>
          <a:xfrm>
            <a:off x="6919913" y="2499043"/>
            <a:ext cx="1316037" cy="377825"/>
            <a:chOff x="4125" y="1701"/>
            <a:chExt cx="829" cy="238"/>
          </a:xfrm>
        </p:grpSpPr>
        <p:sp>
          <p:nvSpPr>
            <p:cNvPr id="140317" name="文本框 140316"/>
            <p:cNvSpPr txBox="1"/>
            <p:nvPr/>
          </p:nvSpPr>
          <p:spPr>
            <a:xfrm>
              <a:off x="4760" y="1709"/>
              <a:ext cx="194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zh-CN" altLang="en-US" b="1" i="1">
                  <a:latin typeface="宋体" panose="02010600030101010101" pitchFamily="2" charset="-122"/>
                </a:rPr>
                <a:t>Ｔ</a:t>
              </a:r>
            </a:p>
          </p:txBody>
        </p:sp>
        <p:sp>
          <p:nvSpPr>
            <p:cNvPr id="140318" name="文本框 140317"/>
            <p:cNvSpPr txBox="1"/>
            <p:nvPr/>
          </p:nvSpPr>
          <p:spPr>
            <a:xfrm>
              <a:off x="4220" y="1709"/>
              <a:ext cx="266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latin typeface="宋体" panose="02010600030101010101" pitchFamily="2" charset="-122"/>
                </a:rPr>
                <a:t>T/</a:t>
              </a:r>
              <a:r>
                <a:rPr lang="en-US" altLang="zh-CN" b="1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140319" name="椭圆 140318"/>
            <p:cNvSpPr/>
            <p:nvPr/>
          </p:nvSpPr>
          <p:spPr>
            <a:xfrm>
              <a:off x="4125" y="1701"/>
              <a:ext cx="47" cy="60"/>
            </a:xfrm>
            <a:prstGeom prst="ellipse">
              <a:avLst/>
            </a:prstGeom>
            <a:solidFill>
              <a:srgbClr val="6600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320" name="椭圆 140319"/>
            <p:cNvSpPr/>
            <p:nvPr/>
          </p:nvSpPr>
          <p:spPr>
            <a:xfrm>
              <a:off x="4775" y="1701"/>
              <a:ext cx="47" cy="60"/>
            </a:xfrm>
            <a:prstGeom prst="ellipse">
              <a:avLst/>
            </a:prstGeom>
            <a:solidFill>
              <a:srgbClr val="6600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0321" name="矩形 140320"/>
          <p:cNvSpPr/>
          <p:nvPr/>
        </p:nvSpPr>
        <p:spPr>
          <a:xfrm>
            <a:off x="457200" y="5527675"/>
            <a:ext cx="800100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我国和大多数国家采用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50Hz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作为电力工业标准频率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简称工频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，少数国家采用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60Hz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0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/>
      <p:bldP spid="140292" grpId="0"/>
      <p:bldP spid="140293" grpId="0" build="p"/>
      <p:bldP spid="140294" grpId="0" build="p"/>
      <p:bldP spid="140295" grpId="0" build="p"/>
      <p:bldP spid="140299" grpId="0"/>
      <p:bldP spid="140321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圆角矩形 184322">
            <a:hlinkClick r:id="" action="ppaction://noaction"/>
          </p:cNvPr>
          <p:cNvSpPr/>
          <p:nvPr/>
        </p:nvSpPr>
        <p:spPr>
          <a:xfrm>
            <a:off x="2514600" y="2592388"/>
            <a:ext cx="4041775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2.6.1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串联谐振</a:t>
            </a:r>
          </a:p>
        </p:txBody>
      </p:sp>
      <p:sp>
        <p:nvSpPr>
          <p:cNvPr id="184324" name="圆角矩形 184323">
            <a:hlinkClick r:id="" action="ppaction://noaction"/>
          </p:cNvPr>
          <p:cNvSpPr/>
          <p:nvPr/>
        </p:nvSpPr>
        <p:spPr>
          <a:xfrm>
            <a:off x="2514600" y="3811588"/>
            <a:ext cx="4044950" cy="713664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2.6.2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并联谐振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84375" y="444500"/>
            <a:ext cx="4572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2.6</a:t>
            </a: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电路中的谐振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/>
      <p:bldP spid="1843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矩形 185345"/>
          <p:cNvSpPr/>
          <p:nvPr/>
        </p:nvSpPr>
        <p:spPr>
          <a:xfrm>
            <a:off x="381000" y="3124200"/>
            <a:ext cx="463550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2.6.1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串联谐振</a:t>
            </a:r>
          </a:p>
        </p:txBody>
      </p:sp>
      <p:sp>
        <p:nvSpPr>
          <p:cNvPr id="185347" name="文本框 185346"/>
          <p:cNvSpPr txBox="1"/>
          <p:nvPr/>
        </p:nvSpPr>
        <p:spPr>
          <a:xfrm>
            <a:off x="455295" y="721043"/>
            <a:ext cx="8763000" cy="1281112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在含有电阻、电感和电容的交流电路中，若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电路中的电流与电 源电压同相，电路呈电阻性，称这时电路的工作状态为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谐振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5348" name="矩形 185347"/>
          <p:cNvSpPr/>
          <p:nvPr/>
        </p:nvSpPr>
        <p:spPr>
          <a:xfrm>
            <a:off x="343535" y="514985"/>
            <a:ext cx="1714500" cy="43053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谐振现象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185352" name="矩形 185351"/>
          <p:cNvSpPr/>
          <p:nvPr/>
        </p:nvSpPr>
        <p:spPr>
          <a:xfrm>
            <a:off x="838200" y="2438400"/>
            <a:ext cx="71755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谐振</a:t>
            </a:r>
          </a:p>
        </p:txBody>
      </p:sp>
      <p:sp>
        <p:nvSpPr>
          <p:cNvPr id="185353" name="左大括号 185352"/>
          <p:cNvSpPr/>
          <p:nvPr/>
        </p:nvSpPr>
        <p:spPr>
          <a:xfrm>
            <a:off x="1828800" y="2362200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28575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54" name="矩形 185353"/>
          <p:cNvSpPr/>
          <p:nvPr/>
        </p:nvSpPr>
        <p:spPr>
          <a:xfrm>
            <a:off x="2133600" y="2305050"/>
            <a:ext cx="60833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串联谐振：</a:t>
            </a:r>
            <a:r>
              <a:rPr lang="zh-CN" altLang="en-US" sz="2800" b="1" dirty="0">
                <a:latin typeface="宋体" panose="02010600030101010101" pitchFamily="2" charset="-122"/>
              </a:rPr>
              <a:t>在串联电路中发生的谐振。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85355" name="矩形 185354"/>
          <p:cNvSpPr/>
          <p:nvPr/>
        </p:nvSpPr>
        <p:spPr>
          <a:xfrm>
            <a:off x="2133600" y="2743200"/>
            <a:ext cx="64008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并联谐振：</a:t>
            </a:r>
            <a:r>
              <a:rPr lang="zh-CN" altLang="en-US" sz="2800" b="1" dirty="0">
                <a:latin typeface="宋体" panose="02010600030101010101" pitchFamily="2" charset="-122"/>
              </a:rPr>
              <a:t>在并联电路中发生的谐振。</a:t>
            </a:r>
          </a:p>
        </p:txBody>
      </p:sp>
      <p:grpSp>
        <p:nvGrpSpPr>
          <p:cNvPr id="185356" name="组合 185355"/>
          <p:cNvGrpSpPr/>
          <p:nvPr/>
        </p:nvGrpSpPr>
        <p:grpSpPr>
          <a:xfrm>
            <a:off x="6819900" y="3295650"/>
            <a:ext cx="1889125" cy="2971800"/>
            <a:chOff x="4296" y="2076"/>
            <a:chExt cx="1190" cy="1872"/>
          </a:xfrm>
        </p:grpSpPr>
        <p:graphicFrame>
          <p:nvGraphicFramePr>
            <p:cNvPr id="185357" name="对象 185356"/>
            <p:cNvGraphicFramePr/>
            <p:nvPr/>
          </p:nvGraphicFramePr>
          <p:xfrm>
            <a:off x="4296" y="3036"/>
            <a:ext cx="248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5" r:id="rId5" imgW="405765" imgH="494665" progId="Equation.3">
                    <p:embed/>
                  </p:oleObj>
                </mc:Choice>
                <mc:Fallback>
                  <p:oleObj r:id="rId5" imgW="405765" imgH="494665" progId="Equation.3">
                    <p:embed/>
                    <p:pic>
                      <p:nvPicPr>
                        <p:cNvPr id="0" name="图片 92171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296" y="3036"/>
                          <a:ext cx="248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5358" name="对象 185357"/>
            <p:cNvGraphicFramePr/>
            <p:nvPr/>
          </p:nvGraphicFramePr>
          <p:xfrm>
            <a:off x="4632" y="2604"/>
            <a:ext cx="264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6" r:id="rId7" imgW="469900" imgH="431800" progId="Equation.3">
                    <p:embed/>
                  </p:oleObj>
                </mc:Choice>
                <mc:Fallback>
                  <p:oleObj r:id="rId7" imgW="469900" imgH="431800" progId="Equation.3">
                    <p:embed/>
                    <p:pic>
                      <p:nvPicPr>
                        <p:cNvPr id="0" name="图片 92172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632" y="2604"/>
                          <a:ext cx="264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5359" name="对象 185358"/>
            <p:cNvGraphicFramePr/>
            <p:nvPr/>
          </p:nvGraphicFramePr>
          <p:xfrm>
            <a:off x="4584" y="3132"/>
            <a:ext cx="257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7" r:id="rId9" imgW="457200" imgH="431800" progId="Equation.3">
                    <p:embed/>
                  </p:oleObj>
                </mc:Choice>
                <mc:Fallback>
                  <p:oleObj r:id="rId9" imgW="457200" imgH="431800" progId="Equation.3">
                    <p:embed/>
                    <p:pic>
                      <p:nvPicPr>
                        <p:cNvPr id="0" name="图片 92173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84" y="3132"/>
                          <a:ext cx="257" cy="2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5360" name="对象 185359"/>
            <p:cNvGraphicFramePr/>
            <p:nvPr/>
          </p:nvGraphicFramePr>
          <p:xfrm>
            <a:off x="4584" y="3564"/>
            <a:ext cx="264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8" r:id="rId11" imgW="469900" imgH="444500" progId="Equation.3">
                    <p:embed/>
                  </p:oleObj>
                </mc:Choice>
                <mc:Fallback>
                  <p:oleObj r:id="rId11" imgW="469900" imgH="444500" progId="Equation.3">
                    <p:embed/>
                    <p:pic>
                      <p:nvPicPr>
                        <p:cNvPr id="0" name="图片 92174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D6009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84" y="3564"/>
                          <a:ext cx="264" cy="2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5361" name="对象 185360"/>
            <p:cNvGraphicFramePr/>
            <p:nvPr/>
          </p:nvGraphicFramePr>
          <p:xfrm>
            <a:off x="4824" y="2076"/>
            <a:ext cx="218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9" r:id="rId13" imgW="330200" imgH="495300" progId="Equation.3">
                    <p:embed/>
                  </p:oleObj>
                </mc:Choice>
                <mc:Fallback>
                  <p:oleObj r:id="rId13" imgW="330200" imgH="495300" progId="Equation.3">
                    <p:embed/>
                    <p:pic>
                      <p:nvPicPr>
                        <p:cNvPr id="0" name="图片 92175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FF00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24" y="2076"/>
                          <a:ext cx="218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5362" name="文本框 185361"/>
            <p:cNvSpPr txBox="1"/>
            <p:nvPr/>
          </p:nvSpPr>
          <p:spPr>
            <a:xfrm>
              <a:off x="4750" y="3713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5363" name="文本框 185362"/>
            <p:cNvSpPr txBox="1"/>
            <p:nvPr/>
          </p:nvSpPr>
          <p:spPr>
            <a:xfrm>
              <a:off x="4692" y="3449"/>
              <a:ext cx="21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pSp>
          <p:nvGrpSpPr>
            <p:cNvPr id="185364" name="组合 185363"/>
            <p:cNvGrpSpPr/>
            <p:nvPr/>
          </p:nvGrpSpPr>
          <p:grpSpPr>
            <a:xfrm>
              <a:off x="4920" y="2988"/>
              <a:ext cx="97" cy="335"/>
              <a:chOff x="4367" y="2160"/>
              <a:chExt cx="97" cy="335"/>
            </a:xfrm>
          </p:grpSpPr>
          <p:sp>
            <p:nvSpPr>
              <p:cNvPr id="185365" name="任意多边形 185364"/>
              <p:cNvSpPr/>
              <p:nvPr/>
            </p:nvSpPr>
            <p:spPr>
              <a:xfrm rot="5400000" flipH="1">
                <a:off x="4359" y="2391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66" name="任意多边形 185365"/>
              <p:cNvSpPr/>
              <p:nvPr/>
            </p:nvSpPr>
            <p:spPr>
              <a:xfrm rot="5400000" flipH="1">
                <a:off x="4360" y="2280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67" name="任意多边形 185366"/>
              <p:cNvSpPr/>
              <p:nvPr/>
            </p:nvSpPr>
            <p:spPr>
              <a:xfrm rot="5400000" flipH="1">
                <a:off x="4360" y="2168"/>
                <a:ext cx="112" cy="96"/>
              </a:xfrm>
              <a:custGeom>
                <a:avLst/>
                <a:gdLst>
                  <a:gd name="txL" fmla="*/ 0 w 40136"/>
                  <a:gd name="txT" fmla="*/ 0 h 21600"/>
                  <a:gd name="txR" fmla="*/ 40136 w 40136"/>
                  <a:gd name="txB" fmla="*/ 21600 h 21600"/>
                </a:gdLst>
                <a:ahLst/>
                <a:cxnLst>
                  <a:cxn ang="180">
                    <a:pos x="0" y="13634"/>
                  </a:cxn>
                  <a:cxn ang="0">
                    <a:pos x="40136" y="13585"/>
                  </a:cxn>
                  <a:cxn ang="90">
                    <a:pos x="20078" y="21600"/>
                  </a:cxn>
                </a:cxnLst>
                <a:rect l="txL" t="txT" r="txR" b="txB"/>
                <a:pathLst>
                  <a:path w="40136" h="21600" fill="none">
                    <a:moveTo>
                      <a:pt x="0" y="13634"/>
                    </a:moveTo>
                    <a:arcTo wR="21600" hR="21600" stAng="-9501550" swAng="8194677"/>
                  </a:path>
                  <a:path w="40136" h="21600" stroke="0">
                    <a:moveTo>
                      <a:pt x="0" y="13634"/>
                    </a:moveTo>
                    <a:arcTo wR="21600" hR="21600" stAng="-9501550" swAng="8194677"/>
                    <a:lnTo>
                      <a:pt x="20078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368" name="文本框 185367"/>
            <p:cNvSpPr txBox="1"/>
            <p:nvPr/>
          </p:nvSpPr>
          <p:spPr>
            <a:xfrm>
              <a:off x="4390" y="361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FF0066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5369" name="文本框 185368"/>
            <p:cNvSpPr txBox="1"/>
            <p:nvPr/>
          </p:nvSpPr>
          <p:spPr>
            <a:xfrm>
              <a:off x="4354" y="2465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66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85370" name="任意多边形 185369"/>
            <p:cNvSpPr/>
            <p:nvPr/>
          </p:nvSpPr>
          <p:spPr>
            <a:xfrm>
              <a:off x="4416" y="2412"/>
              <a:ext cx="552" cy="576"/>
            </a:xfrm>
            <a:custGeom>
              <a:avLst/>
              <a:gdLst/>
              <a:ahLst/>
              <a:cxnLst/>
              <a:rect l="0" t="0" r="0" b="0"/>
              <a:pathLst>
                <a:path w="480" h="288">
                  <a:moveTo>
                    <a:pt x="0" y="0"/>
                  </a:moveTo>
                  <a:lnTo>
                    <a:pt x="480" y="0"/>
                  </a:lnTo>
                  <a:lnTo>
                    <a:pt x="480" y="288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1" name="任意多边形 185370"/>
            <p:cNvSpPr/>
            <p:nvPr/>
          </p:nvSpPr>
          <p:spPr>
            <a:xfrm>
              <a:off x="4440" y="3732"/>
              <a:ext cx="528" cy="192"/>
            </a:xfrm>
            <a:custGeom>
              <a:avLst/>
              <a:gdLst/>
              <a:ahLst/>
              <a:cxnLst/>
              <a:rect l="0" t="0" r="0" b="0"/>
              <a:pathLst>
                <a:path w="480" h="192">
                  <a:moveTo>
                    <a:pt x="0" y="192"/>
                  </a:moveTo>
                  <a:lnTo>
                    <a:pt x="480" y="192"/>
                  </a:lnTo>
                  <a:lnTo>
                    <a:pt x="480" y="0"/>
                  </a:lnTo>
                </a:path>
              </a:pathLst>
            </a:custGeom>
            <a:noFill/>
            <a:ln w="25400" cap="flat" cmpd="sng">
              <a:solidFill>
                <a:schemeClr val="accent2">
                  <a:alpha val="100000"/>
                </a:schemeClr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372" name="组合 185371"/>
            <p:cNvGrpSpPr/>
            <p:nvPr/>
          </p:nvGrpSpPr>
          <p:grpSpPr>
            <a:xfrm>
              <a:off x="4872" y="3660"/>
              <a:ext cx="216" cy="72"/>
              <a:chOff x="1236" y="3696"/>
              <a:chExt cx="216" cy="72"/>
            </a:xfrm>
          </p:grpSpPr>
          <p:sp>
            <p:nvSpPr>
              <p:cNvPr id="185373" name="直接连接符 185372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5374" name="直接连接符 185373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5375" name="椭圆 185374"/>
            <p:cNvSpPr/>
            <p:nvPr/>
          </p:nvSpPr>
          <p:spPr>
            <a:xfrm>
              <a:off x="4392" y="390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6" name="椭圆 185375"/>
            <p:cNvSpPr/>
            <p:nvPr/>
          </p:nvSpPr>
          <p:spPr>
            <a:xfrm>
              <a:off x="4380" y="2388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7" name="矩形 185376"/>
            <p:cNvSpPr/>
            <p:nvPr/>
          </p:nvSpPr>
          <p:spPr>
            <a:xfrm rot="-16200000">
              <a:off x="4872" y="2652"/>
              <a:ext cx="192" cy="96"/>
            </a:xfrm>
            <a:prstGeom prst="rect">
              <a:avLst/>
            </a:prstGeom>
            <a:solidFill>
              <a:srgbClr val="EFF9FF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8" name="直接连接符 185377"/>
            <p:cNvSpPr/>
            <p:nvPr/>
          </p:nvSpPr>
          <p:spPr>
            <a:xfrm flipV="1">
              <a:off x="4548" y="2352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5379" name="文本框 185378"/>
            <p:cNvSpPr txBox="1"/>
            <p:nvPr/>
          </p:nvSpPr>
          <p:spPr>
            <a:xfrm>
              <a:off x="4738" y="2729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5380" name="文本框 185379"/>
            <p:cNvSpPr txBox="1"/>
            <p:nvPr/>
          </p:nvSpPr>
          <p:spPr>
            <a:xfrm>
              <a:off x="4738" y="242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85381" name="直接连接符 185380"/>
            <p:cNvSpPr/>
            <p:nvPr/>
          </p:nvSpPr>
          <p:spPr>
            <a:xfrm>
              <a:off x="4968" y="3324"/>
              <a:ext cx="0" cy="336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85382" name="文本框 185381"/>
            <p:cNvSpPr txBox="1"/>
            <p:nvPr/>
          </p:nvSpPr>
          <p:spPr>
            <a:xfrm>
              <a:off x="4750" y="325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i="1">
                  <a:solidFill>
                    <a:srgbClr val="3366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5383" name="文本框 185382"/>
            <p:cNvSpPr txBox="1"/>
            <p:nvPr/>
          </p:nvSpPr>
          <p:spPr>
            <a:xfrm>
              <a:off x="4738" y="2969"/>
              <a:ext cx="10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6600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graphicFrame>
          <p:nvGraphicFramePr>
            <p:cNvPr id="185384" name="对象 185383"/>
            <p:cNvGraphicFramePr/>
            <p:nvPr/>
          </p:nvGraphicFramePr>
          <p:xfrm>
            <a:off x="5235" y="2952"/>
            <a:ext cx="12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10" r:id="rId15" imgW="190500" imgH="419100" progId="Equation.3">
                    <p:embed/>
                  </p:oleObj>
                </mc:Choice>
                <mc:Fallback>
                  <p:oleObj r:id="rId15" imgW="190500" imgH="419100" progId="Equation.3">
                    <p:embed/>
                    <p:pic>
                      <p:nvPicPr>
                        <p:cNvPr id="0" name="图片 9217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235" y="2952"/>
                          <a:ext cx="12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5385" name="文本框 185384"/>
            <p:cNvSpPr txBox="1"/>
            <p:nvPr/>
          </p:nvSpPr>
          <p:spPr>
            <a:xfrm>
              <a:off x="5065" y="3449"/>
              <a:ext cx="421" cy="2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– </a:t>
              </a:r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5386" name="文本框 185385"/>
            <p:cNvSpPr txBox="1"/>
            <p:nvPr/>
          </p:nvSpPr>
          <p:spPr>
            <a:xfrm>
              <a:off x="5122" y="2585"/>
              <a:ext cx="12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US" altLang="zh-CN" b="1" i="1">
                  <a:solidFill>
                    <a:srgbClr val="D60093"/>
                  </a:solidFill>
                  <a:latin typeface="宋体" panose="02010600030101010101" pitchFamily="2" charset="-122"/>
                </a:rPr>
                <a:t>R</a:t>
              </a:r>
            </a:p>
          </p:txBody>
        </p:sp>
        <p:sp>
          <p:nvSpPr>
            <p:cNvPr id="185387" name="文本框 185386"/>
            <p:cNvSpPr txBox="1"/>
            <p:nvPr/>
          </p:nvSpPr>
          <p:spPr>
            <a:xfrm>
              <a:off x="5074" y="3017"/>
              <a:ext cx="27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j</a:t>
              </a:r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X</a:t>
              </a:r>
              <a:r>
                <a:rPr lang="en-US" altLang="zh-CN" b="1" i="1" baseline="-25000" dirty="0" err="1">
                  <a:solidFill>
                    <a:srgbClr val="D60093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L</a:t>
              </a:r>
              <a:endParaRPr lang="en-US" altLang="zh-CN" b="1">
                <a:solidFill>
                  <a:srgbClr val="D60093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185388" name="文本框 185387"/>
          <p:cNvSpPr txBox="1"/>
          <p:nvPr/>
        </p:nvSpPr>
        <p:spPr>
          <a:xfrm>
            <a:off x="396875" y="3627438"/>
            <a:ext cx="1790700" cy="427037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谐振条件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85389" name="直接连接符 185388"/>
          <p:cNvSpPr/>
          <p:nvPr/>
        </p:nvSpPr>
        <p:spPr>
          <a:xfrm>
            <a:off x="4572000" y="5067300"/>
            <a:ext cx="1809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85390" name="组合 185389"/>
          <p:cNvGrpSpPr/>
          <p:nvPr/>
        </p:nvGrpSpPr>
        <p:grpSpPr>
          <a:xfrm>
            <a:off x="5959475" y="5075238"/>
            <a:ext cx="152400" cy="514350"/>
            <a:chOff x="4811" y="2309"/>
            <a:chExt cx="96" cy="324"/>
          </a:xfrm>
        </p:grpSpPr>
        <p:sp>
          <p:nvSpPr>
            <p:cNvPr id="185391" name="文本框 185390"/>
            <p:cNvSpPr txBox="1"/>
            <p:nvPr/>
          </p:nvSpPr>
          <p:spPr>
            <a:xfrm>
              <a:off x="4819" y="2403"/>
              <a:ext cx="7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I</a:t>
              </a:r>
              <a:endParaRPr lang="en-US" altLang="zh-CN" i="1">
                <a:latin typeface="宋体" panose="02010600030101010101" pitchFamily="2" charset="-122"/>
              </a:endParaRPr>
            </a:p>
          </p:txBody>
        </p:sp>
        <p:sp>
          <p:nvSpPr>
            <p:cNvPr id="185392" name="文本框 185391"/>
            <p:cNvSpPr txBox="1"/>
            <p:nvPr/>
          </p:nvSpPr>
          <p:spPr>
            <a:xfrm>
              <a:off x="4811" y="2309"/>
              <a:ext cx="9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sz="2000" i="1" dirty="0">
                  <a:solidFill>
                    <a:srgbClr val="FF0066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000" i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  <a:endParaRPr lang="en-US" altLang="zh-CN" sz="2000" i="1">
                <a:latin typeface="宋体" panose="02010600030101010101" pitchFamily="2" charset="-122"/>
              </a:endParaRPr>
            </a:p>
          </p:txBody>
        </p:sp>
      </p:grpSp>
      <p:grpSp>
        <p:nvGrpSpPr>
          <p:cNvPr id="185393" name="组合 185392"/>
          <p:cNvGrpSpPr/>
          <p:nvPr/>
        </p:nvGrpSpPr>
        <p:grpSpPr>
          <a:xfrm>
            <a:off x="6111875" y="4465638"/>
            <a:ext cx="220663" cy="533400"/>
            <a:chOff x="3694" y="1452"/>
            <a:chExt cx="139" cy="336"/>
          </a:xfrm>
        </p:grpSpPr>
        <p:sp>
          <p:nvSpPr>
            <p:cNvPr id="185394" name="文本框 185393"/>
            <p:cNvSpPr txBox="1"/>
            <p:nvPr/>
          </p:nvSpPr>
          <p:spPr>
            <a:xfrm>
              <a:off x="3694" y="1558"/>
              <a:ext cx="13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1"/>
                  </a:solidFill>
                  <a:latin typeface="宋体" panose="02010600030101010101" pitchFamily="2" charset="-122"/>
                </a:rPr>
                <a:t>U</a:t>
              </a:r>
              <a:endParaRPr lang="en-US" altLang="zh-CN" i="1">
                <a:solidFill>
                  <a:schemeClr val="accent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5395" name="文本框 185394"/>
            <p:cNvSpPr txBox="1"/>
            <p:nvPr/>
          </p:nvSpPr>
          <p:spPr>
            <a:xfrm>
              <a:off x="3751" y="1452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accent1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85396" name="组合 185395"/>
          <p:cNvGrpSpPr/>
          <p:nvPr/>
        </p:nvGrpSpPr>
        <p:grpSpPr>
          <a:xfrm>
            <a:off x="5349875" y="4465638"/>
            <a:ext cx="355600" cy="533400"/>
            <a:chOff x="4192" y="2052"/>
            <a:chExt cx="224" cy="336"/>
          </a:xfrm>
        </p:grpSpPr>
        <p:sp>
          <p:nvSpPr>
            <p:cNvPr id="185397" name="文本框 185396"/>
            <p:cNvSpPr txBox="1"/>
            <p:nvPr/>
          </p:nvSpPr>
          <p:spPr>
            <a:xfrm>
              <a:off x="4192" y="2158"/>
              <a:ext cx="22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tx2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>
                  <a:solidFill>
                    <a:schemeClr val="tx2"/>
                  </a:solidFill>
                  <a:latin typeface="宋体" panose="02010600030101010101" pitchFamily="2" charset="-122"/>
                </a:rPr>
                <a:t>R</a:t>
              </a:r>
              <a:endParaRPr lang="en-US" altLang="zh-CN" i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5398" name="文本框 185397"/>
            <p:cNvSpPr txBox="1"/>
            <p:nvPr/>
          </p:nvSpPr>
          <p:spPr>
            <a:xfrm>
              <a:off x="4255" y="2052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tx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85399" name="直接连接符 185398"/>
          <p:cNvSpPr/>
          <p:nvPr/>
        </p:nvSpPr>
        <p:spPr>
          <a:xfrm rot="5400000" flipH="1">
            <a:off x="3800475" y="4276725"/>
            <a:ext cx="154305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5400" name="直接连接符 185399"/>
          <p:cNvSpPr/>
          <p:nvPr/>
        </p:nvSpPr>
        <p:spPr>
          <a:xfrm rot="5400000" flipH="1">
            <a:off x="3848100" y="5753100"/>
            <a:ext cx="1447800" cy="0"/>
          </a:xfrm>
          <a:prstGeom prst="line">
            <a:avLst/>
          </a:prstGeom>
          <a:ln w="38100" cap="flat" cmpd="sng">
            <a:solidFill>
              <a:srgbClr val="D60093"/>
            </a:solidFill>
            <a:prstDash val="solid"/>
            <a:headEnd type="stealth" w="med" len="lg"/>
            <a:tailEnd type="none" w="med" len="med"/>
          </a:ln>
        </p:spPr>
      </p:sp>
      <p:grpSp>
        <p:nvGrpSpPr>
          <p:cNvPr id="185401" name="组合 185400"/>
          <p:cNvGrpSpPr/>
          <p:nvPr/>
        </p:nvGrpSpPr>
        <p:grpSpPr>
          <a:xfrm>
            <a:off x="4664075" y="3475038"/>
            <a:ext cx="344488" cy="533400"/>
            <a:chOff x="4208" y="924"/>
            <a:chExt cx="217" cy="336"/>
          </a:xfrm>
        </p:grpSpPr>
        <p:sp>
          <p:nvSpPr>
            <p:cNvPr id="185402" name="文本框 185401"/>
            <p:cNvSpPr txBox="1"/>
            <p:nvPr/>
          </p:nvSpPr>
          <p:spPr>
            <a:xfrm>
              <a:off x="4208" y="1030"/>
              <a:ext cx="2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i="1" baseline="-25000">
                  <a:solidFill>
                    <a:schemeClr val="accent2"/>
                  </a:solidFill>
                  <a:latin typeface="宋体" panose="02010600030101010101" pitchFamily="2" charset="-122"/>
                </a:rPr>
                <a:t>L</a:t>
              </a:r>
              <a:endParaRPr lang="en-US" altLang="zh-CN" i="1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5403" name="文本框 185402"/>
            <p:cNvSpPr txBox="1"/>
            <p:nvPr/>
          </p:nvSpPr>
          <p:spPr>
            <a:xfrm>
              <a:off x="4279" y="924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accent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85404" name="组合 185403"/>
          <p:cNvGrpSpPr/>
          <p:nvPr/>
        </p:nvGrpSpPr>
        <p:grpSpPr>
          <a:xfrm>
            <a:off x="4740275" y="5837238"/>
            <a:ext cx="311150" cy="533400"/>
            <a:chOff x="3750" y="1140"/>
            <a:chExt cx="196" cy="336"/>
          </a:xfrm>
        </p:grpSpPr>
        <p:sp>
          <p:nvSpPr>
            <p:cNvPr id="185405" name="文本框 185404"/>
            <p:cNvSpPr txBox="1"/>
            <p:nvPr/>
          </p:nvSpPr>
          <p:spPr>
            <a:xfrm>
              <a:off x="3750" y="1246"/>
              <a:ext cx="1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U</a:t>
              </a:r>
              <a:r>
                <a:rPr lang="en-US" altLang="zh-CN" b="1" baseline="-25000" dirty="0" err="1">
                  <a:solidFill>
                    <a:srgbClr val="D60093"/>
                  </a:solidFill>
                  <a:latin typeface="宋体" panose="02010600030101010101" pitchFamily="2" charset="-122"/>
                </a:rPr>
                <a:t>c</a:t>
              </a:r>
              <a:endParaRPr lang="en-US" altLang="zh-CN" i="1">
                <a:solidFill>
                  <a:srgbClr val="D6009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5406" name="文本框 185405"/>
            <p:cNvSpPr txBox="1"/>
            <p:nvPr/>
          </p:nvSpPr>
          <p:spPr>
            <a:xfrm>
              <a:off x="3811" y="1140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rgbClr val="D60093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aphicFrame>
        <p:nvGraphicFramePr>
          <p:cNvPr id="185407" name="对象 185406"/>
          <p:cNvGraphicFramePr/>
          <p:nvPr/>
        </p:nvGraphicFramePr>
        <p:xfrm>
          <a:off x="5791200" y="4724400"/>
          <a:ext cx="2413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1" r:id="rId17" imgW="241300" imgH="152400" progId="Equation.3">
                  <p:embed/>
                </p:oleObj>
              </mc:Choice>
              <mc:Fallback>
                <p:oleObj r:id="rId17" imgW="241300" imgH="152400" progId="Equation.3">
                  <p:embed/>
                  <p:pic>
                    <p:nvPicPr>
                      <p:cNvPr id="0" name="图片 92177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91200" y="4724400"/>
                        <a:ext cx="241300" cy="15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408" name="直接连接符 185407"/>
          <p:cNvSpPr/>
          <p:nvPr/>
        </p:nvSpPr>
        <p:spPr>
          <a:xfrm>
            <a:off x="4572000" y="5029200"/>
            <a:ext cx="7429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graphicFrame>
        <p:nvGraphicFramePr>
          <p:cNvPr id="185409" name="对象 185408"/>
          <p:cNvGraphicFramePr/>
          <p:nvPr/>
        </p:nvGraphicFramePr>
        <p:xfrm>
          <a:off x="2362200" y="3657600"/>
          <a:ext cx="1282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2" r:id="rId19" imgW="1282065" imgH="431800" progId="Equation.3">
                  <p:embed/>
                </p:oleObj>
              </mc:Choice>
              <mc:Fallback>
                <p:oleObj r:id="rId19" imgW="1282065" imgH="431800" progId="Equation.3">
                  <p:embed/>
                  <p:pic>
                    <p:nvPicPr>
                      <p:cNvPr id="0" name="图片 92178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62200" y="3657600"/>
                        <a:ext cx="12827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410" name="矩形 185409"/>
          <p:cNvSpPr/>
          <p:nvPr/>
        </p:nvSpPr>
        <p:spPr>
          <a:xfrm>
            <a:off x="609600" y="4191000"/>
            <a:ext cx="477838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:</a:t>
            </a:r>
          </a:p>
        </p:txBody>
      </p:sp>
      <p:graphicFrame>
        <p:nvGraphicFramePr>
          <p:cNvPr id="185411" name="对象 185410"/>
          <p:cNvGraphicFramePr/>
          <p:nvPr/>
        </p:nvGraphicFramePr>
        <p:xfrm>
          <a:off x="1447800" y="4267200"/>
          <a:ext cx="135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3" r:id="rId21" imgW="1358265" imgH="431800" progId="Equation.3">
                  <p:embed/>
                </p:oleObj>
              </mc:Choice>
              <mc:Fallback>
                <p:oleObj r:id="rId21" imgW="1358265" imgH="431800" progId="Equation.3">
                  <p:embed/>
                  <p:pic>
                    <p:nvPicPr>
                      <p:cNvPr id="0" name="图片 92179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47800" y="4267200"/>
                        <a:ext cx="13589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412" name="对象 185411"/>
          <p:cNvGraphicFramePr/>
          <p:nvPr/>
        </p:nvGraphicFramePr>
        <p:xfrm>
          <a:off x="762000" y="4724400"/>
          <a:ext cx="31210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4" r:id="rId23" imgW="3542030" imgH="850265" progId="Equation.3">
                  <p:embed/>
                </p:oleObj>
              </mc:Choice>
              <mc:Fallback>
                <p:oleObj r:id="rId23" imgW="3542030" imgH="850265" progId="Equation.3">
                  <p:embed/>
                  <p:pic>
                    <p:nvPicPr>
                      <p:cNvPr id="0" name="图片 92180"/>
                      <p:cNvPicPr/>
                      <p:nvPr/>
                    </p:nvPicPr>
                    <p:blipFill>
                      <a:blip r:embed="rId24">
                        <a:clrChange>
                          <a:clrFrom>
                            <a:srgbClr val="000000"/>
                          </a:clrFrom>
                          <a:clrTo>
                            <a:srgbClr val="FF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62000" y="4724400"/>
                        <a:ext cx="3121025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413" name="矩形 185412"/>
          <p:cNvSpPr/>
          <p:nvPr/>
        </p:nvSpPr>
        <p:spPr>
          <a:xfrm>
            <a:off x="609600" y="5486400"/>
            <a:ext cx="3262313" cy="854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电压与电流同相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电路</a:t>
            </a:r>
          </a:p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中发生串联谐振。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5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85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85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8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5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5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500"/>
                                        <p:tgtEl>
                                          <p:spTgt spid="1854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5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300"/>
                                        <p:tgtEl>
                                          <p:spTgt spid="18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300"/>
                                        <p:tgtEl>
                                          <p:spTgt spid="185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 build="p"/>
      <p:bldP spid="185347" grpId="0"/>
      <p:bldP spid="185348" grpId="0" bldLvl="0" animBg="1"/>
      <p:bldP spid="185352" grpId="0" build="p"/>
      <p:bldP spid="185354" grpId="0" build="p"/>
      <p:bldP spid="185355" grpId="0" build="p"/>
      <p:bldP spid="185388" grpId="0" build="p"/>
      <p:bldP spid="185410" grpId="0" build="p"/>
      <p:bldP spid="18541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文本框 186369"/>
          <p:cNvSpPr txBox="1"/>
          <p:nvPr/>
        </p:nvSpPr>
        <p:spPr>
          <a:xfrm>
            <a:off x="457200" y="427038"/>
            <a:ext cx="3232150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谐振频率</a:t>
            </a:r>
          </a:p>
        </p:txBody>
      </p:sp>
      <p:graphicFrame>
        <p:nvGraphicFramePr>
          <p:cNvPr id="186371" name="对象 186370"/>
          <p:cNvGraphicFramePr/>
          <p:nvPr/>
        </p:nvGraphicFramePr>
        <p:xfrm>
          <a:off x="1143000" y="1026160"/>
          <a:ext cx="447357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9" r:id="rId4" imgW="5078095" imgH="850265" progId="Equation.3">
                  <p:embed/>
                </p:oleObj>
              </mc:Choice>
              <mc:Fallback>
                <p:oleObj r:id="rId4" imgW="5078095" imgH="850265" progId="Equation.3">
                  <p:embed/>
                  <p:pic>
                    <p:nvPicPr>
                      <p:cNvPr id="0" name="图片 93190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43000" y="1026160"/>
                        <a:ext cx="4473575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2" name="对象 186371"/>
          <p:cNvGraphicFramePr/>
          <p:nvPr/>
        </p:nvGraphicFramePr>
        <p:xfrm>
          <a:off x="2590800" y="1788160"/>
          <a:ext cx="228123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0" r:id="rId6" imgW="2589530" imgH="850265" progId="Equation.3">
                  <p:embed/>
                </p:oleObj>
              </mc:Choice>
              <mc:Fallback>
                <p:oleObj r:id="rId6" imgW="2589530" imgH="850265" progId="Equation.3">
                  <p:embed/>
                  <p:pic>
                    <p:nvPicPr>
                      <p:cNvPr id="0" name="图片 93191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90800" y="1788160"/>
                        <a:ext cx="2281238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73" name="云形标注 186372"/>
          <p:cNvSpPr/>
          <p:nvPr/>
        </p:nvSpPr>
        <p:spPr>
          <a:xfrm>
            <a:off x="6172200" y="919480"/>
            <a:ext cx="1905000" cy="990600"/>
          </a:xfrm>
          <a:prstGeom prst="cloudCallout">
            <a:avLst>
              <a:gd name="adj1" fmla="val -68000"/>
              <a:gd name="adj2" fmla="val 16185"/>
            </a:avLst>
          </a:prstGeom>
          <a:solidFill>
            <a:srgbClr val="FFFFCC">
              <a:alpha val="50000"/>
            </a:srgbClr>
          </a:solidFill>
          <a:ln w="9525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谐振角频率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6374" name="文本框 186373"/>
          <p:cNvSpPr txBox="1"/>
          <p:nvPr/>
        </p:nvSpPr>
        <p:spPr>
          <a:xfrm>
            <a:off x="419100" y="4656138"/>
            <a:ext cx="5459413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串联谐振电路特点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86375" name="矩形 186374"/>
          <p:cNvSpPr/>
          <p:nvPr/>
        </p:nvSpPr>
        <p:spPr>
          <a:xfrm>
            <a:off x="838200" y="1864360"/>
            <a:ext cx="1241425" cy="37465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Times New Roman" panose="02020603050405020304" pitchFamily="18" charset="0"/>
              </a:rPr>
              <a:t>谐振频率</a:t>
            </a:r>
          </a:p>
        </p:txBody>
      </p:sp>
      <p:sp>
        <p:nvSpPr>
          <p:cNvPr id="186376" name="矩形 186375"/>
          <p:cNvSpPr/>
          <p:nvPr/>
        </p:nvSpPr>
        <p:spPr>
          <a:xfrm>
            <a:off x="838200" y="2571750"/>
            <a:ext cx="1425575" cy="37465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Times New Roman" panose="02020603050405020304" pitchFamily="18" charset="0"/>
              </a:rPr>
              <a:t>特性阻抗</a:t>
            </a:r>
          </a:p>
        </p:txBody>
      </p:sp>
      <p:graphicFrame>
        <p:nvGraphicFramePr>
          <p:cNvPr id="186377" name="对象 186376"/>
          <p:cNvGraphicFramePr/>
          <p:nvPr/>
        </p:nvGraphicFramePr>
        <p:xfrm>
          <a:off x="2514600" y="2362200"/>
          <a:ext cx="32194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1" r:id="rId8" imgW="3657600" imgH="965200" progId="Equation.3">
                  <p:embed/>
                </p:oleObj>
              </mc:Choice>
              <mc:Fallback>
                <p:oleObj r:id="rId8" imgW="3657600" imgH="965200" progId="Equation.3">
                  <p:embed/>
                  <p:pic>
                    <p:nvPicPr>
                      <p:cNvPr id="0" name="图片 93192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14600" y="2362200"/>
                        <a:ext cx="3219450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78" name="文本框 186377"/>
          <p:cNvSpPr txBox="1"/>
          <p:nvPr/>
        </p:nvSpPr>
        <p:spPr>
          <a:xfrm>
            <a:off x="671513" y="5208588"/>
            <a:ext cx="768350" cy="365125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）</a:t>
            </a:r>
            <a:endParaRPr lang="zh-CN" altLang="en-US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86379" name="文本框 186378"/>
          <p:cNvSpPr txBox="1"/>
          <p:nvPr/>
        </p:nvSpPr>
        <p:spPr>
          <a:xfrm>
            <a:off x="1349375" y="5140325"/>
            <a:ext cx="3195638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总阻抗值最小</a:t>
            </a:r>
            <a:r>
              <a:rPr lang="en-US" altLang="zh-CN" sz="2800" b="1" i="1">
                <a:latin typeface="宋体" panose="02010600030101010101" pitchFamily="2" charset="-122"/>
              </a:rPr>
              <a:t>Z </a:t>
            </a:r>
            <a:r>
              <a:rPr lang="en-US" altLang="zh-CN" sz="2800" b="1">
                <a:latin typeface="宋体" panose="02010600030101010101" pitchFamily="2" charset="-122"/>
              </a:rPr>
              <a:t>= </a:t>
            </a:r>
            <a:r>
              <a:rPr lang="en-US" altLang="zh-CN" sz="2800" b="1" i="1">
                <a:latin typeface="宋体" panose="02010600030101010101" pitchFamily="2" charset="-122"/>
              </a:rPr>
              <a:t>R</a:t>
            </a:r>
            <a:r>
              <a:rPr lang="en-US" altLang="zh-CN" sz="2800" b="1">
                <a:latin typeface="宋体" panose="02010600030101010101" pitchFamily="2" charset="-122"/>
              </a:rPr>
              <a:t> ;</a:t>
            </a:r>
          </a:p>
        </p:txBody>
      </p:sp>
      <p:graphicFrame>
        <p:nvGraphicFramePr>
          <p:cNvPr id="186380" name="对象 186379"/>
          <p:cNvGraphicFramePr/>
          <p:nvPr/>
        </p:nvGraphicFramePr>
        <p:xfrm>
          <a:off x="5670550" y="5200650"/>
          <a:ext cx="19319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2" r:id="rId10" imgW="2044065" imgH="431800" progId="Equation.3">
                  <p:embed/>
                </p:oleObj>
              </mc:Choice>
              <mc:Fallback>
                <p:oleObj r:id="rId10" imgW="2044065" imgH="431800" progId="Equation.3">
                  <p:embed/>
                  <p:pic>
                    <p:nvPicPr>
                      <p:cNvPr id="0" name="图片 9319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70550" y="5200650"/>
                        <a:ext cx="1931988" cy="407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81" name="文本框 186380"/>
          <p:cNvSpPr txBox="1"/>
          <p:nvPr/>
        </p:nvSpPr>
        <p:spPr>
          <a:xfrm>
            <a:off x="7710488" y="5083175"/>
            <a:ext cx="836612" cy="427038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最大</a:t>
            </a:r>
            <a:r>
              <a:rPr lang="en-US" altLang="zh-CN" sz="2800" b="1">
                <a:latin typeface="宋体" panose="02010600030101010101" pitchFamily="2" charset="-122"/>
              </a:rPr>
              <a:t>;</a:t>
            </a:r>
          </a:p>
        </p:txBody>
      </p:sp>
      <p:sp>
        <p:nvSpPr>
          <p:cNvPr id="186382" name="文本框 186381"/>
          <p:cNvSpPr txBox="1"/>
          <p:nvPr/>
        </p:nvSpPr>
        <p:spPr>
          <a:xfrm>
            <a:off x="4968875" y="5189538"/>
            <a:ext cx="768350" cy="365125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）</a:t>
            </a:r>
            <a:endParaRPr lang="zh-CN" altLang="en-US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86383" name="文本框 186382"/>
          <p:cNvSpPr txBox="1"/>
          <p:nvPr/>
        </p:nvSpPr>
        <p:spPr>
          <a:xfrm>
            <a:off x="684213" y="5630863"/>
            <a:ext cx="7991475" cy="85407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电路呈电阻性，电容或电感上的电压可能高于电源电压。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6384" name="矩形 186383"/>
          <p:cNvSpPr/>
          <p:nvPr/>
        </p:nvSpPr>
        <p:spPr>
          <a:xfrm>
            <a:off x="6629400" y="1942465"/>
            <a:ext cx="1550035" cy="43053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Times New Roman" panose="02020603050405020304" pitchFamily="18" charset="0"/>
              </a:rPr>
              <a:t>品质因数</a:t>
            </a:r>
          </a:p>
        </p:txBody>
      </p:sp>
      <p:graphicFrame>
        <p:nvGraphicFramePr>
          <p:cNvPr id="186385" name="对象 186384"/>
          <p:cNvGraphicFramePr/>
          <p:nvPr/>
        </p:nvGraphicFramePr>
        <p:xfrm>
          <a:off x="6096000" y="2362200"/>
          <a:ext cx="26606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3" r:id="rId12" imgW="3022600" imgH="889000" progId="Equation.3">
                  <p:embed/>
                </p:oleObj>
              </mc:Choice>
              <mc:Fallback>
                <p:oleObj r:id="rId12" imgW="3022600" imgH="889000" progId="Equation.3">
                  <p:embed/>
                  <p:pic>
                    <p:nvPicPr>
                      <p:cNvPr id="0" name="图片 93194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96000" y="2362200"/>
                        <a:ext cx="2660650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86" name="文本框 186385"/>
          <p:cNvSpPr txBox="1"/>
          <p:nvPr/>
        </p:nvSpPr>
        <p:spPr>
          <a:xfrm>
            <a:off x="457200" y="3246438"/>
            <a:ext cx="8305800" cy="1281112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>
                <a:latin typeface="宋体" panose="02010600030101010101" pitchFamily="2" charset="-122"/>
              </a:rPr>
              <a:t>        在</a:t>
            </a:r>
            <a:r>
              <a:rPr lang="zh-CN" altLang="en-US" sz="2800" b="1" dirty="0">
                <a:latin typeface="宋体" panose="02010600030101010101" pitchFamily="2" charset="-122"/>
              </a:rPr>
              <a:t>串联谐振时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en-US" altLang="zh-CN" sz="2800" b="1" i="1">
                <a:solidFill>
                  <a:schemeClr val="accent2"/>
                </a:solidFill>
                <a:latin typeface="宋体" panose="02010600030101010101" pitchFamily="2" charset="-122"/>
              </a:rPr>
              <a:t>U</a:t>
            </a:r>
            <a:r>
              <a:rPr lang="en-US" altLang="zh-CN" sz="2800" b="1" i="1" baseline="-25000">
                <a:solidFill>
                  <a:schemeClr val="accent2"/>
                </a:solidFill>
                <a:latin typeface="宋体" panose="02010600030101010101" pitchFamily="2" charset="-122"/>
              </a:rPr>
              <a:t>L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800" b="1" i="1">
                <a:solidFill>
                  <a:schemeClr val="accent2"/>
                </a:solidFill>
                <a:latin typeface="宋体" panose="02010600030101010101" pitchFamily="2" charset="-122"/>
              </a:rPr>
              <a:t>U</a:t>
            </a:r>
            <a:r>
              <a:rPr lang="en-US" altLang="zh-CN" sz="2800" b="1" i="1" baseline="-25000">
                <a:solidFill>
                  <a:schemeClr val="accent2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是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Q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倍的电源电压</a:t>
            </a:r>
            <a:r>
              <a:rPr lang="zh-CN" altLang="en-US" sz="2800" b="1" dirty="0">
                <a:latin typeface="宋体" panose="02010600030101010101" pitchFamily="2" charset="-122"/>
              </a:rPr>
              <a:t>，可能会损坏设备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</a:rPr>
              <a:t>在电力系统中应避免发生串联谐振。而串联谐振在无线电工程中有广泛应用。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8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186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18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 build="p"/>
      <p:bldP spid="186373" grpId="0" bldLvl="0" animBg="1"/>
      <p:bldP spid="186374" grpId="0" build="p"/>
      <p:bldP spid="186375" grpId="0" bldLvl="0" animBg="1"/>
      <p:bldP spid="186376" grpId="0" animBg="1"/>
      <p:bldP spid="186378" grpId="0"/>
      <p:bldP spid="186379" grpId="0"/>
      <p:bldP spid="186381" grpId="0"/>
      <p:bldP spid="186382" grpId="0"/>
      <p:bldP spid="186383" grpId="0"/>
      <p:bldP spid="186384" grpId="0" bldLvl="0" animBg="1"/>
      <p:bldP spid="186386" grpId="0" build="p" advAuto="100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矩形 187393"/>
          <p:cNvSpPr/>
          <p:nvPr/>
        </p:nvSpPr>
        <p:spPr>
          <a:xfrm>
            <a:off x="504825" y="598488"/>
            <a:ext cx="7869238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应用举例：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无线电接收设备的输入调谐电路如图。</a:t>
            </a:r>
          </a:p>
        </p:txBody>
      </p:sp>
      <p:sp>
        <p:nvSpPr>
          <p:cNvPr id="187395" name="矩形 187394"/>
          <p:cNvSpPr/>
          <p:nvPr/>
        </p:nvSpPr>
        <p:spPr>
          <a:xfrm>
            <a:off x="3429000" y="3017838"/>
            <a:ext cx="71755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</a:rPr>
              <a:t>信号</a:t>
            </a:r>
            <a:endParaRPr lang="zh-CN" altLang="en-US" sz="2800" b="1">
              <a:solidFill>
                <a:srgbClr val="A50021"/>
              </a:solidFill>
              <a:latin typeface="宋体" panose="02010600030101010101" pitchFamily="2" charset="-122"/>
            </a:endParaRPr>
          </a:p>
        </p:txBody>
      </p:sp>
      <p:sp>
        <p:nvSpPr>
          <p:cNvPr id="187396" name="椭圆形标注 187395"/>
          <p:cNvSpPr/>
          <p:nvPr/>
        </p:nvSpPr>
        <p:spPr>
          <a:xfrm>
            <a:off x="2400300" y="1314450"/>
            <a:ext cx="1250950" cy="946150"/>
          </a:xfrm>
          <a:prstGeom prst="wedgeEllipseCallout">
            <a:avLst>
              <a:gd name="adj1" fmla="val -121065"/>
              <a:gd name="adj2" fmla="val 37750"/>
            </a:avLst>
          </a:prstGeom>
          <a:solidFill>
            <a:srgbClr val="FFE6CD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rPr>
              <a:t>接收天线</a:t>
            </a:r>
            <a:endParaRPr lang="zh-CN" altLang="en-US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7397" name="椭圆形标注 187396"/>
          <p:cNvSpPr/>
          <p:nvPr/>
        </p:nvSpPr>
        <p:spPr>
          <a:xfrm>
            <a:off x="1695450" y="5029200"/>
            <a:ext cx="1250950" cy="946150"/>
          </a:xfrm>
          <a:prstGeom prst="wedgeEllipseCallout">
            <a:avLst>
              <a:gd name="adj1" fmla="val 44926"/>
              <a:gd name="adj2" fmla="val -171644"/>
            </a:avLst>
          </a:prstGeom>
          <a:solidFill>
            <a:srgbClr val="FFE6CD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可调电容</a:t>
            </a:r>
            <a:endParaRPr lang="zh-CN" altLang="en-US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7398" name="组合 187397"/>
          <p:cNvGrpSpPr/>
          <p:nvPr/>
        </p:nvGrpSpPr>
        <p:grpSpPr>
          <a:xfrm>
            <a:off x="5391150" y="1789113"/>
            <a:ext cx="2698750" cy="2801937"/>
            <a:chOff x="3396" y="995"/>
            <a:chExt cx="1700" cy="1765"/>
          </a:xfrm>
        </p:grpSpPr>
        <p:sp>
          <p:nvSpPr>
            <p:cNvPr id="187399" name="矩形 187398"/>
            <p:cNvSpPr/>
            <p:nvPr/>
          </p:nvSpPr>
          <p:spPr>
            <a:xfrm>
              <a:off x="3600" y="1320"/>
              <a:ext cx="828" cy="1440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00" name="矩形 187399"/>
            <p:cNvSpPr/>
            <p:nvPr/>
          </p:nvSpPr>
          <p:spPr>
            <a:xfrm rot="-10800000">
              <a:off x="3912" y="1282"/>
              <a:ext cx="192" cy="96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01" name="文本框 187400"/>
            <p:cNvSpPr txBox="1"/>
            <p:nvPr/>
          </p:nvSpPr>
          <p:spPr>
            <a:xfrm>
              <a:off x="3910" y="995"/>
              <a:ext cx="128" cy="2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>
                  <a:solidFill>
                    <a:srgbClr val="6600FF"/>
                  </a:solidFill>
                  <a:latin typeface="宋体" panose="02010600030101010101" pitchFamily="2" charset="-122"/>
                </a:rPr>
                <a:t>R</a:t>
              </a:r>
              <a:endParaRPr lang="en-US" altLang="zh-CN" b="1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87402" name="组合 187401"/>
            <p:cNvGrpSpPr/>
            <p:nvPr/>
          </p:nvGrpSpPr>
          <p:grpSpPr>
            <a:xfrm>
              <a:off x="4380" y="1546"/>
              <a:ext cx="108" cy="350"/>
              <a:chOff x="3084" y="3214"/>
              <a:chExt cx="108" cy="350"/>
            </a:xfrm>
          </p:grpSpPr>
          <p:sp>
            <p:nvSpPr>
              <p:cNvPr id="187403" name="矩形 187402"/>
              <p:cNvSpPr/>
              <p:nvPr/>
            </p:nvSpPr>
            <p:spPr>
              <a:xfrm>
                <a:off x="3120" y="3228"/>
                <a:ext cx="72" cy="33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87404" name="组合 187403"/>
              <p:cNvGrpSpPr/>
              <p:nvPr/>
            </p:nvGrpSpPr>
            <p:grpSpPr>
              <a:xfrm>
                <a:off x="3084" y="3214"/>
                <a:ext cx="97" cy="335"/>
                <a:chOff x="4367" y="2160"/>
                <a:chExt cx="97" cy="335"/>
              </a:xfrm>
            </p:grpSpPr>
            <p:sp>
              <p:nvSpPr>
                <p:cNvPr id="187405" name="任意多边形 187404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06" name="任意多边形 187405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07" name="任意多边形 187406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7408" name="组合 187407"/>
            <p:cNvGrpSpPr/>
            <p:nvPr/>
          </p:nvGrpSpPr>
          <p:grpSpPr>
            <a:xfrm>
              <a:off x="4296" y="2088"/>
              <a:ext cx="248" cy="348"/>
              <a:chOff x="2964" y="3528"/>
              <a:chExt cx="248" cy="348"/>
            </a:xfrm>
          </p:grpSpPr>
          <p:grpSp>
            <p:nvGrpSpPr>
              <p:cNvPr id="187409" name="组合 187408"/>
              <p:cNvGrpSpPr/>
              <p:nvPr/>
            </p:nvGrpSpPr>
            <p:grpSpPr>
              <a:xfrm>
                <a:off x="2996" y="3691"/>
                <a:ext cx="216" cy="72"/>
                <a:chOff x="2780" y="3427"/>
                <a:chExt cx="216" cy="72"/>
              </a:xfrm>
            </p:grpSpPr>
            <p:sp>
              <p:nvSpPr>
                <p:cNvPr id="187410" name="直接连接符 187409"/>
                <p:cNvSpPr/>
                <p:nvPr/>
              </p:nvSpPr>
              <p:spPr>
                <a:xfrm rot="-5400000">
                  <a:off x="2888" y="3391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7411" name="直接连接符 187410"/>
                <p:cNvSpPr/>
                <p:nvPr/>
              </p:nvSpPr>
              <p:spPr>
                <a:xfrm rot="-5400000">
                  <a:off x="2888" y="3319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7412" name="矩形 187411"/>
              <p:cNvSpPr/>
              <p:nvPr/>
            </p:nvSpPr>
            <p:spPr>
              <a:xfrm>
                <a:off x="2964" y="3708"/>
                <a:ext cx="228" cy="3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413" name="直接连接符 187412"/>
              <p:cNvSpPr/>
              <p:nvPr/>
            </p:nvSpPr>
            <p:spPr>
              <a:xfrm rot="-3230134" flipV="1">
                <a:off x="2940" y="3696"/>
                <a:ext cx="348" cy="12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</p:grpSp>
        <p:sp>
          <p:nvSpPr>
            <p:cNvPr id="187414" name="矩形 187413"/>
            <p:cNvSpPr/>
            <p:nvPr/>
          </p:nvSpPr>
          <p:spPr>
            <a:xfrm>
              <a:off x="4066" y="2088"/>
              <a:ext cx="12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宋体" panose="02010600030101010101" pitchFamily="2" charset="-122"/>
                </a:rPr>
                <a:t>C</a:t>
              </a:r>
            </a:p>
          </p:txBody>
        </p:sp>
        <p:sp>
          <p:nvSpPr>
            <p:cNvPr id="187415" name="矩形 187414"/>
            <p:cNvSpPr/>
            <p:nvPr/>
          </p:nvSpPr>
          <p:spPr>
            <a:xfrm>
              <a:off x="4528" y="1560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6600FF"/>
                  </a:solidFill>
                  <a:latin typeface="宋体" panose="02010600030101010101" pitchFamily="2" charset="-122"/>
                </a:rPr>
                <a:t>L</a:t>
              </a:r>
            </a:p>
          </p:txBody>
        </p:sp>
        <p:grpSp>
          <p:nvGrpSpPr>
            <p:cNvPr id="187416" name="组合 187415"/>
            <p:cNvGrpSpPr/>
            <p:nvPr/>
          </p:nvGrpSpPr>
          <p:grpSpPr>
            <a:xfrm>
              <a:off x="3402" y="1341"/>
              <a:ext cx="300" cy="497"/>
              <a:chOff x="3408" y="1419"/>
              <a:chExt cx="300" cy="497"/>
            </a:xfrm>
          </p:grpSpPr>
          <p:sp>
            <p:nvSpPr>
              <p:cNvPr id="187417" name="文本框 187416"/>
              <p:cNvSpPr txBox="1"/>
              <p:nvPr/>
            </p:nvSpPr>
            <p:spPr>
              <a:xfrm>
                <a:off x="3408" y="1686"/>
                <a:ext cx="260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87418" name="文本框 187417"/>
              <p:cNvSpPr txBox="1"/>
              <p:nvPr/>
            </p:nvSpPr>
            <p:spPr>
              <a:xfrm>
                <a:off x="3432" y="1419"/>
                <a:ext cx="201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87419" name="椭圆 187418"/>
              <p:cNvSpPr/>
              <p:nvPr/>
            </p:nvSpPr>
            <p:spPr>
              <a:xfrm>
                <a:off x="3516" y="1596"/>
                <a:ext cx="192" cy="204"/>
              </a:xfrm>
              <a:prstGeom prst="ellipse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7420" name="组合 187419"/>
            <p:cNvGrpSpPr/>
            <p:nvPr/>
          </p:nvGrpSpPr>
          <p:grpSpPr>
            <a:xfrm>
              <a:off x="3402" y="1749"/>
              <a:ext cx="300" cy="497"/>
              <a:chOff x="3408" y="1419"/>
              <a:chExt cx="300" cy="497"/>
            </a:xfrm>
          </p:grpSpPr>
          <p:sp>
            <p:nvSpPr>
              <p:cNvPr id="187421" name="文本框 187420"/>
              <p:cNvSpPr txBox="1"/>
              <p:nvPr/>
            </p:nvSpPr>
            <p:spPr>
              <a:xfrm>
                <a:off x="3408" y="1686"/>
                <a:ext cx="260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87422" name="文本框 187421"/>
              <p:cNvSpPr txBox="1"/>
              <p:nvPr/>
            </p:nvSpPr>
            <p:spPr>
              <a:xfrm>
                <a:off x="3432" y="1419"/>
                <a:ext cx="201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87423" name="椭圆 187422"/>
              <p:cNvSpPr/>
              <p:nvPr/>
            </p:nvSpPr>
            <p:spPr>
              <a:xfrm>
                <a:off x="3516" y="1596"/>
                <a:ext cx="192" cy="204"/>
              </a:xfrm>
              <a:prstGeom prst="ellipse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7424" name="组合 187423"/>
            <p:cNvGrpSpPr/>
            <p:nvPr/>
          </p:nvGrpSpPr>
          <p:grpSpPr>
            <a:xfrm>
              <a:off x="3396" y="2211"/>
              <a:ext cx="300" cy="497"/>
              <a:chOff x="3408" y="1419"/>
              <a:chExt cx="300" cy="497"/>
            </a:xfrm>
          </p:grpSpPr>
          <p:sp>
            <p:nvSpPr>
              <p:cNvPr id="187425" name="文本框 187424"/>
              <p:cNvSpPr txBox="1"/>
              <p:nvPr/>
            </p:nvSpPr>
            <p:spPr>
              <a:xfrm>
                <a:off x="3408" y="1686"/>
                <a:ext cx="260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87426" name="文本框 187425"/>
              <p:cNvSpPr txBox="1"/>
              <p:nvPr/>
            </p:nvSpPr>
            <p:spPr>
              <a:xfrm>
                <a:off x="3432" y="1419"/>
                <a:ext cx="201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87427" name="椭圆 187426"/>
              <p:cNvSpPr/>
              <p:nvPr/>
            </p:nvSpPr>
            <p:spPr>
              <a:xfrm>
                <a:off x="3516" y="1596"/>
                <a:ext cx="192" cy="204"/>
              </a:xfrm>
              <a:prstGeom prst="ellipse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187428" name="对象 187427"/>
            <p:cNvGraphicFramePr/>
            <p:nvPr/>
          </p:nvGraphicFramePr>
          <p:xfrm>
            <a:off x="3736" y="1472"/>
            <a:ext cx="256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39" r:id="rId5" imgW="405765" imgH="431165" progId="Equation.3">
                    <p:embed/>
                  </p:oleObj>
                </mc:Choice>
                <mc:Fallback>
                  <p:oleObj r:id="rId5" imgW="405765" imgH="431165" progId="Equation.3">
                    <p:embed/>
                    <p:pic>
                      <p:nvPicPr>
                        <p:cNvPr id="0" name="图片 94212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A50021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36" y="1472"/>
                          <a:ext cx="256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29" name="对象 187428"/>
            <p:cNvGraphicFramePr/>
            <p:nvPr/>
          </p:nvGraphicFramePr>
          <p:xfrm>
            <a:off x="3744" y="1892"/>
            <a:ext cx="289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40" r:id="rId7" imgW="419100" imgH="431800" progId="Equation.3">
                    <p:embed/>
                  </p:oleObj>
                </mc:Choice>
                <mc:Fallback>
                  <p:oleObj r:id="rId7" imgW="419100" imgH="431800" progId="Equation.3">
                    <p:embed/>
                    <p:pic>
                      <p:nvPicPr>
                        <p:cNvPr id="0" name="图片 94213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A50021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44" y="1892"/>
                          <a:ext cx="289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30" name="对象 187429"/>
            <p:cNvGraphicFramePr/>
            <p:nvPr/>
          </p:nvGraphicFramePr>
          <p:xfrm>
            <a:off x="3732" y="2336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41" r:id="rId9" imgW="419100" imgH="431800" progId="Equation.3">
                    <p:embed/>
                  </p:oleObj>
                </mc:Choice>
                <mc:Fallback>
                  <p:oleObj r:id="rId9" imgW="419100" imgH="431800" progId="Equation.3">
                    <p:embed/>
                    <p:pic>
                      <p:nvPicPr>
                        <p:cNvPr id="0" name="图片 94214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A50021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32" y="2336"/>
                          <a:ext cx="264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7431" name="直接连接符 187430"/>
            <p:cNvSpPr/>
            <p:nvPr/>
          </p:nvSpPr>
          <p:spPr>
            <a:xfrm flipV="1">
              <a:off x="4412" y="2755"/>
              <a:ext cx="51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7432" name="直接连接符 187431"/>
            <p:cNvSpPr/>
            <p:nvPr/>
          </p:nvSpPr>
          <p:spPr>
            <a:xfrm flipV="1">
              <a:off x="4436" y="1963"/>
              <a:ext cx="51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7433" name="矩形 187432"/>
            <p:cNvSpPr/>
            <p:nvPr/>
          </p:nvSpPr>
          <p:spPr>
            <a:xfrm>
              <a:off x="4644" y="2177"/>
              <a:ext cx="45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zh-CN" altLang="en-US" sz="2800" b="1" dirty="0">
                  <a:solidFill>
                    <a:srgbClr val="A50021"/>
                  </a:solidFill>
                  <a:latin typeface="宋体" panose="02010600030101010101" pitchFamily="2" charset="-122"/>
                </a:rPr>
                <a:t>信号</a:t>
              </a:r>
              <a:endParaRPr lang="zh-CN" altLang="en-US" sz="2800" b="1">
                <a:solidFill>
                  <a:srgbClr val="A5002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7434" name="右箭头 187433"/>
          <p:cNvSpPr/>
          <p:nvPr/>
        </p:nvSpPr>
        <p:spPr>
          <a:xfrm>
            <a:off x="4552950" y="3143250"/>
            <a:ext cx="690563" cy="695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CCFF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435" name="椭圆形标注 187434"/>
          <p:cNvSpPr/>
          <p:nvPr/>
        </p:nvSpPr>
        <p:spPr>
          <a:xfrm>
            <a:off x="4857750" y="5029200"/>
            <a:ext cx="2813050" cy="946150"/>
          </a:xfrm>
          <a:prstGeom prst="wedgeEllipseCallout">
            <a:avLst>
              <a:gd name="adj1" fmla="val -7787"/>
              <a:gd name="adj2" fmla="val -125333"/>
            </a:avLst>
          </a:prstGeom>
          <a:solidFill>
            <a:srgbClr val="FFE6CD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各电台信号（频率不同）</a:t>
            </a:r>
            <a:endParaRPr lang="zh-CN" altLang="en-US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7436" name="组合 187435"/>
          <p:cNvGrpSpPr/>
          <p:nvPr/>
        </p:nvGrpSpPr>
        <p:grpSpPr>
          <a:xfrm>
            <a:off x="1000125" y="1581150"/>
            <a:ext cx="3248025" cy="3200400"/>
            <a:chOff x="630" y="996"/>
            <a:chExt cx="2046" cy="2016"/>
          </a:xfrm>
        </p:grpSpPr>
        <p:grpSp>
          <p:nvGrpSpPr>
            <p:cNvPr id="187437" name="组合 187436"/>
            <p:cNvGrpSpPr/>
            <p:nvPr/>
          </p:nvGrpSpPr>
          <p:grpSpPr>
            <a:xfrm>
              <a:off x="630" y="996"/>
              <a:ext cx="2046" cy="2016"/>
              <a:chOff x="2154" y="1392"/>
              <a:chExt cx="2046" cy="2016"/>
            </a:xfrm>
          </p:grpSpPr>
          <p:sp>
            <p:nvSpPr>
              <p:cNvPr id="187438" name="文本框 187437"/>
              <p:cNvSpPr txBox="1"/>
              <p:nvPr/>
            </p:nvSpPr>
            <p:spPr>
              <a:xfrm>
                <a:off x="3186" y="2364"/>
                <a:ext cx="128" cy="23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C</a:t>
                </a:r>
                <a:endParaRPr lang="en-US" altLang="zh-CN" b="1">
                  <a:solidFill>
                    <a:srgbClr val="FF0066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7439" name="直接连接符 187438"/>
              <p:cNvSpPr/>
              <p:nvPr/>
            </p:nvSpPr>
            <p:spPr>
              <a:xfrm>
                <a:off x="3404" y="2704"/>
                <a:ext cx="0" cy="572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87440" name="直接连接符 187439"/>
              <p:cNvSpPr/>
              <p:nvPr/>
            </p:nvSpPr>
            <p:spPr>
              <a:xfrm>
                <a:off x="3408" y="2070"/>
                <a:ext cx="0" cy="573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87441" name="文本框 187440"/>
              <p:cNvSpPr txBox="1"/>
              <p:nvPr/>
            </p:nvSpPr>
            <p:spPr>
              <a:xfrm flipH="1">
                <a:off x="2957" y="2704"/>
                <a:ext cx="181" cy="23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L</a:t>
                </a:r>
                <a:r>
                  <a:rPr lang="en-US" altLang="zh-CN" b="1" baseline="-25000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187442" name="直接连接符 187441"/>
              <p:cNvSpPr/>
              <p:nvPr/>
            </p:nvSpPr>
            <p:spPr>
              <a:xfrm>
                <a:off x="2819" y="3265"/>
                <a:ext cx="985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7443" name="组合 187442"/>
              <p:cNvGrpSpPr/>
              <p:nvPr/>
            </p:nvGrpSpPr>
            <p:grpSpPr>
              <a:xfrm>
                <a:off x="3296" y="2623"/>
                <a:ext cx="216" cy="72"/>
                <a:chOff x="1236" y="3696"/>
                <a:chExt cx="216" cy="72"/>
              </a:xfrm>
            </p:grpSpPr>
            <p:sp>
              <p:nvSpPr>
                <p:cNvPr id="187444" name="直接连接符 187443"/>
                <p:cNvSpPr/>
                <p:nvPr/>
              </p:nvSpPr>
              <p:spPr>
                <a:xfrm rot="-5400000">
                  <a:off x="1344" y="3660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7445" name="直接连接符 187444"/>
                <p:cNvSpPr/>
                <p:nvPr/>
              </p:nvSpPr>
              <p:spPr>
                <a:xfrm rot="-5400000">
                  <a:off x="1344" y="3588"/>
                  <a:ext cx="0" cy="216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7446" name="矩形 187445"/>
              <p:cNvSpPr/>
              <p:nvPr/>
            </p:nvSpPr>
            <p:spPr>
              <a:xfrm>
                <a:off x="3300" y="2640"/>
                <a:ext cx="228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447" name="直接连接符 187446"/>
              <p:cNvSpPr/>
              <p:nvPr/>
            </p:nvSpPr>
            <p:spPr>
              <a:xfrm flipH="1">
                <a:off x="2808" y="2064"/>
                <a:ext cx="0" cy="432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7448" name="组合 187447"/>
              <p:cNvGrpSpPr/>
              <p:nvPr/>
            </p:nvGrpSpPr>
            <p:grpSpPr>
              <a:xfrm>
                <a:off x="2772" y="2482"/>
                <a:ext cx="97" cy="335"/>
                <a:chOff x="4367" y="2160"/>
                <a:chExt cx="97" cy="335"/>
              </a:xfrm>
            </p:grpSpPr>
            <p:sp>
              <p:nvSpPr>
                <p:cNvPr id="187449" name="任意多边形 187448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50" name="任意多边形 187449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51" name="任意多边形 187450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7452" name="直接连接符 187451"/>
              <p:cNvSpPr/>
              <p:nvPr/>
            </p:nvSpPr>
            <p:spPr>
              <a:xfrm>
                <a:off x="2808" y="2820"/>
                <a:ext cx="0" cy="45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53" name="直接连接符 187452"/>
              <p:cNvSpPr/>
              <p:nvPr/>
            </p:nvSpPr>
            <p:spPr>
              <a:xfrm>
                <a:off x="2808" y="2064"/>
                <a:ext cx="1380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87454" name="直接连接符 187453"/>
              <p:cNvSpPr/>
              <p:nvPr/>
            </p:nvSpPr>
            <p:spPr>
              <a:xfrm>
                <a:off x="3792" y="2844"/>
                <a:ext cx="408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87455" name="直接连接符 187454"/>
              <p:cNvSpPr/>
              <p:nvPr/>
            </p:nvSpPr>
            <p:spPr>
              <a:xfrm>
                <a:off x="3792" y="2844"/>
                <a:ext cx="0" cy="42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56" name="直接连接符 187455"/>
              <p:cNvSpPr/>
              <p:nvPr/>
            </p:nvSpPr>
            <p:spPr>
              <a:xfrm rot="-3248152">
                <a:off x="3256" y="2631"/>
                <a:ext cx="349" cy="4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grpSp>
            <p:nvGrpSpPr>
              <p:cNvPr id="187457" name="组合 187456"/>
              <p:cNvGrpSpPr/>
              <p:nvPr/>
            </p:nvGrpSpPr>
            <p:grpSpPr>
              <a:xfrm>
                <a:off x="2400" y="2494"/>
                <a:ext cx="97" cy="335"/>
                <a:chOff x="4367" y="2160"/>
                <a:chExt cx="97" cy="335"/>
              </a:xfrm>
            </p:grpSpPr>
            <p:sp>
              <p:nvSpPr>
                <p:cNvPr id="187458" name="任意多边形 187457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59" name="任意多边形 187458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460" name="任意多边形 187459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7461" name="直接连接符 187460"/>
              <p:cNvSpPr/>
              <p:nvPr/>
            </p:nvSpPr>
            <p:spPr>
              <a:xfrm flipH="1">
                <a:off x="2436" y="1392"/>
                <a:ext cx="0" cy="1128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62" name="直接连接符 187461"/>
              <p:cNvSpPr/>
              <p:nvPr/>
            </p:nvSpPr>
            <p:spPr>
              <a:xfrm>
                <a:off x="2436" y="2832"/>
                <a:ext cx="0" cy="576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63" name="直接连接符 187462"/>
              <p:cNvSpPr/>
              <p:nvPr/>
            </p:nvSpPr>
            <p:spPr>
              <a:xfrm>
                <a:off x="2340" y="340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64" name="直接连接符 187463"/>
              <p:cNvSpPr/>
              <p:nvPr/>
            </p:nvSpPr>
            <p:spPr>
              <a:xfrm rot="431862">
                <a:off x="2354" y="1424"/>
                <a:ext cx="84" cy="108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65" name="直接连接符 187464"/>
              <p:cNvSpPr/>
              <p:nvPr/>
            </p:nvSpPr>
            <p:spPr>
              <a:xfrm rot="3888871">
                <a:off x="2422" y="1426"/>
                <a:ext cx="84" cy="108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7466" name="文本框 187465"/>
              <p:cNvSpPr txBox="1"/>
              <p:nvPr/>
            </p:nvSpPr>
            <p:spPr>
              <a:xfrm flipH="1">
                <a:off x="2154" y="2572"/>
                <a:ext cx="181" cy="23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L</a:t>
                </a:r>
                <a:r>
                  <a:rPr lang="en-US" altLang="zh-CN" b="1" baseline="-25000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1</a:t>
                </a:r>
              </a:p>
            </p:txBody>
          </p:sp>
        </p:grpSp>
        <p:sp>
          <p:nvSpPr>
            <p:cNvPr id="187467" name="直接连接符 187466"/>
            <p:cNvSpPr/>
            <p:nvPr/>
          </p:nvSpPr>
          <p:spPr>
            <a:xfrm>
              <a:off x="1104" y="2016"/>
              <a:ext cx="0" cy="58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7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build="p"/>
      <p:bldP spid="187396" grpId="0" animBg="1"/>
      <p:bldP spid="187397" grpId="0" animBg="1"/>
      <p:bldP spid="18743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矩形 188417"/>
          <p:cNvSpPr/>
          <p:nvPr/>
        </p:nvSpPr>
        <p:spPr>
          <a:xfrm>
            <a:off x="485775" y="471805"/>
            <a:ext cx="4819650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2.6.2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并联谐振</a:t>
            </a:r>
          </a:p>
        </p:txBody>
      </p:sp>
      <p:sp>
        <p:nvSpPr>
          <p:cNvPr id="188419" name="矩形 188418"/>
          <p:cNvSpPr/>
          <p:nvPr/>
        </p:nvSpPr>
        <p:spPr>
          <a:xfrm>
            <a:off x="4667250" y="5581650"/>
            <a:ext cx="1695450" cy="5715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r>
              <a:rPr lang="zh-CN" altLang="en-US" b="1" dirty="0">
                <a:solidFill>
                  <a:srgbClr val="6600FF"/>
                </a:solidFill>
                <a:latin typeface="宋体" panose="02010600030101010101" pitchFamily="2" charset="-122"/>
              </a:rPr>
              <a:t>谐振频率</a:t>
            </a:r>
          </a:p>
        </p:txBody>
      </p:sp>
      <p:sp>
        <p:nvSpPr>
          <p:cNvPr id="188420" name="文本框 188419"/>
          <p:cNvSpPr txBox="1"/>
          <p:nvPr/>
        </p:nvSpPr>
        <p:spPr>
          <a:xfrm>
            <a:off x="400050" y="1074738"/>
            <a:ext cx="3632200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谐振条件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grpSp>
        <p:nvGrpSpPr>
          <p:cNvPr id="188421" name="组合 188420"/>
          <p:cNvGrpSpPr/>
          <p:nvPr/>
        </p:nvGrpSpPr>
        <p:grpSpPr>
          <a:xfrm>
            <a:off x="6323013" y="423863"/>
            <a:ext cx="2462212" cy="2414587"/>
            <a:chOff x="3983" y="267"/>
            <a:chExt cx="1551" cy="1521"/>
          </a:xfrm>
        </p:grpSpPr>
        <p:sp>
          <p:nvSpPr>
            <p:cNvPr id="188422" name="文本框 188421"/>
            <p:cNvSpPr txBox="1"/>
            <p:nvPr/>
          </p:nvSpPr>
          <p:spPr>
            <a:xfrm>
              <a:off x="5406" y="1032"/>
              <a:ext cx="128" cy="2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C</a:t>
              </a:r>
              <a:endParaRPr lang="en-US" altLang="zh-CN" b="1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8423" name="直接连接符 188422"/>
            <p:cNvSpPr/>
            <p:nvPr/>
          </p:nvSpPr>
          <p:spPr>
            <a:xfrm>
              <a:off x="5156" y="1216"/>
              <a:ext cx="0" cy="572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grpSp>
          <p:nvGrpSpPr>
            <p:cNvPr id="188424" name="组合 188423"/>
            <p:cNvGrpSpPr/>
            <p:nvPr/>
          </p:nvGrpSpPr>
          <p:grpSpPr>
            <a:xfrm>
              <a:off x="5060" y="1147"/>
              <a:ext cx="216" cy="72"/>
              <a:chOff x="1236" y="3696"/>
              <a:chExt cx="216" cy="72"/>
            </a:xfrm>
          </p:grpSpPr>
          <p:sp>
            <p:nvSpPr>
              <p:cNvPr id="188425" name="直接连接符 188424"/>
              <p:cNvSpPr/>
              <p:nvPr/>
            </p:nvSpPr>
            <p:spPr>
              <a:xfrm rot="-5400000">
                <a:off x="1344" y="3660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8426" name="直接连接符 188425"/>
              <p:cNvSpPr/>
              <p:nvPr/>
            </p:nvSpPr>
            <p:spPr>
              <a:xfrm rot="-5400000">
                <a:off x="1344" y="3588"/>
                <a:ext cx="0" cy="216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8427" name="直接连接符 188426"/>
            <p:cNvSpPr/>
            <p:nvPr/>
          </p:nvSpPr>
          <p:spPr>
            <a:xfrm>
              <a:off x="5160" y="582"/>
              <a:ext cx="0" cy="573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lg"/>
            </a:ln>
          </p:spPr>
        </p:sp>
        <p:grpSp>
          <p:nvGrpSpPr>
            <p:cNvPr id="188428" name="组合 188427"/>
            <p:cNvGrpSpPr/>
            <p:nvPr/>
          </p:nvGrpSpPr>
          <p:grpSpPr>
            <a:xfrm>
              <a:off x="3983" y="267"/>
              <a:ext cx="638" cy="1516"/>
              <a:chOff x="3587" y="1613"/>
              <a:chExt cx="638" cy="1516"/>
            </a:xfrm>
          </p:grpSpPr>
          <p:sp>
            <p:nvSpPr>
              <p:cNvPr id="188429" name="文本框 188428"/>
              <p:cNvSpPr txBox="1"/>
              <p:nvPr/>
            </p:nvSpPr>
            <p:spPr>
              <a:xfrm flipH="1">
                <a:off x="3912" y="2538"/>
                <a:ext cx="117" cy="23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 i="1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L</a:t>
                </a:r>
                <a:endParaRPr lang="en-US" altLang="zh-CN" b="1">
                  <a:solidFill>
                    <a:srgbClr val="6600FF"/>
                  </a:solidFill>
                  <a:latin typeface="宋体" panose="02010600030101010101" pitchFamily="2" charset="-122"/>
                </a:endParaRPr>
              </a:p>
            </p:txBody>
          </p:sp>
          <p:grpSp>
            <p:nvGrpSpPr>
              <p:cNvPr id="188430" name="组合 188429"/>
              <p:cNvGrpSpPr/>
              <p:nvPr/>
            </p:nvGrpSpPr>
            <p:grpSpPr>
              <a:xfrm>
                <a:off x="4128" y="2496"/>
                <a:ext cx="97" cy="335"/>
                <a:chOff x="4367" y="2160"/>
                <a:chExt cx="97" cy="335"/>
              </a:xfrm>
            </p:grpSpPr>
            <p:sp>
              <p:nvSpPr>
                <p:cNvPr id="188431" name="任意多边形 188430"/>
                <p:cNvSpPr/>
                <p:nvPr/>
              </p:nvSpPr>
              <p:spPr>
                <a:xfrm rot="5400000" flipH="1">
                  <a:off x="4359" y="2391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8432" name="任意多边形 188431"/>
                <p:cNvSpPr/>
                <p:nvPr/>
              </p:nvSpPr>
              <p:spPr>
                <a:xfrm rot="5400000" flipH="1">
                  <a:off x="4360" y="2280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8433" name="任意多边形 188432"/>
                <p:cNvSpPr/>
                <p:nvPr/>
              </p:nvSpPr>
              <p:spPr>
                <a:xfrm rot="5400000" flipH="1">
                  <a:off x="4360" y="2168"/>
                  <a:ext cx="112" cy="96"/>
                </a:xfrm>
                <a:custGeom>
                  <a:avLst/>
                  <a:gdLst>
                    <a:gd name="txL" fmla="*/ 0 w 40136"/>
                    <a:gd name="txT" fmla="*/ 0 h 21600"/>
                    <a:gd name="txR" fmla="*/ 40136 w 40136"/>
                    <a:gd name="txB" fmla="*/ 21600 h 21600"/>
                  </a:gdLst>
                  <a:ahLst/>
                  <a:cxnLst>
                    <a:cxn ang="180">
                      <a:pos x="0" y="13634"/>
                    </a:cxn>
                    <a:cxn ang="0">
                      <a:pos x="40136" y="13585"/>
                    </a:cxn>
                    <a:cxn ang="90">
                      <a:pos x="20078" y="21600"/>
                    </a:cxn>
                  </a:cxnLst>
                  <a:rect l="txL" t="txT" r="txR" b="txB"/>
                  <a:pathLst>
                    <a:path w="40136" h="21600" fill="none">
                      <a:moveTo>
                        <a:pt x="0" y="13634"/>
                      </a:moveTo>
                      <a:arcTo wR="21600" hR="21600" stAng="-9501550" swAng="8194677"/>
                    </a:path>
                    <a:path w="40136" h="21600" stroke="0">
                      <a:moveTo>
                        <a:pt x="0" y="13634"/>
                      </a:moveTo>
                      <a:arcTo wR="21600" hR="21600" stAng="-9501550" swAng="8194677"/>
                      <a:lnTo>
                        <a:pt x="20078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8434" name="文本框 188433"/>
              <p:cNvSpPr txBox="1"/>
              <p:nvPr/>
            </p:nvSpPr>
            <p:spPr>
              <a:xfrm>
                <a:off x="3610" y="2804"/>
                <a:ext cx="144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–</a:t>
                </a:r>
                <a:r>
                  <a:rPr lang="en-US" altLang="zh-CN" i="1">
                    <a:solidFill>
                      <a:srgbClr val="FF0066"/>
                    </a:solidFill>
                    <a:latin typeface="宋体" panose="02010600030101010101" pitchFamily="2" charset="-122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188435" name="文本框 188434"/>
              <p:cNvSpPr txBox="1"/>
              <p:nvPr/>
            </p:nvSpPr>
            <p:spPr>
              <a:xfrm>
                <a:off x="3610" y="1949"/>
                <a:ext cx="109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66"/>
                    </a:solidFill>
                    <a:latin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188436" name="任意多边形 188435"/>
              <p:cNvSpPr/>
              <p:nvPr/>
            </p:nvSpPr>
            <p:spPr>
              <a:xfrm>
                <a:off x="3624" y="1920"/>
                <a:ext cx="552" cy="576"/>
              </a:xfrm>
              <a:custGeom>
                <a:avLst/>
                <a:gdLst/>
                <a:ahLst/>
                <a:cxnLst/>
                <a:rect l="0" t="0" r="0" b="0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37" name="任意多边形 188436"/>
              <p:cNvSpPr/>
              <p:nvPr/>
            </p:nvSpPr>
            <p:spPr>
              <a:xfrm>
                <a:off x="3648" y="2832"/>
                <a:ext cx="528" cy="288"/>
              </a:xfrm>
              <a:custGeom>
                <a:avLst/>
                <a:gdLst/>
                <a:ahLst/>
                <a:cxnLst/>
                <a:rect l="0" t="0" r="0" b="0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38" name="椭圆 188437"/>
              <p:cNvSpPr/>
              <p:nvPr/>
            </p:nvSpPr>
            <p:spPr>
              <a:xfrm>
                <a:off x="3587" y="3081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39" name="椭圆 188438"/>
              <p:cNvSpPr/>
              <p:nvPr/>
            </p:nvSpPr>
            <p:spPr>
              <a:xfrm>
                <a:off x="3588" y="18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40" name="矩形 188439"/>
              <p:cNvSpPr/>
              <p:nvPr/>
            </p:nvSpPr>
            <p:spPr>
              <a:xfrm rot="-16200000">
                <a:off x="4080" y="2160"/>
                <a:ext cx="192" cy="96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41" name="文本框 188440"/>
              <p:cNvSpPr txBox="1"/>
              <p:nvPr/>
            </p:nvSpPr>
            <p:spPr>
              <a:xfrm>
                <a:off x="3886" y="2089"/>
                <a:ext cx="128" cy="23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6600FF"/>
                    </a:solidFill>
                    <a:latin typeface="宋体" panose="02010600030101010101" pitchFamily="2" charset="-122"/>
                  </a:rPr>
                  <a:t>R</a:t>
                </a:r>
                <a:endParaRPr lang="en-US" altLang="zh-CN" b="1">
                  <a:solidFill>
                    <a:srgbClr val="6600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8442" name="直接连接符 188441"/>
              <p:cNvSpPr/>
              <p:nvPr/>
            </p:nvSpPr>
            <p:spPr>
              <a:xfrm flipV="1">
                <a:off x="3756" y="1860"/>
                <a:ext cx="276" cy="0"/>
              </a:xfrm>
              <a:prstGeom prst="line">
                <a:avLst/>
              </a:prstGeom>
              <a:ln w="25400" cap="flat" cmpd="sng">
                <a:solidFill>
                  <a:srgbClr val="FF0066"/>
                </a:solidFill>
                <a:prstDash val="solid"/>
                <a:headEnd type="none" w="med" len="med"/>
                <a:tailEnd type="stealth" w="med" len="lg"/>
              </a:ln>
            </p:spPr>
          </p:sp>
          <p:graphicFrame>
            <p:nvGraphicFramePr>
              <p:cNvPr id="188443" name="对象 188442"/>
              <p:cNvGraphicFramePr/>
              <p:nvPr/>
            </p:nvGraphicFramePr>
            <p:xfrm>
              <a:off x="3599" y="2391"/>
              <a:ext cx="162" cy="1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6287" r:id="rId5" imgW="317500" imgH="355600" progId="Equation.3">
                      <p:embed/>
                    </p:oleObj>
                  </mc:Choice>
                  <mc:Fallback>
                    <p:oleObj r:id="rId5" imgW="317500" imgH="355600" progId="Equation.3">
                      <p:embed/>
                      <p:pic>
                        <p:nvPicPr>
                          <p:cNvPr id="0" name="图片 95248"/>
                          <p:cNvPicPr/>
                          <p:nvPr/>
                        </p:nvPicPr>
                        <p:blipFill>
                          <a:blip r:embed="rId6">
                            <a:clrChange>
                              <a:clrFrom>
                                <a:srgbClr val="000000"/>
                              </a:clrFrom>
                              <a:clrTo>
                                <a:srgbClr val="333399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599" y="2391"/>
                            <a:ext cx="162" cy="179"/>
                          </a:xfrm>
                          <a:prstGeom prst="rect">
                            <a:avLst/>
                          </a:prstGeom>
                          <a:solidFill>
                            <a:srgbClr val="CCFFFF">
                              <a:alpha val="50000"/>
                            </a:srgbClr>
                          </a:solidFill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8444" name="对象 188443"/>
              <p:cNvGraphicFramePr/>
              <p:nvPr/>
            </p:nvGraphicFramePr>
            <p:xfrm>
              <a:off x="3835" y="1613"/>
              <a:ext cx="116" cy="1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6288" r:id="rId7" imgW="228600" imgH="342900" progId="Equation.3">
                      <p:embed/>
                    </p:oleObj>
                  </mc:Choice>
                  <mc:Fallback>
                    <p:oleObj r:id="rId7" imgW="228600" imgH="342900" progId="Equation.3">
                      <p:embed/>
                      <p:pic>
                        <p:nvPicPr>
                          <p:cNvPr id="0" name="图片 95249"/>
                          <p:cNvPicPr/>
                          <p:nvPr/>
                        </p:nvPicPr>
                        <p:blipFill>
                          <a:blip r:embed="rId8">
                            <a:clrChange>
                              <a:clrFrom>
                                <a:srgbClr val="000000"/>
                              </a:clrFrom>
                              <a:clrTo>
                                <a:srgbClr val="333399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835" y="1613"/>
                            <a:ext cx="116" cy="172"/>
                          </a:xfrm>
                          <a:prstGeom prst="rect">
                            <a:avLst/>
                          </a:prstGeom>
                          <a:solidFill>
                            <a:srgbClr val="CCFFFF">
                              <a:alpha val="50000"/>
                            </a:srgbClr>
                          </a:solidFill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88445" name="直接连接符 188444"/>
            <p:cNvSpPr/>
            <p:nvPr/>
          </p:nvSpPr>
          <p:spPr>
            <a:xfrm rot="5400000" flipV="1">
              <a:off x="4548" y="795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88446" name="直接连接符 188445"/>
            <p:cNvSpPr/>
            <p:nvPr/>
          </p:nvSpPr>
          <p:spPr>
            <a:xfrm>
              <a:off x="4559" y="572"/>
              <a:ext cx="61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8447" name="直接连接符 188446"/>
            <p:cNvSpPr/>
            <p:nvPr/>
          </p:nvSpPr>
          <p:spPr>
            <a:xfrm rot="5400000" flipV="1">
              <a:off x="5089" y="786"/>
              <a:ext cx="276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graphicFrame>
          <p:nvGraphicFramePr>
            <p:cNvPr id="188448" name="对象 188447"/>
            <p:cNvGraphicFramePr/>
            <p:nvPr/>
          </p:nvGraphicFramePr>
          <p:xfrm>
            <a:off x="4733" y="666"/>
            <a:ext cx="200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89" r:id="rId9" imgW="317500" imgH="431165" progId="Equation.3">
                    <p:embed/>
                  </p:oleObj>
                </mc:Choice>
                <mc:Fallback>
                  <p:oleObj r:id="rId9" imgW="317500" imgH="431165" progId="Equation.3">
                    <p:embed/>
                    <p:pic>
                      <p:nvPicPr>
                        <p:cNvPr id="0" name="图片 95250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7C8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733" y="666"/>
                          <a:ext cx="200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449" name="对象 188448"/>
            <p:cNvGraphicFramePr/>
            <p:nvPr/>
          </p:nvGraphicFramePr>
          <p:xfrm>
            <a:off x="5317" y="638"/>
            <a:ext cx="208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90" r:id="rId11" imgW="330200" imgH="444500" progId="Equation.3">
                    <p:embed/>
                  </p:oleObj>
                </mc:Choice>
                <mc:Fallback>
                  <p:oleObj r:id="rId11" imgW="330200" imgH="444500" progId="Equation.3">
                    <p:embed/>
                    <p:pic>
                      <p:nvPicPr>
                        <p:cNvPr id="0" name="图片 95251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FF7C8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317" y="638"/>
                          <a:ext cx="208" cy="2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50" name="直接连接符 188449"/>
            <p:cNvSpPr/>
            <p:nvPr/>
          </p:nvSpPr>
          <p:spPr>
            <a:xfrm>
              <a:off x="4571" y="1777"/>
              <a:ext cx="589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8451" name="直接连接符 188450"/>
          <p:cNvSpPr/>
          <p:nvPr/>
        </p:nvSpPr>
        <p:spPr>
          <a:xfrm flipV="1">
            <a:off x="7004050" y="4259263"/>
            <a:ext cx="1200150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8452" name="直接连接符 188451"/>
          <p:cNvSpPr/>
          <p:nvPr/>
        </p:nvSpPr>
        <p:spPr>
          <a:xfrm rot="4126795" flipV="1">
            <a:off x="6689725" y="4713288"/>
            <a:ext cx="1160463" cy="136525"/>
          </a:xfrm>
          <a:prstGeom prst="line">
            <a:avLst/>
          </a:prstGeom>
          <a:ln w="28575" cap="flat" cmpd="sng">
            <a:solidFill>
              <a:srgbClr val="CC00CC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88453" name="任意多边形 188452"/>
          <p:cNvSpPr/>
          <p:nvPr/>
        </p:nvSpPr>
        <p:spPr>
          <a:xfrm>
            <a:off x="7218363" y="4259263"/>
            <a:ext cx="206375" cy="285750"/>
          </a:xfrm>
          <a:custGeom>
            <a:avLst/>
            <a:gdLst/>
            <a:ahLst/>
            <a:cxnLst/>
            <a:rect l="0" t="0" r="0" b="0"/>
            <a:pathLst>
              <a:path w="166" h="288">
                <a:moveTo>
                  <a:pt x="132" y="0"/>
                </a:moveTo>
                <a:cubicBezTo>
                  <a:pt x="149" y="60"/>
                  <a:pt x="166" y="120"/>
                  <a:pt x="144" y="168"/>
                </a:cubicBezTo>
                <a:cubicBezTo>
                  <a:pt x="122" y="216"/>
                  <a:pt x="24" y="268"/>
                  <a:pt x="0" y="288"/>
                </a:cubicBezTo>
              </a:path>
            </a:pathLst>
          </a:custGeom>
          <a:noFill/>
          <a:ln w="38100" cap="flat" cmpd="sng">
            <a:solidFill>
              <a:schemeClr val="accent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8454" name="组合 188453"/>
          <p:cNvGrpSpPr/>
          <p:nvPr/>
        </p:nvGrpSpPr>
        <p:grpSpPr>
          <a:xfrm>
            <a:off x="7646988" y="3790950"/>
            <a:ext cx="152400" cy="525463"/>
            <a:chOff x="1470" y="2916"/>
            <a:chExt cx="96" cy="331"/>
          </a:xfrm>
        </p:grpSpPr>
        <p:sp>
          <p:nvSpPr>
            <p:cNvPr id="188455" name="文本框 188454"/>
            <p:cNvSpPr txBox="1"/>
            <p:nvPr/>
          </p:nvSpPr>
          <p:spPr>
            <a:xfrm>
              <a:off x="1480" y="3017"/>
              <a:ext cx="7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339933"/>
                  </a:solidFill>
                  <a:latin typeface="宋体" panose="02010600030101010101" pitchFamily="2" charset="-122"/>
                </a:rPr>
                <a:t>I</a:t>
              </a:r>
              <a:endParaRPr lang="en-US" altLang="zh-CN" i="1">
                <a:solidFill>
                  <a:srgbClr val="339933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8456" name="文本框 188455"/>
            <p:cNvSpPr txBox="1"/>
            <p:nvPr/>
          </p:nvSpPr>
          <p:spPr>
            <a:xfrm>
              <a:off x="1470" y="2916"/>
              <a:ext cx="9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sz="2000" i="1" dirty="0">
                  <a:latin typeface="宋体" panose="02010600030101010101" pitchFamily="2" charset="-122"/>
                </a:rPr>
                <a:t> </a:t>
              </a:r>
              <a:r>
                <a:rPr lang="en-US" altLang="zh-CN" sz="2000" i="1">
                  <a:solidFill>
                    <a:srgbClr val="339933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88457" name="组合 188456"/>
          <p:cNvGrpSpPr/>
          <p:nvPr/>
        </p:nvGrpSpPr>
        <p:grpSpPr>
          <a:xfrm>
            <a:off x="8343900" y="3886200"/>
            <a:ext cx="220663" cy="533400"/>
            <a:chOff x="2173" y="2712"/>
            <a:chExt cx="139" cy="336"/>
          </a:xfrm>
        </p:grpSpPr>
        <p:sp>
          <p:nvSpPr>
            <p:cNvPr id="188458" name="文本框 188457"/>
            <p:cNvSpPr txBox="1"/>
            <p:nvPr/>
          </p:nvSpPr>
          <p:spPr>
            <a:xfrm>
              <a:off x="2173" y="2818"/>
              <a:ext cx="13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accent2"/>
                  </a:solidFill>
                  <a:latin typeface="宋体" panose="02010600030101010101" pitchFamily="2" charset="-122"/>
                </a:rPr>
                <a:t>U</a:t>
              </a:r>
              <a:endParaRPr lang="en-US" altLang="zh-CN" i="1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8459" name="文本框 188458"/>
            <p:cNvSpPr txBox="1"/>
            <p:nvPr/>
          </p:nvSpPr>
          <p:spPr>
            <a:xfrm>
              <a:off x="2242" y="2712"/>
              <a:ext cx="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000" i="1">
                  <a:solidFill>
                    <a:schemeClr val="accent2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sp>
        <p:nvSpPr>
          <p:cNvPr id="188460" name="直接连接符 188459"/>
          <p:cNvSpPr/>
          <p:nvPr/>
        </p:nvSpPr>
        <p:spPr>
          <a:xfrm rot="5400000" flipH="1">
            <a:off x="6480175" y="3754438"/>
            <a:ext cx="1047750" cy="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88461" name="组合 188460"/>
          <p:cNvGrpSpPr/>
          <p:nvPr/>
        </p:nvGrpSpPr>
        <p:grpSpPr>
          <a:xfrm>
            <a:off x="6153150" y="4414838"/>
            <a:ext cx="550863" cy="527050"/>
            <a:chOff x="3876" y="2781"/>
            <a:chExt cx="347" cy="332"/>
          </a:xfrm>
        </p:grpSpPr>
        <p:sp>
          <p:nvSpPr>
            <p:cNvPr id="188462" name="椭圆形标注 188461"/>
            <p:cNvSpPr/>
            <p:nvPr/>
          </p:nvSpPr>
          <p:spPr>
            <a:xfrm>
              <a:off x="3876" y="2781"/>
              <a:ext cx="347" cy="332"/>
            </a:xfrm>
            <a:prstGeom prst="wedgeEllipseCallout">
              <a:avLst>
                <a:gd name="adj1" fmla="val 151727"/>
                <a:gd name="adj2" fmla="val -48972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lstStyle/>
            <a:p>
              <a:pPr algn="ctr"/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graphicFrame>
          <p:nvGraphicFramePr>
            <p:cNvPr id="188463" name="对象 188462"/>
            <p:cNvGraphicFramePr/>
            <p:nvPr/>
          </p:nvGraphicFramePr>
          <p:xfrm>
            <a:off x="3950" y="2819"/>
            <a:ext cx="224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91" r:id="rId13" imgW="355600" imgH="418465" progId="Equation.3">
                    <p:embed/>
                  </p:oleObj>
                </mc:Choice>
                <mc:Fallback>
                  <p:oleObj r:id="rId13" imgW="355600" imgH="418465" progId="Equation.3">
                    <p:embed/>
                    <p:pic>
                      <p:nvPicPr>
                        <p:cNvPr id="0" name="图片 95252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00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50" y="2819"/>
                          <a:ext cx="224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8464" name="直接连接符 188463"/>
          <p:cNvSpPr/>
          <p:nvPr/>
        </p:nvSpPr>
        <p:spPr>
          <a:xfrm rot="-10800000" flipH="1" flipV="1">
            <a:off x="6994525" y="4268788"/>
            <a:ext cx="581025" cy="0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lg"/>
          </a:ln>
        </p:spPr>
      </p:sp>
      <p:graphicFrame>
        <p:nvGraphicFramePr>
          <p:cNvPr id="188465" name="对象 188464"/>
          <p:cNvGraphicFramePr/>
          <p:nvPr/>
        </p:nvGraphicFramePr>
        <p:xfrm>
          <a:off x="6861175" y="4983163"/>
          <a:ext cx="317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2" r:id="rId15" imgW="317500" imgH="431165" progId="Equation.3">
                  <p:embed/>
                </p:oleObj>
              </mc:Choice>
              <mc:Fallback>
                <p:oleObj r:id="rId15" imgW="317500" imgH="431165" progId="Equation.3">
                  <p:embed/>
                  <p:pic>
                    <p:nvPicPr>
                      <p:cNvPr id="0" name="图片 95253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CC00CC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61175" y="4983163"/>
                        <a:ext cx="3175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66" name="直接连接符 188465"/>
          <p:cNvSpPr/>
          <p:nvPr/>
        </p:nvSpPr>
        <p:spPr>
          <a:xfrm rot="5400000" flipH="1">
            <a:off x="7013575" y="4725988"/>
            <a:ext cx="1047750" cy="0"/>
          </a:xfrm>
          <a:prstGeom prst="line">
            <a:avLst/>
          </a:prstGeom>
          <a:ln w="28575" cap="flat" cmpd="sng">
            <a:solidFill>
              <a:srgbClr val="33CCFF"/>
            </a:solidFill>
            <a:prstDash val="dash"/>
            <a:headEnd type="none" w="med" len="med"/>
            <a:tailEnd type="none" w="med" len="lg"/>
          </a:ln>
        </p:spPr>
      </p:sp>
      <p:sp>
        <p:nvSpPr>
          <p:cNvPr id="188467" name="直接连接符 188466"/>
          <p:cNvSpPr/>
          <p:nvPr/>
        </p:nvSpPr>
        <p:spPr>
          <a:xfrm rot="3138885" flipH="1" flipV="1">
            <a:off x="6775450" y="3721100"/>
            <a:ext cx="1031875" cy="147638"/>
          </a:xfrm>
          <a:prstGeom prst="line">
            <a:avLst/>
          </a:prstGeom>
          <a:ln w="28575" cap="flat" cmpd="sng">
            <a:solidFill>
              <a:srgbClr val="33CCFF"/>
            </a:solidFill>
            <a:prstDash val="dash"/>
            <a:headEnd type="none" w="med" len="med"/>
            <a:tailEnd type="none" w="med" len="lg"/>
          </a:ln>
        </p:spPr>
      </p:sp>
      <p:graphicFrame>
        <p:nvGraphicFramePr>
          <p:cNvPr id="188468" name="对象 188467"/>
          <p:cNvGraphicFramePr/>
          <p:nvPr/>
        </p:nvGraphicFramePr>
        <p:xfrm>
          <a:off x="6611938" y="3565525"/>
          <a:ext cx="330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3" r:id="rId17" imgW="330200" imgH="444500" progId="Equation.3">
                  <p:embed/>
                </p:oleObj>
              </mc:Choice>
              <mc:Fallback>
                <p:oleObj r:id="rId17" imgW="330200" imgH="444500" progId="Equation.3">
                  <p:embed/>
                  <p:pic>
                    <p:nvPicPr>
                      <p:cNvPr id="0" name="图片 95254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7C8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611938" y="3565525"/>
                        <a:ext cx="3302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69" name="对象 188468"/>
          <p:cNvGraphicFramePr/>
          <p:nvPr/>
        </p:nvGraphicFramePr>
        <p:xfrm>
          <a:off x="2470150" y="1111250"/>
          <a:ext cx="17335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4" r:id="rId18" imgW="1942465" imgH="431800" progId="Equation.3">
                  <p:embed/>
                </p:oleObj>
              </mc:Choice>
              <mc:Fallback>
                <p:oleObj r:id="rId18" imgW="1942465" imgH="431800" progId="Equation.3">
                  <p:embed/>
                  <p:pic>
                    <p:nvPicPr>
                      <p:cNvPr id="0" name="图片 95255"/>
                      <p:cNvPicPr/>
                      <p:nvPr/>
                    </p:nvPicPr>
                    <p:blipFill>
                      <a:blip r:embed="rId19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70150" y="1111250"/>
                        <a:ext cx="1733550" cy="38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70" name="对象 188469"/>
          <p:cNvGraphicFramePr/>
          <p:nvPr/>
        </p:nvGraphicFramePr>
        <p:xfrm>
          <a:off x="622300" y="1631950"/>
          <a:ext cx="3340100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5" r:id="rId20" imgW="4521200" imgH="965200" progId="Equation.3">
                  <p:embed/>
                </p:oleObj>
              </mc:Choice>
              <mc:Fallback>
                <p:oleObj r:id="rId20" imgW="4521200" imgH="965200" progId="Equation.3">
                  <p:embed/>
                  <p:pic>
                    <p:nvPicPr>
                      <p:cNvPr id="0" name="图片 952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2300" y="1631950"/>
                        <a:ext cx="3340100" cy="712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71" name="对象 188470"/>
          <p:cNvGraphicFramePr/>
          <p:nvPr/>
        </p:nvGraphicFramePr>
        <p:xfrm>
          <a:off x="539750" y="2406650"/>
          <a:ext cx="3719513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6" r:id="rId22" imgW="5041900" imgH="977900" progId="Equation.3">
                  <p:embed/>
                </p:oleObj>
              </mc:Choice>
              <mc:Fallback>
                <p:oleObj r:id="rId22" imgW="5041900" imgH="977900" progId="Equation.3">
                  <p:embed/>
                  <p:pic>
                    <p:nvPicPr>
                      <p:cNvPr id="0" name="图片 952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9750" y="2406650"/>
                        <a:ext cx="3719513" cy="722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72" name="对象 188471"/>
          <p:cNvGraphicFramePr/>
          <p:nvPr/>
        </p:nvGraphicFramePr>
        <p:xfrm>
          <a:off x="596900" y="3144838"/>
          <a:ext cx="196215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7" r:id="rId24" imgW="2476500" imgH="927100" progId="Equation.3">
                  <p:embed/>
                </p:oleObj>
              </mc:Choice>
              <mc:Fallback>
                <p:oleObj r:id="rId24" imgW="2476500" imgH="927100" progId="Equation.3">
                  <p:embed/>
                  <p:pic>
                    <p:nvPicPr>
                      <p:cNvPr id="0" name="图片 952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96900" y="3144838"/>
                        <a:ext cx="1962150" cy="735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73" name="矩形 188472">
            <a:hlinkClick r:id="" action="ppaction://hlinkshowjump?jump=previousslide"/>
          </p:cNvPr>
          <p:cNvSpPr/>
          <p:nvPr/>
        </p:nvSpPr>
        <p:spPr>
          <a:xfrm>
            <a:off x="6038850" y="554355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74" name="文本框 188473"/>
          <p:cNvSpPr txBox="1"/>
          <p:nvPr/>
        </p:nvSpPr>
        <p:spPr>
          <a:xfrm>
            <a:off x="419100" y="4206875"/>
            <a:ext cx="2400300" cy="36512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</a:rPr>
              <a:t>可得</a:t>
            </a:r>
            <a:endParaRPr lang="zh-CN" altLang="en-US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88475" name="对象 188474"/>
          <p:cNvGraphicFramePr/>
          <p:nvPr/>
        </p:nvGraphicFramePr>
        <p:xfrm>
          <a:off x="1371600" y="3997325"/>
          <a:ext cx="234950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8" r:id="rId26" imgW="2806700" imgH="914400" progId="Equation.3">
                  <p:embed/>
                </p:oleObj>
              </mc:Choice>
              <mc:Fallback>
                <p:oleObj r:id="rId26" imgW="2806700" imgH="914400" progId="Equation.3">
                  <p:embed/>
                  <p:pic>
                    <p:nvPicPr>
                      <p:cNvPr id="0" name="图片 95259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71600" y="3997325"/>
                        <a:ext cx="2349500" cy="765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76" name="对象 188475"/>
          <p:cNvGraphicFramePr/>
          <p:nvPr/>
        </p:nvGraphicFramePr>
        <p:xfrm>
          <a:off x="6437313" y="5443538"/>
          <a:ext cx="1878012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9" r:id="rId28" imgW="1942465" imgH="850265" progId="Equation.3">
                  <p:embed/>
                </p:oleObj>
              </mc:Choice>
              <mc:Fallback>
                <p:oleObj r:id="rId28" imgW="1942465" imgH="850265" progId="Equation.3">
                  <p:embed/>
                  <p:pic>
                    <p:nvPicPr>
                      <p:cNvPr id="0" name="图片 95260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437313" y="5443538"/>
                        <a:ext cx="1878012" cy="823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77" name="文本框 188476"/>
          <p:cNvSpPr txBox="1"/>
          <p:nvPr/>
        </p:nvSpPr>
        <p:spPr>
          <a:xfrm>
            <a:off x="257175" y="4979988"/>
            <a:ext cx="5957888" cy="365125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一般线圈电阻</a:t>
            </a:r>
            <a:r>
              <a:rPr lang="en-US" altLang="zh-CN" b="1" i="1">
                <a:solidFill>
                  <a:schemeClr val="accent2"/>
                </a:solidFill>
                <a:latin typeface="宋体" panose="02010600030101010101" pitchFamily="2" charset="-122"/>
              </a:rPr>
              <a:t>R&lt;&lt;X</a:t>
            </a:r>
            <a:r>
              <a:rPr lang="en-US" altLang="zh-CN" b="1" i="1" baseline="-25000">
                <a:solidFill>
                  <a:schemeClr val="accent2"/>
                </a:solidFill>
                <a:latin typeface="宋体" panose="02010600030101010101" pitchFamily="2" charset="-122"/>
              </a:rPr>
              <a:t>L  </a:t>
            </a:r>
            <a:r>
              <a:rPr lang="en-US" altLang="zh-CN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忽略</a:t>
            </a:r>
            <a:r>
              <a:rPr lang="en-US" altLang="zh-CN" b="1">
                <a:solidFill>
                  <a:schemeClr val="accent2"/>
                </a:solidFill>
                <a:latin typeface="宋体" panose="02010600030101010101" pitchFamily="2" charset="-122"/>
              </a:rPr>
              <a:t>R</a:t>
            </a:r>
            <a:r>
              <a:rPr lang="zh-CN" altLang="en-US" b="1">
                <a:solidFill>
                  <a:schemeClr val="accent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得：</a:t>
            </a:r>
          </a:p>
        </p:txBody>
      </p:sp>
      <p:graphicFrame>
        <p:nvGraphicFramePr>
          <p:cNvPr id="188478" name="对象 188477"/>
          <p:cNvGraphicFramePr/>
          <p:nvPr/>
        </p:nvGraphicFramePr>
        <p:xfrm>
          <a:off x="3068638" y="5622925"/>
          <a:ext cx="131762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0" r:id="rId30" imgW="1574165" imgH="850265" progId="Equation.3">
                  <p:embed/>
                </p:oleObj>
              </mc:Choice>
              <mc:Fallback>
                <p:oleObj r:id="rId30" imgW="1574165" imgH="850265" progId="Equation.3">
                  <p:embed/>
                  <p:pic>
                    <p:nvPicPr>
                      <p:cNvPr id="0" name="图片 95261"/>
                      <p:cNvPicPr/>
                      <p:nvPr/>
                    </p:nvPicPr>
                    <p:blipFill>
                      <a:blip r:embed="rId31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68638" y="5622925"/>
                        <a:ext cx="1317625" cy="712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8479" name="对象 188478"/>
          <p:cNvGraphicFramePr/>
          <p:nvPr/>
        </p:nvGraphicFramePr>
        <p:xfrm>
          <a:off x="739775" y="5610225"/>
          <a:ext cx="140335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1" r:id="rId32" imgW="1676400" imgH="927100" progId="Equation.3">
                  <p:embed/>
                </p:oleObj>
              </mc:Choice>
              <mc:Fallback>
                <p:oleObj r:id="rId32" imgW="1676400" imgH="927100" progId="Equation.3">
                  <p:embed/>
                  <p:pic>
                    <p:nvPicPr>
                      <p:cNvPr id="0" name="图片 95262"/>
                      <p:cNvPicPr/>
                      <p:nvPr/>
                    </p:nvPicPr>
                    <p:blipFill>
                      <a:blip r:embed="rId33">
                        <a:clrChange>
                          <a:clrFrom>
                            <a:srgbClr val="000000"/>
                          </a:clrFrom>
                          <a:clrTo>
                            <a:srgbClr val="3333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9775" y="5610225"/>
                        <a:ext cx="1403350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80" name="右箭头 188479"/>
          <p:cNvSpPr/>
          <p:nvPr/>
        </p:nvSpPr>
        <p:spPr>
          <a:xfrm>
            <a:off x="2324100" y="5886450"/>
            <a:ext cx="500063" cy="314325"/>
          </a:xfrm>
          <a:prstGeom prst="rightArrow">
            <a:avLst>
              <a:gd name="adj1" fmla="val 50000"/>
              <a:gd name="adj2" fmla="val 39772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81" name="矩形 188480"/>
          <p:cNvSpPr/>
          <p:nvPr/>
        </p:nvSpPr>
        <p:spPr>
          <a:xfrm>
            <a:off x="6762750" y="1047750"/>
            <a:ext cx="1009650" cy="1600200"/>
          </a:xfrm>
          <a:prstGeom prst="rect">
            <a:avLst/>
          </a:prstGeom>
          <a:noFill/>
          <a:ln w="25400" cap="flat" cmpd="sng">
            <a:solidFill>
              <a:srgbClr val="008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82" name="椭圆形标注 188481"/>
          <p:cNvSpPr/>
          <p:nvPr/>
        </p:nvSpPr>
        <p:spPr>
          <a:xfrm>
            <a:off x="4552950" y="2838450"/>
            <a:ext cx="1536700" cy="584200"/>
          </a:xfrm>
          <a:prstGeom prst="wedgeEllipseCallout">
            <a:avLst>
              <a:gd name="adj1" fmla="val 89255"/>
              <a:gd name="adj2" fmla="val -178532"/>
            </a:avLst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rPr>
              <a:t>线圈</a:t>
            </a:r>
            <a:endParaRPr lang="zh-CN" altLang="en-US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884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88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88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84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188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8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188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88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8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8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8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18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animBg="1"/>
      <p:bldP spid="188420" grpId="0" build="p"/>
      <p:bldP spid="188474" grpId="0"/>
      <p:bldP spid="188477" grpId="0"/>
      <p:bldP spid="18848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文本框 189441"/>
          <p:cNvSpPr txBox="1"/>
          <p:nvPr/>
        </p:nvSpPr>
        <p:spPr>
          <a:xfrm>
            <a:off x="388938" y="511810"/>
            <a:ext cx="5613400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并联谐振电路的特点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189443" name="文本框 189442"/>
          <p:cNvSpPr txBox="1"/>
          <p:nvPr/>
        </p:nvSpPr>
        <p:spPr>
          <a:xfrm>
            <a:off x="361950" y="1150938"/>
            <a:ext cx="6565900" cy="427037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电压一定时，谐振时电流最小；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9444" name="文本框 189443"/>
          <p:cNvSpPr txBox="1"/>
          <p:nvPr/>
        </p:nvSpPr>
        <p:spPr>
          <a:xfrm>
            <a:off x="361950" y="2125663"/>
            <a:ext cx="878205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电路呈电阻性，支路电流可能会大于总电流。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89445" name="文本框 189444"/>
          <p:cNvSpPr txBox="1"/>
          <p:nvPr/>
        </p:nvSpPr>
        <p:spPr>
          <a:xfrm>
            <a:off x="361950" y="1638300"/>
            <a:ext cx="5518150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总阻抗最大；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9446" name="文本框 189445"/>
          <p:cNvSpPr txBox="1"/>
          <p:nvPr/>
        </p:nvSpPr>
        <p:spPr>
          <a:xfrm>
            <a:off x="514350" y="2625090"/>
            <a:ext cx="7934325" cy="103314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</a:rPr>
              <a:t>  通过对电路谐振的分析，掌握谐振电路的特点，在生产实践中，应该用其所长，避其所短。</a:t>
            </a:r>
            <a:endParaRPr lang="zh-CN" altLang="en-US" sz="2800" b="1">
              <a:solidFill>
                <a:srgbClr val="A50021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0335" y="3863340"/>
            <a:ext cx="5666740" cy="2858770"/>
          </a:xfrm>
          <a:prstGeom prst="rect">
            <a:avLst/>
          </a:prstGeom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9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89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build="p"/>
      <p:bldP spid="189443" grpId="0" build="p"/>
      <p:bldP spid="189444" grpId="0" build="p"/>
      <p:bldP spid="189445" grpId="0" build="p"/>
      <p:bldP spid="189446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文本框 189441"/>
          <p:cNvSpPr txBox="1"/>
          <p:nvPr/>
        </p:nvSpPr>
        <p:spPr>
          <a:xfrm>
            <a:off x="388938" y="511810"/>
            <a:ext cx="5613400" cy="427038"/>
          </a:xfrm>
          <a:prstGeom prst="rect">
            <a:avLst/>
          </a:prstGeom>
          <a:noFill/>
          <a:ln w="25400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并联谐振电路的特点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189443" name="文本框 189442"/>
          <p:cNvSpPr txBox="1"/>
          <p:nvPr/>
        </p:nvSpPr>
        <p:spPr>
          <a:xfrm>
            <a:off x="511175" y="2446655"/>
            <a:ext cx="7763510" cy="1599565"/>
          </a:xfrm>
          <a:prstGeom prst="rect">
            <a:avLst/>
          </a:prstGeom>
          <a:noFill/>
          <a:ln w="25400"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这说明, 在 Q 值较高的情况下, 并联谐振回路中的 I</a:t>
            </a:r>
            <a:r>
              <a:rPr lang="zh-CN" altLang="en-US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、 I</a:t>
            </a:r>
            <a:r>
              <a:rPr lang="zh-CN" altLang="en-US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大约是总电流 I</a:t>
            </a:r>
            <a:r>
              <a:rPr lang="zh-CN" altLang="en-US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的 Q 倍，此并联谐振又称为电流谐振。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0335" y="3863340"/>
            <a:ext cx="5666740" cy="2858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05455" y="1350010"/>
            <a:ext cx="2476500" cy="1181100"/>
          </a:xfrm>
          <a:prstGeom prst="rect">
            <a:avLst/>
          </a:prstGeom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build="p"/>
      <p:bldP spid="18944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检 验 学 习 结 果</a:t>
            </a:r>
          </a:p>
        </p:txBody>
      </p:sp>
      <p:sp>
        <p:nvSpPr>
          <p:cNvPr id="117763" name="AutoShape 3"/>
          <p:cNvSpPr/>
          <p:nvPr>
            <p:custDataLst>
              <p:tags r:id="rId3"/>
            </p:custDataLst>
          </p:nvPr>
        </p:nvSpPr>
        <p:spPr>
          <a:xfrm>
            <a:off x="0" y="1397000"/>
            <a:ext cx="3400425" cy="1663700"/>
          </a:xfrm>
          <a:prstGeom prst="cloudCallout">
            <a:avLst>
              <a:gd name="adj1" fmla="val 69009"/>
              <a:gd name="adj2" fmla="val 74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1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交流电路相量分析法的要点是什么，它与直流电路代数分析法的区别是什么？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1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764" name="AutoShape 4"/>
          <p:cNvSpPr/>
          <p:nvPr>
            <p:custDataLst>
              <p:tags r:id="rId4"/>
            </p:custDataLst>
          </p:nvPr>
        </p:nvSpPr>
        <p:spPr>
          <a:xfrm>
            <a:off x="5219700" y="1336675"/>
            <a:ext cx="3267075" cy="1508125"/>
          </a:xfrm>
          <a:prstGeom prst="cloudCallout">
            <a:avLst>
              <a:gd name="adj1" fmla="val -77991"/>
              <a:gd name="adj2" fmla="val 109727"/>
            </a:avLst>
          </a:prstGeom>
          <a:solidFill>
            <a:srgbClr val="CCFF99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1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如何提高感性负载电路的功率因数？有什么意义？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sz="1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6741" name="Group 5"/>
          <p:cNvGrpSpPr>
            <a:grpSpLocks noChangeAspect="1"/>
          </p:cNvGrpSpPr>
          <p:nvPr/>
        </p:nvGrpSpPr>
        <p:grpSpPr>
          <a:xfrm>
            <a:off x="827088" y="5127625"/>
            <a:ext cx="2019300" cy="1317625"/>
            <a:chOff x="4348" y="346"/>
            <a:chExt cx="1272" cy="830"/>
          </a:xfrm>
        </p:grpSpPr>
        <p:sp>
          <p:nvSpPr>
            <p:cNvPr id="116750" name="AutoShape 6"/>
            <p:cNvSpPr>
              <a:spLocks noChangeAspect="1" noTextEdit="1"/>
            </p:cNvSpPr>
            <p:nvPr>
              <p:custDataLst>
                <p:tags r:id="rId17"/>
              </p:custDataLst>
            </p:nvPr>
          </p:nvSpPr>
          <p:spPr>
            <a:xfrm>
              <a:off x="4348" y="346"/>
              <a:ext cx="1272" cy="83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51" name="Freeform 7"/>
            <p:cNvSpPr/>
            <p:nvPr>
              <p:custDataLst>
                <p:tags r:id="rId18"/>
              </p:custDataLst>
            </p:nvPr>
          </p:nvSpPr>
          <p:spPr>
            <a:xfrm>
              <a:off x="4355" y="384"/>
              <a:ext cx="1265" cy="792"/>
            </a:xfrm>
            <a:custGeom>
              <a:avLst/>
              <a:gdLst>
                <a:gd name="txL" fmla="*/ 0 w 1265"/>
                <a:gd name="txT" fmla="*/ 0 h 792"/>
                <a:gd name="txR" fmla="*/ 1265 w 1265"/>
                <a:gd name="txB" fmla="*/ 792 h 792"/>
              </a:gdLst>
              <a:ahLst/>
              <a:cxnLst>
                <a:cxn ang="0">
                  <a:pos x="1240" y="349"/>
                </a:cxn>
                <a:cxn ang="0">
                  <a:pos x="1206" y="278"/>
                </a:cxn>
                <a:cxn ang="0">
                  <a:pos x="1180" y="233"/>
                </a:cxn>
                <a:cxn ang="0">
                  <a:pos x="1152" y="213"/>
                </a:cxn>
                <a:cxn ang="0">
                  <a:pos x="1124" y="162"/>
                </a:cxn>
                <a:cxn ang="0">
                  <a:pos x="1133" y="103"/>
                </a:cxn>
                <a:cxn ang="0">
                  <a:pos x="1083" y="7"/>
                </a:cxn>
                <a:cxn ang="0">
                  <a:pos x="998" y="26"/>
                </a:cxn>
                <a:cxn ang="0">
                  <a:pos x="957" y="101"/>
                </a:cxn>
                <a:cxn ang="0">
                  <a:pos x="959" y="172"/>
                </a:cxn>
                <a:cxn ang="0">
                  <a:pos x="985" y="183"/>
                </a:cxn>
                <a:cxn ang="0">
                  <a:pos x="1007" y="214"/>
                </a:cxn>
                <a:cxn ang="0">
                  <a:pos x="1042" y="219"/>
                </a:cxn>
                <a:cxn ang="0">
                  <a:pos x="1035" y="273"/>
                </a:cxn>
                <a:cxn ang="0">
                  <a:pos x="1020" y="313"/>
                </a:cxn>
                <a:cxn ang="0">
                  <a:pos x="981" y="335"/>
                </a:cxn>
                <a:cxn ang="0">
                  <a:pos x="954" y="307"/>
                </a:cxn>
                <a:cxn ang="0">
                  <a:pos x="926" y="254"/>
                </a:cxn>
                <a:cxn ang="0">
                  <a:pos x="877" y="237"/>
                </a:cxn>
                <a:cxn ang="0">
                  <a:pos x="875" y="199"/>
                </a:cxn>
                <a:cxn ang="0">
                  <a:pos x="892" y="144"/>
                </a:cxn>
                <a:cxn ang="0">
                  <a:pos x="851" y="61"/>
                </a:cxn>
                <a:cxn ang="0">
                  <a:pos x="769" y="58"/>
                </a:cxn>
                <a:cxn ang="0">
                  <a:pos x="725" y="144"/>
                </a:cxn>
                <a:cxn ang="0">
                  <a:pos x="749" y="198"/>
                </a:cxn>
                <a:cxn ang="0">
                  <a:pos x="752" y="203"/>
                </a:cxn>
                <a:cxn ang="0">
                  <a:pos x="735" y="243"/>
                </a:cxn>
                <a:cxn ang="0">
                  <a:pos x="676" y="292"/>
                </a:cxn>
                <a:cxn ang="0">
                  <a:pos x="670" y="341"/>
                </a:cxn>
                <a:cxn ang="0">
                  <a:pos x="645" y="342"/>
                </a:cxn>
                <a:cxn ang="0">
                  <a:pos x="619" y="349"/>
                </a:cxn>
                <a:cxn ang="0">
                  <a:pos x="579" y="307"/>
                </a:cxn>
                <a:cxn ang="0">
                  <a:pos x="608" y="358"/>
                </a:cxn>
                <a:cxn ang="0">
                  <a:pos x="513" y="421"/>
                </a:cxn>
                <a:cxn ang="0">
                  <a:pos x="367" y="408"/>
                </a:cxn>
                <a:cxn ang="0">
                  <a:pos x="298" y="404"/>
                </a:cxn>
                <a:cxn ang="0">
                  <a:pos x="259" y="305"/>
                </a:cxn>
                <a:cxn ang="0">
                  <a:pos x="279" y="273"/>
                </a:cxn>
                <a:cxn ang="0">
                  <a:pos x="316" y="294"/>
                </a:cxn>
                <a:cxn ang="0">
                  <a:pos x="338" y="282"/>
                </a:cxn>
                <a:cxn ang="0">
                  <a:pos x="358" y="256"/>
                </a:cxn>
                <a:cxn ang="0">
                  <a:pos x="377" y="242"/>
                </a:cxn>
                <a:cxn ang="0">
                  <a:pos x="393" y="198"/>
                </a:cxn>
                <a:cxn ang="0">
                  <a:pos x="409" y="158"/>
                </a:cxn>
                <a:cxn ang="0">
                  <a:pos x="322" y="66"/>
                </a:cxn>
                <a:cxn ang="0">
                  <a:pos x="246" y="98"/>
                </a:cxn>
                <a:cxn ang="0">
                  <a:pos x="233" y="175"/>
                </a:cxn>
                <a:cxn ang="0">
                  <a:pos x="197" y="181"/>
                </a:cxn>
                <a:cxn ang="0">
                  <a:pos x="148" y="192"/>
                </a:cxn>
                <a:cxn ang="0">
                  <a:pos x="89" y="249"/>
                </a:cxn>
                <a:cxn ang="0">
                  <a:pos x="16" y="363"/>
                </a:cxn>
                <a:cxn ang="0">
                  <a:pos x="384" y="792"/>
                </a:cxn>
              </a:cxnLst>
              <a:rect l="txL" t="txT" r="txR" b="txB"/>
              <a:pathLst>
                <a:path w="1265" h="792">
                  <a:moveTo>
                    <a:pt x="1262" y="421"/>
                  </a:moveTo>
                  <a:lnTo>
                    <a:pt x="1258" y="405"/>
                  </a:lnTo>
                  <a:lnTo>
                    <a:pt x="1253" y="387"/>
                  </a:lnTo>
                  <a:lnTo>
                    <a:pt x="1247" y="368"/>
                  </a:lnTo>
                  <a:lnTo>
                    <a:pt x="1240" y="349"/>
                  </a:lnTo>
                  <a:lnTo>
                    <a:pt x="1232" y="329"/>
                  </a:lnTo>
                  <a:lnTo>
                    <a:pt x="1224" y="310"/>
                  </a:lnTo>
                  <a:lnTo>
                    <a:pt x="1216" y="292"/>
                  </a:lnTo>
                  <a:lnTo>
                    <a:pt x="1208" y="273"/>
                  </a:lnTo>
                  <a:lnTo>
                    <a:pt x="1206" y="278"/>
                  </a:lnTo>
                  <a:lnTo>
                    <a:pt x="1202" y="265"/>
                  </a:lnTo>
                  <a:lnTo>
                    <a:pt x="1197" y="254"/>
                  </a:lnTo>
                  <a:lnTo>
                    <a:pt x="1192" y="244"/>
                  </a:lnTo>
                  <a:lnTo>
                    <a:pt x="1187" y="238"/>
                  </a:lnTo>
                  <a:lnTo>
                    <a:pt x="1180" y="233"/>
                  </a:lnTo>
                  <a:lnTo>
                    <a:pt x="1175" y="231"/>
                  </a:lnTo>
                  <a:lnTo>
                    <a:pt x="1168" y="230"/>
                  </a:lnTo>
                  <a:lnTo>
                    <a:pt x="1160" y="231"/>
                  </a:lnTo>
                  <a:lnTo>
                    <a:pt x="1158" y="225"/>
                  </a:lnTo>
                  <a:lnTo>
                    <a:pt x="1152" y="213"/>
                  </a:lnTo>
                  <a:lnTo>
                    <a:pt x="1143" y="201"/>
                  </a:lnTo>
                  <a:lnTo>
                    <a:pt x="1130" y="196"/>
                  </a:lnTo>
                  <a:lnTo>
                    <a:pt x="1125" y="192"/>
                  </a:lnTo>
                  <a:lnTo>
                    <a:pt x="1123" y="180"/>
                  </a:lnTo>
                  <a:lnTo>
                    <a:pt x="1124" y="162"/>
                  </a:lnTo>
                  <a:lnTo>
                    <a:pt x="1128" y="143"/>
                  </a:lnTo>
                  <a:lnTo>
                    <a:pt x="1130" y="134"/>
                  </a:lnTo>
                  <a:lnTo>
                    <a:pt x="1133" y="124"/>
                  </a:lnTo>
                  <a:lnTo>
                    <a:pt x="1134" y="115"/>
                  </a:lnTo>
                  <a:lnTo>
                    <a:pt x="1133" y="103"/>
                  </a:lnTo>
                  <a:lnTo>
                    <a:pt x="1129" y="88"/>
                  </a:lnTo>
                  <a:lnTo>
                    <a:pt x="1124" y="71"/>
                  </a:lnTo>
                  <a:lnTo>
                    <a:pt x="1113" y="50"/>
                  </a:lnTo>
                  <a:lnTo>
                    <a:pt x="1099" y="25"/>
                  </a:lnTo>
                  <a:lnTo>
                    <a:pt x="1083" y="7"/>
                  </a:lnTo>
                  <a:lnTo>
                    <a:pt x="1067" y="0"/>
                  </a:lnTo>
                  <a:lnTo>
                    <a:pt x="1049" y="0"/>
                  </a:lnTo>
                  <a:lnTo>
                    <a:pt x="1031" y="4"/>
                  </a:lnTo>
                  <a:lnTo>
                    <a:pt x="1014" y="15"/>
                  </a:lnTo>
                  <a:lnTo>
                    <a:pt x="998" y="26"/>
                  </a:lnTo>
                  <a:lnTo>
                    <a:pt x="985" y="37"/>
                  </a:lnTo>
                  <a:lnTo>
                    <a:pt x="973" y="47"/>
                  </a:lnTo>
                  <a:lnTo>
                    <a:pt x="960" y="64"/>
                  </a:lnTo>
                  <a:lnTo>
                    <a:pt x="955" y="83"/>
                  </a:lnTo>
                  <a:lnTo>
                    <a:pt x="957" y="101"/>
                  </a:lnTo>
                  <a:lnTo>
                    <a:pt x="964" y="115"/>
                  </a:lnTo>
                  <a:lnTo>
                    <a:pt x="969" y="126"/>
                  </a:lnTo>
                  <a:lnTo>
                    <a:pt x="968" y="140"/>
                  </a:lnTo>
                  <a:lnTo>
                    <a:pt x="963" y="156"/>
                  </a:lnTo>
                  <a:lnTo>
                    <a:pt x="959" y="172"/>
                  </a:lnTo>
                  <a:lnTo>
                    <a:pt x="962" y="178"/>
                  </a:lnTo>
                  <a:lnTo>
                    <a:pt x="972" y="176"/>
                  </a:lnTo>
                  <a:lnTo>
                    <a:pt x="981" y="175"/>
                  </a:lnTo>
                  <a:lnTo>
                    <a:pt x="985" y="178"/>
                  </a:lnTo>
                  <a:lnTo>
                    <a:pt x="985" y="183"/>
                  </a:lnTo>
                  <a:lnTo>
                    <a:pt x="987" y="189"/>
                  </a:lnTo>
                  <a:lnTo>
                    <a:pt x="990" y="196"/>
                  </a:lnTo>
                  <a:lnTo>
                    <a:pt x="996" y="203"/>
                  </a:lnTo>
                  <a:lnTo>
                    <a:pt x="1000" y="210"/>
                  </a:lnTo>
                  <a:lnTo>
                    <a:pt x="1007" y="214"/>
                  </a:lnTo>
                  <a:lnTo>
                    <a:pt x="1013" y="215"/>
                  </a:lnTo>
                  <a:lnTo>
                    <a:pt x="1017" y="212"/>
                  </a:lnTo>
                  <a:lnTo>
                    <a:pt x="1026" y="206"/>
                  </a:lnTo>
                  <a:lnTo>
                    <a:pt x="1035" y="209"/>
                  </a:lnTo>
                  <a:lnTo>
                    <a:pt x="1042" y="219"/>
                  </a:lnTo>
                  <a:lnTo>
                    <a:pt x="1047" y="231"/>
                  </a:lnTo>
                  <a:lnTo>
                    <a:pt x="1023" y="267"/>
                  </a:lnTo>
                  <a:lnTo>
                    <a:pt x="1025" y="267"/>
                  </a:lnTo>
                  <a:lnTo>
                    <a:pt x="1030" y="270"/>
                  </a:lnTo>
                  <a:lnTo>
                    <a:pt x="1035" y="273"/>
                  </a:lnTo>
                  <a:lnTo>
                    <a:pt x="1040" y="283"/>
                  </a:lnTo>
                  <a:lnTo>
                    <a:pt x="1040" y="289"/>
                  </a:lnTo>
                  <a:lnTo>
                    <a:pt x="1037" y="298"/>
                  </a:lnTo>
                  <a:lnTo>
                    <a:pt x="1029" y="305"/>
                  </a:lnTo>
                  <a:lnTo>
                    <a:pt x="1020" y="313"/>
                  </a:lnTo>
                  <a:lnTo>
                    <a:pt x="1009" y="321"/>
                  </a:lnTo>
                  <a:lnTo>
                    <a:pt x="999" y="328"/>
                  </a:lnTo>
                  <a:lnTo>
                    <a:pt x="990" y="333"/>
                  </a:lnTo>
                  <a:lnTo>
                    <a:pt x="982" y="336"/>
                  </a:lnTo>
                  <a:lnTo>
                    <a:pt x="981" y="335"/>
                  </a:lnTo>
                  <a:lnTo>
                    <a:pt x="978" y="333"/>
                  </a:lnTo>
                  <a:lnTo>
                    <a:pt x="972" y="329"/>
                  </a:lnTo>
                  <a:lnTo>
                    <a:pt x="967" y="324"/>
                  </a:lnTo>
                  <a:lnTo>
                    <a:pt x="960" y="317"/>
                  </a:lnTo>
                  <a:lnTo>
                    <a:pt x="954" y="307"/>
                  </a:lnTo>
                  <a:lnTo>
                    <a:pt x="948" y="296"/>
                  </a:lnTo>
                  <a:lnTo>
                    <a:pt x="944" y="283"/>
                  </a:lnTo>
                  <a:lnTo>
                    <a:pt x="939" y="271"/>
                  </a:lnTo>
                  <a:lnTo>
                    <a:pt x="934" y="261"/>
                  </a:lnTo>
                  <a:lnTo>
                    <a:pt x="926" y="254"/>
                  </a:lnTo>
                  <a:lnTo>
                    <a:pt x="917" y="248"/>
                  </a:lnTo>
                  <a:lnTo>
                    <a:pt x="907" y="244"/>
                  </a:lnTo>
                  <a:lnTo>
                    <a:pt x="896" y="242"/>
                  </a:lnTo>
                  <a:lnTo>
                    <a:pt x="886" y="239"/>
                  </a:lnTo>
                  <a:lnTo>
                    <a:pt x="877" y="237"/>
                  </a:lnTo>
                  <a:lnTo>
                    <a:pt x="877" y="235"/>
                  </a:lnTo>
                  <a:lnTo>
                    <a:pt x="876" y="227"/>
                  </a:lnTo>
                  <a:lnTo>
                    <a:pt x="874" y="218"/>
                  </a:lnTo>
                  <a:lnTo>
                    <a:pt x="872" y="208"/>
                  </a:lnTo>
                  <a:lnTo>
                    <a:pt x="875" y="199"/>
                  </a:lnTo>
                  <a:lnTo>
                    <a:pt x="884" y="191"/>
                  </a:lnTo>
                  <a:lnTo>
                    <a:pt x="892" y="181"/>
                  </a:lnTo>
                  <a:lnTo>
                    <a:pt x="895" y="168"/>
                  </a:lnTo>
                  <a:lnTo>
                    <a:pt x="894" y="157"/>
                  </a:lnTo>
                  <a:lnTo>
                    <a:pt x="892" y="144"/>
                  </a:lnTo>
                  <a:lnTo>
                    <a:pt x="888" y="128"/>
                  </a:lnTo>
                  <a:lnTo>
                    <a:pt x="883" y="110"/>
                  </a:lnTo>
                  <a:lnTo>
                    <a:pt x="876" y="92"/>
                  </a:lnTo>
                  <a:lnTo>
                    <a:pt x="865" y="76"/>
                  </a:lnTo>
                  <a:lnTo>
                    <a:pt x="851" y="61"/>
                  </a:lnTo>
                  <a:lnTo>
                    <a:pt x="834" y="49"/>
                  </a:lnTo>
                  <a:lnTo>
                    <a:pt x="815" y="43"/>
                  </a:lnTo>
                  <a:lnTo>
                    <a:pt x="798" y="43"/>
                  </a:lnTo>
                  <a:lnTo>
                    <a:pt x="782" y="49"/>
                  </a:lnTo>
                  <a:lnTo>
                    <a:pt x="769" y="58"/>
                  </a:lnTo>
                  <a:lnTo>
                    <a:pt x="756" y="70"/>
                  </a:lnTo>
                  <a:lnTo>
                    <a:pt x="747" y="84"/>
                  </a:lnTo>
                  <a:lnTo>
                    <a:pt x="738" y="99"/>
                  </a:lnTo>
                  <a:lnTo>
                    <a:pt x="732" y="115"/>
                  </a:lnTo>
                  <a:lnTo>
                    <a:pt x="725" y="144"/>
                  </a:lnTo>
                  <a:lnTo>
                    <a:pt x="723" y="167"/>
                  </a:lnTo>
                  <a:lnTo>
                    <a:pt x="730" y="185"/>
                  </a:lnTo>
                  <a:lnTo>
                    <a:pt x="744" y="196"/>
                  </a:lnTo>
                  <a:lnTo>
                    <a:pt x="747" y="197"/>
                  </a:lnTo>
                  <a:lnTo>
                    <a:pt x="749" y="198"/>
                  </a:lnTo>
                  <a:lnTo>
                    <a:pt x="752" y="199"/>
                  </a:lnTo>
                  <a:lnTo>
                    <a:pt x="753" y="199"/>
                  </a:lnTo>
                  <a:lnTo>
                    <a:pt x="752" y="199"/>
                  </a:lnTo>
                  <a:lnTo>
                    <a:pt x="752" y="201"/>
                  </a:lnTo>
                  <a:lnTo>
                    <a:pt x="752" y="203"/>
                  </a:lnTo>
                  <a:lnTo>
                    <a:pt x="753" y="206"/>
                  </a:lnTo>
                  <a:lnTo>
                    <a:pt x="754" y="214"/>
                  </a:lnTo>
                  <a:lnTo>
                    <a:pt x="749" y="223"/>
                  </a:lnTo>
                  <a:lnTo>
                    <a:pt x="743" y="232"/>
                  </a:lnTo>
                  <a:lnTo>
                    <a:pt x="735" y="243"/>
                  </a:lnTo>
                  <a:lnTo>
                    <a:pt x="717" y="243"/>
                  </a:lnTo>
                  <a:lnTo>
                    <a:pt x="702" y="249"/>
                  </a:lnTo>
                  <a:lnTo>
                    <a:pt x="689" y="260"/>
                  </a:lnTo>
                  <a:lnTo>
                    <a:pt x="682" y="275"/>
                  </a:lnTo>
                  <a:lnTo>
                    <a:pt x="676" y="292"/>
                  </a:lnTo>
                  <a:lnTo>
                    <a:pt x="673" y="309"/>
                  </a:lnTo>
                  <a:lnTo>
                    <a:pt x="674" y="326"/>
                  </a:lnTo>
                  <a:lnTo>
                    <a:pt x="677" y="340"/>
                  </a:lnTo>
                  <a:lnTo>
                    <a:pt x="675" y="340"/>
                  </a:lnTo>
                  <a:lnTo>
                    <a:pt x="670" y="341"/>
                  </a:lnTo>
                  <a:lnTo>
                    <a:pt x="665" y="345"/>
                  </a:lnTo>
                  <a:lnTo>
                    <a:pt x="658" y="352"/>
                  </a:lnTo>
                  <a:lnTo>
                    <a:pt x="653" y="347"/>
                  </a:lnTo>
                  <a:lnTo>
                    <a:pt x="649" y="344"/>
                  </a:lnTo>
                  <a:lnTo>
                    <a:pt x="645" y="342"/>
                  </a:lnTo>
                  <a:lnTo>
                    <a:pt x="641" y="342"/>
                  </a:lnTo>
                  <a:lnTo>
                    <a:pt x="636" y="342"/>
                  </a:lnTo>
                  <a:lnTo>
                    <a:pt x="632" y="345"/>
                  </a:lnTo>
                  <a:lnTo>
                    <a:pt x="626" y="346"/>
                  </a:lnTo>
                  <a:lnTo>
                    <a:pt x="619" y="349"/>
                  </a:lnTo>
                  <a:lnTo>
                    <a:pt x="591" y="281"/>
                  </a:lnTo>
                  <a:lnTo>
                    <a:pt x="571" y="293"/>
                  </a:lnTo>
                  <a:lnTo>
                    <a:pt x="572" y="295"/>
                  </a:lnTo>
                  <a:lnTo>
                    <a:pt x="574" y="300"/>
                  </a:lnTo>
                  <a:lnTo>
                    <a:pt x="579" y="307"/>
                  </a:lnTo>
                  <a:lnTo>
                    <a:pt x="584" y="317"/>
                  </a:lnTo>
                  <a:lnTo>
                    <a:pt x="590" y="328"/>
                  </a:lnTo>
                  <a:lnTo>
                    <a:pt x="596" y="339"/>
                  </a:lnTo>
                  <a:lnTo>
                    <a:pt x="602" y="350"/>
                  </a:lnTo>
                  <a:lnTo>
                    <a:pt x="608" y="358"/>
                  </a:lnTo>
                  <a:lnTo>
                    <a:pt x="599" y="365"/>
                  </a:lnTo>
                  <a:lnTo>
                    <a:pt x="597" y="381"/>
                  </a:lnTo>
                  <a:lnTo>
                    <a:pt x="601" y="402"/>
                  </a:lnTo>
                  <a:lnTo>
                    <a:pt x="610" y="421"/>
                  </a:lnTo>
                  <a:lnTo>
                    <a:pt x="513" y="421"/>
                  </a:lnTo>
                  <a:lnTo>
                    <a:pt x="547" y="342"/>
                  </a:lnTo>
                  <a:lnTo>
                    <a:pt x="460" y="261"/>
                  </a:lnTo>
                  <a:lnTo>
                    <a:pt x="379" y="408"/>
                  </a:lnTo>
                  <a:lnTo>
                    <a:pt x="375" y="408"/>
                  </a:lnTo>
                  <a:lnTo>
                    <a:pt x="367" y="408"/>
                  </a:lnTo>
                  <a:lnTo>
                    <a:pt x="356" y="408"/>
                  </a:lnTo>
                  <a:lnTo>
                    <a:pt x="342" y="407"/>
                  </a:lnTo>
                  <a:lnTo>
                    <a:pt x="328" y="407"/>
                  </a:lnTo>
                  <a:lnTo>
                    <a:pt x="312" y="405"/>
                  </a:lnTo>
                  <a:lnTo>
                    <a:pt x="298" y="404"/>
                  </a:lnTo>
                  <a:lnTo>
                    <a:pt x="288" y="402"/>
                  </a:lnTo>
                  <a:lnTo>
                    <a:pt x="285" y="384"/>
                  </a:lnTo>
                  <a:lnTo>
                    <a:pt x="278" y="353"/>
                  </a:lnTo>
                  <a:lnTo>
                    <a:pt x="269" y="324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9" y="290"/>
                  </a:lnTo>
                  <a:lnTo>
                    <a:pt x="262" y="279"/>
                  </a:lnTo>
                  <a:lnTo>
                    <a:pt x="272" y="273"/>
                  </a:lnTo>
                  <a:lnTo>
                    <a:pt x="279" y="273"/>
                  </a:lnTo>
                  <a:lnTo>
                    <a:pt x="287" y="276"/>
                  </a:lnTo>
                  <a:lnTo>
                    <a:pt x="295" y="281"/>
                  </a:lnTo>
                  <a:lnTo>
                    <a:pt x="303" y="286"/>
                  </a:lnTo>
                  <a:lnTo>
                    <a:pt x="311" y="290"/>
                  </a:lnTo>
                  <a:lnTo>
                    <a:pt x="316" y="294"/>
                  </a:lnTo>
                  <a:lnTo>
                    <a:pt x="321" y="296"/>
                  </a:lnTo>
                  <a:lnTo>
                    <a:pt x="323" y="295"/>
                  </a:lnTo>
                  <a:lnTo>
                    <a:pt x="327" y="289"/>
                  </a:lnTo>
                  <a:lnTo>
                    <a:pt x="331" y="284"/>
                  </a:lnTo>
                  <a:lnTo>
                    <a:pt x="338" y="282"/>
                  </a:lnTo>
                  <a:lnTo>
                    <a:pt x="344" y="281"/>
                  </a:lnTo>
                  <a:lnTo>
                    <a:pt x="349" y="277"/>
                  </a:lnTo>
                  <a:lnTo>
                    <a:pt x="354" y="269"/>
                  </a:lnTo>
                  <a:lnTo>
                    <a:pt x="357" y="260"/>
                  </a:lnTo>
                  <a:lnTo>
                    <a:pt x="358" y="256"/>
                  </a:lnTo>
                  <a:lnTo>
                    <a:pt x="363" y="258"/>
                  </a:lnTo>
                  <a:lnTo>
                    <a:pt x="371" y="258"/>
                  </a:lnTo>
                  <a:lnTo>
                    <a:pt x="377" y="256"/>
                  </a:lnTo>
                  <a:lnTo>
                    <a:pt x="379" y="252"/>
                  </a:lnTo>
                  <a:lnTo>
                    <a:pt x="377" y="242"/>
                  </a:lnTo>
                  <a:lnTo>
                    <a:pt x="379" y="231"/>
                  </a:lnTo>
                  <a:lnTo>
                    <a:pt x="381" y="219"/>
                  </a:lnTo>
                  <a:lnTo>
                    <a:pt x="384" y="204"/>
                  </a:lnTo>
                  <a:lnTo>
                    <a:pt x="388" y="199"/>
                  </a:lnTo>
                  <a:lnTo>
                    <a:pt x="393" y="198"/>
                  </a:lnTo>
                  <a:lnTo>
                    <a:pt x="400" y="198"/>
                  </a:lnTo>
                  <a:lnTo>
                    <a:pt x="408" y="196"/>
                  </a:lnTo>
                  <a:lnTo>
                    <a:pt x="412" y="191"/>
                  </a:lnTo>
                  <a:lnTo>
                    <a:pt x="414" y="179"/>
                  </a:lnTo>
                  <a:lnTo>
                    <a:pt x="409" y="158"/>
                  </a:lnTo>
                  <a:lnTo>
                    <a:pt x="397" y="128"/>
                  </a:lnTo>
                  <a:lnTo>
                    <a:pt x="380" y="98"/>
                  </a:lnTo>
                  <a:lnTo>
                    <a:pt x="360" y="78"/>
                  </a:lnTo>
                  <a:lnTo>
                    <a:pt x="341" y="69"/>
                  </a:lnTo>
                  <a:lnTo>
                    <a:pt x="322" y="66"/>
                  </a:lnTo>
                  <a:lnTo>
                    <a:pt x="303" y="69"/>
                  </a:lnTo>
                  <a:lnTo>
                    <a:pt x="286" y="75"/>
                  </a:lnTo>
                  <a:lnTo>
                    <a:pt x="271" y="81"/>
                  </a:lnTo>
                  <a:lnTo>
                    <a:pt x="260" y="84"/>
                  </a:lnTo>
                  <a:lnTo>
                    <a:pt x="246" y="98"/>
                  </a:lnTo>
                  <a:lnTo>
                    <a:pt x="241" y="120"/>
                  </a:lnTo>
                  <a:lnTo>
                    <a:pt x="239" y="143"/>
                  </a:lnTo>
                  <a:lnTo>
                    <a:pt x="242" y="158"/>
                  </a:lnTo>
                  <a:lnTo>
                    <a:pt x="239" y="168"/>
                  </a:lnTo>
                  <a:lnTo>
                    <a:pt x="233" y="175"/>
                  </a:lnTo>
                  <a:lnTo>
                    <a:pt x="225" y="184"/>
                  </a:lnTo>
                  <a:lnTo>
                    <a:pt x="221" y="193"/>
                  </a:lnTo>
                  <a:lnTo>
                    <a:pt x="203" y="172"/>
                  </a:lnTo>
                  <a:lnTo>
                    <a:pt x="201" y="174"/>
                  </a:lnTo>
                  <a:lnTo>
                    <a:pt x="197" y="181"/>
                  </a:lnTo>
                  <a:lnTo>
                    <a:pt x="191" y="191"/>
                  </a:lnTo>
                  <a:lnTo>
                    <a:pt x="186" y="199"/>
                  </a:lnTo>
                  <a:lnTo>
                    <a:pt x="175" y="190"/>
                  </a:lnTo>
                  <a:lnTo>
                    <a:pt x="161" y="189"/>
                  </a:lnTo>
                  <a:lnTo>
                    <a:pt x="148" y="192"/>
                  </a:lnTo>
                  <a:lnTo>
                    <a:pt x="134" y="201"/>
                  </a:lnTo>
                  <a:lnTo>
                    <a:pt x="121" y="212"/>
                  </a:lnTo>
                  <a:lnTo>
                    <a:pt x="108" y="225"/>
                  </a:lnTo>
                  <a:lnTo>
                    <a:pt x="98" y="237"/>
                  </a:lnTo>
                  <a:lnTo>
                    <a:pt x="89" y="249"/>
                  </a:lnTo>
                  <a:lnTo>
                    <a:pt x="74" y="267"/>
                  </a:lnTo>
                  <a:lnTo>
                    <a:pt x="59" y="289"/>
                  </a:lnTo>
                  <a:lnTo>
                    <a:pt x="43" y="313"/>
                  </a:lnTo>
                  <a:lnTo>
                    <a:pt x="28" y="339"/>
                  </a:lnTo>
                  <a:lnTo>
                    <a:pt x="16" y="363"/>
                  </a:lnTo>
                  <a:lnTo>
                    <a:pt x="5" y="386"/>
                  </a:lnTo>
                  <a:lnTo>
                    <a:pt x="0" y="407"/>
                  </a:lnTo>
                  <a:lnTo>
                    <a:pt x="0" y="421"/>
                  </a:lnTo>
                  <a:lnTo>
                    <a:pt x="0" y="792"/>
                  </a:lnTo>
                  <a:lnTo>
                    <a:pt x="384" y="792"/>
                  </a:lnTo>
                  <a:lnTo>
                    <a:pt x="942" y="792"/>
                  </a:lnTo>
                  <a:lnTo>
                    <a:pt x="1265" y="792"/>
                  </a:lnTo>
                  <a:lnTo>
                    <a:pt x="1265" y="421"/>
                  </a:lnTo>
                  <a:lnTo>
                    <a:pt x="1262" y="421"/>
                  </a:lnTo>
                  <a:close/>
                </a:path>
              </a:pathLst>
            </a:custGeom>
            <a:solidFill>
              <a:srgbClr val="BF0000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16742" name="Picture 8" descr="54560457_18975541008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995738" y="5272088"/>
            <a:ext cx="1020762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9" name="Picture 9" descr="图标0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7451725" y="1022350"/>
            <a:ext cx="1000125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4" name="Picture 10" descr="54560457_18975541008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219700" y="5919788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5" name="Picture 11" descr="54560457_18975541008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566410" y="4515168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6" name="Picture 12" descr="54560457_18975541008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308850" y="3919538"/>
            <a:ext cx="10207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73" name="Picture 13" descr="00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400108" y="3287758"/>
            <a:ext cx="11430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74" name="Text Box 14"/>
          <p:cNvSpPr txBox="1"/>
          <p:nvPr>
            <p:custDataLst>
              <p:tags r:id="rId11"/>
            </p:custDataLst>
          </p:nvPr>
        </p:nvSpPr>
        <p:spPr>
          <a:xfrm>
            <a:off x="7235508" y="612108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800000"/>
                </a:solidFill>
                <a:latin typeface="Arial" panose="020B0604020202020204" pitchFamily="34" charset="0"/>
              </a:rPr>
              <a:t>答案在书中找</a:t>
            </a:r>
          </a:p>
        </p:txBody>
      </p:sp>
      <p:pic>
        <p:nvPicPr>
          <p:cNvPr id="117775" name="Picture 15" descr="pic0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7308533" y="4966018"/>
            <a:ext cx="1295400" cy="105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4" name="AutoShape 6"/>
          <p:cNvSpPr/>
          <p:nvPr>
            <p:custDataLst>
              <p:tags r:id="rId13"/>
            </p:custDataLst>
          </p:nvPr>
        </p:nvSpPr>
        <p:spPr>
          <a:xfrm>
            <a:off x="3819525" y="4384675"/>
            <a:ext cx="3192780" cy="1607185"/>
          </a:xfrm>
          <a:prstGeom prst="cloudCallout">
            <a:avLst>
              <a:gd name="adj1" fmla="val -41875"/>
              <a:gd name="adj2" fmla="val -69542"/>
            </a:avLst>
          </a:prstGeom>
          <a:solidFill>
            <a:srgbClr val="00FFFF"/>
          </a:solidFill>
          <a:ln w="952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1800" b="1" dirty="0">
                <a:latin typeface="Times New Roman" panose="02020603050405020304" pitchFamily="18" charset="0"/>
              </a:rPr>
              <a:t>为什么交流电路的功率存在有功功率、无功功率及视在功率</a:t>
            </a:r>
            <a:r>
              <a:rPr lang="zh-CN" altLang="en-US" sz="1800" dirty="0">
                <a:latin typeface="Times New Roman" panose="02020603050405020304" pitchFamily="18" charset="0"/>
              </a:rPr>
              <a:t> 的区别？什么区别？</a:t>
            </a:r>
          </a:p>
        </p:txBody>
      </p:sp>
      <p:grpSp>
        <p:nvGrpSpPr>
          <p:cNvPr id="407563" name="Group 20"/>
          <p:cNvGrpSpPr/>
          <p:nvPr/>
        </p:nvGrpSpPr>
        <p:grpSpPr>
          <a:xfrm>
            <a:off x="9843" y="3287713"/>
            <a:ext cx="2836862" cy="1857375"/>
            <a:chOff x="355" y="1421"/>
            <a:chExt cx="1787" cy="1170"/>
          </a:xfrm>
        </p:grpSpPr>
        <p:sp>
          <p:nvSpPr>
            <p:cNvPr id="407564" name="AutoShape 12"/>
            <p:cNvSpPr/>
            <p:nvPr>
              <p:custDataLst>
                <p:tags r:id="rId14"/>
              </p:custDataLst>
            </p:nvPr>
          </p:nvSpPr>
          <p:spPr>
            <a:xfrm>
              <a:off x="355" y="1421"/>
              <a:ext cx="1787" cy="996"/>
            </a:xfrm>
            <a:prstGeom prst="cloudCallout">
              <a:avLst>
                <a:gd name="adj1" fmla="val 74676"/>
                <a:gd name="adj2" fmla="val 5421"/>
              </a:avLst>
            </a:prstGeom>
            <a:solidFill>
              <a:srgbClr val="CCFF99"/>
            </a:solidFill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0" hangingPunct="0"/>
              <a:endParaRPr lang="zh-CN" altLang="zh-CN" sz="1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07565" name="Rectangle 13"/>
            <p:cNvSpPr/>
            <p:nvPr>
              <p:custDataLst>
                <p:tags r:id="rId15"/>
              </p:custDataLst>
            </p:nvPr>
          </p:nvSpPr>
          <p:spPr>
            <a:xfrm>
              <a:off x="613" y="1482"/>
              <a:ext cx="1358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800" b="1" dirty="0">
                  <a:latin typeface="Times New Roman" panose="02020603050405020304" pitchFamily="18" charset="0"/>
                </a:rPr>
                <a:t>交流电路的谐振条件是什么？</a:t>
              </a:r>
              <a:r>
                <a:rPr lang="zh-CN" altLang="en-US" sz="1800" dirty="0">
                  <a:latin typeface="Times New Roman" panose="02020603050405020304" pitchFamily="18" charset="0"/>
                  <a:sym typeface="+mn-ea"/>
                </a:rPr>
                <a:t>交流电路谐振的特点</a:t>
              </a:r>
              <a:r>
                <a:rPr lang="zh-CN" altLang="en-US" sz="1800" b="1" dirty="0">
                  <a:latin typeface="Times New Roman" panose="02020603050405020304" pitchFamily="18" charset="0"/>
                </a:rPr>
                <a:t>？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07566" name="AutoShape 14"/>
            <p:cNvSpPr/>
            <p:nvPr>
              <p:custDataLst>
                <p:tags r:id="rId16"/>
              </p:custDataLst>
            </p:nvPr>
          </p:nvSpPr>
          <p:spPr>
            <a:xfrm rot="4797647">
              <a:off x="279" y="2228"/>
              <a:ext cx="567" cy="159"/>
            </a:xfrm>
            <a:prstGeom prst="curvedUpArrow">
              <a:avLst>
                <a:gd name="adj1" fmla="val 71320"/>
                <a:gd name="adj2" fmla="val 142641"/>
                <a:gd name="adj3" fmla="val 33333"/>
              </a:avLst>
            </a:prstGeom>
            <a:solidFill>
              <a:srgbClr val="CC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117763" grpId="0" bldLvl="0" animBg="1"/>
      <p:bldP spid="117764" grpId="0" bldLvl="0" animBg="1"/>
      <p:bldP spid="117774" grpId="0"/>
      <p:bldP spid="11469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检 验 学 习 结 果</a:t>
            </a: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626678" y="1791968"/>
            <a:ext cx="39003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扫码即测即评！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68830" y="2640965"/>
            <a:ext cx="4650105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矩形 139265"/>
          <p:cNvSpPr/>
          <p:nvPr/>
        </p:nvSpPr>
        <p:spPr>
          <a:xfrm>
            <a:off x="8234363" y="2762250"/>
            <a:ext cx="3048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67" name="矩形 139266"/>
          <p:cNvSpPr/>
          <p:nvPr/>
        </p:nvSpPr>
        <p:spPr>
          <a:xfrm>
            <a:off x="533400" y="1485900"/>
            <a:ext cx="142875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正弦量：</a:t>
            </a:r>
          </a:p>
        </p:txBody>
      </p:sp>
      <p:sp>
        <p:nvSpPr>
          <p:cNvPr id="139268" name="矩形 139267"/>
          <p:cNvSpPr/>
          <p:nvPr/>
        </p:nvSpPr>
        <p:spPr>
          <a:xfrm>
            <a:off x="2209800" y="1485900"/>
            <a:ext cx="64293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正弦电压、电流等物理量统称为正弦量。</a:t>
            </a:r>
          </a:p>
        </p:txBody>
      </p:sp>
      <p:grpSp>
        <p:nvGrpSpPr>
          <p:cNvPr id="139269" name="组合 139268"/>
          <p:cNvGrpSpPr/>
          <p:nvPr/>
        </p:nvGrpSpPr>
        <p:grpSpPr>
          <a:xfrm>
            <a:off x="1371600" y="2628900"/>
            <a:ext cx="1981200" cy="974725"/>
            <a:chOff x="384" y="1968"/>
            <a:chExt cx="1248" cy="614"/>
          </a:xfrm>
        </p:grpSpPr>
        <p:sp>
          <p:nvSpPr>
            <p:cNvPr id="139270" name="文本框 139269"/>
            <p:cNvSpPr txBox="1"/>
            <p:nvPr/>
          </p:nvSpPr>
          <p:spPr>
            <a:xfrm>
              <a:off x="1019" y="2094"/>
              <a:ext cx="149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99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</a:p>
          </p:txBody>
        </p:sp>
        <p:grpSp>
          <p:nvGrpSpPr>
            <p:cNvPr id="139271" name="组合 139270"/>
            <p:cNvGrpSpPr/>
            <p:nvPr/>
          </p:nvGrpSpPr>
          <p:grpSpPr>
            <a:xfrm rot="-5400000">
              <a:off x="468" y="1980"/>
              <a:ext cx="432" cy="504"/>
              <a:chOff x="564" y="456"/>
              <a:chExt cx="828" cy="504"/>
            </a:xfrm>
          </p:grpSpPr>
          <p:sp>
            <p:nvSpPr>
              <p:cNvPr id="139272" name="任意多边形 139271"/>
              <p:cNvSpPr/>
              <p:nvPr/>
            </p:nvSpPr>
            <p:spPr>
              <a:xfrm>
                <a:off x="624" y="480"/>
                <a:ext cx="768" cy="480"/>
              </a:xfrm>
              <a:custGeom>
                <a:avLst/>
                <a:gdLst/>
                <a:ahLst/>
                <a:cxnLst/>
                <a:rect l="0" t="0" r="0" b="0"/>
                <a:pathLst>
                  <a:path w="768" h="480">
                    <a:moveTo>
                      <a:pt x="0" y="0"/>
                    </a:moveTo>
                    <a:lnTo>
                      <a:pt x="768" y="0"/>
                    </a:lnTo>
                    <a:lnTo>
                      <a:pt x="768" y="480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3" name="椭圆 139272"/>
              <p:cNvSpPr/>
              <p:nvPr/>
            </p:nvSpPr>
            <p:spPr>
              <a:xfrm>
                <a:off x="564" y="456"/>
                <a:ext cx="48" cy="48"/>
              </a:xfrm>
              <a:prstGeom prst="ellipse">
                <a:avLst/>
              </a:prstGeom>
              <a:noFill/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274" name="组合 139273"/>
            <p:cNvGrpSpPr/>
            <p:nvPr/>
          </p:nvGrpSpPr>
          <p:grpSpPr>
            <a:xfrm rot="-5400000" flipV="1">
              <a:off x="1152" y="1968"/>
              <a:ext cx="432" cy="528"/>
              <a:chOff x="564" y="456"/>
              <a:chExt cx="828" cy="504"/>
            </a:xfrm>
          </p:grpSpPr>
          <p:sp>
            <p:nvSpPr>
              <p:cNvPr id="139275" name="任意多边形 139274"/>
              <p:cNvSpPr/>
              <p:nvPr/>
            </p:nvSpPr>
            <p:spPr>
              <a:xfrm>
                <a:off x="624" y="480"/>
                <a:ext cx="768" cy="480"/>
              </a:xfrm>
              <a:custGeom>
                <a:avLst/>
                <a:gdLst/>
                <a:ahLst/>
                <a:cxnLst/>
                <a:rect l="0" t="0" r="0" b="0"/>
                <a:pathLst>
                  <a:path w="768" h="480">
                    <a:moveTo>
                      <a:pt x="0" y="0"/>
                    </a:moveTo>
                    <a:lnTo>
                      <a:pt x="768" y="0"/>
                    </a:lnTo>
                    <a:lnTo>
                      <a:pt x="768" y="480"/>
                    </a:lnTo>
                  </a:path>
                </a:pathLst>
              </a:custGeom>
              <a:noFill/>
              <a:ln w="25400" cap="flat" cmpd="sng">
                <a:solidFill>
                  <a:schemeClr val="accent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6" name="椭圆 139275"/>
              <p:cNvSpPr/>
              <p:nvPr/>
            </p:nvSpPr>
            <p:spPr>
              <a:xfrm>
                <a:off x="564" y="456"/>
                <a:ext cx="48" cy="48"/>
              </a:xfrm>
              <a:prstGeom prst="ellipse">
                <a:avLst/>
              </a:prstGeom>
              <a:noFill/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9277" name="矩形 139276"/>
            <p:cNvSpPr/>
            <p:nvPr/>
          </p:nvSpPr>
          <p:spPr>
            <a:xfrm rot="-10800000">
              <a:off x="912" y="1968"/>
              <a:ext cx="216" cy="96"/>
            </a:xfrm>
            <a:prstGeom prst="rect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278" name="直接连接符 139277"/>
            <p:cNvSpPr/>
            <p:nvPr/>
          </p:nvSpPr>
          <p:spPr>
            <a:xfrm rot="-10800000" flipH="1">
              <a:off x="529" y="2161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39279" name="文本框 139278"/>
            <p:cNvSpPr txBox="1"/>
            <p:nvPr/>
          </p:nvSpPr>
          <p:spPr>
            <a:xfrm>
              <a:off x="577" y="2113"/>
              <a:ext cx="5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39280" name="文本框 139279"/>
            <p:cNvSpPr txBox="1"/>
            <p:nvPr/>
          </p:nvSpPr>
          <p:spPr>
            <a:xfrm>
              <a:off x="384" y="2352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9281" name="文本框 139280"/>
            <p:cNvSpPr txBox="1"/>
            <p:nvPr/>
          </p:nvSpPr>
          <p:spPr>
            <a:xfrm>
              <a:off x="1488" y="2352"/>
              <a:ext cx="10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</p:grpSp>
      <p:graphicFrame>
        <p:nvGraphicFramePr>
          <p:cNvPr id="139282" name="对象 139281"/>
          <p:cNvGraphicFramePr/>
          <p:nvPr/>
        </p:nvGraphicFramePr>
        <p:xfrm>
          <a:off x="1066800" y="3695700"/>
          <a:ext cx="265271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r:id="rId5" imgW="2755900" imgH="457200" progId="Equation.3">
                  <p:embed/>
                </p:oleObj>
              </mc:Choice>
              <mc:Fallback>
                <p:oleObj r:id="rId5" imgW="2755900" imgH="457200" progId="Equation.3">
                  <p:embed/>
                  <p:pic>
                    <p:nvPicPr>
                      <p:cNvPr id="0" name="图片 532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3695700"/>
                        <a:ext cx="2652713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83" name="矩形 139282"/>
          <p:cNvSpPr/>
          <p:nvPr/>
        </p:nvSpPr>
        <p:spPr>
          <a:xfrm>
            <a:off x="533400" y="1943100"/>
            <a:ext cx="54864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规定电流参考方向如图</a:t>
            </a:r>
          </a:p>
        </p:txBody>
      </p:sp>
      <p:grpSp>
        <p:nvGrpSpPr>
          <p:cNvPr id="139284" name="组合 139283"/>
          <p:cNvGrpSpPr/>
          <p:nvPr/>
        </p:nvGrpSpPr>
        <p:grpSpPr>
          <a:xfrm>
            <a:off x="5105400" y="1989138"/>
            <a:ext cx="3511550" cy="2325687"/>
            <a:chOff x="3096" y="866"/>
            <a:chExt cx="2276" cy="1888"/>
          </a:xfrm>
        </p:grpSpPr>
        <p:sp>
          <p:nvSpPr>
            <p:cNvPr id="139285" name="直接连接符 139284"/>
            <p:cNvSpPr/>
            <p:nvPr/>
          </p:nvSpPr>
          <p:spPr>
            <a:xfrm flipV="1">
              <a:off x="3639" y="1038"/>
              <a:ext cx="0" cy="171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39286" name="文本框 139285"/>
            <p:cNvSpPr txBox="1"/>
            <p:nvPr/>
          </p:nvSpPr>
          <p:spPr>
            <a:xfrm>
              <a:off x="3780" y="866"/>
              <a:ext cx="64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chemeClr val="tx2"/>
                  </a:solidFill>
                  <a:latin typeface="宋体" panose="02010600030101010101" pitchFamily="2" charset="-122"/>
                </a:rPr>
                <a:t>i</a:t>
              </a:r>
              <a:endParaRPr lang="en-US" altLang="zh-CN" sz="2800" b="1" i="1" baseline="-2500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9287" name="直接连接符 139286"/>
            <p:cNvSpPr/>
            <p:nvPr/>
          </p:nvSpPr>
          <p:spPr>
            <a:xfrm>
              <a:off x="3096" y="1980"/>
              <a:ext cx="2208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39288" name="文本框 139287"/>
            <p:cNvSpPr txBox="1"/>
            <p:nvPr/>
          </p:nvSpPr>
          <p:spPr>
            <a:xfrm>
              <a:off x="5116" y="1933"/>
              <a:ext cx="256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b="1" i="1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</a:t>
              </a:r>
              <a:r>
                <a:rPr lang="zh-CN" altLang="en-US" b="1" i="1">
                  <a:latin typeface="宋体" panose="02010600030101010101" pitchFamily="2" charset="-122"/>
                </a:rPr>
                <a:t> </a:t>
              </a:r>
              <a:r>
                <a:rPr lang="en-US" altLang="zh-CN" b="1" i="1">
                  <a:latin typeface="宋体" panose="02010600030101010101" pitchFamily="2" charset="-122"/>
                </a:rPr>
                <a:t>t</a:t>
              </a:r>
            </a:p>
          </p:txBody>
        </p:sp>
        <p:sp>
          <p:nvSpPr>
            <p:cNvPr id="139289" name="文本框 139288"/>
            <p:cNvSpPr txBox="1"/>
            <p:nvPr/>
          </p:nvSpPr>
          <p:spPr>
            <a:xfrm>
              <a:off x="3719" y="1954"/>
              <a:ext cx="110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b="1" i="1">
                  <a:latin typeface="宋体" panose="02010600030101010101" pitchFamily="2" charset="-122"/>
                </a:rPr>
                <a:t>0</a:t>
              </a:r>
              <a:endParaRPr lang="en-US" altLang="zh-CN">
                <a:latin typeface="宋体" panose="02010600030101010101" pitchFamily="2" charset="-122"/>
              </a:endParaRPr>
            </a:p>
          </p:txBody>
        </p:sp>
      </p:grpSp>
      <p:sp>
        <p:nvSpPr>
          <p:cNvPr id="139290" name="任意多边形 139289"/>
          <p:cNvSpPr/>
          <p:nvPr/>
        </p:nvSpPr>
        <p:spPr>
          <a:xfrm>
            <a:off x="5486400" y="2476500"/>
            <a:ext cx="2576513" cy="1828800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rgbClr val="FF0066">
                <a:alpha val="100000"/>
              </a:srgb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91" name="直接连接符 139290"/>
          <p:cNvSpPr/>
          <p:nvPr/>
        </p:nvSpPr>
        <p:spPr>
          <a:xfrm>
            <a:off x="5486400" y="3390900"/>
            <a:ext cx="0" cy="874713"/>
          </a:xfrm>
          <a:prstGeom prst="line">
            <a:avLst/>
          </a:prstGeom>
          <a:ln w="9525" cap="flat" cmpd="sng">
            <a:solidFill>
              <a:srgbClr val="336600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39292" name="组合 139291"/>
          <p:cNvGrpSpPr/>
          <p:nvPr/>
        </p:nvGrpSpPr>
        <p:grpSpPr>
          <a:xfrm>
            <a:off x="5516563" y="3771900"/>
            <a:ext cx="427037" cy="414338"/>
            <a:chOff x="3475" y="2736"/>
            <a:chExt cx="269" cy="261"/>
          </a:xfrm>
        </p:grpSpPr>
        <p:sp>
          <p:nvSpPr>
            <p:cNvPr id="139293" name="直接连接符 139292"/>
            <p:cNvSpPr/>
            <p:nvPr/>
          </p:nvSpPr>
          <p:spPr>
            <a:xfrm flipV="1">
              <a:off x="3475" y="2759"/>
              <a:ext cx="269" cy="8"/>
            </a:xfrm>
            <a:prstGeom prst="line">
              <a:avLst/>
            </a:prstGeom>
            <a:ln w="9525" cap="flat" cmpd="sng">
              <a:solidFill>
                <a:srgbClr val="336600"/>
              </a:solidFill>
              <a:prstDash val="dash"/>
              <a:headEnd type="triangle" w="med" len="med"/>
              <a:tailEnd type="triangle" w="med" len="med"/>
            </a:ln>
          </p:spPr>
        </p:sp>
        <p:graphicFrame>
          <p:nvGraphicFramePr>
            <p:cNvPr id="139294" name="对象 139293"/>
            <p:cNvGraphicFramePr/>
            <p:nvPr/>
          </p:nvGraphicFramePr>
          <p:xfrm>
            <a:off x="3504" y="2736"/>
            <a:ext cx="218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9" r:id="rId7" imgW="381000" imgH="457200" progId="Equation.3">
                    <p:embed/>
                  </p:oleObj>
                </mc:Choice>
                <mc:Fallback>
                  <p:oleObj r:id="rId7" imgW="381000" imgH="457200" progId="Equation.3">
                    <p:embed/>
                    <p:pic>
                      <p:nvPicPr>
                        <p:cNvPr id="0" name="图片 53252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3333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504" y="2736"/>
                          <a:ext cx="218" cy="2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9295" name="矩形 139294"/>
          <p:cNvSpPr/>
          <p:nvPr/>
        </p:nvSpPr>
        <p:spPr>
          <a:xfrm>
            <a:off x="4572000" y="4381500"/>
            <a:ext cx="3983038" cy="7302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正半周：</a:t>
            </a:r>
          </a:p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电流实际方向与参考方向相同</a:t>
            </a:r>
          </a:p>
        </p:txBody>
      </p:sp>
      <p:sp>
        <p:nvSpPr>
          <p:cNvPr id="139296" name="矩形 139295"/>
          <p:cNvSpPr/>
          <p:nvPr/>
        </p:nvSpPr>
        <p:spPr>
          <a:xfrm>
            <a:off x="4495800" y="5219700"/>
            <a:ext cx="3983038" cy="7302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负半周：</a:t>
            </a:r>
          </a:p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电流实际方向与参考方向相反</a:t>
            </a:r>
          </a:p>
        </p:txBody>
      </p:sp>
      <p:sp>
        <p:nvSpPr>
          <p:cNvPr id="139297" name="任意多边形 139296"/>
          <p:cNvSpPr/>
          <p:nvPr/>
        </p:nvSpPr>
        <p:spPr>
          <a:xfrm>
            <a:off x="5486400" y="2476500"/>
            <a:ext cx="2576513" cy="1828800"/>
          </a:xfrm>
          <a:custGeom>
            <a:avLst/>
            <a:gdLst/>
            <a:ahLst/>
            <a:cxnLst/>
            <a:rect l="0" t="0" r="0" b="0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solidFill>
            <a:srgbClr val="FFFFCC">
              <a:alpha val="50000"/>
            </a:srgbClr>
          </a:solidFill>
          <a:ln w="38100" cap="flat" cmpd="sng">
            <a:solidFill>
              <a:srgbClr val="FF0066">
                <a:alpha val="100000"/>
              </a:srgbClr>
            </a:solidFill>
            <a:prstDash val="solid"/>
            <a:headEnd type="none" w="med" len="med"/>
            <a:tailEnd type="non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98" name="文本框 139297"/>
          <p:cNvSpPr txBox="1"/>
          <p:nvPr/>
        </p:nvSpPr>
        <p:spPr>
          <a:xfrm>
            <a:off x="6032500" y="2827338"/>
            <a:ext cx="238125" cy="487362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CC0099"/>
                </a:solidFill>
                <a:latin typeface="宋体" panose="02010600030101010101" pitchFamily="2" charset="-122"/>
              </a:rPr>
              <a:t>+</a:t>
            </a:r>
          </a:p>
        </p:txBody>
      </p:sp>
      <p:sp>
        <p:nvSpPr>
          <p:cNvPr id="139299" name="文本框 139298"/>
          <p:cNvSpPr txBox="1"/>
          <p:nvPr/>
        </p:nvSpPr>
        <p:spPr>
          <a:xfrm>
            <a:off x="7254875" y="3436938"/>
            <a:ext cx="223838" cy="487362"/>
          </a:xfrm>
          <a:prstGeom prst="rect">
            <a:avLst/>
          </a:prstGeom>
          <a:noFill/>
          <a:ln w="25400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algn="ctr" eaLnBrk="0" hangingPunct="0"/>
            <a:r>
              <a:rPr lang="zh-CN" altLang="en-US" sz="3200" b="1">
                <a:solidFill>
                  <a:srgbClr val="CC0099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</a:t>
            </a:r>
            <a:endParaRPr lang="zh-CN" altLang="en-US" sz="3200" b="1">
              <a:solidFill>
                <a:srgbClr val="CC0099"/>
              </a:solidFill>
              <a:latin typeface="宋体" panose="02010600030101010101" pitchFamily="2" charset="-122"/>
            </a:endParaRPr>
          </a:p>
        </p:txBody>
      </p:sp>
      <p:sp>
        <p:nvSpPr>
          <p:cNvPr id="139300" name="椭圆形标注 139299"/>
          <p:cNvSpPr/>
          <p:nvPr/>
        </p:nvSpPr>
        <p:spPr>
          <a:xfrm>
            <a:off x="304800" y="4610100"/>
            <a:ext cx="1219200" cy="533400"/>
          </a:xfrm>
          <a:prstGeom prst="wedgeEllipseCallout">
            <a:avLst>
              <a:gd name="adj1" fmla="val 50653"/>
              <a:gd name="adj2" fmla="val -138986"/>
            </a:avLst>
          </a:prstGeom>
          <a:solidFill>
            <a:schemeClr val="accent2"/>
          </a:solidFill>
          <a:ln w="952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振幅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9301" name="椭圆形标注 139300"/>
          <p:cNvSpPr/>
          <p:nvPr/>
        </p:nvSpPr>
        <p:spPr>
          <a:xfrm>
            <a:off x="1524000" y="4610100"/>
            <a:ext cx="1524000" cy="533400"/>
          </a:xfrm>
          <a:prstGeom prst="wedgeEllipseCallout">
            <a:avLst>
              <a:gd name="adj1" fmla="val 15106"/>
              <a:gd name="adj2" fmla="val -141667"/>
            </a:avLst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角频率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9302" name="椭圆形标注 139301"/>
          <p:cNvSpPr/>
          <p:nvPr/>
        </p:nvSpPr>
        <p:spPr>
          <a:xfrm>
            <a:off x="3048000" y="4610100"/>
            <a:ext cx="1524000" cy="533400"/>
          </a:xfrm>
          <a:prstGeom prst="wedgeEllipseCallout">
            <a:avLst>
              <a:gd name="adj1" fmla="val -42185"/>
              <a:gd name="adj2" fmla="val -150597"/>
            </a:avLst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初相角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9303" name="椭圆 139302"/>
          <p:cNvSpPr/>
          <p:nvPr/>
        </p:nvSpPr>
        <p:spPr>
          <a:xfrm>
            <a:off x="304800" y="4381500"/>
            <a:ext cx="4114800" cy="1524000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304" name="矩形 139303"/>
          <p:cNvSpPr/>
          <p:nvPr/>
        </p:nvSpPr>
        <p:spPr>
          <a:xfrm>
            <a:off x="990600" y="5143500"/>
            <a:ext cx="358140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正弦量的三要素</a:t>
            </a:r>
          </a:p>
        </p:txBody>
      </p:sp>
      <p:sp>
        <p:nvSpPr>
          <p:cNvPr id="139305" name="矩形 139304"/>
          <p:cNvSpPr/>
          <p:nvPr/>
        </p:nvSpPr>
        <p:spPr>
          <a:xfrm>
            <a:off x="2399030" y="542290"/>
            <a:ext cx="440309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2.1.1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正弦量的三要素</a:t>
            </a: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9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3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9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139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39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3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39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3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9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9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9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39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139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268" grpId="0" build="p"/>
      <p:bldP spid="139283" grpId="0" build="p"/>
      <p:bldP spid="139295" grpId="0" build="p"/>
      <p:bldP spid="139296" grpId="0" build="p"/>
      <p:bldP spid="139298" grpId="0"/>
      <p:bldP spid="139299" grpId="0"/>
      <p:bldP spid="139300" grpId="0" animBg="1"/>
      <p:bldP spid="139301" grpId="0" animBg="1"/>
      <p:bldP spid="139302" grpId="0" animBg="1"/>
      <p:bldP spid="13930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文本框 141313"/>
          <p:cNvSpPr txBox="1"/>
          <p:nvPr/>
        </p:nvSpPr>
        <p:spPr>
          <a:xfrm>
            <a:off x="468313" y="2133600"/>
            <a:ext cx="4876800" cy="1281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瞬时值</a:t>
            </a: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正弦量任意瞬间的值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称为瞬时值，用小写字母表示</a:t>
            </a:r>
          </a:p>
          <a:p>
            <a:r>
              <a:rPr lang="zh-CN" altLang="en-US" sz="2800" b="1">
                <a:latin typeface="Times New Roman" panose="02020603050405020304" pitchFamily="18" charset="0"/>
              </a:rPr>
              <a:t>                    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e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41315" name="文本框 141314"/>
          <p:cNvSpPr txBox="1"/>
          <p:nvPr/>
        </p:nvSpPr>
        <p:spPr>
          <a:xfrm>
            <a:off x="468313" y="3644900"/>
            <a:ext cx="8215312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振幅</a:t>
            </a: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正弦量在一个周期内的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最大值，用带有下标</a:t>
            </a:r>
            <a:r>
              <a:rPr lang="en-US" altLang="zh-CN" sz="28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的大写字母表示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800" b="1" baseline="-25000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800" b="1" i="1">
                <a:latin typeface="Times New Roman" panose="02020603050405020304" pitchFamily="18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457200" y="4743450"/>
            <a:ext cx="8305800" cy="172339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有效值：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一个交流电流的做功能力相当于某一数值的直流电流的做功能力，这个直流电流的数值就叫该交流电流的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有效值，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交流电表测量值都为交流电的有效值，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用大写字母表示：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800" b="1" i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1317" name="矩形 141316"/>
          <p:cNvSpPr/>
          <p:nvPr/>
        </p:nvSpPr>
        <p:spPr>
          <a:xfrm>
            <a:off x="468313" y="647700"/>
            <a:ext cx="5505450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二、瞬时值、幅值、有效值</a:t>
            </a:r>
          </a:p>
        </p:txBody>
      </p:sp>
      <p:sp>
        <p:nvSpPr>
          <p:cNvPr id="141318" name="矩形 141317"/>
          <p:cNvSpPr/>
          <p:nvPr/>
        </p:nvSpPr>
        <p:spPr>
          <a:xfrm>
            <a:off x="468313" y="1489075"/>
            <a:ext cx="4643437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描述正弦量数值大小的参数：</a:t>
            </a:r>
          </a:p>
        </p:txBody>
      </p:sp>
      <p:grpSp>
        <p:nvGrpSpPr>
          <p:cNvPr id="141319" name="组合 141318"/>
          <p:cNvGrpSpPr/>
          <p:nvPr/>
        </p:nvGrpSpPr>
        <p:grpSpPr>
          <a:xfrm>
            <a:off x="5519738" y="1223962"/>
            <a:ext cx="3084512" cy="2349501"/>
            <a:chOff x="3653" y="392"/>
            <a:chExt cx="1943" cy="1480"/>
          </a:xfrm>
        </p:grpSpPr>
        <p:grpSp>
          <p:nvGrpSpPr>
            <p:cNvPr id="141320" name="组合 141319"/>
            <p:cNvGrpSpPr/>
            <p:nvPr/>
          </p:nvGrpSpPr>
          <p:grpSpPr>
            <a:xfrm>
              <a:off x="3653" y="392"/>
              <a:ext cx="1943" cy="1480"/>
              <a:chOff x="3371" y="872"/>
              <a:chExt cx="1943" cy="1480"/>
            </a:xfrm>
          </p:grpSpPr>
          <p:sp>
            <p:nvSpPr>
              <p:cNvPr id="141321" name="直接连接符 141320"/>
              <p:cNvSpPr/>
              <p:nvPr/>
            </p:nvSpPr>
            <p:spPr>
              <a:xfrm>
                <a:off x="3490" y="1728"/>
                <a:ext cx="1824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1322" name="直接连接符 141321"/>
              <p:cNvSpPr/>
              <p:nvPr/>
            </p:nvSpPr>
            <p:spPr>
              <a:xfrm flipV="1">
                <a:off x="3536" y="1008"/>
                <a:ext cx="0" cy="1344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141323" name="文本框 141322"/>
              <p:cNvSpPr txBox="1"/>
              <p:nvPr/>
            </p:nvSpPr>
            <p:spPr>
              <a:xfrm>
                <a:off x="5051" y="1745"/>
                <a:ext cx="117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latin typeface="宋体" panose="02010600030101010101" pitchFamily="2" charset="-122"/>
                  </a:rPr>
                  <a:t> </a:t>
                </a:r>
                <a:r>
                  <a:rPr lang="en-US" altLang="zh-CN" b="1" i="1">
                    <a:latin typeface="宋体" panose="02010600030101010101" pitchFamily="2" charset="-122"/>
                  </a:rPr>
                  <a:t>t</a:t>
                </a:r>
                <a:endParaRPr lang="en-US" altLang="zh-CN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41324" name="文本框 141323"/>
              <p:cNvSpPr txBox="1"/>
              <p:nvPr/>
            </p:nvSpPr>
            <p:spPr>
              <a:xfrm>
                <a:off x="3452" y="872"/>
                <a:ext cx="289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zh-CN" altLang="en-US" b="1" i="1">
                    <a:latin typeface="宋体" panose="02010600030101010101" pitchFamily="2" charset="-122"/>
                  </a:rPr>
                  <a:t>  </a:t>
                </a:r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US" altLang="zh-CN" b="1" i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325" name="文本框 141324"/>
              <p:cNvSpPr txBox="1"/>
              <p:nvPr/>
            </p:nvSpPr>
            <p:spPr>
              <a:xfrm>
                <a:off x="3371" y="1711"/>
                <a:ext cx="107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b="1">
                    <a:latin typeface="宋体" panose="02010600030101010101" pitchFamily="2" charset="-122"/>
                  </a:rPr>
                  <a:t>0</a:t>
                </a:r>
                <a:endParaRPr lang="en-US" altLang="zh-CN">
                  <a:latin typeface="宋体" panose="02010600030101010101" pitchFamily="2" charset="-122"/>
                </a:endParaRPr>
              </a:p>
            </p:txBody>
          </p:sp>
          <p:sp>
            <p:nvSpPr>
              <p:cNvPr id="141326" name="任意多边形 141325"/>
              <p:cNvSpPr/>
              <p:nvPr/>
            </p:nvSpPr>
            <p:spPr>
              <a:xfrm>
                <a:off x="3537" y="1199"/>
                <a:ext cx="1275" cy="1079"/>
              </a:xfrm>
              <a:custGeom>
                <a:avLst/>
                <a:gdLst/>
                <a:ahLst/>
                <a:cxnLst/>
                <a:rect l="0" t="0" r="0" b="0"/>
                <a:pathLst>
                  <a:path w="2152" h="2024">
                    <a:moveTo>
                      <a:pt x="0" y="977"/>
                    </a:moveTo>
                    <a:cubicBezTo>
                      <a:pt x="99" y="840"/>
                      <a:pt x="343" y="0"/>
                      <a:pt x="597" y="152"/>
                    </a:cubicBezTo>
                    <a:cubicBezTo>
                      <a:pt x="851" y="304"/>
                      <a:pt x="1265" y="1752"/>
                      <a:pt x="1524" y="1888"/>
                    </a:cubicBezTo>
                    <a:cubicBezTo>
                      <a:pt x="1783" y="2024"/>
                      <a:pt x="2021" y="1161"/>
                      <a:pt x="2152" y="970"/>
                    </a:cubicBezTo>
                  </a:path>
                </a:pathLst>
              </a:custGeom>
              <a:noFill/>
              <a:ln w="38100" cap="flat" cmpd="sng">
                <a:solidFill>
                  <a:srgbClr val="FF0066">
                    <a:alpha val="100000"/>
                  </a:srgbClr>
                </a:solidFill>
                <a:prstDash val="solid"/>
                <a:headEnd type="none" w="med" len="med"/>
                <a:tailEnd type="non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1327" name="矩形 141326"/>
            <p:cNvSpPr/>
            <p:nvPr/>
          </p:nvSpPr>
          <p:spPr>
            <a:xfrm>
              <a:off x="4992" y="1248"/>
              <a:ext cx="19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zh-CN" altLang="en-US" b="1" i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Ｔ</a:t>
              </a:r>
            </a:p>
          </p:txBody>
        </p:sp>
      </p:grpSp>
      <p:sp>
        <p:nvSpPr>
          <p:cNvPr id="141328" name="直接连接符 141327"/>
          <p:cNvSpPr/>
          <p:nvPr/>
        </p:nvSpPr>
        <p:spPr>
          <a:xfrm rot="-5400000" flipH="1">
            <a:off x="5930900" y="2239963"/>
            <a:ext cx="685800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arrow" w="med" len="med"/>
            <a:tailEnd type="arrow" w="med" len="med"/>
          </a:ln>
        </p:spPr>
      </p:sp>
      <p:sp>
        <p:nvSpPr>
          <p:cNvPr id="141329" name="椭圆形标注 141328"/>
          <p:cNvSpPr/>
          <p:nvPr/>
        </p:nvSpPr>
        <p:spPr>
          <a:xfrm>
            <a:off x="6578600" y="1211263"/>
            <a:ext cx="1752600" cy="609600"/>
          </a:xfrm>
          <a:prstGeom prst="wedgeEllipseCallout">
            <a:avLst>
              <a:gd name="adj1" fmla="val -63407"/>
              <a:gd name="adj2" fmla="val 107551"/>
            </a:avLst>
          </a:prstGeom>
          <a:noFill/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振幅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endParaRPr lang="en-US" altLang="zh-CN" sz="2800" b="1" baseline="-25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0" name="直接连接符 141329"/>
          <p:cNvSpPr/>
          <p:nvPr/>
        </p:nvSpPr>
        <p:spPr>
          <a:xfrm>
            <a:off x="3128963" y="2994025"/>
            <a:ext cx="1227137" cy="17463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1331" name="直接连接符 141330"/>
          <p:cNvSpPr/>
          <p:nvPr/>
        </p:nvSpPr>
        <p:spPr>
          <a:xfrm>
            <a:off x="2601913" y="4559300"/>
            <a:ext cx="3124200" cy="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1332" name="直接连接符 141331"/>
          <p:cNvSpPr/>
          <p:nvPr/>
        </p:nvSpPr>
        <p:spPr>
          <a:xfrm>
            <a:off x="4049713" y="6475095"/>
            <a:ext cx="1295400" cy="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 build="p"/>
      <p:bldP spid="141315" grpId="0" build="p"/>
      <p:bldP spid="141316" grpId="0" build="p"/>
      <p:bldP spid="141318" grpId="0" build="p"/>
      <p:bldP spid="1413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文本框 142337"/>
          <p:cNvSpPr txBox="1"/>
          <p:nvPr/>
        </p:nvSpPr>
        <p:spPr>
          <a:xfrm>
            <a:off x="4356100" y="2268538"/>
            <a:ext cx="1604963" cy="12811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同一时间</a:t>
            </a:r>
            <a:r>
              <a:rPr lang="en-US" altLang="zh-CN" sz="2800" b="1" i="1">
                <a:solidFill>
                  <a:srgbClr val="CC0099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内</a:t>
            </a:r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消耗的能量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2339" name="对象 142338"/>
          <p:cNvGraphicFramePr/>
          <p:nvPr/>
        </p:nvGraphicFramePr>
        <p:xfrm>
          <a:off x="908050" y="3386138"/>
          <a:ext cx="1343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7" r:id="rId5" imgW="368300" imgH="330200" progId="Equation.3">
                  <p:embed/>
                </p:oleObj>
              </mc:Choice>
              <mc:Fallback>
                <p:oleObj r:id="rId5" imgW="368300" imgH="330200" progId="Equation.3">
                  <p:embed/>
                  <p:pic>
                    <p:nvPicPr>
                      <p:cNvPr id="0" name="图片 542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050" y="3386138"/>
                        <a:ext cx="1343025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0" name="文本框 142339"/>
          <p:cNvSpPr txBox="1"/>
          <p:nvPr/>
        </p:nvSpPr>
        <p:spPr>
          <a:xfrm>
            <a:off x="2133600" y="3640138"/>
            <a:ext cx="750888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=</a:t>
            </a:r>
          </a:p>
        </p:txBody>
      </p:sp>
      <p:graphicFrame>
        <p:nvGraphicFramePr>
          <p:cNvPr id="142341" name="对象 142340"/>
          <p:cNvGraphicFramePr/>
          <p:nvPr/>
        </p:nvGraphicFramePr>
        <p:xfrm>
          <a:off x="2506663" y="3386138"/>
          <a:ext cx="1454150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8" r:id="rId7" imgW="546100" imgH="330200" progId="Equation.3">
                  <p:embed/>
                </p:oleObj>
              </mc:Choice>
              <mc:Fallback>
                <p:oleObj r:id="rId7" imgW="546100" imgH="330200" progId="Equation.3">
                  <p:embed/>
                  <p:pic>
                    <p:nvPicPr>
                      <p:cNvPr id="0" name="图片 542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6663" y="3386138"/>
                        <a:ext cx="1454150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2" name="对象 142341"/>
          <p:cNvGraphicFramePr/>
          <p:nvPr/>
        </p:nvGraphicFramePr>
        <p:xfrm>
          <a:off x="1066800" y="4325938"/>
          <a:ext cx="1423988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9" r:id="rId9" imgW="546100" imgH="330200" progId="Equation.3">
                  <p:embed/>
                </p:oleObj>
              </mc:Choice>
              <mc:Fallback>
                <p:oleObj r:id="rId9" imgW="546100" imgH="330200" progId="Equation.3">
                  <p:embed/>
                  <p:pic>
                    <p:nvPicPr>
                      <p:cNvPr id="0" name="图片 542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6800" y="4325938"/>
                        <a:ext cx="1423988" cy="865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3" name="文本框 142342"/>
          <p:cNvSpPr txBox="1"/>
          <p:nvPr/>
        </p:nvSpPr>
        <p:spPr>
          <a:xfrm>
            <a:off x="838200" y="4478338"/>
            <a:ext cx="541338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42344" name="左右箭头 142343"/>
          <p:cNvSpPr/>
          <p:nvPr/>
        </p:nvSpPr>
        <p:spPr>
          <a:xfrm>
            <a:off x="4146550" y="4467225"/>
            <a:ext cx="2011363" cy="330200"/>
          </a:xfrm>
          <a:prstGeom prst="leftRightArrow">
            <a:avLst>
              <a:gd name="adj1" fmla="val 50000"/>
              <a:gd name="adj2" fmla="val 121826"/>
            </a:avLst>
          </a:prstGeom>
          <a:solidFill>
            <a:schemeClr val="accent1"/>
          </a:solidFill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45" name="文本框 142344"/>
          <p:cNvSpPr txBox="1"/>
          <p:nvPr/>
        </p:nvSpPr>
        <p:spPr>
          <a:xfrm>
            <a:off x="3962400" y="3944938"/>
            <a:ext cx="281940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消耗能量相同</a:t>
            </a:r>
          </a:p>
        </p:txBody>
      </p:sp>
      <p:graphicFrame>
        <p:nvGraphicFramePr>
          <p:cNvPr id="142346" name="对象 142345"/>
          <p:cNvGraphicFramePr/>
          <p:nvPr/>
        </p:nvGraphicFramePr>
        <p:xfrm>
          <a:off x="6919913" y="3673475"/>
          <a:ext cx="10525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0" r:id="rId11" imgW="253365" imgH="165100" progId="Equation.3">
                  <p:embed/>
                </p:oleObj>
              </mc:Choice>
              <mc:Fallback>
                <p:oleObj r:id="rId11" imgW="253365" imgH="165100" progId="Equation.3">
                  <p:embed/>
                  <p:pic>
                    <p:nvPicPr>
                      <p:cNvPr id="0" name="图片 5428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19913" y="3673475"/>
                        <a:ext cx="1052512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7" name="文本框 142346"/>
          <p:cNvSpPr txBox="1"/>
          <p:nvPr/>
        </p:nvSpPr>
        <p:spPr>
          <a:xfrm>
            <a:off x="6545263" y="4191000"/>
            <a:ext cx="468312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=</a:t>
            </a:r>
          </a:p>
        </p:txBody>
      </p:sp>
      <p:graphicFrame>
        <p:nvGraphicFramePr>
          <p:cNvPr id="142348" name="对象 142347"/>
          <p:cNvGraphicFramePr/>
          <p:nvPr/>
        </p:nvGraphicFramePr>
        <p:xfrm>
          <a:off x="6858000" y="4173538"/>
          <a:ext cx="105886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1" r:id="rId13" imgW="405765" imgH="190500" progId="Equation.3">
                  <p:embed/>
                </p:oleObj>
              </mc:Choice>
              <mc:Fallback>
                <p:oleObj r:id="rId13" imgW="405765" imgH="190500" progId="Equation.3">
                  <p:embed/>
                  <p:pic>
                    <p:nvPicPr>
                      <p:cNvPr id="0" name="图片 5428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58000" y="4173538"/>
                        <a:ext cx="1058863" cy="50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9" name="文本框 142348"/>
          <p:cNvSpPr txBox="1"/>
          <p:nvPr/>
        </p:nvSpPr>
        <p:spPr>
          <a:xfrm>
            <a:off x="1104900" y="5403850"/>
            <a:ext cx="12795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即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2350" name="下箭头 142349"/>
          <p:cNvSpPr/>
          <p:nvPr/>
        </p:nvSpPr>
        <p:spPr>
          <a:xfrm>
            <a:off x="2514600" y="2954338"/>
            <a:ext cx="314325" cy="350837"/>
          </a:xfrm>
          <a:prstGeom prst="downArrow">
            <a:avLst>
              <a:gd name="adj1" fmla="val 50000"/>
              <a:gd name="adj2" fmla="val 27904"/>
            </a:avLst>
          </a:prstGeom>
          <a:solidFill>
            <a:schemeClr val="accent1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2351" name="对象 142350"/>
          <p:cNvGraphicFramePr/>
          <p:nvPr/>
        </p:nvGraphicFramePr>
        <p:xfrm>
          <a:off x="1792288" y="5268913"/>
          <a:ext cx="26828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2" r:id="rId15" imgW="1066165" imgH="330200" progId="Equation.3">
                  <p:embed/>
                </p:oleObj>
              </mc:Choice>
              <mc:Fallback>
                <p:oleObj r:id="rId15" imgW="1066165" imgH="330200" progId="Equation.3">
                  <p:embed/>
                  <p:pic>
                    <p:nvPicPr>
                      <p:cNvPr id="0" name="图片 54285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33CC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92288" y="5268913"/>
                        <a:ext cx="2682875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52" name="文本框 142351"/>
          <p:cNvSpPr txBox="1"/>
          <p:nvPr/>
        </p:nvSpPr>
        <p:spPr>
          <a:xfrm>
            <a:off x="4591050" y="5416550"/>
            <a:ext cx="1162050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则有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42353" name="对象 142352"/>
          <p:cNvGraphicFramePr/>
          <p:nvPr/>
        </p:nvGraphicFramePr>
        <p:xfrm>
          <a:off x="5764213" y="5191125"/>
          <a:ext cx="2146300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3" r:id="rId17" imgW="939165" imgH="444500" progId="Equation.3">
                  <p:embed/>
                </p:oleObj>
              </mc:Choice>
              <mc:Fallback>
                <p:oleObj r:id="rId17" imgW="939165" imgH="444500" progId="Equation.3">
                  <p:embed/>
                  <p:pic>
                    <p:nvPicPr>
                      <p:cNvPr id="0" name="图片 54286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33CC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64213" y="5191125"/>
                        <a:ext cx="2146300" cy="1011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54" name="文本框 142353"/>
          <p:cNvSpPr txBox="1"/>
          <p:nvPr/>
        </p:nvSpPr>
        <p:spPr>
          <a:xfrm>
            <a:off x="381000" y="533400"/>
            <a:ext cx="656907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有效值与幅值的关系推导如下：</a:t>
            </a:r>
          </a:p>
        </p:txBody>
      </p:sp>
      <p:sp>
        <p:nvSpPr>
          <p:cNvPr id="142355" name="文本框 142354"/>
          <p:cNvSpPr txBox="1"/>
          <p:nvPr/>
        </p:nvSpPr>
        <p:spPr>
          <a:xfrm>
            <a:off x="457200" y="1125538"/>
            <a:ext cx="8382000" cy="854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以电流为例：设同一个负载电阻</a:t>
            </a:r>
            <a:r>
              <a:rPr lang="en-US" altLang="zh-CN" sz="28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R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分别通入</a:t>
            </a:r>
          </a:p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周期电流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和直流电流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grpSp>
        <p:nvGrpSpPr>
          <p:cNvPr id="142356" name="组合 142355"/>
          <p:cNvGrpSpPr/>
          <p:nvPr/>
        </p:nvGrpSpPr>
        <p:grpSpPr>
          <a:xfrm>
            <a:off x="2133600" y="2238375"/>
            <a:ext cx="1295400" cy="563563"/>
            <a:chOff x="192" y="1229"/>
            <a:chExt cx="816" cy="355"/>
          </a:xfrm>
        </p:grpSpPr>
        <p:sp>
          <p:nvSpPr>
            <p:cNvPr id="142357" name="直接连接符 142356"/>
            <p:cNvSpPr/>
            <p:nvPr/>
          </p:nvSpPr>
          <p:spPr>
            <a:xfrm>
              <a:off x="192" y="1536"/>
              <a:ext cx="81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2358" name="文本框 142357"/>
            <p:cNvSpPr txBox="1"/>
            <p:nvPr/>
          </p:nvSpPr>
          <p:spPr>
            <a:xfrm>
              <a:off x="538" y="1229"/>
              <a:ext cx="149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99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</a:p>
          </p:txBody>
        </p:sp>
        <p:sp>
          <p:nvSpPr>
            <p:cNvPr id="142359" name="矩形 142358"/>
            <p:cNvSpPr/>
            <p:nvPr/>
          </p:nvSpPr>
          <p:spPr>
            <a:xfrm rot="-10800000">
              <a:off x="528" y="1488"/>
              <a:ext cx="216" cy="9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60" name="组合 142359"/>
          <p:cNvGrpSpPr/>
          <p:nvPr/>
        </p:nvGrpSpPr>
        <p:grpSpPr>
          <a:xfrm>
            <a:off x="1905000" y="2116138"/>
            <a:ext cx="609600" cy="457200"/>
            <a:chOff x="1200" y="1248"/>
            <a:chExt cx="384" cy="288"/>
          </a:xfrm>
        </p:grpSpPr>
        <p:sp>
          <p:nvSpPr>
            <p:cNvPr id="142361" name="直接连接符 142360"/>
            <p:cNvSpPr/>
            <p:nvPr/>
          </p:nvSpPr>
          <p:spPr>
            <a:xfrm rot="-10800000" flipH="1">
              <a:off x="1200" y="1536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2362" name="文本框 142361"/>
            <p:cNvSpPr txBox="1"/>
            <p:nvPr/>
          </p:nvSpPr>
          <p:spPr>
            <a:xfrm>
              <a:off x="1296" y="1248"/>
              <a:ext cx="5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grpSp>
        <p:nvGrpSpPr>
          <p:cNvPr id="142363" name="组合 142362"/>
          <p:cNvGrpSpPr/>
          <p:nvPr/>
        </p:nvGrpSpPr>
        <p:grpSpPr>
          <a:xfrm>
            <a:off x="6400800" y="2162175"/>
            <a:ext cx="1295400" cy="563563"/>
            <a:chOff x="192" y="1229"/>
            <a:chExt cx="816" cy="355"/>
          </a:xfrm>
        </p:grpSpPr>
        <p:sp>
          <p:nvSpPr>
            <p:cNvPr id="142364" name="直接连接符 142363"/>
            <p:cNvSpPr/>
            <p:nvPr/>
          </p:nvSpPr>
          <p:spPr>
            <a:xfrm>
              <a:off x="192" y="1536"/>
              <a:ext cx="81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2365" name="文本框 142364"/>
            <p:cNvSpPr txBox="1"/>
            <p:nvPr/>
          </p:nvSpPr>
          <p:spPr>
            <a:xfrm>
              <a:off x="538" y="1229"/>
              <a:ext cx="149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99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</a:p>
          </p:txBody>
        </p:sp>
        <p:sp>
          <p:nvSpPr>
            <p:cNvPr id="142366" name="矩形 142365"/>
            <p:cNvSpPr/>
            <p:nvPr/>
          </p:nvSpPr>
          <p:spPr>
            <a:xfrm rot="-10800000">
              <a:off x="528" y="1488"/>
              <a:ext cx="216" cy="96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67" name="组合 142366"/>
          <p:cNvGrpSpPr/>
          <p:nvPr/>
        </p:nvGrpSpPr>
        <p:grpSpPr>
          <a:xfrm>
            <a:off x="6248400" y="1963738"/>
            <a:ext cx="609600" cy="533400"/>
            <a:chOff x="3936" y="1152"/>
            <a:chExt cx="384" cy="336"/>
          </a:xfrm>
        </p:grpSpPr>
        <p:sp>
          <p:nvSpPr>
            <p:cNvPr id="142368" name="直接连接符 142367"/>
            <p:cNvSpPr/>
            <p:nvPr/>
          </p:nvSpPr>
          <p:spPr>
            <a:xfrm rot="-10800000" flipH="1">
              <a:off x="3936" y="1488"/>
              <a:ext cx="384" cy="0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142369" name="文本框 142368"/>
            <p:cNvSpPr txBox="1"/>
            <p:nvPr/>
          </p:nvSpPr>
          <p:spPr>
            <a:xfrm>
              <a:off x="4032" y="1152"/>
              <a:ext cx="19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142370" name="下箭头 142369"/>
          <p:cNvSpPr/>
          <p:nvPr/>
        </p:nvSpPr>
        <p:spPr>
          <a:xfrm>
            <a:off x="6934200" y="2878138"/>
            <a:ext cx="314325" cy="350837"/>
          </a:xfrm>
          <a:prstGeom prst="downArrow">
            <a:avLst>
              <a:gd name="adj1" fmla="val 50000"/>
              <a:gd name="adj2" fmla="val 27904"/>
            </a:avLst>
          </a:prstGeom>
          <a:solidFill>
            <a:schemeClr val="accent1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2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42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42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23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2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2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2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2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42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2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42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4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00"/>
                                        <p:tgtEl>
                                          <p:spTgt spid="142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build="p"/>
      <p:bldP spid="142340" grpId="0" build="p"/>
      <p:bldP spid="142343" grpId="0" build="p"/>
      <p:bldP spid="142345" grpId="0" build="p"/>
      <p:bldP spid="142347" grpId="0" build="p"/>
      <p:bldP spid="142349" grpId="0" build="p"/>
      <p:bldP spid="142352" grpId="0" build="p"/>
      <p:bldP spid="142354" grpId="0" build="p"/>
      <p:bldP spid="1423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文本框 143361"/>
          <p:cNvSpPr txBox="1"/>
          <p:nvPr/>
        </p:nvSpPr>
        <p:spPr>
          <a:xfrm>
            <a:off x="1333500" y="1893888"/>
            <a:ext cx="788988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设</a:t>
            </a:r>
          </a:p>
        </p:txBody>
      </p:sp>
      <p:sp>
        <p:nvSpPr>
          <p:cNvPr id="143363" name="文本框 143362"/>
          <p:cNvSpPr txBox="1"/>
          <p:nvPr/>
        </p:nvSpPr>
        <p:spPr>
          <a:xfrm>
            <a:off x="5192713" y="1901825"/>
            <a:ext cx="982662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代入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64" name="文本框 143363"/>
          <p:cNvSpPr txBox="1"/>
          <p:nvPr/>
        </p:nvSpPr>
        <p:spPr>
          <a:xfrm>
            <a:off x="655638" y="2544763"/>
            <a:ext cx="1484312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整理得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143365" name="对象 143364"/>
          <p:cNvGraphicFramePr/>
          <p:nvPr/>
        </p:nvGraphicFramePr>
        <p:xfrm>
          <a:off x="5257800" y="2590800"/>
          <a:ext cx="220186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7" r:id="rId5" imgW="786130" imgH="215900" progId="Equation.3">
                  <p:embed/>
                </p:oleObj>
              </mc:Choice>
              <mc:Fallback>
                <p:oleObj r:id="rId5" imgW="786130" imgH="215900" progId="Equation.3">
                  <p:embed/>
                  <p:pic>
                    <p:nvPicPr>
                      <p:cNvPr id="0" name="图片 553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57800" y="2590800"/>
                        <a:ext cx="2201863" cy="612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6" name="文本框 143365"/>
          <p:cNvSpPr txBox="1"/>
          <p:nvPr/>
        </p:nvSpPr>
        <p:spPr>
          <a:xfrm>
            <a:off x="4418013" y="2570163"/>
            <a:ext cx="35877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或</a:t>
            </a:r>
          </a:p>
        </p:txBody>
      </p:sp>
      <p:graphicFrame>
        <p:nvGraphicFramePr>
          <p:cNvPr id="143367" name="对象 143366"/>
          <p:cNvGraphicFramePr/>
          <p:nvPr/>
        </p:nvGraphicFramePr>
        <p:xfrm>
          <a:off x="2362200" y="2514600"/>
          <a:ext cx="1703388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8" r:id="rId7" imgW="635000" imgH="241300" progId="Equation.3">
                  <p:embed/>
                </p:oleObj>
              </mc:Choice>
              <mc:Fallback>
                <p:oleObj r:id="rId7" imgW="635000" imgH="241300" progId="Equation.3">
                  <p:embed/>
                  <p:pic>
                    <p:nvPicPr>
                      <p:cNvPr id="0" name="图片 5530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2200" y="2514600"/>
                        <a:ext cx="1703388" cy="646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8" name="文本框 143367"/>
          <p:cNvSpPr txBox="1"/>
          <p:nvPr/>
        </p:nvSpPr>
        <p:spPr>
          <a:xfrm>
            <a:off x="1309688" y="3141663"/>
            <a:ext cx="1550987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同理：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3369" name="对象 143368"/>
          <p:cNvGraphicFramePr/>
          <p:nvPr/>
        </p:nvGraphicFramePr>
        <p:xfrm>
          <a:off x="2438400" y="3200400"/>
          <a:ext cx="231298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9" r:id="rId9" imgW="862330" imgH="215900" progId="Equation.3">
                  <p:embed/>
                </p:oleObj>
              </mc:Choice>
              <mc:Fallback>
                <p:oleObj r:id="rId9" imgW="862330" imgH="215900" progId="Equation.3">
                  <p:embed/>
                  <p:pic>
                    <p:nvPicPr>
                      <p:cNvPr id="0" name="图片 5530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8400" y="3200400"/>
                        <a:ext cx="2312988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70" name="对象 143369"/>
          <p:cNvGraphicFramePr/>
          <p:nvPr/>
        </p:nvGraphicFramePr>
        <p:xfrm>
          <a:off x="5257800" y="3200400"/>
          <a:ext cx="222091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r:id="rId11" imgW="862330" imgH="215900" progId="Equation.3">
                  <p:embed/>
                </p:oleObj>
              </mc:Choice>
              <mc:Fallback>
                <p:oleObj r:id="rId11" imgW="862330" imgH="215900" progId="Equation.3">
                  <p:embed/>
                  <p:pic>
                    <p:nvPicPr>
                      <p:cNvPr id="0" name="图片 5530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7800" y="3200400"/>
                        <a:ext cx="2220913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1" name="文本框 143370"/>
          <p:cNvSpPr txBox="1"/>
          <p:nvPr/>
        </p:nvSpPr>
        <p:spPr>
          <a:xfrm>
            <a:off x="1219200" y="4648200"/>
            <a:ext cx="1025525" cy="427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熟记：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3372" name="对象 143371"/>
          <p:cNvGraphicFramePr/>
          <p:nvPr/>
        </p:nvGraphicFramePr>
        <p:xfrm>
          <a:off x="2743200" y="5410200"/>
          <a:ext cx="3225800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1" r:id="rId13" imgW="1256665" imgH="431800" progId="Equation.3">
                  <p:embed/>
                </p:oleObj>
              </mc:Choice>
              <mc:Fallback>
                <p:oleObj r:id="rId13" imgW="1256665" imgH="431800" progId="Equation.3">
                  <p:embed/>
                  <p:pic>
                    <p:nvPicPr>
                      <p:cNvPr id="0" name="图片 55310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43200" y="5410200"/>
                        <a:ext cx="3225800" cy="1109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3" name="矩形 143372"/>
          <p:cNvSpPr/>
          <p:nvPr/>
        </p:nvSpPr>
        <p:spPr>
          <a:xfrm>
            <a:off x="0" y="457200"/>
            <a:ext cx="9064625" cy="8001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可见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周期电流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有效值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等于它的瞬时值的平方在一个周期内的积分取平均值后再开平方，因此有效值又称为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方均根值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143374" name="对象 143373"/>
          <p:cNvGraphicFramePr/>
          <p:nvPr/>
        </p:nvGraphicFramePr>
        <p:xfrm>
          <a:off x="2209800" y="1905000"/>
          <a:ext cx="2438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2" r:id="rId15" imgW="849630" imgH="215900" progId="Equation.3">
                  <p:embed/>
                </p:oleObj>
              </mc:Choice>
              <mc:Fallback>
                <p:oleObj r:id="rId15" imgW="849630" imgH="215900" progId="Equation.3">
                  <p:embed/>
                  <p:pic>
                    <p:nvPicPr>
                      <p:cNvPr id="0" name="图片 553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09800" y="1905000"/>
                        <a:ext cx="24384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75" name="对象 143374"/>
          <p:cNvGraphicFramePr/>
          <p:nvPr/>
        </p:nvGraphicFramePr>
        <p:xfrm>
          <a:off x="2892425" y="3700463"/>
          <a:ext cx="26003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3" r:id="rId17" imgW="1155065" imgH="431800" progId="Equation.3">
                  <p:embed/>
                </p:oleObj>
              </mc:Choice>
              <mc:Fallback>
                <p:oleObj r:id="rId17" imgW="1155065" imgH="431800" progId="Equation.3">
                  <p:embed/>
                  <p:pic>
                    <p:nvPicPr>
                      <p:cNvPr id="0" name="图片 55312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92425" y="3700463"/>
                        <a:ext cx="2600325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76" name="对象 143375"/>
          <p:cNvGraphicFramePr/>
          <p:nvPr/>
        </p:nvGraphicFramePr>
        <p:xfrm>
          <a:off x="2874963" y="4552950"/>
          <a:ext cx="283845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4" r:id="rId19" imgW="1243965" imgH="431800" progId="Equation.3">
                  <p:embed/>
                </p:oleObj>
              </mc:Choice>
              <mc:Fallback>
                <p:oleObj r:id="rId19" imgW="1243965" imgH="431800" progId="Equation.3">
                  <p:embed/>
                  <p:pic>
                    <p:nvPicPr>
                      <p:cNvPr id="0" name="图片 55313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D60093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74963" y="4552950"/>
                        <a:ext cx="2838450" cy="982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77" name="对象 143376"/>
          <p:cNvGraphicFramePr/>
          <p:nvPr/>
        </p:nvGraphicFramePr>
        <p:xfrm>
          <a:off x="6232525" y="1682750"/>
          <a:ext cx="203517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5" r:id="rId21" imgW="939165" imgH="444500" progId="Equation.3">
                  <p:embed/>
                </p:oleObj>
              </mc:Choice>
              <mc:Fallback>
                <p:oleObj r:id="rId21" imgW="939165" imgH="444500" progId="Equation.3">
                  <p:embed/>
                  <p:pic>
                    <p:nvPicPr>
                      <p:cNvPr id="0" name="图片 55314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00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232525" y="1682750"/>
                        <a:ext cx="2035175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8" name="左大括号 143377"/>
          <p:cNvSpPr/>
          <p:nvPr/>
        </p:nvSpPr>
        <p:spPr>
          <a:xfrm>
            <a:off x="2362200" y="4114800"/>
            <a:ext cx="304800" cy="1828800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/>
          <a:lstStyle/>
          <a:p>
            <a:pPr algn="ctr"/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3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3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43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43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 build="p"/>
      <p:bldP spid="143363" grpId="0" build="p"/>
      <p:bldP spid="143364" grpId="0" build="p"/>
      <p:bldP spid="143366" grpId="0" build="p"/>
      <p:bldP spid="143368" grpId="0" build="p"/>
      <p:bldP spid="143371" grpId="0"/>
      <p:bldP spid="143373" grpId="0" build="p"/>
      <p:bldP spid="14337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163575-3e22-4ada-a94c-8368a9ae85e3"/>
  <p:tag name="COMMONDATA" val="eyJoZGlkIjoiMjYyYzAzZmNmYTIzZTNjNDY5N2Y4NWE2ZWY3MzYxMz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3575,&quot;width&quot;:2197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3665</Words>
  <Application>Microsoft Office PowerPoint</Application>
  <PresentationFormat>全屏显示(4:3)</PresentationFormat>
  <Paragraphs>875</Paragraphs>
  <Slides>58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sample</vt:lpstr>
      <vt:lpstr>Microsoft 公式 3.0</vt:lpstr>
      <vt:lpstr>Equation.DSMT4</vt:lpstr>
      <vt:lpstr>Equation.KSEE3</vt:lpstr>
      <vt:lpstr>第2章 正弦交流电路</vt:lpstr>
      <vt:lpstr>第2章 主要内容</vt:lpstr>
      <vt:lpstr>2.1 正弦量的基本概念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john</cp:lastModifiedBy>
  <cp:revision>249</cp:revision>
  <dcterms:created xsi:type="dcterms:W3CDTF">2004-08-26T06:30:00Z</dcterms:created>
  <dcterms:modified xsi:type="dcterms:W3CDTF">2023-07-10T10:19:07Z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BCDE6BB9C4E04D6588D9745BAF864028_13</vt:lpwstr>
  </property>
  <property fmtid="{D5CDD505-2E9C-101B-9397-08002B2CF9AE}" pid="3" name="KSOProductBuildVer">
    <vt:lpwstr>2052-11.1.0.14309</vt:lpwstr>
  </property>
</Properties>
</file>